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notesMasterIdLst>
    <p:notesMasterId r:id="rId57"/>
  </p:notesMasterIdLst>
  <p:sldIdLst>
    <p:sldId id="351" r:id="rId2"/>
    <p:sldId id="352" r:id="rId3"/>
    <p:sldId id="426" r:id="rId4"/>
    <p:sldId id="427" r:id="rId5"/>
    <p:sldId id="428" r:id="rId6"/>
    <p:sldId id="429" r:id="rId7"/>
    <p:sldId id="413" r:id="rId8"/>
    <p:sldId id="430" r:id="rId9"/>
    <p:sldId id="431" r:id="rId10"/>
    <p:sldId id="432" r:id="rId11"/>
    <p:sldId id="434" r:id="rId12"/>
    <p:sldId id="435" r:id="rId13"/>
    <p:sldId id="414" r:id="rId14"/>
    <p:sldId id="438" r:id="rId15"/>
    <p:sldId id="440" r:id="rId16"/>
    <p:sldId id="415" r:id="rId17"/>
    <p:sldId id="441" r:id="rId18"/>
    <p:sldId id="416" r:id="rId19"/>
    <p:sldId id="417" r:id="rId20"/>
    <p:sldId id="443" r:id="rId21"/>
    <p:sldId id="418" r:id="rId22"/>
    <p:sldId id="419" r:id="rId23"/>
    <p:sldId id="420" r:id="rId24"/>
    <p:sldId id="447" r:id="rId25"/>
    <p:sldId id="448" r:id="rId26"/>
    <p:sldId id="421" r:id="rId27"/>
    <p:sldId id="449" r:id="rId28"/>
    <p:sldId id="450" r:id="rId29"/>
    <p:sldId id="451" r:id="rId30"/>
    <p:sldId id="455" r:id="rId31"/>
    <p:sldId id="452" r:id="rId32"/>
    <p:sldId id="456" r:id="rId33"/>
    <p:sldId id="453" r:id="rId34"/>
    <p:sldId id="458" r:id="rId35"/>
    <p:sldId id="454" r:id="rId36"/>
    <p:sldId id="459" r:id="rId37"/>
    <p:sldId id="422" r:id="rId38"/>
    <p:sldId id="461" r:id="rId39"/>
    <p:sldId id="423" r:id="rId40"/>
    <p:sldId id="462" r:id="rId41"/>
    <p:sldId id="463" r:id="rId42"/>
    <p:sldId id="465" r:id="rId43"/>
    <p:sldId id="466" r:id="rId44"/>
    <p:sldId id="467" r:id="rId45"/>
    <p:sldId id="469" r:id="rId46"/>
    <p:sldId id="470" r:id="rId47"/>
    <p:sldId id="424" r:id="rId48"/>
    <p:sldId id="472" r:id="rId49"/>
    <p:sldId id="471" r:id="rId50"/>
    <p:sldId id="473" r:id="rId51"/>
    <p:sldId id="474" r:id="rId52"/>
    <p:sldId id="475" r:id="rId53"/>
    <p:sldId id="476" r:id="rId54"/>
    <p:sldId id="477" r:id="rId55"/>
    <p:sldId id="478" r:id="rId56"/>
  </p:sldIdLst>
  <p:sldSz cx="9144000" cy="6858000" type="screen4x3"/>
  <p:notesSz cx="6858000" cy="9144000"/>
  <p:custDataLst>
    <p:tags r:id="rId58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F9"/>
    <a:srgbClr val="CBE3F2"/>
    <a:srgbClr val="92A1D1"/>
    <a:srgbClr val="596B9D"/>
    <a:srgbClr val="003F75"/>
    <a:srgbClr val="FFFF00"/>
    <a:srgbClr val="3BCCFF"/>
    <a:srgbClr val="D5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3475" autoAdjust="0"/>
  </p:normalViewPr>
  <p:slideViewPr>
    <p:cSldViewPr snapToGrid="0" snapToObjects="1">
      <p:cViewPr varScale="1">
        <p:scale>
          <a:sx n="88" d="100"/>
          <a:sy n="88" d="100"/>
        </p:scale>
        <p:origin x="1138" y="60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180E2-0654-4CA6-86D8-41AFDC272483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FE531A0-EA06-42F0-BA20-13E49EA6672B}">
      <dgm:prSet phldrT="[文本]"/>
      <dgm:spPr/>
      <dgm:t>
        <a:bodyPr/>
        <a:lstStyle/>
        <a:p>
          <a:pPr algn="l">
            <a:buClrTx/>
            <a:buFontTx/>
            <a:buNone/>
          </a:pP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函数的定义和调用</a:t>
          </a:r>
          <a:endParaRPr lang="zh-CN" altLang="en-US" dirty="0"/>
        </a:p>
      </dgm:t>
    </dgm:pt>
    <dgm:pt modelId="{BB79C45B-E3B6-4A57-A76F-6A58FDA87066}" type="parTrans" cxnId="{37F22A38-0102-496D-A60B-937BD31EB828}">
      <dgm:prSet/>
      <dgm:spPr/>
      <dgm:t>
        <a:bodyPr/>
        <a:lstStyle/>
        <a:p>
          <a:endParaRPr lang="zh-CN" altLang="en-US"/>
        </a:p>
      </dgm:t>
    </dgm:pt>
    <dgm:pt modelId="{842D922B-F040-4FBF-8B02-F0BCEA4D865A}" type="sibTrans" cxnId="{37F22A38-0102-496D-A60B-937BD31EB828}">
      <dgm:prSet/>
      <dgm:spPr/>
      <dgm:t>
        <a:bodyPr/>
        <a:lstStyle/>
        <a:p>
          <a:endParaRPr lang="zh-CN" altLang="en-US"/>
        </a:p>
      </dgm:t>
    </dgm:pt>
    <dgm:pt modelId="{2C009F0D-B9C9-47F6-B9CB-5DB301430997}">
      <dgm:prSet phldrT="[文本]"/>
      <dgm:spPr/>
      <dgm:t>
        <a:bodyPr/>
        <a:lstStyle/>
        <a:p>
          <a:pPr>
            <a:buClrTx/>
            <a:buFontTx/>
            <a:buNone/>
          </a:pPr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</a:rPr>
            <a:t>PHP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的内置函数</a:t>
          </a:r>
          <a:endParaRPr lang="zh-CN" altLang="en-US" dirty="0"/>
        </a:p>
      </dgm:t>
    </dgm:pt>
    <dgm:pt modelId="{77FE21BD-7383-427C-9A32-C7722C1D8E69}" type="parTrans" cxnId="{A2149E3A-AF3B-4169-B9D7-10F082235021}">
      <dgm:prSet/>
      <dgm:spPr/>
      <dgm:t>
        <a:bodyPr/>
        <a:lstStyle/>
        <a:p>
          <a:endParaRPr lang="zh-CN" altLang="en-US"/>
        </a:p>
      </dgm:t>
    </dgm:pt>
    <dgm:pt modelId="{BF16246A-706D-478D-9A1B-C4AD79A40EE7}" type="sibTrans" cxnId="{A2149E3A-AF3B-4169-B9D7-10F082235021}">
      <dgm:prSet/>
      <dgm:spPr/>
      <dgm:t>
        <a:bodyPr/>
        <a:lstStyle/>
        <a:p>
          <a:endParaRPr lang="zh-CN" altLang="en-US"/>
        </a:p>
      </dgm:t>
    </dgm:pt>
    <dgm:pt modelId="{FF426999-098B-454F-BADE-7B9A23128E1E}">
      <dgm:prSet phldrT="[文本]"/>
      <dgm:spPr/>
      <dgm:t>
        <a:bodyPr/>
        <a:lstStyle/>
        <a:p>
          <a:pPr>
            <a:buClrTx/>
            <a:buFontTx/>
            <a:buNone/>
          </a:pPr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</a:rPr>
            <a:t>PHP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手册的使用</a:t>
          </a:r>
          <a:endParaRPr lang="zh-CN" altLang="en-US" dirty="0"/>
        </a:p>
      </dgm:t>
    </dgm:pt>
    <dgm:pt modelId="{FEF360D1-7E24-4A3C-B103-0E8B71D16D7F}" type="parTrans" cxnId="{61600346-DF9B-4773-9DF2-FE0EBE6F04CE}">
      <dgm:prSet/>
      <dgm:spPr/>
      <dgm:t>
        <a:bodyPr/>
        <a:lstStyle/>
        <a:p>
          <a:endParaRPr lang="zh-CN" altLang="en-US"/>
        </a:p>
      </dgm:t>
    </dgm:pt>
    <dgm:pt modelId="{FEFCBC7C-FF1A-42A0-BCBA-79F1DCF81DB5}" type="sibTrans" cxnId="{61600346-DF9B-4773-9DF2-FE0EBE6F04CE}">
      <dgm:prSet/>
      <dgm:spPr/>
      <dgm:t>
        <a:bodyPr/>
        <a:lstStyle/>
        <a:p>
          <a:endParaRPr lang="zh-CN" altLang="en-US"/>
        </a:p>
      </dgm:t>
    </dgm:pt>
    <dgm:pt modelId="{0B5FC996-9A3B-4CA8-BA50-BE936B3B049D}">
      <dgm:prSet/>
      <dgm:spPr/>
      <dgm:t>
        <a:bodyPr/>
        <a:lstStyle/>
        <a:p>
          <a:pPr>
            <a:buClrTx/>
            <a:buFontTx/>
            <a:buNone/>
          </a:pP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函数的嵌套调用</a:t>
          </a:r>
          <a:endParaRPr lang="zh-CN" altLang="en-US" dirty="0"/>
        </a:p>
      </dgm:t>
    </dgm:pt>
    <dgm:pt modelId="{BA4EC21F-BBFB-4CDD-B278-251F40EEDFB0}" type="parTrans" cxnId="{01E6C3E2-68FB-47C1-8A1A-1A32FF617DF9}">
      <dgm:prSet/>
      <dgm:spPr/>
      <dgm:t>
        <a:bodyPr/>
        <a:lstStyle/>
        <a:p>
          <a:endParaRPr lang="zh-CN" altLang="en-US"/>
        </a:p>
      </dgm:t>
    </dgm:pt>
    <dgm:pt modelId="{29307F56-FB6F-4BD1-9C70-455A242B2FCA}" type="sibTrans" cxnId="{01E6C3E2-68FB-47C1-8A1A-1A32FF617DF9}">
      <dgm:prSet/>
      <dgm:spPr/>
      <dgm:t>
        <a:bodyPr/>
        <a:lstStyle/>
        <a:p>
          <a:endParaRPr lang="zh-CN" altLang="en-US"/>
        </a:p>
      </dgm:t>
    </dgm:pt>
    <dgm:pt modelId="{124787CE-A187-4D69-8C79-5ADFBC169603}">
      <dgm:prSet/>
      <dgm:spPr/>
      <dgm:t>
        <a:bodyPr/>
        <a:lstStyle/>
        <a:p>
          <a:pPr>
            <a:buClrTx/>
            <a:buFontTx/>
            <a:buNone/>
          </a:pP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函数的高级应用</a:t>
          </a:r>
          <a:endParaRPr lang="zh-CN" altLang="en-US" dirty="0"/>
        </a:p>
      </dgm:t>
    </dgm:pt>
    <dgm:pt modelId="{7421B824-3013-404E-A3DD-3B3889FDAEE2}" type="parTrans" cxnId="{9141C436-32D9-4D04-9803-E4F3A107374B}">
      <dgm:prSet/>
      <dgm:spPr/>
      <dgm:t>
        <a:bodyPr/>
        <a:lstStyle/>
        <a:p>
          <a:endParaRPr lang="zh-CN" altLang="en-US"/>
        </a:p>
      </dgm:t>
    </dgm:pt>
    <dgm:pt modelId="{6D6164D3-1268-4B7A-B6FB-D9E470834AD9}" type="sibTrans" cxnId="{9141C436-32D9-4D04-9803-E4F3A107374B}">
      <dgm:prSet/>
      <dgm:spPr/>
      <dgm:t>
        <a:bodyPr/>
        <a:lstStyle/>
        <a:p>
          <a:endParaRPr lang="zh-CN" altLang="en-US"/>
        </a:p>
      </dgm:t>
    </dgm:pt>
    <dgm:pt modelId="{688EA192-59BC-455A-8883-63F558F10BB7}" type="pres">
      <dgm:prSet presAssocID="{03C180E2-0654-4CA6-86D8-41AFDC272483}" presName="Name0" presStyleCnt="0">
        <dgm:presLayoutVars>
          <dgm:chMax val="7"/>
          <dgm:chPref val="7"/>
          <dgm:dir/>
        </dgm:presLayoutVars>
      </dgm:prSet>
      <dgm:spPr/>
    </dgm:pt>
    <dgm:pt modelId="{D231D26D-B1EA-4059-9572-29CF799F8CC9}" type="pres">
      <dgm:prSet presAssocID="{03C180E2-0654-4CA6-86D8-41AFDC272483}" presName="Name1" presStyleCnt="0"/>
      <dgm:spPr/>
    </dgm:pt>
    <dgm:pt modelId="{C15A7A1D-D607-4E50-8D81-CF80242B04E4}" type="pres">
      <dgm:prSet presAssocID="{03C180E2-0654-4CA6-86D8-41AFDC272483}" presName="cycle" presStyleCnt="0"/>
      <dgm:spPr/>
    </dgm:pt>
    <dgm:pt modelId="{6EB861A9-6C6A-4BEF-8493-95678EBCB000}" type="pres">
      <dgm:prSet presAssocID="{03C180E2-0654-4CA6-86D8-41AFDC272483}" presName="srcNode" presStyleLbl="node1" presStyleIdx="0" presStyleCnt="5"/>
      <dgm:spPr/>
    </dgm:pt>
    <dgm:pt modelId="{EB63E716-440D-4A4E-A641-A7332F7827F9}" type="pres">
      <dgm:prSet presAssocID="{03C180E2-0654-4CA6-86D8-41AFDC272483}" presName="conn" presStyleLbl="parChTrans1D2" presStyleIdx="0" presStyleCnt="1"/>
      <dgm:spPr/>
    </dgm:pt>
    <dgm:pt modelId="{A444F8E8-EF05-4E95-9539-2F0989CE55A0}" type="pres">
      <dgm:prSet presAssocID="{03C180E2-0654-4CA6-86D8-41AFDC272483}" presName="extraNode" presStyleLbl="node1" presStyleIdx="0" presStyleCnt="5"/>
      <dgm:spPr/>
    </dgm:pt>
    <dgm:pt modelId="{2B91C8A0-FBD6-4968-899E-CAC7F43639B0}" type="pres">
      <dgm:prSet presAssocID="{03C180E2-0654-4CA6-86D8-41AFDC272483}" presName="dstNode" presStyleLbl="node1" presStyleIdx="0" presStyleCnt="5"/>
      <dgm:spPr/>
    </dgm:pt>
    <dgm:pt modelId="{A042E7CC-A664-43B7-A1E0-2C5D2C4E836F}" type="pres">
      <dgm:prSet presAssocID="{2FE531A0-EA06-42F0-BA20-13E49EA6672B}" presName="text_1" presStyleLbl="node1" presStyleIdx="0" presStyleCnt="5" custScaleX="53951" custLinFactNeighborX="-22089" custLinFactNeighborY="-15852">
        <dgm:presLayoutVars>
          <dgm:bulletEnabled val="1"/>
        </dgm:presLayoutVars>
      </dgm:prSet>
      <dgm:spPr/>
    </dgm:pt>
    <dgm:pt modelId="{369C7264-4D47-4E39-B139-BA8A31FDC10D}" type="pres">
      <dgm:prSet presAssocID="{2FE531A0-EA06-42F0-BA20-13E49EA6672B}" presName="accent_1" presStyleCnt="0"/>
      <dgm:spPr/>
    </dgm:pt>
    <dgm:pt modelId="{78DC5245-F0FD-4980-B8B9-97D79A6E39A8}" type="pres">
      <dgm:prSet presAssocID="{2FE531A0-EA06-42F0-BA20-13E49EA6672B}" presName="accentRepeatNode" presStyleLbl="solidFgAcc1" presStyleIdx="0" presStyleCnt="5"/>
      <dgm:spPr/>
    </dgm:pt>
    <dgm:pt modelId="{125234E2-9EC3-46F1-806D-D5C942993041}" type="pres">
      <dgm:prSet presAssocID="{0B5FC996-9A3B-4CA8-BA50-BE936B3B049D}" presName="text_2" presStyleLbl="node1" presStyleIdx="1" presStyleCnt="5" custScaleX="51232" custLinFactNeighborX="-24297" custLinFactNeighborY="-741">
        <dgm:presLayoutVars>
          <dgm:bulletEnabled val="1"/>
        </dgm:presLayoutVars>
      </dgm:prSet>
      <dgm:spPr/>
    </dgm:pt>
    <dgm:pt modelId="{041010A9-05A7-4BDD-81C0-CFD029D53277}" type="pres">
      <dgm:prSet presAssocID="{0B5FC996-9A3B-4CA8-BA50-BE936B3B049D}" presName="accent_2" presStyleCnt="0"/>
      <dgm:spPr/>
    </dgm:pt>
    <dgm:pt modelId="{DA591356-DA2D-46EA-8C2A-666F8161437C}" type="pres">
      <dgm:prSet presAssocID="{0B5FC996-9A3B-4CA8-BA50-BE936B3B049D}" presName="accentRepeatNode" presStyleLbl="solidFgAcc1" presStyleIdx="1" presStyleCnt="5"/>
      <dgm:spPr/>
    </dgm:pt>
    <dgm:pt modelId="{9EA5905F-592B-4912-BEFD-CE9B96FFA261}" type="pres">
      <dgm:prSet presAssocID="{124787CE-A187-4D69-8C79-5ADFBC169603}" presName="text_3" presStyleLbl="node1" presStyleIdx="2" presStyleCnt="5" custScaleX="49263" custScaleY="107124" custLinFactNeighborX="-24681" custLinFactNeighborY="9755">
        <dgm:presLayoutVars>
          <dgm:bulletEnabled val="1"/>
        </dgm:presLayoutVars>
      </dgm:prSet>
      <dgm:spPr/>
    </dgm:pt>
    <dgm:pt modelId="{DB1CB978-BDF2-4656-927B-0E526C67DE6A}" type="pres">
      <dgm:prSet presAssocID="{124787CE-A187-4D69-8C79-5ADFBC169603}" presName="accent_3" presStyleCnt="0"/>
      <dgm:spPr/>
    </dgm:pt>
    <dgm:pt modelId="{B6679212-EDF1-4A95-8330-A3DD7E2160B8}" type="pres">
      <dgm:prSet presAssocID="{124787CE-A187-4D69-8C79-5ADFBC169603}" presName="accentRepeatNode" presStyleLbl="solidFgAcc1" presStyleIdx="2" presStyleCnt="5"/>
      <dgm:spPr/>
    </dgm:pt>
    <dgm:pt modelId="{683EE0BC-896F-4C47-ADFA-491898C2D316}" type="pres">
      <dgm:prSet presAssocID="{2C009F0D-B9C9-47F6-B9CB-5DB301430997}" presName="text_4" presStyleLbl="node1" presStyleIdx="3" presStyleCnt="5" custScaleX="50265" custLinFactNeighborX="-24055" custLinFactNeighborY="6097">
        <dgm:presLayoutVars>
          <dgm:bulletEnabled val="1"/>
        </dgm:presLayoutVars>
      </dgm:prSet>
      <dgm:spPr/>
    </dgm:pt>
    <dgm:pt modelId="{2B58ECF2-2BD0-4F49-8E30-1874B1265946}" type="pres">
      <dgm:prSet presAssocID="{2C009F0D-B9C9-47F6-B9CB-5DB301430997}" presName="accent_4" presStyleCnt="0"/>
      <dgm:spPr/>
    </dgm:pt>
    <dgm:pt modelId="{36251030-0FFA-4B4D-A64E-8B4052F631AF}" type="pres">
      <dgm:prSet presAssocID="{2C009F0D-B9C9-47F6-B9CB-5DB301430997}" presName="accentRepeatNode" presStyleLbl="solidFgAcc1" presStyleIdx="3" presStyleCnt="5"/>
      <dgm:spPr/>
    </dgm:pt>
    <dgm:pt modelId="{1F67BAD2-E62B-40E8-A4B8-5BE6F25BBF8C}" type="pres">
      <dgm:prSet presAssocID="{FF426999-098B-454F-BADE-7B9A23128E1E}" presName="text_5" presStyleLbl="node1" presStyleIdx="4" presStyleCnt="5" custScaleX="50209" custLinFactNeighborX="-20765">
        <dgm:presLayoutVars>
          <dgm:bulletEnabled val="1"/>
        </dgm:presLayoutVars>
      </dgm:prSet>
      <dgm:spPr/>
    </dgm:pt>
    <dgm:pt modelId="{FC0E183A-A154-48C4-931D-3AA05F5357B4}" type="pres">
      <dgm:prSet presAssocID="{FF426999-098B-454F-BADE-7B9A23128E1E}" presName="accent_5" presStyleCnt="0"/>
      <dgm:spPr/>
    </dgm:pt>
    <dgm:pt modelId="{2F8506BC-E898-4D3B-8098-8A04C8AB89BF}" type="pres">
      <dgm:prSet presAssocID="{FF426999-098B-454F-BADE-7B9A23128E1E}" presName="accentRepeatNode" presStyleLbl="solidFgAcc1" presStyleIdx="4" presStyleCnt="5"/>
      <dgm:spPr/>
    </dgm:pt>
  </dgm:ptLst>
  <dgm:cxnLst>
    <dgm:cxn modelId="{9141C436-32D9-4D04-9803-E4F3A107374B}" srcId="{03C180E2-0654-4CA6-86D8-41AFDC272483}" destId="{124787CE-A187-4D69-8C79-5ADFBC169603}" srcOrd="2" destOrd="0" parTransId="{7421B824-3013-404E-A3DD-3B3889FDAEE2}" sibTransId="{6D6164D3-1268-4B7A-B6FB-D9E470834AD9}"/>
    <dgm:cxn modelId="{37F22A38-0102-496D-A60B-937BD31EB828}" srcId="{03C180E2-0654-4CA6-86D8-41AFDC272483}" destId="{2FE531A0-EA06-42F0-BA20-13E49EA6672B}" srcOrd="0" destOrd="0" parTransId="{BB79C45B-E3B6-4A57-A76F-6A58FDA87066}" sibTransId="{842D922B-F040-4FBF-8B02-F0BCEA4D865A}"/>
    <dgm:cxn modelId="{A2149E3A-AF3B-4169-B9D7-10F082235021}" srcId="{03C180E2-0654-4CA6-86D8-41AFDC272483}" destId="{2C009F0D-B9C9-47F6-B9CB-5DB301430997}" srcOrd="3" destOrd="0" parTransId="{77FE21BD-7383-427C-9A32-C7722C1D8E69}" sibTransId="{BF16246A-706D-478D-9A1B-C4AD79A40EE7}"/>
    <dgm:cxn modelId="{61600346-DF9B-4773-9DF2-FE0EBE6F04CE}" srcId="{03C180E2-0654-4CA6-86D8-41AFDC272483}" destId="{FF426999-098B-454F-BADE-7B9A23128E1E}" srcOrd="4" destOrd="0" parTransId="{FEF360D1-7E24-4A3C-B103-0E8B71D16D7F}" sibTransId="{FEFCBC7C-FF1A-42A0-BCBA-79F1DCF81DB5}"/>
    <dgm:cxn modelId="{50E18846-6FE0-4290-A0FE-1543657B07B0}" type="presOf" srcId="{2FE531A0-EA06-42F0-BA20-13E49EA6672B}" destId="{A042E7CC-A664-43B7-A1E0-2C5D2C4E836F}" srcOrd="0" destOrd="0" presId="urn:microsoft.com/office/officeart/2008/layout/VerticalCurvedList"/>
    <dgm:cxn modelId="{D7AC357B-12CC-4CE6-BCE7-1DF8FE9EB72B}" type="presOf" srcId="{124787CE-A187-4D69-8C79-5ADFBC169603}" destId="{9EA5905F-592B-4912-BEFD-CE9B96FFA261}" srcOrd="0" destOrd="0" presId="urn:microsoft.com/office/officeart/2008/layout/VerticalCurvedList"/>
    <dgm:cxn modelId="{3D307596-0BCB-4002-8F3A-849649C5EDEA}" type="presOf" srcId="{03C180E2-0654-4CA6-86D8-41AFDC272483}" destId="{688EA192-59BC-455A-8883-63F558F10BB7}" srcOrd="0" destOrd="0" presId="urn:microsoft.com/office/officeart/2008/layout/VerticalCurvedList"/>
    <dgm:cxn modelId="{A828ECB2-4EF4-4B32-87D5-4F6968AC90C0}" type="presOf" srcId="{842D922B-F040-4FBF-8B02-F0BCEA4D865A}" destId="{EB63E716-440D-4A4E-A641-A7332F7827F9}" srcOrd="0" destOrd="0" presId="urn:microsoft.com/office/officeart/2008/layout/VerticalCurvedList"/>
    <dgm:cxn modelId="{A5A790B4-E301-4AF8-B4E4-F85AF13FB0A9}" type="presOf" srcId="{0B5FC996-9A3B-4CA8-BA50-BE936B3B049D}" destId="{125234E2-9EC3-46F1-806D-D5C942993041}" srcOrd="0" destOrd="0" presId="urn:microsoft.com/office/officeart/2008/layout/VerticalCurvedList"/>
    <dgm:cxn modelId="{01E6C3E2-68FB-47C1-8A1A-1A32FF617DF9}" srcId="{03C180E2-0654-4CA6-86D8-41AFDC272483}" destId="{0B5FC996-9A3B-4CA8-BA50-BE936B3B049D}" srcOrd="1" destOrd="0" parTransId="{BA4EC21F-BBFB-4CDD-B278-251F40EEDFB0}" sibTransId="{29307F56-FB6F-4BD1-9C70-455A242B2FCA}"/>
    <dgm:cxn modelId="{D99E41E5-D424-43A5-B0F0-43229876D9D3}" type="presOf" srcId="{2C009F0D-B9C9-47F6-B9CB-5DB301430997}" destId="{683EE0BC-896F-4C47-ADFA-491898C2D316}" srcOrd="0" destOrd="0" presId="urn:microsoft.com/office/officeart/2008/layout/VerticalCurvedList"/>
    <dgm:cxn modelId="{6C7EFFF8-1C5B-462D-B942-CA51F23E3A0C}" type="presOf" srcId="{FF426999-098B-454F-BADE-7B9A23128E1E}" destId="{1F67BAD2-E62B-40E8-A4B8-5BE6F25BBF8C}" srcOrd="0" destOrd="0" presId="urn:microsoft.com/office/officeart/2008/layout/VerticalCurvedList"/>
    <dgm:cxn modelId="{72073399-1EAE-44EA-A7E0-9540D41CCCF8}" type="presParOf" srcId="{688EA192-59BC-455A-8883-63F558F10BB7}" destId="{D231D26D-B1EA-4059-9572-29CF799F8CC9}" srcOrd="0" destOrd="0" presId="urn:microsoft.com/office/officeart/2008/layout/VerticalCurvedList"/>
    <dgm:cxn modelId="{99E96103-D3EF-45B7-8F56-1A495545E0F7}" type="presParOf" srcId="{D231D26D-B1EA-4059-9572-29CF799F8CC9}" destId="{C15A7A1D-D607-4E50-8D81-CF80242B04E4}" srcOrd="0" destOrd="0" presId="urn:microsoft.com/office/officeart/2008/layout/VerticalCurvedList"/>
    <dgm:cxn modelId="{3C4D2893-4903-4CC7-9C12-9AF0C5858EC2}" type="presParOf" srcId="{C15A7A1D-D607-4E50-8D81-CF80242B04E4}" destId="{6EB861A9-6C6A-4BEF-8493-95678EBCB000}" srcOrd="0" destOrd="0" presId="urn:microsoft.com/office/officeart/2008/layout/VerticalCurvedList"/>
    <dgm:cxn modelId="{021ADADA-92C5-4E85-81A5-3B67405C0ACF}" type="presParOf" srcId="{C15A7A1D-D607-4E50-8D81-CF80242B04E4}" destId="{EB63E716-440D-4A4E-A641-A7332F7827F9}" srcOrd="1" destOrd="0" presId="urn:microsoft.com/office/officeart/2008/layout/VerticalCurvedList"/>
    <dgm:cxn modelId="{423175A1-8771-4B3F-8C9A-44813DDE3CDB}" type="presParOf" srcId="{C15A7A1D-D607-4E50-8D81-CF80242B04E4}" destId="{A444F8E8-EF05-4E95-9539-2F0989CE55A0}" srcOrd="2" destOrd="0" presId="urn:microsoft.com/office/officeart/2008/layout/VerticalCurvedList"/>
    <dgm:cxn modelId="{74461289-EAC8-43B6-A695-1175AFA412C1}" type="presParOf" srcId="{C15A7A1D-D607-4E50-8D81-CF80242B04E4}" destId="{2B91C8A0-FBD6-4968-899E-CAC7F43639B0}" srcOrd="3" destOrd="0" presId="urn:microsoft.com/office/officeart/2008/layout/VerticalCurvedList"/>
    <dgm:cxn modelId="{EF0FDFB1-FA92-4278-B7DF-580C783859BF}" type="presParOf" srcId="{D231D26D-B1EA-4059-9572-29CF799F8CC9}" destId="{A042E7CC-A664-43B7-A1E0-2C5D2C4E836F}" srcOrd="1" destOrd="0" presId="urn:microsoft.com/office/officeart/2008/layout/VerticalCurvedList"/>
    <dgm:cxn modelId="{AFA1A27D-DCEB-42BC-B855-5FD5B7B249E5}" type="presParOf" srcId="{D231D26D-B1EA-4059-9572-29CF799F8CC9}" destId="{369C7264-4D47-4E39-B139-BA8A31FDC10D}" srcOrd="2" destOrd="0" presId="urn:microsoft.com/office/officeart/2008/layout/VerticalCurvedList"/>
    <dgm:cxn modelId="{BD24BF23-2B37-47F1-ADFA-960A86298C1C}" type="presParOf" srcId="{369C7264-4D47-4E39-B139-BA8A31FDC10D}" destId="{78DC5245-F0FD-4980-B8B9-97D79A6E39A8}" srcOrd="0" destOrd="0" presId="urn:microsoft.com/office/officeart/2008/layout/VerticalCurvedList"/>
    <dgm:cxn modelId="{6EDFE724-6404-4B3D-8D57-DA7B905533C0}" type="presParOf" srcId="{D231D26D-B1EA-4059-9572-29CF799F8CC9}" destId="{125234E2-9EC3-46F1-806D-D5C942993041}" srcOrd="3" destOrd="0" presId="urn:microsoft.com/office/officeart/2008/layout/VerticalCurvedList"/>
    <dgm:cxn modelId="{B4C6D768-B1D3-47AD-95FC-6DE1925370D8}" type="presParOf" srcId="{D231D26D-B1EA-4059-9572-29CF799F8CC9}" destId="{041010A9-05A7-4BDD-81C0-CFD029D53277}" srcOrd="4" destOrd="0" presId="urn:microsoft.com/office/officeart/2008/layout/VerticalCurvedList"/>
    <dgm:cxn modelId="{14A565ED-9444-4DD7-A0DA-57901DAFC899}" type="presParOf" srcId="{041010A9-05A7-4BDD-81C0-CFD029D53277}" destId="{DA591356-DA2D-46EA-8C2A-666F8161437C}" srcOrd="0" destOrd="0" presId="urn:microsoft.com/office/officeart/2008/layout/VerticalCurvedList"/>
    <dgm:cxn modelId="{B498B661-B3AF-487D-BB67-FD33F425F8EF}" type="presParOf" srcId="{D231D26D-B1EA-4059-9572-29CF799F8CC9}" destId="{9EA5905F-592B-4912-BEFD-CE9B96FFA261}" srcOrd="5" destOrd="0" presId="urn:microsoft.com/office/officeart/2008/layout/VerticalCurvedList"/>
    <dgm:cxn modelId="{AD5D53E5-EEC7-4E33-A021-354AF63F1B3A}" type="presParOf" srcId="{D231D26D-B1EA-4059-9572-29CF799F8CC9}" destId="{DB1CB978-BDF2-4656-927B-0E526C67DE6A}" srcOrd="6" destOrd="0" presId="urn:microsoft.com/office/officeart/2008/layout/VerticalCurvedList"/>
    <dgm:cxn modelId="{2F62C2AA-E9C8-4E8E-9D4A-2CE750181E2F}" type="presParOf" srcId="{DB1CB978-BDF2-4656-927B-0E526C67DE6A}" destId="{B6679212-EDF1-4A95-8330-A3DD7E2160B8}" srcOrd="0" destOrd="0" presId="urn:microsoft.com/office/officeart/2008/layout/VerticalCurvedList"/>
    <dgm:cxn modelId="{C36EECD6-D031-4293-B8B2-54DD2C970CE7}" type="presParOf" srcId="{D231D26D-B1EA-4059-9572-29CF799F8CC9}" destId="{683EE0BC-896F-4C47-ADFA-491898C2D316}" srcOrd="7" destOrd="0" presId="urn:microsoft.com/office/officeart/2008/layout/VerticalCurvedList"/>
    <dgm:cxn modelId="{715B6377-681B-449E-AAF9-A2EFA222F3AF}" type="presParOf" srcId="{D231D26D-B1EA-4059-9572-29CF799F8CC9}" destId="{2B58ECF2-2BD0-4F49-8E30-1874B1265946}" srcOrd="8" destOrd="0" presId="urn:microsoft.com/office/officeart/2008/layout/VerticalCurvedList"/>
    <dgm:cxn modelId="{D45271A6-5DC9-4EC5-B0AB-683650BC9D1C}" type="presParOf" srcId="{2B58ECF2-2BD0-4F49-8E30-1874B1265946}" destId="{36251030-0FFA-4B4D-A64E-8B4052F631AF}" srcOrd="0" destOrd="0" presId="urn:microsoft.com/office/officeart/2008/layout/VerticalCurvedList"/>
    <dgm:cxn modelId="{77751791-DC96-4526-A98F-BF443E95E6B5}" type="presParOf" srcId="{D231D26D-B1EA-4059-9572-29CF799F8CC9}" destId="{1F67BAD2-E62B-40E8-A4B8-5BE6F25BBF8C}" srcOrd="9" destOrd="0" presId="urn:microsoft.com/office/officeart/2008/layout/VerticalCurvedList"/>
    <dgm:cxn modelId="{B8408D4F-391B-4D57-A2A4-554BA279621C}" type="presParOf" srcId="{D231D26D-B1EA-4059-9572-29CF799F8CC9}" destId="{FC0E183A-A154-48C4-931D-3AA05F5357B4}" srcOrd="10" destOrd="0" presId="urn:microsoft.com/office/officeart/2008/layout/VerticalCurvedList"/>
    <dgm:cxn modelId="{4FEA471D-3FCA-430B-B48B-7BB37DE937D7}" type="presParOf" srcId="{FC0E183A-A154-48C4-931D-3AA05F5357B4}" destId="{2F8506BC-E898-4D3B-8098-8A04C8AB89B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3E716-440D-4A4E-A641-A7332F7827F9}">
      <dsp:nvSpPr>
        <dsp:cNvPr id="0" name=""/>
        <dsp:cNvSpPr/>
      </dsp:nvSpPr>
      <dsp:spPr>
        <a:xfrm>
          <a:off x="-5326134" y="-943124"/>
          <a:ext cx="7338136" cy="7338136"/>
        </a:xfrm>
        <a:prstGeom prst="blockArc">
          <a:avLst>
            <a:gd name="adj1" fmla="val 18900000"/>
            <a:gd name="adj2" fmla="val 2700000"/>
            <a:gd name="adj3" fmla="val 294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2E7CC-A664-43B7-A1E0-2C5D2C4E836F}">
      <dsp:nvSpPr>
        <dsp:cNvPr id="0" name=""/>
        <dsp:cNvSpPr/>
      </dsp:nvSpPr>
      <dsp:spPr>
        <a:xfrm>
          <a:off x="1420121" y="232570"/>
          <a:ext cx="3973699" cy="681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1103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FontTx/>
            <a:buNone/>
          </a:pPr>
          <a:r>
            <a:rPr lang="zh-CN" altLang="en-US" sz="2700" kern="1200">
              <a:latin typeface="微软雅黑" panose="020B0503020204020204" pitchFamily="34" charset="-122"/>
              <a:ea typeface="微软雅黑" panose="020B0503020204020204" pitchFamily="34" charset="-122"/>
            </a:rPr>
            <a:t>函数的定义和调用</a:t>
          </a:r>
          <a:endParaRPr lang="zh-CN" altLang="en-US" sz="2700" kern="1200" dirty="0"/>
        </a:p>
      </dsp:txBody>
      <dsp:txXfrm>
        <a:off x="1420121" y="232570"/>
        <a:ext cx="3973699" cy="681703"/>
      </dsp:txXfrm>
    </dsp:sp>
    <dsp:sp modelId="{78DC5245-F0FD-4980-B8B9-97D79A6E39A8}">
      <dsp:nvSpPr>
        <dsp:cNvPr id="0" name=""/>
        <dsp:cNvSpPr/>
      </dsp:nvSpPr>
      <dsp:spPr>
        <a:xfrm>
          <a:off x="925153" y="255420"/>
          <a:ext cx="852129" cy="8521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25234E2-9EC3-46F1-806D-D5C942993041}">
      <dsp:nvSpPr>
        <dsp:cNvPr id="0" name=""/>
        <dsp:cNvSpPr/>
      </dsp:nvSpPr>
      <dsp:spPr>
        <a:xfrm>
          <a:off x="1845690" y="1357811"/>
          <a:ext cx="3523171" cy="681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1103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FontTx/>
            <a:buNone/>
          </a:pPr>
          <a:r>
            <a:rPr lang="zh-CN" altLang="en-US" sz="2700" kern="1200">
              <a:latin typeface="微软雅黑" panose="020B0503020204020204" pitchFamily="34" charset="-122"/>
              <a:ea typeface="微软雅黑" panose="020B0503020204020204" pitchFamily="34" charset="-122"/>
            </a:rPr>
            <a:t>函数的嵌套调用</a:t>
          </a:r>
          <a:endParaRPr lang="zh-CN" altLang="en-US" sz="2700" kern="1200" dirty="0"/>
        </a:p>
      </dsp:txBody>
      <dsp:txXfrm>
        <a:off x="1845690" y="1357811"/>
        <a:ext cx="3523171" cy="681703"/>
      </dsp:txXfrm>
    </dsp:sp>
    <dsp:sp modelId="{DA591356-DA2D-46EA-8C2A-666F8161437C}">
      <dsp:nvSpPr>
        <dsp:cNvPr id="0" name=""/>
        <dsp:cNvSpPr/>
      </dsp:nvSpPr>
      <dsp:spPr>
        <a:xfrm>
          <a:off x="1413642" y="1277649"/>
          <a:ext cx="852129" cy="8521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EA5905F-592B-4912-BEFD-CE9B96FFA261}">
      <dsp:nvSpPr>
        <dsp:cNvPr id="0" name=""/>
        <dsp:cNvSpPr/>
      </dsp:nvSpPr>
      <dsp:spPr>
        <a:xfrm>
          <a:off x="2035882" y="2427309"/>
          <a:ext cx="3313907" cy="73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1103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FontTx/>
            <a:buNone/>
          </a:pPr>
          <a:r>
            <a:rPr lang="zh-CN" altLang="en-US" sz="2700" kern="1200">
              <a:latin typeface="微软雅黑" panose="020B0503020204020204" pitchFamily="34" charset="-122"/>
              <a:ea typeface="微软雅黑" panose="020B0503020204020204" pitchFamily="34" charset="-122"/>
            </a:rPr>
            <a:t>函数的高级应用</a:t>
          </a:r>
          <a:endParaRPr lang="zh-CN" altLang="en-US" sz="2700" kern="1200" dirty="0"/>
        </a:p>
      </dsp:txBody>
      <dsp:txXfrm>
        <a:off x="2035882" y="2427309"/>
        <a:ext cx="3313907" cy="730268"/>
      </dsp:txXfrm>
    </dsp:sp>
    <dsp:sp modelId="{B6679212-EDF1-4A95-8330-A3DD7E2160B8}">
      <dsp:nvSpPr>
        <dsp:cNvPr id="0" name=""/>
        <dsp:cNvSpPr/>
      </dsp:nvSpPr>
      <dsp:spPr>
        <a:xfrm>
          <a:off x="1563569" y="2299878"/>
          <a:ext cx="852129" cy="8521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83EE0BC-896F-4C47-ADFA-491898C2D316}">
      <dsp:nvSpPr>
        <dsp:cNvPr id="0" name=""/>
        <dsp:cNvSpPr/>
      </dsp:nvSpPr>
      <dsp:spPr>
        <a:xfrm>
          <a:off x="1895582" y="3448883"/>
          <a:ext cx="3456672" cy="681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1103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FontTx/>
            <a:buNone/>
          </a:pPr>
          <a:r>
            <a:rPr lang="en-US" altLang="zh-CN" sz="2700" kern="1200">
              <a:latin typeface="微软雅黑" panose="020B0503020204020204" pitchFamily="34" charset="-122"/>
              <a:ea typeface="微软雅黑" panose="020B0503020204020204" pitchFamily="34" charset="-122"/>
            </a:rPr>
            <a:t>PHP</a:t>
          </a:r>
          <a:r>
            <a:rPr lang="zh-CN" altLang="en-US" sz="2700" kern="1200">
              <a:latin typeface="微软雅黑" panose="020B0503020204020204" pitchFamily="34" charset="-122"/>
              <a:ea typeface="微软雅黑" panose="020B0503020204020204" pitchFamily="34" charset="-122"/>
            </a:rPr>
            <a:t>的内置函数</a:t>
          </a:r>
          <a:endParaRPr lang="zh-CN" altLang="en-US" sz="2700" kern="1200" dirty="0"/>
        </a:p>
      </dsp:txBody>
      <dsp:txXfrm>
        <a:off x="1895582" y="3448883"/>
        <a:ext cx="3456672" cy="681703"/>
      </dsp:txXfrm>
    </dsp:sp>
    <dsp:sp modelId="{36251030-0FFA-4B4D-A64E-8B4052F631AF}">
      <dsp:nvSpPr>
        <dsp:cNvPr id="0" name=""/>
        <dsp:cNvSpPr/>
      </dsp:nvSpPr>
      <dsp:spPr>
        <a:xfrm>
          <a:off x="1413642" y="3322107"/>
          <a:ext cx="852129" cy="8521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F67BAD2-E62B-40E8-A4B8-5BE6F25BBF8C}">
      <dsp:nvSpPr>
        <dsp:cNvPr id="0" name=""/>
        <dsp:cNvSpPr/>
      </dsp:nvSpPr>
      <dsp:spPr>
        <a:xfrm>
          <a:off x="1655445" y="4429549"/>
          <a:ext cx="3698086" cy="681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1103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FontTx/>
            <a:buNone/>
          </a:pPr>
          <a:r>
            <a:rPr lang="en-US" altLang="zh-CN" sz="2700" kern="1200">
              <a:latin typeface="微软雅黑" panose="020B0503020204020204" pitchFamily="34" charset="-122"/>
              <a:ea typeface="微软雅黑" panose="020B0503020204020204" pitchFamily="34" charset="-122"/>
            </a:rPr>
            <a:t>PHP</a:t>
          </a:r>
          <a:r>
            <a:rPr lang="zh-CN" altLang="en-US" sz="2700" kern="1200">
              <a:latin typeface="微软雅黑" panose="020B0503020204020204" pitchFamily="34" charset="-122"/>
              <a:ea typeface="微软雅黑" panose="020B0503020204020204" pitchFamily="34" charset="-122"/>
            </a:rPr>
            <a:t>手册的使用</a:t>
          </a:r>
          <a:endParaRPr lang="zh-CN" altLang="en-US" sz="2700" kern="1200" dirty="0"/>
        </a:p>
      </dsp:txBody>
      <dsp:txXfrm>
        <a:off x="1655445" y="4429549"/>
        <a:ext cx="3698086" cy="681703"/>
      </dsp:txXfrm>
    </dsp:sp>
    <dsp:sp modelId="{2F8506BC-E898-4D3B-8098-8A04C8AB89BF}">
      <dsp:nvSpPr>
        <dsp:cNvPr id="0" name=""/>
        <dsp:cNvSpPr/>
      </dsp:nvSpPr>
      <dsp:spPr>
        <a:xfrm>
          <a:off x="925153" y="4344336"/>
          <a:ext cx="852129" cy="8521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30885D0-4519-4B6D-A397-2C3843A9DA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98B5DD5-1AFD-481B-B6F2-44BF035BBB9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A425F13-19D2-415D-8872-12904F5C92FB}" type="datetimeFigureOut">
              <a:rPr lang="zh-CN" altLang="en-US"/>
              <a:pPr>
                <a:defRPr/>
              </a:pPr>
              <a:t>2020/2/26</a:t>
            </a:fld>
            <a:endParaRPr 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9879A27A-1C9B-42BA-8BB8-9ED23BE4094B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9E45340-DE4B-49D9-A2D0-EE05E2A4D8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FE655DA-BAC3-4244-A6E8-5CC2530CE7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8DEC1BF-CCE0-40AC-8CC4-2BE5C62ED5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8B080068-C8B8-4813-BCD5-A33F37A703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SD-Title-R1d.png">
            <a:extLst>
              <a:ext uri="{FF2B5EF4-FFF2-40B4-BE49-F238E27FC236}">
                <a16:creationId xmlns:a16="http://schemas.microsoft.com/office/drawing/2014/main" id="{0EFCD3F4-990A-499E-A61F-37E5FFAEA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8C5004-4918-4A85-AF42-FE1FD4DD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BF945-6668-4CE1-BD58-F9B528164A36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EFA0F2A-7AAC-4F62-9F1E-FF3DDC5E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059E35-595A-4D18-8686-2D4E801E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85F39-9AFA-4EFD-9C11-297F153A1E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00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lets-SD-Content-R1d.png">
            <a:extLst>
              <a:ext uri="{FF2B5EF4-FFF2-40B4-BE49-F238E27FC236}">
                <a16:creationId xmlns:a16="http://schemas.microsoft.com/office/drawing/2014/main" id="{65B6BB37-FE51-4D7B-8EFE-7F6F9CB5A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49380D99-073B-49DC-ACF1-178117B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CB848D-0082-45CA-B342-9F24F1995126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5638626-4FE0-4697-A6F9-9493B438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65DAE84-79D9-4E33-BD6B-98F1024C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D0D2A-0899-43DD-A7F5-C04A57E4C0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27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lets-SD-Content-R1d.png">
            <a:extLst>
              <a:ext uri="{FF2B5EF4-FFF2-40B4-BE49-F238E27FC236}">
                <a16:creationId xmlns:a16="http://schemas.microsoft.com/office/drawing/2014/main" id="{4CD6A026-418C-4F62-96E4-82DEC84C3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F217EED6-E0DB-4B93-AD49-5973ED08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EC8688-91E3-49A8-A52F-4A4F1901E62E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A2B413C-B8B7-4A06-AA41-EFF194D6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744259E-A9C5-4F9D-804C-25A68C24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7DD76-4E8E-4C24-888E-014795E7BC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310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Droplets-SD-Content-R1d.png">
            <a:extLst>
              <a:ext uri="{FF2B5EF4-FFF2-40B4-BE49-F238E27FC236}">
                <a16:creationId xmlns:a16="http://schemas.microsoft.com/office/drawing/2014/main" id="{068C48F9-D77B-4943-882D-85E2C91F0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315E52A0-C742-4D61-B788-68B7443239D9}"/>
              </a:ext>
            </a:extLst>
          </p:cNvPr>
          <p:cNvSpPr txBox="1"/>
          <p:nvPr/>
        </p:nvSpPr>
        <p:spPr>
          <a:xfrm>
            <a:off x="738188" y="887413"/>
            <a:ext cx="546100" cy="58578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/>
            <a:r>
              <a:rPr lang="en-US" altLang="zh-CN" sz="8000"/>
              <a:t>“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26E415A0-C2C1-4889-82C2-E0BBCC5409AE}"/>
              </a:ext>
            </a:extLst>
          </p:cNvPr>
          <p:cNvSpPr txBox="1"/>
          <p:nvPr/>
        </p:nvSpPr>
        <p:spPr>
          <a:xfrm>
            <a:off x="7850188" y="3119438"/>
            <a:ext cx="554037" cy="58578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r" eaLnBrk="1" hangingPunct="1"/>
            <a:r>
              <a:rPr lang="en-US" altLang="zh-CN" sz="800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AAB8363B-39CF-4287-8E0C-06720FBB229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3ED3D3D3-51E4-47C3-A910-E5F7B0F84FF9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E1519CA-0942-42D9-96AB-C20B82E9298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C52AFD8-1CCA-4CA7-980F-EB0D78BBF8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A43CD-ACE7-467C-8862-814CB0B126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044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lets-SD-Content-R1d.png">
            <a:extLst>
              <a:ext uri="{FF2B5EF4-FFF2-40B4-BE49-F238E27FC236}">
                <a16:creationId xmlns:a16="http://schemas.microsoft.com/office/drawing/2014/main" id="{16516110-EA69-45C6-AC3F-8024C3D2B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4DB100A-2024-48A1-B006-5C620D4D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4D4A3C-3FD3-474D-9F32-80F0AA718A36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B5A865A-2EDE-44A2-87D0-5554427A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B13E322-FE74-4202-8D48-BBEE9A25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1E088-4E8F-4AE9-BB55-9EE9D43A57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222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 descr="Droplets-SD-Content-R1d.png">
            <a:extLst>
              <a:ext uri="{FF2B5EF4-FFF2-40B4-BE49-F238E27FC236}">
                <a16:creationId xmlns:a16="http://schemas.microsoft.com/office/drawing/2014/main" id="{DCF93107-69CD-4467-B454-DC0032F9B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E821B542-51E7-4737-9B36-0DA414E3B17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fld id="{90B3FE95-C0F1-4E80-A9B4-5939DD600F43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6DE6FF6F-BCC3-4A98-9AAA-ED5B20A71CC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B96D1207-BD12-41C9-8BBE-FC3C5E206D3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FEB6A-1F91-433C-AFA9-1B72DC029F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481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6" descr="Droplets-SD-Content-R1d.png">
            <a:extLst>
              <a:ext uri="{FF2B5EF4-FFF2-40B4-BE49-F238E27FC236}">
                <a16:creationId xmlns:a16="http://schemas.microsoft.com/office/drawing/2014/main" id="{72B5A07A-185D-4F68-8B8B-874CBE0F0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D24F4A23-6514-417D-8B79-61823F2223F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fld id="{E28FCEF2-5875-42A8-A5A2-BDCA8A32264E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1D7CFD9-06AE-4E24-B0A7-9858E35BD85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B66A374B-6913-4EE6-B15A-CFC7D4BA7FD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384F4-5D74-4F56-A2F7-782C17DB29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697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roplets-SD-Content-R1d.png">
            <a:extLst>
              <a:ext uri="{FF2B5EF4-FFF2-40B4-BE49-F238E27FC236}">
                <a16:creationId xmlns:a16="http://schemas.microsoft.com/office/drawing/2014/main" id="{00069BE3-DD86-426F-BD4A-177D6FE39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587F53D-018F-47EA-AC62-69446BCF96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B4FBA149-627A-4795-8E60-20D4E8A92BB0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A4CEAF-7766-43AC-B1E8-567DF3ABC1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2F862C-9651-4A56-876C-6FB099A0D0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1AA35-16A1-4DFF-A807-18FF0D318F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862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Droplets-SD-Content-R1d.png">
            <a:extLst>
              <a:ext uri="{FF2B5EF4-FFF2-40B4-BE49-F238E27FC236}">
                <a16:creationId xmlns:a16="http://schemas.microsoft.com/office/drawing/2014/main" id="{34ABEC7C-1FD5-474E-B622-15CF8F234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88CE72-627F-4A79-86E2-17FE357B56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22E47B0D-FBC2-4FEF-ACDA-319DF05C979B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84186D-14CA-4329-99A7-D1F239F158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84B42B-0D58-43D9-92C2-798ED1B8E7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17E52-6A58-4F7E-83FE-69513218B2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017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6D9128-3B01-4ABE-A036-DDD8824CAD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2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7483D4B-321E-499E-85B1-0E221D5E47E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2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roplets-SD-Content-R1d.png">
            <a:extLst>
              <a:ext uri="{FF2B5EF4-FFF2-40B4-BE49-F238E27FC236}">
                <a16:creationId xmlns:a16="http://schemas.microsoft.com/office/drawing/2014/main" id="{E22470FD-0F38-4564-BB85-9F2647490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FC1C6B-FF8C-41AD-9D90-8C917E113CE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09EC0533-E9F0-4F9F-A517-C19BD8668AB9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34C882-5C44-45BA-8893-D02CB65BE4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7F0ADA-8E44-44FB-8EDF-41E4AD8ADA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6F62D-92AA-4504-BA8C-2FA12D6E99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587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SD-Content-R1d.png">
            <a:extLst>
              <a:ext uri="{FF2B5EF4-FFF2-40B4-BE49-F238E27FC236}">
                <a16:creationId xmlns:a16="http://schemas.microsoft.com/office/drawing/2014/main" id="{D3F47552-4FE8-4CDA-90A1-7EA4CA2AE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C73819B-8643-4F52-B350-E45E7634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773F8D-DDD3-43DB-BCFC-9573E8A89F82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D0A7729-4F62-4DC0-96A8-1E79A306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217044-AB06-4C26-97D6-E1201636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3CD9D-F6E5-49C0-A9D7-7A3A4B15C4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75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lets-SD-Content-R1d.png">
            <a:extLst>
              <a:ext uri="{FF2B5EF4-FFF2-40B4-BE49-F238E27FC236}">
                <a16:creationId xmlns:a16="http://schemas.microsoft.com/office/drawing/2014/main" id="{21100E24-37E1-4533-B562-29F6BFC9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9052B58-6B04-4138-A15E-B95A501825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1E35E587-A74D-4702-BC66-79829FA3244E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7085758-A1C1-4044-B4B0-AF6A54AED7A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07ABDD5-42BA-49F8-B9C0-2FFF1C656B6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D7093-115D-4FC0-8AC5-BD74587C50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42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Droplets-SD-Content-R1d.png">
            <a:extLst>
              <a:ext uri="{FF2B5EF4-FFF2-40B4-BE49-F238E27FC236}">
                <a16:creationId xmlns:a16="http://schemas.microsoft.com/office/drawing/2014/main" id="{06E6B149-1D4C-4448-AFB6-7EBE48D4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2ECD8312-748E-42C6-9D50-F454832979E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2FE5CC8E-EEE1-44DC-8E65-DB06025B8C2B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F4C2F7D2-BCAD-4116-9CF6-9372EEAA105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51DFDF52-DEFE-4CE5-B407-4750931B02B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243D8-9F5F-448F-8890-9DD210D729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88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roplets-SD-Content-R1d.png">
            <a:extLst>
              <a:ext uri="{FF2B5EF4-FFF2-40B4-BE49-F238E27FC236}">
                <a16:creationId xmlns:a16="http://schemas.microsoft.com/office/drawing/2014/main" id="{1E43F195-C44D-4F9A-AD3E-32AA35BDB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450823B6-6A6F-420D-94DE-9023E0B1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D2E2E-937F-46B2-A689-BA893263C4ED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E2F2D03-E92F-415B-8B85-9612BEF3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C59B547-6386-4B9E-8FC5-8695CE4E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9E1D1-7542-4AC3-B0CF-40A962F00D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76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Droplets-SD-Content-R1d.png">
            <a:extLst>
              <a:ext uri="{FF2B5EF4-FFF2-40B4-BE49-F238E27FC236}">
                <a16:creationId xmlns:a16="http://schemas.microsoft.com/office/drawing/2014/main" id="{3291F533-2ADD-41E2-9869-7D04F6713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3EF74D-C3B6-4978-8203-232F95F8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09766-06F6-4789-9650-5DE2DFD940F8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B6392F8-1646-4424-901A-6C49837C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C2FC580-D991-41AC-BF3B-A89AEDD9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BC1BC-5FEF-4EF0-A12F-93DAB94A98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79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lets-SD-Content-R1d.png">
            <a:extLst>
              <a:ext uri="{FF2B5EF4-FFF2-40B4-BE49-F238E27FC236}">
                <a16:creationId xmlns:a16="http://schemas.microsoft.com/office/drawing/2014/main" id="{11F2B01B-08EE-45FC-9981-77EFBEB67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81B58D4-0CDD-4049-9BCA-6BC9D345B6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7E840B4-3600-4A78-B185-68B737550610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37B09D6-E639-45A3-9CB8-33C69B86CB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333C1AC-A61C-49DD-B364-96BB4898A5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1B410-F13E-4C51-8749-D42EB0F41E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641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lets-SD-Content-R1d.png">
            <a:extLst>
              <a:ext uri="{FF2B5EF4-FFF2-40B4-BE49-F238E27FC236}">
                <a16:creationId xmlns:a16="http://schemas.microsoft.com/office/drawing/2014/main" id="{603395EA-E298-404E-926F-D7F9990E7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96F9F3B1-0969-427C-9BDE-E2CCC7D3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10ECF1-4B8A-46ED-91C4-B7F99CED378D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7AE1321-566B-4065-A581-9F3ADFF6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13E33ED-6E87-4229-92BB-28567EB8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002E7-DA71-462C-983B-9FB53B09AC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14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B8B8B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FBBB59E4-0111-4290-99C2-E83C14356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235C7-A4A1-4C76-84F3-2C837D5F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19125"/>
            <a:ext cx="7772400" cy="1595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086FE-E6C0-46C3-BEE5-93203BE8A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366963"/>
            <a:ext cx="7772400" cy="3424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7828D-2CFF-4734-862B-F458B8234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C850DA0-DCD9-4F42-ACB0-E1A81D946806}" type="datetimeFigureOut">
              <a:rPr lang="en-US" altLang="zh-CN"/>
              <a:pPr/>
              <a:t>2/26/2020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487F0-E8F6-46EB-AB24-256E7B0B8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1D63D-B02B-49F5-9985-81812410D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73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C3B862B5-BC45-46B0-8D22-E7E24F90D8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  <p:sldLayoutId id="2147483914" r:id="rId18"/>
    <p:sldLayoutId id="2147483915" r:id="rId19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 kern="1200" cap="all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kern="1200" cap="all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 kern="1200" cap="all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60FBBB3B-90D5-406D-9A04-FF0463839A8C}"/>
              </a:ext>
            </a:extLst>
          </p:cNvPr>
          <p:cNvSpPr txBox="1">
            <a:spLocks/>
          </p:cNvSpPr>
          <p:nvPr/>
        </p:nvSpPr>
        <p:spPr>
          <a:xfrm>
            <a:off x="2153444" y="184142"/>
            <a:ext cx="5943600" cy="119703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</a:t>
            </a:r>
            <a:r>
              <a:rPr lang="zh-CN" altLang="en-US" sz="35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第三章：</a:t>
            </a:r>
            <a:r>
              <a:rPr lang="en-US" altLang="zh-CN" sz="35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php</a:t>
            </a:r>
            <a:r>
              <a:rPr lang="zh-CN" altLang="en-US" sz="35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</a:rPr>
              <a:t>函数</a:t>
            </a:r>
            <a:endParaRPr lang="zh-CN" altLang="en-US" sz="3500" b="1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38" name="图示 37">
            <a:extLst>
              <a:ext uri="{FF2B5EF4-FFF2-40B4-BE49-F238E27FC236}">
                <a16:creationId xmlns:a16="http://schemas.microsoft.com/office/drawing/2014/main" id="{607A94AF-CE56-4B7B-9F5A-A1B261E1C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863404"/>
              </p:ext>
            </p:extLst>
          </p:nvPr>
        </p:nvGraphicFramePr>
        <p:xfrm>
          <a:off x="955964" y="1389488"/>
          <a:ext cx="7955280" cy="5451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4CC4B238-18B3-4CCB-BFAF-081DE527E0BF}"/>
              </a:ext>
            </a:extLst>
          </p:cNvPr>
          <p:cNvSpPr txBox="1"/>
          <p:nvPr/>
        </p:nvSpPr>
        <p:spPr>
          <a:xfrm>
            <a:off x="2044930" y="1836312"/>
            <a:ext cx="7564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rgbClr val="002060"/>
                </a:solidFill>
              </a:rPr>
              <a:t>3.1</a:t>
            </a:r>
            <a:endParaRPr lang="zh-CN" altLang="en-US" sz="2500" dirty="0">
              <a:solidFill>
                <a:srgbClr val="00206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5BE459F-8CFE-4791-9F16-015163A3815A}"/>
              </a:ext>
            </a:extLst>
          </p:cNvPr>
          <p:cNvSpPr txBox="1"/>
          <p:nvPr/>
        </p:nvSpPr>
        <p:spPr>
          <a:xfrm>
            <a:off x="2513214" y="2844922"/>
            <a:ext cx="7564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rgbClr val="002060"/>
                </a:solidFill>
              </a:rPr>
              <a:t>3.2</a:t>
            </a:r>
            <a:endParaRPr lang="zh-CN" altLang="en-US" sz="2500" dirty="0">
              <a:solidFill>
                <a:srgbClr val="00206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4E6EE0A-7CE4-426E-A2AA-0E150318813C}"/>
              </a:ext>
            </a:extLst>
          </p:cNvPr>
          <p:cNvSpPr txBox="1"/>
          <p:nvPr/>
        </p:nvSpPr>
        <p:spPr>
          <a:xfrm>
            <a:off x="2704406" y="3880385"/>
            <a:ext cx="7564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rgbClr val="002060"/>
                </a:solidFill>
              </a:rPr>
              <a:t>3.3</a:t>
            </a:r>
            <a:endParaRPr lang="zh-CN" altLang="en-US" sz="2500" dirty="0">
              <a:solidFill>
                <a:srgbClr val="00206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96FA036-A24B-4300-AED5-8BAADC2E27F9}"/>
              </a:ext>
            </a:extLst>
          </p:cNvPr>
          <p:cNvSpPr txBox="1"/>
          <p:nvPr/>
        </p:nvSpPr>
        <p:spPr>
          <a:xfrm>
            <a:off x="2513214" y="4883826"/>
            <a:ext cx="7564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rgbClr val="002060"/>
                </a:solidFill>
              </a:rPr>
              <a:t>3.4</a:t>
            </a:r>
            <a:endParaRPr lang="zh-CN" altLang="en-US" sz="2500" dirty="0">
              <a:solidFill>
                <a:srgbClr val="00206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F31539F-4670-4252-8E94-24701C680E47}"/>
              </a:ext>
            </a:extLst>
          </p:cNvPr>
          <p:cNvSpPr txBox="1"/>
          <p:nvPr/>
        </p:nvSpPr>
        <p:spPr>
          <a:xfrm>
            <a:off x="2044930" y="5923347"/>
            <a:ext cx="7564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rgbClr val="002060"/>
                </a:solidFill>
              </a:rPr>
              <a:t>3.5</a:t>
            </a:r>
            <a:endParaRPr lang="zh-CN" altLang="en-US" sz="25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68832375-9E68-4DF8-9E5F-366B2C4BC74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3.1 </a:t>
            </a:r>
            <a:r>
              <a:rPr lang="zh-CN" altLang="en-US"/>
              <a:t>函数的定义与调用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052E1B25-AD0F-4648-ADDD-769712688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参数设置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6" name="矩形 3">
            <a:extLst>
              <a:ext uri="{FF2B5EF4-FFF2-40B4-BE49-F238E27FC236}">
                <a16:creationId xmlns:a16="http://schemas.microsoft.com/office/drawing/2014/main" id="{32E75022-636E-4C4D-B789-01169FA94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函数参数在设置时，还可以为其指定默认值，也就是可选参数。当调用者未传递该参数时，函数将使用默认值进行操作。</a:t>
            </a:r>
          </a:p>
        </p:txBody>
      </p:sp>
      <p:grpSp>
        <p:nvGrpSpPr>
          <p:cNvPr id="33797" name="组合 2">
            <a:extLst>
              <a:ext uri="{FF2B5EF4-FFF2-40B4-BE49-F238E27FC236}">
                <a16:creationId xmlns:a16="http://schemas.microsoft.com/office/drawing/2014/main" id="{A396424C-4B13-4F5B-9543-2A1658B7EAD5}"/>
              </a:ext>
            </a:extLst>
          </p:cNvPr>
          <p:cNvGrpSpPr>
            <a:grpSpLocks/>
          </p:cNvGrpSpPr>
          <p:nvPr/>
        </p:nvGrpSpPr>
        <p:grpSpPr bwMode="auto">
          <a:xfrm>
            <a:off x="4994275" y="3386138"/>
            <a:ext cx="3544888" cy="2052637"/>
            <a:chOff x="3412364" y="3515222"/>
            <a:chExt cx="1033712" cy="1180724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EAFA1E66-4CC0-4AA6-9981-8A74580C3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364" y="3515222"/>
              <a:ext cx="1032323" cy="118072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D5F4A23-42E6-469C-90E0-CBAE7FEC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749" y="3773648"/>
              <a:ext cx="982327" cy="47758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Tom say "Hello"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say('Tom');</a:t>
              </a:r>
            </a:p>
          </p:txBody>
        </p:sp>
      </p:grpSp>
      <p:grpSp>
        <p:nvGrpSpPr>
          <p:cNvPr id="33798" name="组合 2">
            <a:extLst>
              <a:ext uri="{FF2B5EF4-FFF2-40B4-BE49-F238E27FC236}">
                <a16:creationId xmlns:a16="http://schemas.microsoft.com/office/drawing/2014/main" id="{3978A981-07C3-4AD9-8BA3-1F1C5F651AD3}"/>
              </a:ext>
            </a:extLst>
          </p:cNvPr>
          <p:cNvGrpSpPr>
            <a:grpSpLocks/>
          </p:cNvGrpSpPr>
          <p:nvPr/>
        </p:nvGrpSpPr>
        <p:grpSpPr bwMode="auto">
          <a:xfrm>
            <a:off x="679450" y="3411538"/>
            <a:ext cx="4173538" cy="2027237"/>
            <a:chOff x="3434562" y="3515223"/>
            <a:chExt cx="1216852" cy="1165969"/>
          </a:xfrm>
        </p:grpSpPr>
        <p:sp>
          <p:nvSpPr>
            <p:cNvPr id="11" name="矩形 1">
              <a:extLst>
                <a:ext uri="{FF2B5EF4-FFF2-40B4-BE49-F238E27FC236}">
                  <a16:creationId xmlns:a16="http://schemas.microsoft.com/office/drawing/2014/main" id="{EC340FC1-03C3-4DFB-995B-DFF54A40E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562" y="3515223"/>
              <a:ext cx="1216852" cy="116596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73F30FC-3410-4B06-8B23-E9DAC3854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705" y="3699660"/>
              <a:ext cx="1186766" cy="90209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function say($p, $con = 'say "Hello"')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return "$p $con";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9" name="圆角矩形 8">
            <a:extLst>
              <a:ext uri="{FF2B5EF4-FFF2-40B4-BE49-F238E27FC236}">
                <a16:creationId xmlns:a16="http://schemas.microsoft.com/office/drawing/2014/main" id="{7F57663B-5C15-4C12-BAEA-5B28279F2CDD}"/>
              </a:ext>
            </a:extLst>
          </p:cNvPr>
          <p:cNvSpPr/>
          <p:nvPr/>
        </p:nvSpPr>
        <p:spPr>
          <a:xfrm>
            <a:off x="3673475" y="3133725"/>
            <a:ext cx="2225675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④ 设置参数默认值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4AAEBC2D-65FF-42FA-B78C-FE138E78FA8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3.1 </a:t>
            </a:r>
            <a:r>
              <a:rPr lang="zh-CN" altLang="en-US"/>
              <a:t>函数的定义与调用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8CE668AB-E97B-4E91-B7EC-567DD0482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参数设置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0" name="矩形 3">
            <a:extLst>
              <a:ext uri="{FF2B5EF4-FFF2-40B4-BE49-F238E27FC236}">
                <a16:creationId xmlns:a16="http://schemas.microsoft.com/office/drawing/2014/main" id="{0A67CB84-FBDA-46E6-855D-D9B6A7F3E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94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在</a:t>
            </a:r>
            <a:r>
              <a:rPr lang="en-US" altLang="zh-CN" sz="1800">
                <a:latin typeface="Arial" panose="020B0604020202020204" pitchFamily="34" charset="0"/>
              </a:rPr>
              <a:t>PHP 7.0</a:t>
            </a:r>
            <a:r>
              <a:rPr lang="zh-CN" altLang="en-US" sz="1800">
                <a:latin typeface="Arial" panose="020B0604020202020204" pitchFamily="34" charset="0"/>
              </a:rPr>
              <a:t>及以上的版本后，在自定义函数时，可以指定参数具体是哪种数据类型。</a:t>
            </a:r>
          </a:p>
        </p:txBody>
      </p:sp>
      <p:grpSp>
        <p:nvGrpSpPr>
          <p:cNvPr id="34821" name="组合 2">
            <a:extLst>
              <a:ext uri="{FF2B5EF4-FFF2-40B4-BE49-F238E27FC236}">
                <a16:creationId xmlns:a16="http://schemas.microsoft.com/office/drawing/2014/main" id="{02D05133-11C1-4E08-B9F3-7CA85C95941A}"/>
              </a:ext>
            </a:extLst>
          </p:cNvPr>
          <p:cNvGrpSpPr>
            <a:grpSpLocks/>
          </p:cNvGrpSpPr>
          <p:nvPr/>
        </p:nvGrpSpPr>
        <p:grpSpPr bwMode="auto">
          <a:xfrm>
            <a:off x="679450" y="3178175"/>
            <a:ext cx="4443413" cy="2366963"/>
            <a:chOff x="3434562" y="3515223"/>
            <a:chExt cx="1295476" cy="1361492"/>
          </a:xfrm>
        </p:grpSpPr>
        <p:sp>
          <p:nvSpPr>
            <p:cNvPr id="11" name="矩形 1">
              <a:extLst>
                <a:ext uri="{FF2B5EF4-FFF2-40B4-BE49-F238E27FC236}">
                  <a16:creationId xmlns:a16="http://schemas.microsoft.com/office/drawing/2014/main" id="{7B9293AB-E33F-4C37-920A-2672E50F5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562" y="3515223"/>
              <a:ext cx="1295476" cy="136149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FE90A9F-7DE7-4C9C-89D1-AD16B185E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318" y="3699677"/>
              <a:ext cx="1193652" cy="111494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function sum1(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$a,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$b)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return $a + $b;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sum1(2.6, 3.8);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</p:grpSp>
      <p:sp>
        <p:nvSpPr>
          <p:cNvPr id="9" name="圆角矩形 8">
            <a:extLst>
              <a:ext uri="{FF2B5EF4-FFF2-40B4-BE49-F238E27FC236}">
                <a16:creationId xmlns:a16="http://schemas.microsoft.com/office/drawing/2014/main" id="{96CC169D-EB13-4D6E-8CE5-D223C9ED1AB7}"/>
              </a:ext>
            </a:extLst>
          </p:cNvPr>
          <p:cNvSpPr/>
          <p:nvPr/>
        </p:nvSpPr>
        <p:spPr>
          <a:xfrm>
            <a:off x="2333625" y="2895600"/>
            <a:ext cx="2592388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⑤ 指定参数类型（弱）</a:t>
            </a:r>
          </a:p>
        </p:txBody>
      </p:sp>
      <p:sp>
        <p:nvSpPr>
          <p:cNvPr id="34823" name="矩形 7">
            <a:extLst>
              <a:ext uri="{FF2B5EF4-FFF2-40B4-BE49-F238E27FC236}">
                <a16:creationId xmlns:a16="http://schemas.microsoft.com/office/drawing/2014/main" id="{EFFC7DAE-84CA-4261-B36D-4C64CC2E2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550" y="2886075"/>
            <a:ext cx="3352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>
                <a:latin typeface="Arial" panose="020B0604020202020204" pitchFamily="34" charset="0"/>
              </a:rPr>
              <a:t>当用户调用函数时，如果传递的参数不是</a:t>
            </a:r>
            <a:r>
              <a:rPr lang="en-US" altLang="zh-CN" sz="1800">
                <a:latin typeface="Arial" panose="020B0604020202020204" pitchFamily="34" charset="0"/>
              </a:rPr>
              <a:t>int</a:t>
            </a:r>
            <a:r>
              <a:rPr lang="zh-CN" altLang="zh-CN" sz="1800">
                <a:latin typeface="Arial" panose="020B0604020202020204" pitchFamily="34" charset="0"/>
              </a:rPr>
              <a:t>类型，程序会将其强制的转换为</a:t>
            </a:r>
            <a:r>
              <a:rPr lang="en-US" altLang="zh-CN" sz="1800">
                <a:latin typeface="Arial" panose="020B0604020202020204" pitchFamily="34" charset="0"/>
              </a:rPr>
              <a:t>int</a:t>
            </a:r>
            <a:r>
              <a:rPr lang="zh-CN" altLang="zh-CN" sz="1800">
                <a:latin typeface="Arial" panose="020B0604020202020204" pitchFamily="34" charset="0"/>
              </a:rPr>
              <a:t>型后，再进行操作，这种方式称为弱类型参数设置。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C105A2B7-D8CC-4C35-BAE9-668C635CFA0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3.1 </a:t>
            </a:r>
            <a:r>
              <a:rPr lang="zh-CN" altLang="en-US"/>
              <a:t>函数的定义与调用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C3473A1F-DD7A-4D25-BE42-6F6CD6FFA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参数设置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4" name="矩形 3">
            <a:extLst>
              <a:ext uri="{FF2B5EF4-FFF2-40B4-BE49-F238E27FC236}">
                <a16:creationId xmlns:a16="http://schemas.microsoft.com/office/drawing/2014/main" id="{96CC0ADD-058B-4FDA-A6B3-110A256E7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94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除此之外，还可以将其设置为强类型的参数，即当用户传递的参数类型不符合函数的定义，程序会报错提醒。</a:t>
            </a:r>
          </a:p>
        </p:txBody>
      </p:sp>
      <p:grpSp>
        <p:nvGrpSpPr>
          <p:cNvPr id="35845" name="组合 2">
            <a:extLst>
              <a:ext uri="{FF2B5EF4-FFF2-40B4-BE49-F238E27FC236}">
                <a16:creationId xmlns:a16="http://schemas.microsoft.com/office/drawing/2014/main" id="{06E408BC-207A-4A9F-BBE8-4D85C4BD7BF8}"/>
              </a:ext>
            </a:extLst>
          </p:cNvPr>
          <p:cNvGrpSpPr>
            <a:grpSpLocks/>
          </p:cNvGrpSpPr>
          <p:nvPr/>
        </p:nvGrpSpPr>
        <p:grpSpPr bwMode="auto">
          <a:xfrm>
            <a:off x="1724025" y="3271838"/>
            <a:ext cx="5848350" cy="2800350"/>
            <a:chOff x="2934282" y="3515223"/>
            <a:chExt cx="1705647" cy="1610667"/>
          </a:xfrm>
        </p:grpSpPr>
        <p:sp>
          <p:nvSpPr>
            <p:cNvPr id="11" name="矩形 1">
              <a:extLst>
                <a:ext uri="{FF2B5EF4-FFF2-40B4-BE49-F238E27FC236}">
                  <a16:creationId xmlns:a16="http://schemas.microsoft.com/office/drawing/2014/main" id="{784AB905-DAEF-4D07-A89C-624357736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282" y="3515223"/>
              <a:ext cx="1705647" cy="161066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3AF3099-380F-4C93-9880-92AC06FF3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176" y="3665880"/>
              <a:ext cx="1616753" cy="13276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declare(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strict_types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1);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function sum2(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$a,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$b)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return $a + $b;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sum2(2.6, 3.8);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Fatal error: ......</a:t>
              </a:r>
            </a:p>
          </p:txBody>
        </p:sp>
      </p:grpSp>
      <p:sp>
        <p:nvSpPr>
          <p:cNvPr id="9" name="圆角矩形 8">
            <a:extLst>
              <a:ext uri="{FF2B5EF4-FFF2-40B4-BE49-F238E27FC236}">
                <a16:creationId xmlns:a16="http://schemas.microsoft.com/office/drawing/2014/main" id="{0C658B9C-D8E8-4917-834E-508EBB4F6884}"/>
              </a:ext>
            </a:extLst>
          </p:cNvPr>
          <p:cNvSpPr/>
          <p:nvPr/>
        </p:nvSpPr>
        <p:spPr>
          <a:xfrm>
            <a:off x="4559300" y="2990850"/>
            <a:ext cx="2674938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⑤ 指定参数类型（强）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59C5F4FC-F7F8-4893-83BA-7C9B9BD2ED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3.1 </a:t>
            </a:r>
            <a:r>
              <a:rPr lang="zh-CN" altLang="en-US"/>
              <a:t>函数的定义与调用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297E7807-9450-4EEF-831D-3B65D50BC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变量的作用域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7CAB99-1EBB-48D0-8EFF-7C5E79BD6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24875" cy="2862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u="sng" dirty="0">
                <a:solidFill>
                  <a:srgbClr val="0070C0"/>
                </a:solidFill>
              </a:rPr>
              <a:t>思考</a:t>
            </a:r>
            <a:r>
              <a:rPr lang="zh-CN" altLang="en-US" dirty="0"/>
              <a:t>：变量在定义后就可以在函数中使用嘛？</a:t>
            </a:r>
            <a:endParaRPr lang="en-US" altLang="zh-CN" dirty="0"/>
          </a:p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u="sng" dirty="0">
                <a:solidFill>
                  <a:srgbClr val="0070C0"/>
                </a:solidFill>
              </a:rPr>
              <a:t>答案</a:t>
            </a:r>
            <a:r>
              <a:rPr lang="zh-CN" altLang="en-US" dirty="0"/>
              <a:t>：默认情况下，函数中可以，函数外不可以。</a:t>
            </a:r>
            <a:endParaRPr lang="en-US" altLang="zh-CN" dirty="0"/>
          </a:p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u="sng" dirty="0">
                <a:solidFill>
                  <a:srgbClr val="0070C0"/>
                </a:solidFill>
              </a:rPr>
              <a:t>解析</a:t>
            </a:r>
            <a:r>
              <a:rPr lang="zh-CN" altLang="en-US" dirty="0"/>
              <a:t>：变量只有在其作用范围内才可以被使用，这个作用范围称为变量的作用域。</a:t>
            </a:r>
            <a:endParaRPr lang="en-US" altLang="zh-CN" dirty="0"/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在函数中定义的变量称为局部变量</a:t>
            </a:r>
            <a:endParaRPr lang="en-US" altLang="zh-CN" dirty="0"/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在函数外定义的变量称为全局变量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4B5FE9D7-9EA8-4528-9EA0-95307CE0B74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3.1 </a:t>
            </a:r>
            <a:r>
              <a:rPr lang="zh-CN" altLang="en-US"/>
              <a:t>函数的定义与调用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EE518323-1D17-46F6-B7E0-91BCB2F3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变量的作用域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892" name="组合 2">
            <a:extLst>
              <a:ext uri="{FF2B5EF4-FFF2-40B4-BE49-F238E27FC236}">
                <a16:creationId xmlns:a16="http://schemas.microsoft.com/office/drawing/2014/main" id="{C8A9F3B7-5F2A-4AF9-93AB-3E079AC22541}"/>
              </a:ext>
            </a:extLst>
          </p:cNvPr>
          <p:cNvGrpSpPr>
            <a:grpSpLocks/>
          </p:cNvGrpSpPr>
          <p:nvPr/>
        </p:nvGrpSpPr>
        <p:grpSpPr bwMode="auto">
          <a:xfrm>
            <a:off x="2363788" y="1982788"/>
            <a:ext cx="4010025" cy="3662362"/>
            <a:chOff x="2895401" y="3515224"/>
            <a:chExt cx="1169001" cy="2106672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04B79F18-A5BC-43A3-AB19-34B08ACE2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1169001" cy="210667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BD2EAE9-3CD8-4C0C-A209-2571F5414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6" y="3665896"/>
              <a:ext cx="1076906" cy="175236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function test()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$sum = 36; 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局部变量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return $sum;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$sum = 0; 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全局变量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test();   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36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$sum;          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</p:grpSp>
      <p:sp>
        <p:nvSpPr>
          <p:cNvPr id="9" name="圆角矩形 8">
            <a:extLst>
              <a:ext uri="{FF2B5EF4-FFF2-40B4-BE49-F238E27FC236}">
                <a16:creationId xmlns:a16="http://schemas.microsoft.com/office/drawing/2014/main" id="{966B4165-4B3E-4FB7-BCB7-A2F6C300286D}"/>
              </a:ext>
            </a:extLst>
          </p:cNvPr>
          <p:cNvSpPr/>
          <p:nvPr/>
        </p:nvSpPr>
        <p:spPr>
          <a:xfrm>
            <a:off x="4641850" y="1697038"/>
            <a:ext cx="1336675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示例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A8E96AD8-56D1-44DE-A790-2476E175851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3.1 </a:t>
            </a:r>
            <a:r>
              <a:rPr lang="zh-CN" altLang="en-US"/>
              <a:t>函数的定义与调用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D146C47A-4601-41F8-BF15-866502676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变量的作用域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6" name="矩形 15">
            <a:extLst>
              <a:ext uri="{FF2B5EF4-FFF2-40B4-BE49-F238E27FC236}">
                <a16:creationId xmlns:a16="http://schemas.microsoft.com/office/drawing/2014/main" id="{CAE1CAE0-2289-4AE7-8A35-68245DCD2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24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思考</a:t>
            </a:r>
            <a:r>
              <a:rPr lang="zh-CN" altLang="en-US" sz="1800">
                <a:latin typeface="Arial" panose="020B0604020202020204" pitchFamily="34" charset="0"/>
              </a:rPr>
              <a:t>：那么如何在函数中使用全局变量呢？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答案</a:t>
            </a:r>
            <a:r>
              <a:rPr lang="zh-CN" altLang="en-US" sz="1800">
                <a:latin typeface="Arial" panose="020B0604020202020204" pitchFamily="34" charset="0"/>
              </a:rPr>
              <a:t>：参数传递，</a:t>
            </a:r>
            <a:r>
              <a:rPr lang="en-US" altLang="zh-CN" sz="1800">
                <a:latin typeface="Arial" panose="020B0604020202020204" pitchFamily="34" charset="0"/>
              </a:rPr>
              <a:t>global</a:t>
            </a:r>
            <a:r>
              <a:rPr lang="zh-CN" altLang="en-US" sz="1800">
                <a:latin typeface="Arial" panose="020B0604020202020204" pitchFamily="34" charset="0"/>
              </a:rPr>
              <a:t>关键字和超全局变量</a:t>
            </a:r>
            <a:r>
              <a:rPr lang="en-US" altLang="zh-CN" sz="1800">
                <a:latin typeface="Arial" panose="020B0604020202020204" pitchFamily="34" charset="0"/>
              </a:rPr>
              <a:t>$GLOBALS</a:t>
            </a:r>
            <a:r>
              <a:rPr lang="zh-CN" altLang="en-US" sz="1800"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38917" name="TextBox 12">
            <a:extLst>
              <a:ext uri="{FF2B5EF4-FFF2-40B4-BE49-F238E27FC236}">
                <a16:creationId xmlns:a16="http://schemas.microsoft.com/office/drawing/2014/main" id="{DE340B05-5876-464E-9A4D-700562240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588" y="3384550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200">
                <a:solidFill>
                  <a:srgbClr val="FF0000"/>
                </a:solidFill>
                <a:latin typeface="Arial" panose="020B0604020202020204" pitchFamily="34" charset="0"/>
              </a:rPr>
              <a:t>具体案例请参考教材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9FBF093B-5B0F-4B94-8611-E16BFA20603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3.2 </a:t>
            </a:r>
            <a:r>
              <a:rPr lang="zh-CN" altLang="en-US"/>
              <a:t>函数的嵌套调用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A53F8CD8-D7B1-44D9-9C07-6D1E8208C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嵌套调用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40" name="矩形 3">
            <a:extLst>
              <a:ext uri="{FF2B5EF4-FFF2-40B4-BE49-F238E27FC236}">
                <a16:creationId xmlns:a16="http://schemas.microsoft.com/office/drawing/2014/main" id="{C35C3DF0-E4E6-45A7-BAE2-B6F4A74BD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24875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函数的嵌套调用</a:t>
            </a:r>
            <a:r>
              <a:rPr lang="zh-CN" altLang="en-US" sz="1800">
                <a:latin typeface="Arial" panose="020B0604020202020204" pitchFamily="34" charset="0"/>
              </a:rPr>
              <a:t>：指的是在调用一个函数的过程中，调用另外一个函数，这种在函数内调用其他函数的方式称为嵌套调用。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16909B9E-F92C-4050-A581-9233F684A9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3.2 </a:t>
            </a:r>
            <a:r>
              <a:rPr lang="zh-CN" altLang="en-US"/>
              <a:t>函数的嵌套调用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9232D502-DE07-4AE5-ADAF-A701E393E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嵌套调用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4" name="矩形 3">
            <a:extLst>
              <a:ext uri="{FF2B5EF4-FFF2-40B4-BE49-F238E27FC236}">
                <a16:creationId xmlns:a16="http://schemas.microsoft.com/office/drawing/2014/main" id="{241EBDEA-37C0-48F6-AD81-A3CD47B01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2487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举例</a:t>
            </a:r>
            <a:r>
              <a:rPr lang="zh-CN" altLang="en-US" sz="1800">
                <a:latin typeface="Arial" panose="020B0604020202020204" pitchFamily="34" charset="0"/>
              </a:rPr>
              <a:t>：班主任老师要计算每个学生语文和数学平均分，其实现思路是首先编写一个函数用于计算学生的语文和数学的总分，然后再编写一个函数用于实现学生的平均分。</a:t>
            </a:r>
            <a:r>
              <a:rPr lang="zh-CN" altLang="zh-CN" sz="1800">
                <a:latin typeface="Arial" panose="020B0604020202020204" pitchFamily="34" charset="0"/>
              </a:rPr>
              <a:t>具体如例</a:t>
            </a:r>
            <a:r>
              <a:rPr lang="en-US" altLang="zh-CN" sz="1800">
                <a:latin typeface="Arial" panose="020B0604020202020204" pitchFamily="34" charset="0"/>
              </a:rPr>
              <a:t>3-2</a:t>
            </a:r>
            <a:r>
              <a:rPr lang="zh-CN" altLang="zh-CN" sz="1800">
                <a:latin typeface="Arial" panose="020B0604020202020204" pitchFamily="34" charset="0"/>
              </a:rPr>
              <a:t>所示。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0965" name="TextBox 12">
            <a:extLst>
              <a:ext uri="{FF2B5EF4-FFF2-40B4-BE49-F238E27FC236}">
                <a16:creationId xmlns:a16="http://schemas.microsoft.com/office/drawing/2014/main" id="{DD9B8292-2FA2-40E4-92B3-B09097518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475" y="3336925"/>
            <a:ext cx="1568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200">
                <a:solidFill>
                  <a:srgbClr val="FF0000"/>
                </a:solidFill>
                <a:latin typeface="Arial" panose="020B0604020202020204" pitchFamily="34" charset="0"/>
              </a:rPr>
              <a:t>具体案例请参考教材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BFAE7258-E508-4BF7-964F-B5689E45A2E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3.2 </a:t>
            </a:r>
            <a:r>
              <a:rPr lang="zh-CN" altLang="en-US"/>
              <a:t>函数的嵌套调用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2EC2C9D0-8D59-495D-BF7C-080ADF65B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递归调用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8" name="矩形 4">
            <a:extLst>
              <a:ext uri="{FF2B5EF4-FFF2-40B4-BE49-F238E27FC236}">
                <a16:creationId xmlns:a16="http://schemas.microsoft.com/office/drawing/2014/main" id="{63A905BC-406F-4220-B86C-8486A3B5B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248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递归调用</a:t>
            </a:r>
            <a:r>
              <a:rPr lang="zh-CN" altLang="en-US" sz="1800">
                <a:latin typeface="Arial" panose="020B0604020202020204" pitchFamily="34" charset="0"/>
              </a:rPr>
              <a:t>：是函数嵌套调用中一种特殊的调用。它指的是一个函数在其函数体内调用自身的过程，这种函数成为递归函数。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举例</a:t>
            </a:r>
            <a:r>
              <a:rPr lang="zh-CN" altLang="en-US" sz="1800">
                <a:latin typeface="Arial" panose="020B0604020202020204" pitchFamily="34" charset="0"/>
              </a:rPr>
              <a:t>：求</a:t>
            </a:r>
            <a:r>
              <a:rPr lang="en-US" altLang="zh-CN" sz="1800">
                <a:latin typeface="Arial" panose="020B0604020202020204" pitchFamily="34" charset="0"/>
              </a:rPr>
              <a:t>n</a:t>
            </a:r>
            <a:r>
              <a:rPr lang="zh-CN" altLang="en-US" sz="1800">
                <a:latin typeface="Arial" panose="020B0604020202020204" pitchFamily="34" charset="0"/>
              </a:rPr>
              <a:t>的阶乘，计算公式为</a:t>
            </a:r>
            <a:r>
              <a:rPr lang="en-US" altLang="zh-CN" sz="1800">
                <a:latin typeface="Arial" panose="020B0604020202020204" pitchFamily="34" charset="0"/>
              </a:rPr>
              <a:t>1×2×3×…×n</a:t>
            </a:r>
            <a:r>
              <a:rPr lang="zh-CN" altLang="en-US" sz="1800">
                <a:latin typeface="Arial" panose="020B0604020202020204" pitchFamily="34" charset="0"/>
              </a:rPr>
              <a:t>。如</a:t>
            </a:r>
            <a:r>
              <a:rPr lang="en-US" altLang="zh-CN" sz="1800">
                <a:latin typeface="Arial" panose="020B0604020202020204" pitchFamily="34" charset="0"/>
              </a:rPr>
              <a:t>4</a:t>
            </a:r>
            <a:r>
              <a:rPr lang="zh-CN" altLang="en-US" sz="1800">
                <a:latin typeface="Arial" panose="020B0604020202020204" pitchFamily="34" charset="0"/>
              </a:rPr>
              <a:t>的阶乘等于</a:t>
            </a:r>
            <a:r>
              <a:rPr lang="en-US" altLang="zh-CN" sz="1800">
                <a:latin typeface="Arial" panose="020B0604020202020204" pitchFamily="34" charset="0"/>
              </a:rPr>
              <a:t>1×2×3×4=24</a:t>
            </a:r>
            <a:r>
              <a:rPr lang="zh-CN" altLang="en-US" sz="1800"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41989" name="TextBox 12">
            <a:extLst>
              <a:ext uri="{FF2B5EF4-FFF2-40B4-BE49-F238E27FC236}">
                <a16:creationId xmlns:a16="http://schemas.microsoft.com/office/drawing/2014/main" id="{C53638EE-F5CB-4EE2-91CE-EECFE4D1B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025" y="3835400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200">
                <a:solidFill>
                  <a:srgbClr val="FF0000"/>
                </a:solidFill>
                <a:latin typeface="Arial" panose="020B0604020202020204" pitchFamily="34" charset="0"/>
              </a:rPr>
              <a:t>具体案例请参考教材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25A0B0EC-1E6E-4140-89F7-DF5ECD63CC0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3.3 </a:t>
            </a:r>
            <a:r>
              <a:rPr lang="zh-CN" altLang="en-US"/>
              <a:t>函数的高级应用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F53EF803-A1E8-44CB-A186-5572381CB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静态变量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2" name="矩形 3">
            <a:extLst>
              <a:ext uri="{FF2B5EF4-FFF2-40B4-BE49-F238E27FC236}">
                <a16:creationId xmlns:a16="http://schemas.microsoft.com/office/drawing/2014/main" id="{33AC81DB-EDB1-472D-AA30-49F21A5D7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248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思考</a:t>
            </a:r>
            <a:r>
              <a:rPr lang="zh-CN" altLang="en-US" sz="1800">
                <a:latin typeface="Arial" panose="020B0604020202020204" pitchFamily="34" charset="0"/>
              </a:rPr>
              <a:t>：如何轻松得到一个函数被访问的次数？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答案</a:t>
            </a:r>
            <a:r>
              <a:rPr lang="zh-CN" altLang="en-US" sz="1800">
                <a:latin typeface="Arial" panose="020B0604020202020204" pitchFamily="34" charset="0"/>
              </a:rPr>
              <a:t>：一是在函数中使用全局变量记录，缺点是全局变量可随时在函数外被改变，不能准确的记录；二是在函数中使用静态变量。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BF259DD7-44F7-4815-9FD8-DD979DFCD1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3.1 </a:t>
            </a:r>
            <a:r>
              <a:rPr lang="zh-CN" altLang="en-US" dirty="0"/>
              <a:t>初识函数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EFF109DE-DF95-47B3-B81E-1F260AEA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初识函数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4" name="矩形 5">
            <a:extLst>
              <a:ext uri="{FF2B5EF4-FFF2-40B4-BE49-F238E27FC236}">
                <a16:creationId xmlns:a16="http://schemas.microsoft.com/office/drawing/2014/main" id="{B95D3C32-DB4A-4F31-B251-3CF2DA85B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函数</a:t>
            </a:r>
            <a:r>
              <a:rPr lang="zh-CN" altLang="en-US" sz="1800">
                <a:latin typeface="Arial" panose="020B0604020202020204" pitchFamily="34" charset="0"/>
              </a:rPr>
              <a:t>：封装一段用于完成特定功能的代码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当使用一个函数时，只需关心函数的参数和返回值，就可以完成一个特定的功能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5C31D1B0-AAF4-463A-B8D8-D37801ECE4B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3.3 </a:t>
            </a:r>
            <a:r>
              <a:rPr lang="zh-CN" altLang="en-US"/>
              <a:t>函数的高级应用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DE0B6A10-0EB8-417A-B1B7-05827758D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静态变量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4036" name="组合 2">
            <a:extLst>
              <a:ext uri="{FF2B5EF4-FFF2-40B4-BE49-F238E27FC236}">
                <a16:creationId xmlns:a16="http://schemas.microsoft.com/office/drawing/2014/main" id="{36E3E712-CD5B-45A3-A861-7A1E67E00981}"/>
              </a:ext>
            </a:extLst>
          </p:cNvPr>
          <p:cNvGrpSpPr>
            <a:grpSpLocks/>
          </p:cNvGrpSpPr>
          <p:nvPr/>
        </p:nvGrpSpPr>
        <p:grpSpPr bwMode="auto">
          <a:xfrm>
            <a:off x="4897438" y="2097088"/>
            <a:ext cx="3270250" cy="2919412"/>
            <a:chOff x="2895401" y="3515224"/>
            <a:chExt cx="953373" cy="1679878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52395BF0-8954-422B-9BE3-A9693CDFF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953373" cy="167987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7CF99CA-FE5B-4B20-9FE0-052292DB9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9" y="3665947"/>
              <a:ext cx="861275" cy="13281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function num()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static $i = 1;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echo $i;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++$i;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grpSp>
        <p:nvGrpSpPr>
          <p:cNvPr id="44037" name="组合 2">
            <a:extLst>
              <a:ext uri="{FF2B5EF4-FFF2-40B4-BE49-F238E27FC236}">
                <a16:creationId xmlns:a16="http://schemas.microsoft.com/office/drawing/2014/main" id="{B7EEEF98-47BD-4DB4-914B-456AA38EE58E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097088"/>
            <a:ext cx="3386137" cy="2919412"/>
            <a:chOff x="2895401" y="3515224"/>
            <a:chExt cx="987476" cy="1679879"/>
          </a:xfrm>
        </p:grpSpPr>
        <p:sp>
          <p:nvSpPr>
            <p:cNvPr id="9" name="矩形 1">
              <a:extLst>
                <a:ext uri="{FF2B5EF4-FFF2-40B4-BE49-F238E27FC236}">
                  <a16:creationId xmlns:a16="http://schemas.microsoft.com/office/drawing/2014/main" id="{BEA98A31-F215-4B12-AAA4-E11ECAFFB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987476" cy="167987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D63D7F-3B36-48BD-936A-0BBF0853C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528" y="3665947"/>
              <a:ext cx="895349" cy="132819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function num()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$i = 1;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echo $i;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++$i;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44038" name="矩形 10">
            <a:extLst>
              <a:ext uri="{FF2B5EF4-FFF2-40B4-BE49-F238E27FC236}">
                <a16:creationId xmlns:a16="http://schemas.microsoft.com/office/drawing/2014/main" id="{07759C05-9328-4517-ADA3-952DADD3E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5045075"/>
            <a:ext cx="359092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>
                <a:latin typeface="Arial" panose="020B0604020202020204" pitchFamily="34" charset="0"/>
              </a:rPr>
              <a:t>第</a:t>
            </a:r>
            <a:r>
              <a:rPr lang="en-US" altLang="zh-CN" sz="1800">
                <a:latin typeface="Arial" panose="020B0604020202020204" pitchFamily="34" charset="0"/>
              </a:rPr>
              <a:t>1</a:t>
            </a:r>
            <a:r>
              <a:rPr lang="zh-CN" altLang="zh-CN" sz="1800">
                <a:latin typeface="Arial" panose="020B0604020202020204" pitchFamily="34" charset="0"/>
              </a:rPr>
              <a:t>次调用函数</a:t>
            </a:r>
            <a:r>
              <a:rPr lang="en-US" altLang="zh-CN" sz="1800">
                <a:latin typeface="Arial" panose="020B0604020202020204" pitchFamily="34" charset="0"/>
              </a:rPr>
              <a:t>num()</a:t>
            </a:r>
            <a:r>
              <a:rPr lang="zh-CN" altLang="zh-CN" sz="1800">
                <a:latin typeface="Arial" panose="020B0604020202020204" pitchFamily="34" charset="0"/>
              </a:rPr>
              <a:t>输出</a:t>
            </a:r>
            <a:r>
              <a:rPr lang="en-US" altLang="zh-CN" sz="1800">
                <a:latin typeface="Arial" panose="020B0604020202020204" pitchFamily="34" charset="0"/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>
                <a:latin typeface="Arial" panose="020B0604020202020204" pitchFamily="34" charset="0"/>
              </a:rPr>
              <a:t>第</a:t>
            </a:r>
            <a:r>
              <a:rPr lang="en-US" altLang="zh-CN" sz="1800">
                <a:latin typeface="Arial" panose="020B0604020202020204" pitchFamily="34" charset="0"/>
              </a:rPr>
              <a:t>2</a:t>
            </a:r>
            <a:r>
              <a:rPr lang="zh-CN" altLang="zh-CN" sz="1800">
                <a:latin typeface="Arial" panose="020B0604020202020204" pitchFamily="34" charset="0"/>
              </a:rPr>
              <a:t>次调用函数</a:t>
            </a:r>
            <a:r>
              <a:rPr lang="en-US" altLang="zh-CN" sz="1800">
                <a:latin typeface="Arial" panose="020B0604020202020204" pitchFamily="34" charset="0"/>
              </a:rPr>
              <a:t>num()</a:t>
            </a:r>
            <a:r>
              <a:rPr lang="zh-CN" altLang="zh-CN" sz="1800">
                <a:latin typeface="Arial" panose="020B0604020202020204" pitchFamily="34" charset="0"/>
              </a:rPr>
              <a:t>会输出</a:t>
            </a:r>
            <a:r>
              <a:rPr lang="en-US" altLang="zh-CN" sz="1800">
                <a:latin typeface="Arial" panose="020B0604020202020204" pitchFamily="34" charset="0"/>
              </a:rPr>
              <a:t>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>
                <a:latin typeface="Arial" panose="020B0604020202020204" pitchFamily="34" charset="0"/>
              </a:rPr>
              <a:t>依次类推</a:t>
            </a:r>
            <a:r>
              <a:rPr lang="en-US" altLang="zh-CN" sz="1800">
                <a:latin typeface="Arial" panose="020B0604020202020204" pitchFamily="34" charset="0"/>
              </a:rPr>
              <a:t>…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4039" name="矩形 11">
            <a:extLst>
              <a:ext uri="{FF2B5EF4-FFF2-40B4-BE49-F238E27FC236}">
                <a16:creationId xmlns:a16="http://schemas.microsoft.com/office/drawing/2014/main" id="{0E32F58B-1168-4E45-A3B2-4FEDC3BCC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045075"/>
            <a:ext cx="359092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>
                <a:latin typeface="Arial" panose="020B0604020202020204" pitchFamily="34" charset="0"/>
              </a:rPr>
              <a:t>第</a:t>
            </a:r>
            <a:r>
              <a:rPr lang="en-US" altLang="zh-CN" sz="1800">
                <a:latin typeface="Arial" panose="020B0604020202020204" pitchFamily="34" charset="0"/>
              </a:rPr>
              <a:t>1</a:t>
            </a:r>
            <a:r>
              <a:rPr lang="zh-CN" altLang="zh-CN" sz="1800">
                <a:latin typeface="Arial" panose="020B0604020202020204" pitchFamily="34" charset="0"/>
              </a:rPr>
              <a:t>次调用函数</a:t>
            </a:r>
            <a:r>
              <a:rPr lang="en-US" altLang="zh-CN" sz="1800">
                <a:latin typeface="Arial" panose="020B0604020202020204" pitchFamily="34" charset="0"/>
              </a:rPr>
              <a:t>num()</a:t>
            </a:r>
            <a:r>
              <a:rPr lang="zh-CN" altLang="zh-CN" sz="1800">
                <a:latin typeface="Arial" panose="020B0604020202020204" pitchFamily="34" charset="0"/>
              </a:rPr>
              <a:t>输出</a:t>
            </a:r>
            <a:r>
              <a:rPr lang="en-US" altLang="zh-CN" sz="1800">
                <a:latin typeface="Arial" panose="020B0604020202020204" pitchFamily="34" charset="0"/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>
                <a:latin typeface="Arial" panose="020B0604020202020204" pitchFamily="34" charset="0"/>
              </a:rPr>
              <a:t>第</a:t>
            </a:r>
            <a:r>
              <a:rPr lang="en-US" altLang="zh-CN" sz="1800">
                <a:latin typeface="Arial" panose="020B0604020202020204" pitchFamily="34" charset="0"/>
              </a:rPr>
              <a:t>2</a:t>
            </a:r>
            <a:r>
              <a:rPr lang="zh-CN" altLang="zh-CN" sz="1800">
                <a:latin typeface="Arial" panose="020B0604020202020204" pitchFamily="34" charset="0"/>
              </a:rPr>
              <a:t>次调用函数</a:t>
            </a:r>
            <a:r>
              <a:rPr lang="en-US" altLang="zh-CN" sz="1800">
                <a:latin typeface="Arial" panose="020B0604020202020204" pitchFamily="34" charset="0"/>
              </a:rPr>
              <a:t>num()</a:t>
            </a:r>
            <a:r>
              <a:rPr lang="zh-CN" altLang="zh-CN" sz="1800">
                <a:latin typeface="Arial" panose="020B0604020202020204" pitchFamily="34" charset="0"/>
              </a:rPr>
              <a:t>会输出</a:t>
            </a:r>
            <a:r>
              <a:rPr lang="en-US" altLang="zh-CN" sz="1800">
                <a:latin typeface="Arial" panose="020B0604020202020204" pitchFamily="34" charset="0"/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>
                <a:latin typeface="Arial" panose="020B0604020202020204" pitchFamily="34" charset="0"/>
              </a:rPr>
              <a:t>依次类推</a:t>
            </a:r>
            <a:r>
              <a:rPr lang="en-US" altLang="zh-CN" sz="1800">
                <a:latin typeface="Arial" panose="020B0604020202020204" pitchFamily="34" charset="0"/>
              </a:rPr>
              <a:t>…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26296A6-4DE9-479A-8184-99963B178454}"/>
              </a:ext>
            </a:extLst>
          </p:cNvPr>
          <p:cNvSpPr/>
          <p:nvPr/>
        </p:nvSpPr>
        <p:spPr>
          <a:xfrm>
            <a:off x="2519363" y="1817688"/>
            <a:ext cx="1336675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局部变量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0F73037A-D2E9-4BB4-AD3B-3EAFA34DEF46}"/>
              </a:ext>
            </a:extLst>
          </p:cNvPr>
          <p:cNvSpPr/>
          <p:nvPr/>
        </p:nvSpPr>
        <p:spPr>
          <a:xfrm>
            <a:off x="6532563" y="1824038"/>
            <a:ext cx="1336675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静态变量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B039D574-E606-4356-A912-72F4F555165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3.3 </a:t>
            </a:r>
            <a:r>
              <a:rPr lang="zh-CN" altLang="en-US"/>
              <a:t>函数的高级应用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1AC2E623-9D7D-42E5-A06D-78AA679B4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可变函数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0" name="矩形 3">
            <a:extLst>
              <a:ext uri="{FF2B5EF4-FFF2-40B4-BE49-F238E27FC236}">
                <a16:creationId xmlns:a16="http://schemas.microsoft.com/office/drawing/2014/main" id="{2E87350E-74B2-4D60-8CC7-DEA6A653A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2487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可变函数</a:t>
            </a:r>
            <a:r>
              <a:rPr lang="zh-CN" altLang="en-US" sz="1800">
                <a:latin typeface="Arial" panose="020B0604020202020204" pitchFamily="34" charset="0"/>
              </a:rPr>
              <a:t>：可变变量，它的实现是在一个变量前添加一个“</a:t>
            </a:r>
            <a:r>
              <a:rPr lang="en-US" altLang="zh-CN" sz="1800">
                <a:latin typeface="Arial" panose="020B0604020202020204" pitchFamily="34" charset="0"/>
              </a:rPr>
              <a:t>$”</a:t>
            </a:r>
            <a:r>
              <a:rPr lang="zh-CN" altLang="en-US" sz="1800">
                <a:latin typeface="Arial" panose="020B0604020202020204" pitchFamily="34" charset="0"/>
              </a:rPr>
              <a:t>符号，就变成了另外一个变量。同理，可变函数的实现就是在一个变量名后添加一对圆括号“</a:t>
            </a:r>
            <a:r>
              <a:rPr lang="en-US" altLang="zh-CN" sz="1800">
                <a:latin typeface="Arial" panose="020B0604020202020204" pitchFamily="34" charset="0"/>
              </a:rPr>
              <a:t>()”</a:t>
            </a:r>
            <a:r>
              <a:rPr lang="zh-CN" altLang="en-US" sz="1800">
                <a:latin typeface="Arial" panose="020B0604020202020204" pitchFamily="34" charset="0"/>
              </a:rPr>
              <a:t>，让其变成一个函数的形式，然后</a:t>
            </a:r>
            <a:r>
              <a:rPr lang="en-US" altLang="zh-CN" sz="1800">
                <a:latin typeface="Arial" panose="020B0604020202020204" pitchFamily="34" charset="0"/>
              </a:rPr>
              <a:t>PHP</a:t>
            </a:r>
            <a:r>
              <a:rPr lang="zh-CN" altLang="en-US" sz="1800">
                <a:latin typeface="Arial" panose="020B0604020202020204" pitchFamily="34" charset="0"/>
              </a:rPr>
              <a:t>就寻找与变量值同名的函数，并且尝试执行它。</a:t>
            </a:r>
          </a:p>
        </p:txBody>
      </p:sp>
      <p:sp>
        <p:nvSpPr>
          <p:cNvPr id="45061" name="TextBox 12">
            <a:extLst>
              <a:ext uri="{FF2B5EF4-FFF2-40B4-BE49-F238E27FC236}">
                <a16:creationId xmlns:a16="http://schemas.microsoft.com/office/drawing/2014/main" id="{182B0977-B10E-4F55-B2A6-E7217B0DF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150" y="3965575"/>
            <a:ext cx="15700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200">
                <a:solidFill>
                  <a:srgbClr val="FF0000"/>
                </a:solidFill>
                <a:latin typeface="Arial" panose="020B0604020202020204" pitchFamily="34" charset="0"/>
              </a:rPr>
              <a:t>具体案例请参考教材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07733828-C48E-4AA1-B92A-FBB1B70BA58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3.3 </a:t>
            </a:r>
            <a:r>
              <a:rPr lang="zh-CN" altLang="en-US"/>
              <a:t>函数的高级应用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26841468-1D2F-4F29-A6C2-79D8EFC51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回调函数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4" name="矩形 3">
            <a:extLst>
              <a:ext uri="{FF2B5EF4-FFF2-40B4-BE49-F238E27FC236}">
                <a16:creationId xmlns:a16="http://schemas.microsoft.com/office/drawing/2014/main" id="{73019D2B-3F57-497D-A16E-42954A624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24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回调函数（</a:t>
            </a: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callback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）</a:t>
            </a:r>
            <a:r>
              <a:rPr lang="zh-CN" altLang="en-US" sz="1800">
                <a:latin typeface="Arial" panose="020B0604020202020204" pitchFamily="34" charset="0"/>
              </a:rPr>
              <a:t>：指的就是具有</a:t>
            </a:r>
            <a:r>
              <a:rPr lang="en-US" altLang="zh-CN" sz="1800">
                <a:latin typeface="Arial" panose="020B0604020202020204" pitchFamily="34" charset="0"/>
              </a:rPr>
              <a:t>callable</a:t>
            </a:r>
            <a:r>
              <a:rPr lang="zh-CN" altLang="en-US" sz="1800">
                <a:latin typeface="Arial" panose="020B0604020202020204" pitchFamily="34" charset="0"/>
              </a:rPr>
              <a:t>类型的函数，一般用作参数的传递。如</a:t>
            </a:r>
            <a:r>
              <a:rPr lang="en-US" altLang="zh-CN" sz="1800">
                <a:latin typeface="Arial" panose="020B0604020202020204" pitchFamily="34" charset="0"/>
              </a:rPr>
              <a:t>PHP</a:t>
            </a:r>
            <a:r>
              <a:rPr lang="zh-CN" altLang="en-US" sz="1800">
                <a:latin typeface="Arial" panose="020B0604020202020204" pitchFamily="34" charset="0"/>
              </a:rPr>
              <a:t>内置函数</a:t>
            </a:r>
            <a:r>
              <a:rPr lang="en-US" altLang="zh-CN" sz="1800">
                <a:latin typeface="Arial" panose="020B0604020202020204" pitchFamily="34" charset="0"/>
              </a:rPr>
              <a:t>call_user_func()</a:t>
            </a:r>
            <a:r>
              <a:rPr lang="zh-CN" altLang="en-US" sz="1800">
                <a:latin typeface="Arial" panose="020B0604020202020204" pitchFamily="34" charset="0"/>
              </a:rPr>
              <a:t>可以接受用户自定义的回调函数作为参数。</a:t>
            </a:r>
          </a:p>
        </p:txBody>
      </p:sp>
      <p:sp>
        <p:nvSpPr>
          <p:cNvPr id="46085" name="TextBox 13">
            <a:extLst>
              <a:ext uri="{FF2B5EF4-FFF2-40B4-BE49-F238E27FC236}">
                <a16:creationId xmlns:a16="http://schemas.microsoft.com/office/drawing/2014/main" id="{19A301A1-959D-4925-A44A-A374E7F75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3324225"/>
            <a:ext cx="15700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200">
                <a:solidFill>
                  <a:srgbClr val="FF0000"/>
                </a:solidFill>
                <a:latin typeface="Arial" panose="020B0604020202020204" pitchFamily="34" charset="0"/>
              </a:rPr>
              <a:t>具体案例请参考教材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C977BE85-EBC6-4539-A91E-D857791C182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3.3 </a:t>
            </a:r>
            <a:r>
              <a:rPr lang="zh-CN" altLang="en-US"/>
              <a:t>函数的高级应用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F51EB52A-F7FE-4163-9D25-BD526ACD5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匿名函数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矩形 3">
            <a:extLst>
              <a:ext uri="{FF2B5EF4-FFF2-40B4-BE49-F238E27FC236}">
                <a16:creationId xmlns:a16="http://schemas.microsoft.com/office/drawing/2014/main" id="{6385011A-A1AC-44C1-9EEB-A1B2624FC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24875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匿名函数</a:t>
            </a:r>
            <a:r>
              <a:rPr lang="zh-CN" altLang="en-US" sz="1800">
                <a:latin typeface="Arial" panose="020B0604020202020204" pitchFamily="34" charset="0"/>
              </a:rPr>
              <a:t>：就是没有函数名称的函数，也称作闭包函数，经常用作回调函数参数的值。对于临时定义的函数，使用匿名函数无需考虑函数命名冲突的问题。</a:t>
            </a:r>
          </a:p>
        </p:txBody>
      </p:sp>
      <p:grpSp>
        <p:nvGrpSpPr>
          <p:cNvPr id="47109" name="组合 2">
            <a:extLst>
              <a:ext uri="{FF2B5EF4-FFF2-40B4-BE49-F238E27FC236}">
                <a16:creationId xmlns:a16="http://schemas.microsoft.com/office/drawing/2014/main" id="{761AB26D-62FC-464E-81CF-D81B5476B5C4}"/>
              </a:ext>
            </a:extLst>
          </p:cNvPr>
          <p:cNvGrpSpPr>
            <a:grpSpLocks/>
          </p:cNvGrpSpPr>
          <p:nvPr/>
        </p:nvGrpSpPr>
        <p:grpSpPr bwMode="auto">
          <a:xfrm>
            <a:off x="1809750" y="3281363"/>
            <a:ext cx="5334000" cy="2143125"/>
            <a:chOff x="2895401" y="3515224"/>
            <a:chExt cx="987476" cy="1233262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E8729EEA-774A-4155-B73F-EF6A01BE6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987476" cy="123326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4717520-612A-4561-9F05-07930BE4B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759" y="3665956"/>
              <a:ext cx="895194" cy="9025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$sum = function($a, $b) {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定义匿名函数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return $a + $b;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$sum(100, 200);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300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9D080F09-CF10-4D31-97CC-E1BDBEA6EDD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3.3 </a:t>
            </a:r>
            <a:r>
              <a:rPr lang="zh-CN" altLang="en-US"/>
              <a:t>函数的高级应用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16941AF3-D475-420E-89C9-625E922E8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匿名函数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矩形 15">
            <a:extLst>
              <a:ext uri="{FF2B5EF4-FFF2-40B4-BE49-F238E27FC236}">
                <a16:creationId xmlns:a16="http://schemas.microsoft.com/office/drawing/2014/main" id="{C769A727-E26F-40A4-9CEB-372783C07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24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匿名函数中使用外部的变量</a:t>
            </a:r>
            <a:r>
              <a:rPr lang="zh-CN" altLang="en-US" sz="1800">
                <a:latin typeface="Arial" panose="020B0604020202020204" pitchFamily="34" charset="0"/>
              </a:rPr>
              <a:t>，需要通过</a:t>
            </a:r>
            <a:r>
              <a:rPr lang="en-US" altLang="zh-CN" sz="1800">
                <a:latin typeface="Arial" panose="020B0604020202020204" pitchFamily="34" charset="0"/>
              </a:rPr>
              <a:t>use</a:t>
            </a:r>
            <a:r>
              <a:rPr lang="zh-CN" altLang="en-US" sz="1800">
                <a:latin typeface="Arial" panose="020B0604020202020204" pitchFamily="34" charset="0"/>
              </a:rPr>
              <a:t>关键字实现。</a:t>
            </a:r>
            <a:r>
              <a:rPr lang="en-US" altLang="zh-CN" sz="1800">
                <a:latin typeface="Arial" panose="020B0604020202020204" pitchFamily="34" charset="0"/>
              </a:rPr>
              <a:t>use</a:t>
            </a:r>
            <a:r>
              <a:rPr lang="zh-CN" altLang="en-US" sz="1800">
                <a:latin typeface="Arial" panose="020B0604020202020204" pitchFamily="34" charset="0"/>
              </a:rPr>
              <a:t>关键字后圆括号“</a:t>
            </a:r>
            <a:r>
              <a:rPr lang="en-US" altLang="zh-CN" sz="1800">
                <a:latin typeface="Arial" panose="020B0604020202020204" pitchFamily="34" charset="0"/>
              </a:rPr>
              <a:t>()”</a:t>
            </a:r>
            <a:r>
              <a:rPr lang="zh-CN" altLang="en-US" sz="1800">
                <a:latin typeface="Arial" panose="020B0604020202020204" pitchFamily="34" charset="0"/>
              </a:rPr>
              <a:t>中的内容即为要使用的外部变量列表，多个变量之间使用英文逗号“</a:t>
            </a:r>
            <a:r>
              <a:rPr lang="en-US" altLang="zh-CN" sz="1800">
                <a:latin typeface="Arial" panose="020B0604020202020204" pitchFamily="34" charset="0"/>
              </a:rPr>
              <a:t>,”</a:t>
            </a:r>
            <a:r>
              <a:rPr lang="zh-CN" altLang="en-US" sz="1800">
                <a:latin typeface="Arial" panose="020B0604020202020204" pitchFamily="34" charset="0"/>
              </a:rPr>
              <a:t>分隔即可。</a:t>
            </a:r>
          </a:p>
        </p:txBody>
      </p:sp>
      <p:grpSp>
        <p:nvGrpSpPr>
          <p:cNvPr id="48133" name="组合 2">
            <a:extLst>
              <a:ext uri="{FF2B5EF4-FFF2-40B4-BE49-F238E27FC236}">
                <a16:creationId xmlns:a16="http://schemas.microsoft.com/office/drawing/2014/main" id="{5AE70C51-8B97-400B-966F-24A3C236845D}"/>
              </a:ext>
            </a:extLst>
          </p:cNvPr>
          <p:cNvGrpSpPr>
            <a:grpSpLocks/>
          </p:cNvGrpSpPr>
          <p:nvPr/>
        </p:nvGrpSpPr>
        <p:grpSpPr bwMode="auto">
          <a:xfrm>
            <a:off x="1809750" y="3281363"/>
            <a:ext cx="5480050" cy="2489200"/>
            <a:chOff x="2895401" y="3515224"/>
            <a:chExt cx="1014755" cy="1432282"/>
          </a:xfrm>
        </p:grpSpPr>
        <p:sp>
          <p:nvSpPr>
            <p:cNvPr id="18" name="矩形 1">
              <a:extLst>
                <a:ext uri="{FF2B5EF4-FFF2-40B4-BE49-F238E27FC236}">
                  <a16:creationId xmlns:a16="http://schemas.microsoft.com/office/drawing/2014/main" id="{AEE00A51-4DFD-46D9-A6BC-1C6B9BA60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1014755" cy="143228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DADBFB4-E6AA-430B-821F-E1DCCA7BF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9185" y="3630318"/>
              <a:ext cx="895407" cy="109065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$c = 100;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$sum = function($a, $b) use($c) {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return $a + $b + $c;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$sum(100, 200);  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400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CDB8DCC1-389D-40B3-9F49-E6BE6438934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3.3 </a:t>
            </a:r>
            <a:r>
              <a:rPr lang="zh-CN" altLang="en-US"/>
              <a:t>函数的高级应用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46026AA6-F00F-41D6-A465-5BF97539E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匿名函数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56" name="矩形 15">
            <a:extLst>
              <a:ext uri="{FF2B5EF4-FFF2-40B4-BE49-F238E27FC236}">
                <a16:creationId xmlns:a16="http://schemas.microsoft.com/office/drawing/2014/main" id="{27D644D2-FA62-43A5-8019-DDB729151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24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除此之外，匿名函数还可以作为函数的参数传递，实现回调函数。</a:t>
            </a:r>
          </a:p>
        </p:txBody>
      </p:sp>
      <p:grpSp>
        <p:nvGrpSpPr>
          <p:cNvPr id="49157" name="组合 2">
            <a:extLst>
              <a:ext uri="{FF2B5EF4-FFF2-40B4-BE49-F238E27FC236}">
                <a16:creationId xmlns:a16="http://schemas.microsoft.com/office/drawing/2014/main" id="{CBD715DB-804C-4F7F-91DF-BFEECE72D3E5}"/>
              </a:ext>
            </a:extLst>
          </p:cNvPr>
          <p:cNvGrpSpPr>
            <a:grpSpLocks/>
          </p:cNvGrpSpPr>
          <p:nvPr/>
        </p:nvGrpSpPr>
        <p:grpSpPr bwMode="auto">
          <a:xfrm>
            <a:off x="942975" y="2549525"/>
            <a:ext cx="7339013" cy="3935413"/>
            <a:chOff x="2895401" y="3515224"/>
            <a:chExt cx="1019906" cy="1655814"/>
          </a:xfrm>
        </p:grpSpPr>
        <p:sp>
          <p:nvSpPr>
            <p:cNvPr id="18" name="矩形 1">
              <a:extLst>
                <a:ext uri="{FF2B5EF4-FFF2-40B4-BE49-F238E27FC236}">
                  <a16:creationId xmlns:a16="http://schemas.microsoft.com/office/drawing/2014/main" id="{A7A981A0-35A8-4B0F-ABAA-45591B032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1019906" cy="165581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0A48857-18A5-441F-8CFF-4A28807D9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173" y="3531923"/>
              <a:ext cx="958134" cy="15923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function calculate($a, $b, $func)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return $func($a, $b);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calculate(100, 200, function($a, $b) { 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300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return $a + $b;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});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calculate(100, 200, function($a, $b) { 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20000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return $a * $b;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});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2016D54A-7228-4BAA-9C24-E24E0D5C324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3.4 PHP</a:t>
            </a:r>
            <a:r>
              <a:rPr lang="zh-CN" altLang="en-US"/>
              <a:t>的内置函数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CD3FF348-0881-4190-A1E0-0CCBA7341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80" name="矩形 3">
            <a:extLst>
              <a:ext uri="{FF2B5EF4-FFF2-40B4-BE49-F238E27FC236}">
                <a16:creationId xmlns:a16="http://schemas.microsoft.com/office/drawing/2014/main" id="{C9FFE188-B358-466F-93A1-61A3860B3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2487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字符串函数是</a:t>
            </a:r>
            <a:r>
              <a:rPr lang="en-US" altLang="zh-CN" sz="1800">
                <a:latin typeface="Arial" panose="020B0604020202020204" pitchFamily="34" charset="0"/>
              </a:rPr>
              <a:t>PHP</a:t>
            </a:r>
            <a:r>
              <a:rPr lang="zh-CN" altLang="en-US" sz="1800">
                <a:latin typeface="Arial" panose="020B0604020202020204" pitchFamily="34" charset="0"/>
              </a:rPr>
              <a:t>用来操作字符串的内置函数，在实际开发中有着非常重要的作用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B3E296E-0DC6-4190-81EF-3696ECD357DA}"/>
              </a:ext>
            </a:extLst>
          </p:cNvPr>
          <p:cNvGraphicFramePr>
            <a:graphicFrameLocks noGrp="1"/>
          </p:cNvGraphicFramePr>
          <p:nvPr/>
        </p:nvGraphicFramePr>
        <p:xfrm>
          <a:off x="930275" y="2598738"/>
          <a:ext cx="7361238" cy="3840162"/>
        </p:xfrm>
        <a:graphic>
          <a:graphicData uri="http://schemas.openxmlformats.org/drawingml/2006/table">
            <a:tbl>
              <a:tblPr firstRow="1" bandRow="1"/>
              <a:tblGrid>
                <a:gridCol w="1732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9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+mn-lt"/>
                          <a:ea typeface="+mn-ea"/>
                        </a:rPr>
                        <a:t>函数名称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+mn-lt"/>
                          <a:ea typeface="+mn-ea"/>
                        </a:rPr>
                        <a:t>功能描述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0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获取字符串的长度</a:t>
                      </a: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10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strpos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查找字符串首次出现的位置</a:t>
                      </a: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10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strrpos()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获取指定字符串在目标字符串中最后一次出现的位置</a:t>
                      </a: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10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str_replace()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用于字符串中的某些字符进行替换操作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10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substr()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用于获取字符串中的子串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10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explode()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使用一个字符串分割另一个字符串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10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implode()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用指定的连接符将数组拼接成一个字符串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10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trim()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去除字符串首尾处的空白字符（或指定成其他字符）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10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str_repeat()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重复一个字符串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10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strcmp()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用于判断两个字符串的大小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B22A5B6B-8FAB-44A8-B176-E10248F3ABB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3.4 PHP</a:t>
            </a:r>
            <a:r>
              <a:rPr lang="zh-CN" altLang="en-US"/>
              <a:t>的内置函数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389A9C4E-4AE9-48C2-862F-7CA0C7738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字符串函数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截取给定路径中的字符串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1204" name="组合 2">
            <a:extLst>
              <a:ext uri="{FF2B5EF4-FFF2-40B4-BE49-F238E27FC236}">
                <a16:creationId xmlns:a16="http://schemas.microsoft.com/office/drawing/2014/main" id="{8869565E-A790-47C1-A597-563C96BE85C4}"/>
              </a:ext>
            </a:extLst>
          </p:cNvPr>
          <p:cNvGrpSpPr>
            <a:grpSpLocks/>
          </p:cNvGrpSpPr>
          <p:nvPr/>
        </p:nvGrpSpPr>
        <p:grpSpPr bwMode="auto">
          <a:xfrm>
            <a:off x="1250950" y="1931988"/>
            <a:ext cx="6681788" cy="2516187"/>
            <a:chOff x="2895401" y="3515224"/>
            <a:chExt cx="928412" cy="1058674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DC1D613E-5E32-4310-BF37-57527424C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928412" cy="105867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68E93D8-9E10-463C-8867-E7DDEF6AE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252" y="3531922"/>
              <a:ext cx="866650" cy="9711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$url = 'C:\web\apache2.4\htdocs\cat.jpg';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$pos = strrpos($url, '\\');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截取文件名称，输出结果：</a:t>
              </a: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cat.jpg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substr($url, $pos + 1);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截取文件所在的路径，输出结果：</a:t>
              </a: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C:\web\apache2.4\htdocs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substr($url, 0, $pos);</a:t>
              </a:r>
            </a:p>
          </p:txBody>
        </p:sp>
      </p:grpSp>
      <p:sp>
        <p:nvSpPr>
          <p:cNvPr id="51205" name="矩形 8">
            <a:extLst>
              <a:ext uri="{FF2B5EF4-FFF2-40B4-BE49-F238E27FC236}">
                <a16:creationId xmlns:a16="http://schemas.microsoft.com/office/drawing/2014/main" id="{CD954950-AACB-45C9-BCF6-3946961D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38" y="4479925"/>
            <a:ext cx="69437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>
                <a:latin typeface="Arial" panose="020B0604020202020204" pitchFamily="34" charset="0"/>
              </a:rPr>
              <a:t>strrpos()</a:t>
            </a:r>
            <a:r>
              <a:rPr lang="zh-CN" altLang="zh-CN" sz="1800">
                <a:latin typeface="Arial" panose="020B0604020202020204" pitchFamily="34" charset="0"/>
              </a:rPr>
              <a:t>函数用于在</a:t>
            </a:r>
            <a:r>
              <a:rPr lang="en-US" altLang="zh-CN" sz="1800">
                <a:latin typeface="Arial" panose="020B0604020202020204" pitchFamily="34" charset="0"/>
              </a:rPr>
              <a:t>$url</a:t>
            </a:r>
            <a:r>
              <a:rPr lang="zh-CN" altLang="zh-CN" sz="1800">
                <a:latin typeface="Arial" panose="020B0604020202020204" pitchFamily="34" charset="0"/>
              </a:rPr>
              <a:t>中获取“</a:t>
            </a:r>
            <a:r>
              <a:rPr lang="en-US" altLang="zh-CN" sz="1800">
                <a:latin typeface="Arial" panose="020B0604020202020204" pitchFamily="34" charset="0"/>
              </a:rPr>
              <a:t>\</a:t>
            </a:r>
            <a:r>
              <a:rPr lang="zh-CN" altLang="zh-CN" sz="1800">
                <a:latin typeface="Arial" panose="020B0604020202020204" pitchFamily="34" charset="0"/>
              </a:rPr>
              <a:t>”最后一次出现的位置</a:t>
            </a:r>
            <a:r>
              <a:rPr lang="en-US" altLang="zh-CN" sz="1800">
                <a:latin typeface="Arial" panose="020B0604020202020204" pitchFamily="34" charset="0"/>
              </a:rPr>
              <a:t>$pos</a:t>
            </a:r>
            <a:r>
              <a:rPr lang="zh-CN" altLang="zh-CN" sz="1800">
                <a:latin typeface="Arial" panose="020B0604020202020204" pitchFamily="34" charset="0"/>
              </a:rPr>
              <a:t>。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>
                <a:latin typeface="Arial" panose="020B0604020202020204" pitchFamily="34" charset="0"/>
              </a:rPr>
              <a:t>substr()</a:t>
            </a:r>
            <a:r>
              <a:rPr lang="zh-CN" altLang="zh-CN" sz="1800">
                <a:latin typeface="Arial" panose="020B0604020202020204" pitchFamily="34" charset="0"/>
              </a:rPr>
              <a:t>函数的第</a:t>
            </a:r>
            <a:r>
              <a:rPr lang="en-US" altLang="zh-CN" sz="1800">
                <a:latin typeface="Arial" panose="020B0604020202020204" pitchFamily="34" charset="0"/>
              </a:rPr>
              <a:t>1</a:t>
            </a:r>
            <a:r>
              <a:rPr lang="zh-CN" altLang="zh-CN" sz="1800">
                <a:latin typeface="Arial" panose="020B0604020202020204" pitchFamily="34" charset="0"/>
              </a:rPr>
              <a:t>个参数表示待截取的字符串，第</a:t>
            </a:r>
            <a:r>
              <a:rPr lang="en-US" altLang="zh-CN" sz="1800">
                <a:latin typeface="Arial" panose="020B0604020202020204" pitchFamily="34" charset="0"/>
              </a:rPr>
              <a:t>2</a:t>
            </a:r>
            <a:r>
              <a:rPr lang="zh-CN" altLang="zh-CN" sz="1800">
                <a:latin typeface="Arial" panose="020B0604020202020204" pitchFamily="34" charset="0"/>
              </a:rPr>
              <a:t>个参数表示开始截取的位置，非负数表示从字符串指定位置处截取，从</a:t>
            </a:r>
            <a:r>
              <a:rPr lang="en-US" altLang="zh-CN" sz="1800">
                <a:latin typeface="Arial" panose="020B0604020202020204" pitchFamily="34" charset="0"/>
              </a:rPr>
              <a:t>0</a:t>
            </a:r>
            <a:r>
              <a:rPr lang="zh-CN" altLang="zh-CN" sz="1800">
                <a:latin typeface="Arial" panose="020B0604020202020204" pitchFamily="34" charset="0"/>
              </a:rPr>
              <a:t>开始；负数表示从字符串尾部开始。第</a:t>
            </a:r>
            <a:r>
              <a:rPr lang="en-US" altLang="zh-CN" sz="1800">
                <a:latin typeface="Arial" panose="020B0604020202020204" pitchFamily="34" charset="0"/>
              </a:rPr>
              <a:t>3</a:t>
            </a:r>
            <a:r>
              <a:rPr lang="zh-CN" altLang="zh-CN" sz="1800">
                <a:latin typeface="Arial" panose="020B0604020202020204" pitchFamily="34" charset="0"/>
              </a:rPr>
              <a:t>个参数表示截取的长度</a:t>
            </a:r>
            <a:r>
              <a:rPr lang="zh-CN" altLang="en-US" sz="1800">
                <a:latin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D9094AC9-BB11-4977-A05D-A569F5E96D8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3.4 PHP</a:t>
            </a:r>
            <a:r>
              <a:rPr lang="zh-CN" altLang="en-US"/>
              <a:t>的内置函数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2BEE195D-A985-49B9-BE44-AA20A0C2B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字符串函数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截取给定路径中的字符串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13FBFB-00A7-4CB4-8CEE-9CA39F907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24875" cy="3416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substr</a:t>
            </a:r>
            <a:r>
              <a:rPr lang="en-US" altLang="zh-CN" dirty="0"/>
              <a:t>()</a:t>
            </a:r>
            <a:r>
              <a:rPr lang="zh-CN" altLang="en-US" dirty="0"/>
              <a:t>函数的第</a:t>
            </a:r>
            <a:r>
              <a:rPr lang="en-US" altLang="zh-CN" dirty="0"/>
              <a:t>3</a:t>
            </a:r>
            <a:r>
              <a:rPr lang="zh-CN" altLang="en-US" dirty="0"/>
              <a:t>个参数表示截取的长度，该长度的设置具体有以下</a:t>
            </a:r>
            <a:r>
              <a:rPr lang="en-US" altLang="zh-CN" dirty="0"/>
              <a:t>4</a:t>
            </a:r>
            <a:r>
              <a:rPr lang="zh-CN" altLang="en-US" dirty="0"/>
              <a:t>种情况。</a:t>
            </a:r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省略第</a:t>
            </a:r>
            <a:r>
              <a:rPr lang="en-US" altLang="zh-CN" dirty="0"/>
              <a:t>3</a:t>
            </a:r>
            <a:r>
              <a:rPr lang="zh-CN" altLang="en-US" dirty="0"/>
              <a:t>个参数时，将返回从指定位置到字符串结尾的子字符串。</a:t>
            </a:r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个参数为正数，返回的字符串将从指定位置开始，最多包含指定长度的字符，这取决于待截取字符串的长度。</a:t>
            </a:r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个参数为负数，返回的字符串中在结尾处将有个指定长度的字符被省略。</a:t>
            </a:r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个参数为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false</a:t>
            </a:r>
            <a:r>
              <a:rPr lang="zh-CN" altLang="en-US" dirty="0"/>
              <a:t>或</a:t>
            </a:r>
            <a:r>
              <a:rPr lang="en-US" altLang="zh-CN" dirty="0"/>
              <a:t>null</a:t>
            </a:r>
            <a:r>
              <a:rPr lang="zh-CN" altLang="en-US" dirty="0"/>
              <a:t>，将返回一个空字符串。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E8C463A3-FAFA-43AB-8CFD-5DE0920E06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3.4 PHP</a:t>
            </a:r>
            <a:r>
              <a:rPr lang="zh-CN" altLang="en-US"/>
              <a:t>的内置函数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BB655AED-100C-49ED-92AB-75FA41C0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字符串函数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替换指定位数的字符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2" name="矩形 9">
            <a:extLst>
              <a:ext uri="{FF2B5EF4-FFF2-40B4-BE49-F238E27FC236}">
                <a16:creationId xmlns:a16="http://schemas.microsoft.com/office/drawing/2014/main" id="{DFA58A74-BB4E-4266-9B1A-409EC0EFB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24875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替换指定位数的字符，在开发也是很常见的功能。例如，在各种抽奖环节中，为了保证用户的隐私，出现的手机号一般使用“*”将第</a:t>
            </a:r>
            <a:r>
              <a:rPr lang="en-US" altLang="zh-CN" sz="1800">
                <a:latin typeface="Arial" panose="020B0604020202020204" pitchFamily="34" charset="0"/>
              </a:rPr>
              <a:t>4</a:t>
            </a:r>
            <a:r>
              <a:rPr lang="zh-CN" altLang="en-US" sz="1800">
                <a:latin typeface="Arial" panose="020B0604020202020204" pitchFamily="34" charset="0"/>
              </a:rPr>
              <a:t>至</a:t>
            </a:r>
            <a:r>
              <a:rPr lang="en-US" altLang="zh-CN" sz="1800">
                <a:latin typeface="Arial" panose="020B0604020202020204" pitchFamily="34" charset="0"/>
              </a:rPr>
              <a:t>7</a:t>
            </a:r>
            <a:r>
              <a:rPr lang="zh-CN" altLang="en-US" sz="1800">
                <a:latin typeface="Arial" panose="020B0604020202020204" pitchFamily="34" charset="0"/>
              </a:rPr>
              <a:t>位的数字进行覆盖。</a:t>
            </a:r>
          </a:p>
        </p:txBody>
      </p:sp>
      <p:grpSp>
        <p:nvGrpSpPr>
          <p:cNvPr id="53253" name="组合 2">
            <a:extLst>
              <a:ext uri="{FF2B5EF4-FFF2-40B4-BE49-F238E27FC236}">
                <a16:creationId xmlns:a16="http://schemas.microsoft.com/office/drawing/2014/main" id="{C5977FBE-9551-44CD-AC0A-A3DBBB331103}"/>
              </a:ext>
            </a:extLst>
          </p:cNvPr>
          <p:cNvGrpSpPr>
            <a:grpSpLocks/>
          </p:cNvGrpSpPr>
          <p:nvPr/>
        </p:nvGrpSpPr>
        <p:grpSpPr bwMode="auto">
          <a:xfrm>
            <a:off x="604838" y="3303588"/>
            <a:ext cx="8039100" cy="2306637"/>
            <a:chOff x="2895401" y="3515224"/>
            <a:chExt cx="905481" cy="970298"/>
          </a:xfrm>
        </p:grpSpPr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5ED1DC73-FDAF-4305-9FC9-4FDC80435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905481" cy="97029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26143C6-6CCC-4720-A008-34EDF86E8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023" y="3531919"/>
              <a:ext cx="866680" cy="86745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$tel = '18810881888';		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随意输入一串数字作为手机号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len = 4; 	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需要覆盖的手机号长度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replace = str_repeat('*', $len); 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根据指定长度设置覆盖的字符串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substr_replace($tel, $replace, 3, $len);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 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188****1888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63D00D37-E4EE-4944-82E4-5FC3FDF5040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3.1</a:t>
            </a:r>
            <a:r>
              <a:rPr lang="zh-CN" altLang="en-US" dirty="0"/>
              <a:t>初识函数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E76E6DAE-31A7-46D8-A434-4A43D7A8C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初识函数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628" name="组合 2">
            <a:extLst>
              <a:ext uri="{FF2B5EF4-FFF2-40B4-BE49-F238E27FC236}">
                <a16:creationId xmlns:a16="http://schemas.microsoft.com/office/drawing/2014/main" id="{1EF4C8C2-852A-4474-BA8B-5D17F1A65516}"/>
              </a:ext>
            </a:extLst>
          </p:cNvPr>
          <p:cNvGrpSpPr>
            <a:grpSpLocks/>
          </p:cNvGrpSpPr>
          <p:nvPr/>
        </p:nvGrpSpPr>
        <p:grpSpPr bwMode="auto">
          <a:xfrm>
            <a:off x="446088" y="2074863"/>
            <a:ext cx="8334375" cy="2989262"/>
            <a:chOff x="3474760" y="3515222"/>
            <a:chExt cx="2430240" cy="1719284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6731898B-0AF1-4B9C-A147-BE1FEF803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760" y="3515222"/>
              <a:ext cx="2430240" cy="171928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BE41C10-E36B-4B6E-B72C-8E94CCE51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326" y="3658571"/>
              <a:ext cx="2332568" cy="146910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'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ABcd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';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$upper =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strtoupper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调用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strtoupper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函数将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str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转换成大写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$lower =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strtolower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调用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strtolower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函数将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str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转换成小写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$upper;	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ABCD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$lower;	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abcd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A09F4DF8-36CC-430F-9C7B-B591FBA7323F}"/>
              </a:ext>
            </a:extLst>
          </p:cNvPr>
          <p:cNvSpPr/>
          <p:nvPr/>
        </p:nvSpPr>
        <p:spPr>
          <a:xfrm>
            <a:off x="1658938" y="3001963"/>
            <a:ext cx="1857375" cy="377825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BE6262-A8AB-4B91-B905-FBB0D46C4956}"/>
              </a:ext>
            </a:extLst>
          </p:cNvPr>
          <p:cNvSpPr/>
          <p:nvPr/>
        </p:nvSpPr>
        <p:spPr>
          <a:xfrm>
            <a:off x="1658938" y="3460750"/>
            <a:ext cx="1857375" cy="377825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0F922510-F6D0-4DBE-8B5F-4B0FA8ECC1FE}"/>
              </a:ext>
            </a:extLst>
          </p:cNvPr>
          <p:cNvSpPr/>
          <p:nvPr/>
        </p:nvSpPr>
        <p:spPr>
          <a:xfrm>
            <a:off x="4808538" y="1825625"/>
            <a:ext cx="3373437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① 观察“内置函数”的使用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2EACF80A-F1F7-4051-912C-7D5C94151D4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3.4 PHP</a:t>
            </a:r>
            <a:r>
              <a:rPr lang="zh-CN" altLang="en-US"/>
              <a:t>的内置函数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CCBBD9B7-214B-44B1-A4FF-A3EC3C613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字符串函数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替换指定位数的字符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6" name="矩形 9">
            <a:extLst>
              <a:ext uri="{FF2B5EF4-FFF2-40B4-BE49-F238E27FC236}">
                <a16:creationId xmlns:a16="http://schemas.microsoft.com/office/drawing/2014/main" id="{04B73DB3-601D-465B-8546-C60B21E03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248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>
                <a:latin typeface="Arial" panose="020B0604020202020204" pitchFamily="34" charset="0"/>
              </a:rPr>
              <a:t>str_repeat()</a:t>
            </a:r>
            <a:r>
              <a:rPr lang="zh-CN" altLang="en-US" sz="1800">
                <a:latin typeface="Arial" panose="020B0604020202020204" pitchFamily="34" charset="0"/>
              </a:rPr>
              <a:t>函数用于对“*”字符重复</a:t>
            </a:r>
            <a:r>
              <a:rPr lang="en-US" altLang="zh-CN" sz="1800">
                <a:latin typeface="Arial" panose="020B0604020202020204" pitchFamily="34" charset="0"/>
              </a:rPr>
              <a:t>$len</a:t>
            </a:r>
            <a:r>
              <a:rPr lang="zh-CN" altLang="en-US" sz="1800">
                <a:latin typeface="Arial" panose="020B0604020202020204" pitchFamily="34" charset="0"/>
              </a:rPr>
              <a:t>次。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>
                <a:latin typeface="Arial" panose="020B0604020202020204" pitchFamily="34" charset="0"/>
              </a:rPr>
              <a:t>substr_replace()</a:t>
            </a:r>
            <a:r>
              <a:rPr lang="zh-CN" altLang="en-US" sz="1800">
                <a:latin typeface="Arial" panose="020B0604020202020204" pitchFamily="34" charset="0"/>
              </a:rPr>
              <a:t>函数用于对字符串</a:t>
            </a:r>
            <a:r>
              <a:rPr lang="en-US" altLang="zh-CN" sz="1800">
                <a:latin typeface="Arial" panose="020B0604020202020204" pitchFamily="34" charset="0"/>
              </a:rPr>
              <a:t>$tel</a:t>
            </a:r>
            <a:r>
              <a:rPr lang="zh-CN" altLang="en-US" sz="1800">
                <a:latin typeface="Arial" panose="020B0604020202020204" pitchFamily="34" charset="0"/>
              </a:rPr>
              <a:t>中第</a:t>
            </a:r>
            <a:r>
              <a:rPr lang="en-US" altLang="zh-CN" sz="1800">
                <a:latin typeface="Arial" panose="020B0604020202020204" pitchFamily="34" charset="0"/>
              </a:rPr>
              <a:t>3</a:t>
            </a:r>
            <a:r>
              <a:rPr lang="zh-CN" altLang="en-US" sz="1800">
                <a:latin typeface="Arial" panose="020B0604020202020204" pitchFamily="34" charset="0"/>
              </a:rPr>
              <a:t>个位置开始后的</a:t>
            </a:r>
            <a:r>
              <a:rPr lang="en-US" altLang="zh-CN" sz="1800">
                <a:latin typeface="Arial" panose="020B0604020202020204" pitchFamily="34" charset="0"/>
              </a:rPr>
              <a:t>$len</a:t>
            </a:r>
            <a:r>
              <a:rPr lang="zh-CN" altLang="en-US" sz="1800">
                <a:latin typeface="Arial" panose="020B0604020202020204" pitchFamily="34" charset="0"/>
              </a:rPr>
              <a:t>长度的字符使用</a:t>
            </a:r>
            <a:r>
              <a:rPr lang="en-US" altLang="zh-CN" sz="1800">
                <a:latin typeface="Arial" panose="020B0604020202020204" pitchFamily="34" charset="0"/>
              </a:rPr>
              <a:t>$replace</a:t>
            </a:r>
            <a:r>
              <a:rPr lang="zh-CN" altLang="en-US" sz="1800">
                <a:latin typeface="Arial" panose="020B0604020202020204" pitchFamily="34" charset="0"/>
              </a:rPr>
              <a:t>进行替换。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9B89E9FF-8841-4D40-95C6-B585055A037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3.4 PHP</a:t>
            </a:r>
            <a:r>
              <a:rPr lang="zh-CN" altLang="en-US"/>
              <a:t>的内置函数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19FC925A-6E9E-43C8-B153-98CB94478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字符串函数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过滤字符串中的空白字符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300" name="矩形 3">
            <a:extLst>
              <a:ext uri="{FF2B5EF4-FFF2-40B4-BE49-F238E27FC236}">
                <a16:creationId xmlns:a16="http://schemas.microsoft.com/office/drawing/2014/main" id="{95FB10D6-B313-4EF1-B9B4-5A294D17C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2487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程序开发中，去除字符串中的空白字符有时是必不可少的。例如，去除用户注册邮箱中首尾两端的空白字符。这时可以使用</a:t>
            </a:r>
            <a:r>
              <a:rPr lang="en-US" altLang="zh-CN" sz="1800">
                <a:latin typeface="Arial" panose="020B0604020202020204" pitchFamily="34" charset="0"/>
              </a:rPr>
              <a:t>PHP</a:t>
            </a:r>
            <a:r>
              <a:rPr lang="zh-CN" altLang="en-US" sz="1800">
                <a:latin typeface="Arial" panose="020B0604020202020204" pitchFamily="34" charset="0"/>
              </a:rPr>
              <a:t>提供的</a:t>
            </a:r>
            <a:r>
              <a:rPr lang="en-US" altLang="zh-CN" sz="1800">
                <a:latin typeface="Arial" panose="020B0604020202020204" pitchFamily="34" charset="0"/>
              </a:rPr>
              <a:t>trim()</a:t>
            </a:r>
            <a:r>
              <a:rPr lang="zh-CN" altLang="en-US" sz="1800">
                <a:latin typeface="Arial" panose="020B0604020202020204" pitchFamily="34" charset="0"/>
              </a:rPr>
              <a:t>函数，去除字符串中首尾两端的空白字符。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60A21C21-8F62-47A1-ADE0-10D30403C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3.4 PHP</a:t>
            </a:r>
            <a:r>
              <a:rPr lang="zh-CN" altLang="en-US"/>
              <a:t>的内置函数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48F55409-9601-4D4B-AB71-7D3704CE9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字符串函数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过滤字符串中的空白字符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6324" name="组合 2">
            <a:extLst>
              <a:ext uri="{FF2B5EF4-FFF2-40B4-BE49-F238E27FC236}">
                <a16:creationId xmlns:a16="http://schemas.microsoft.com/office/drawing/2014/main" id="{78332EC7-2853-4F75-918C-78CED22B3B0B}"/>
              </a:ext>
            </a:extLst>
          </p:cNvPr>
          <p:cNvGrpSpPr>
            <a:grpSpLocks/>
          </p:cNvGrpSpPr>
          <p:nvPr/>
        </p:nvGrpSpPr>
        <p:grpSpPr bwMode="auto">
          <a:xfrm>
            <a:off x="2262188" y="1919288"/>
            <a:ext cx="4794250" cy="1898650"/>
            <a:chOff x="2895401" y="3515224"/>
            <a:chExt cx="865327" cy="798892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D77E3669-E65F-4CAB-92B5-70AD92710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865327" cy="79889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B74A784-8AA7-4960-9115-4B8A6DE07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083" y="3531923"/>
              <a:ext cx="826645" cy="65995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$str = '   These are a few words :) ...   ';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'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原字符串：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 . $</a:t>
              </a: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str . '&lt;br&gt;';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'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去空白后的字符串：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 . </a:t>
              </a: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trim($str);</a:t>
              </a:r>
            </a:p>
          </p:txBody>
        </p:sp>
      </p:grpSp>
      <p:pic>
        <p:nvPicPr>
          <p:cNvPr id="56325" name="图片 1">
            <a:extLst>
              <a:ext uri="{FF2B5EF4-FFF2-40B4-BE49-F238E27FC236}">
                <a16:creationId xmlns:a16="http://schemas.microsoft.com/office/drawing/2014/main" id="{A11CF212-9E60-45A1-A7BE-20A1B454D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4041775"/>
            <a:ext cx="4799013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75D19194-E59F-49AE-8DDB-EB74205A4FC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3.4 PHP</a:t>
            </a:r>
            <a:r>
              <a:rPr lang="zh-CN" altLang="en-US"/>
              <a:t>的内置函数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5310D4BD-AB73-4A8E-8B2D-A8A1664A0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字符串函数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字符串的比较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48" name="矩形 4">
            <a:extLst>
              <a:ext uri="{FF2B5EF4-FFF2-40B4-BE49-F238E27FC236}">
                <a16:creationId xmlns:a16="http://schemas.microsoft.com/office/drawing/2014/main" id="{93CCDA57-06D6-4B26-BD9D-A01E10F82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248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字符串的比较</a:t>
            </a:r>
            <a:r>
              <a:rPr lang="zh-CN" altLang="en-US" sz="1800">
                <a:latin typeface="Arial" panose="020B0604020202020204" pitchFamily="34" charset="0"/>
              </a:rPr>
              <a:t>：一种比较运算符“</a:t>
            </a:r>
            <a:r>
              <a:rPr lang="en-US" altLang="zh-CN" sz="1800">
                <a:latin typeface="Arial" panose="020B0604020202020204" pitchFamily="34" charset="0"/>
              </a:rPr>
              <a:t>==</a:t>
            </a:r>
            <a:r>
              <a:rPr lang="zh-CN" altLang="en-US" sz="1800">
                <a:latin typeface="Arial" panose="020B0604020202020204" pitchFamily="34" charset="0"/>
              </a:rPr>
              <a:t>”和“</a:t>
            </a:r>
            <a:r>
              <a:rPr lang="en-US" altLang="zh-CN" sz="1800">
                <a:latin typeface="Arial" panose="020B0604020202020204" pitchFamily="34" charset="0"/>
              </a:rPr>
              <a:t>===</a:t>
            </a:r>
            <a:r>
              <a:rPr lang="zh-CN" altLang="en-US" sz="1800">
                <a:latin typeface="Arial" panose="020B0604020202020204" pitchFamily="34" charset="0"/>
              </a:rPr>
              <a:t>”，另一种函数</a:t>
            </a:r>
            <a:r>
              <a:rPr lang="en-US" altLang="zh-CN" sz="1800">
                <a:latin typeface="Arial" panose="020B0604020202020204" pitchFamily="34" charset="0"/>
              </a:rPr>
              <a:t>strcmp()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区别</a:t>
            </a:r>
            <a:r>
              <a:rPr lang="zh-CN" altLang="en-US" sz="1800">
                <a:latin typeface="Arial" panose="020B0604020202020204" pitchFamily="34" charset="0"/>
              </a:rPr>
              <a:t>：函数与比较运算符在使用时的区别是，字符串相等时前者的比较结果为</a:t>
            </a:r>
            <a:r>
              <a:rPr lang="en-US" altLang="zh-CN" sz="1800">
                <a:latin typeface="Arial" panose="020B0604020202020204" pitchFamily="34" charset="0"/>
              </a:rPr>
              <a:t>0</a:t>
            </a:r>
            <a:r>
              <a:rPr lang="zh-CN" altLang="en-US" sz="1800">
                <a:latin typeface="Arial" panose="020B0604020202020204" pitchFamily="34" charset="0"/>
              </a:rPr>
              <a:t>，后者的比较结果为</a:t>
            </a:r>
            <a:r>
              <a:rPr lang="en-US" altLang="zh-CN" sz="1800">
                <a:latin typeface="Arial" panose="020B0604020202020204" pitchFamily="34" charset="0"/>
              </a:rPr>
              <a:t>true</a:t>
            </a:r>
            <a:r>
              <a:rPr lang="zh-CN" altLang="en-US" sz="1800">
                <a:latin typeface="Arial" panose="020B0604020202020204" pitchFamily="34" charset="0"/>
              </a:rPr>
              <a:t>（非</a:t>
            </a:r>
            <a:r>
              <a:rPr lang="en-US" altLang="zh-CN" sz="1800">
                <a:latin typeface="Arial" panose="020B0604020202020204" pitchFamily="34" charset="0"/>
              </a:rPr>
              <a:t>0</a:t>
            </a:r>
            <a:r>
              <a:rPr lang="zh-CN" altLang="en-US" sz="1800">
                <a:latin typeface="Arial" panose="020B0604020202020204" pitchFamily="34" charset="0"/>
              </a:rPr>
              <a:t>）。因此读者在使用时需要注意不同方式的返回结果。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9F40129A-D65B-40AD-BB81-8E2BC1DAC73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3.4 PHP</a:t>
            </a:r>
            <a:r>
              <a:rPr lang="zh-CN" altLang="en-US"/>
              <a:t>的内置函数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2C12912C-217D-45E3-A634-70C9BE0F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字符串函数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字符串的比较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8372" name="组合 2">
            <a:extLst>
              <a:ext uri="{FF2B5EF4-FFF2-40B4-BE49-F238E27FC236}">
                <a16:creationId xmlns:a16="http://schemas.microsoft.com/office/drawing/2014/main" id="{014068A5-8A6E-4FA7-99DE-327294C2CEA6}"/>
              </a:ext>
            </a:extLst>
          </p:cNvPr>
          <p:cNvGrpSpPr>
            <a:grpSpLocks/>
          </p:cNvGrpSpPr>
          <p:nvPr/>
        </p:nvGrpSpPr>
        <p:grpSpPr bwMode="auto">
          <a:xfrm>
            <a:off x="2457450" y="1801813"/>
            <a:ext cx="3941763" cy="2725737"/>
            <a:chOff x="2895401" y="3515224"/>
            <a:chExt cx="711404" cy="1147206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D719FB3D-4235-46AF-A5D5-CCA5E10F3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711404" cy="114720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D2C96DF-C417-4211-B6D6-7C21F515C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080" y="3531927"/>
              <a:ext cx="672725" cy="107437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if (strcmp('ye_PHP', 'yePHP')) {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echo 'not the same string';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 else {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echo 'the same string';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58373" name="矩形 3">
            <a:extLst>
              <a:ext uri="{FF2B5EF4-FFF2-40B4-BE49-F238E27FC236}">
                <a16:creationId xmlns:a16="http://schemas.microsoft.com/office/drawing/2014/main" id="{E9666773-52DA-41CB-ABE0-5F6CB78BC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4527550"/>
            <a:ext cx="792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>
                <a:latin typeface="Arial" panose="020B0604020202020204" pitchFamily="34" charset="0"/>
              </a:rPr>
              <a:t>strcmp()</a:t>
            </a:r>
            <a:r>
              <a:rPr lang="zh-CN" altLang="zh-CN" sz="1800">
                <a:latin typeface="Arial" panose="020B0604020202020204" pitchFamily="34" charset="0"/>
              </a:rPr>
              <a:t>函数比较两个字符串</a:t>
            </a:r>
            <a:r>
              <a:rPr lang="zh-CN" altLang="en-US" sz="1800">
                <a:latin typeface="Arial" panose="020B0604020202020204" pitchFamily="34" charset="0"/>
              </a:rPr>
              <a:t>对应的</a:t>
            </a:r>
            <a:r>
              <a:rPr lang="en-US" altLang="zh-CN" sz="1800">
                <a:latin typeface="Arial" panose="020B0604020202020204" pitchFamily="34" charset="0"/>
              </a:rPr>
              <a:t>ASCII</a:t>
            </a:r>
            <a:r>
              <a:rPr lang="zh-CN" altLang="en-US" sz="1800">
                <a:latin typeface="Arial" panose="020B0604020202020204" pitchFamily="34" charset="0"/>
              </a:rPr>
              <a:t>码值。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>
                <a:latin typeface="Arial" panose="020B0604020202020204" pitchFamily="34" charset="0"/>
              </a:rPr>
              <a:t>第</a:t>
            </a:r>
            <a:r>
              <a:rPr lang="en-US" altLang="zh-CN" sz="1800">
                <a:latin typeface="Arial" panose="020B0604020202020204" pitchFamily="34" charset="0"/>
              </a:rPr>
              <a:t>1</a:t>
            </a:r>
            <a:r>
              <a:rPr lang="zh-CN" altLang="en-US" sz="1800">
                <a:latin typeface="Arial" panose="020B0604020202020204" pitchFamily="34" charset="0"/>
              </a:rPr>
              <a:t>个参数的字符串与第</a:t>
            </a:r>
            <a:r>
              <a:rPr lang="en-US" altLang="zh-CN" sz="1800">
                <a:latin typeface="Arial" panose="020B0604020202020204" pitchFamily="34" charset="0"/>
              </a:rPr>
              <a:t>2</a:t>
            </a:r>
            <a:r>
              <a:rPr lang="zh-CN" altLang="en-US" sz="1800">
                <a:latin typeface="Arial" panose="020B0604020202020204" pitchFamily="34" charset="0"/>
              </a:rPr>
              <a:t>个参数的字符串相等返回</a:t>
            </a:r>
            <a:r>
              <a:rPr lang="en-US" altLang="zh-CN" sz="1800">
                <a:latin typeface="Arial" panose="020B0604020202020204" pitchFamily="34" charset="0"/>
              </a:rPr>
              <a:t>0</a:t>
            </a:r>
            <a:r>
              <a:rPr lang="zh-CN" altLang="en-US" sz="1800">
                <a:latin typeface="Arial" panose="020B0604020202020204" pitchFamily="34" charset="0"/>
              </a:rPr>
              <a:t>，小于返回小于</a:t>
            </a:r>
            <a:r>
              <a:rPr lang="en-US" altLang="zh-CN" sz="1800">
                <a:latin typeface="Arial" panose="020B0604020202020204" pitchFamily="34" charset="0"/>
              </a:rPr>
              <a:t>0</a:t>
            </a:r>
            <a:r>
              <a:rPr lang="zh-CN" altLang="en-US" sz="1800">
                <a:latin typeface="Arial" panose="020B0604020202020204" pitchFamily="34" charset="0"/>
              </a:rPr>
              <a:t>的值，大于则返回大于</a:t>
            </a:r>
            <a:r>
              <a:rPr lang="en-US" altLang="zh-CN" sz="1800">
                <a:latin typeface="Arial" panose="020B0604020202020204" pitchFamily="34" charset="0"/>
              </a:rPr>
              <a:t>0</a:t>
            </a:r>
            <a:r>
              <a:rPr lang="zh-CN" altLang="en-US" sz="1800">
                <a:latin typeface="Arial" panose="020B0604020202020204" pitchFamily="34" charset="0"/>
              </a:rPr>
              <a:t>的值。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>
                <a:latin typeface="Arial" panose="020B0604020202020204" pitchFamily="34" charset="0"/>
              </a:rPr>
              <a:t>因此，可以判断出上述示例的输出结果为“</a:t>
            </a:r>
            <a:r>
              <a:rPr lang="en-US" altLang="zh-CN" sz="1800">
                <a:latin typeface="Arial" panose="020B0604020202020204" pitchFamily="34" charset="0"/>
              </a:rPr>
              <a:t>not the same string”</a:t>
            </a:r>
            <a:r>
              <a:rPr lang="zh-CN" altLang="en-US" sz="1800">
                <a:latin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DC6D31B6-D85C-4558-90A9-02E9BDC8BD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3.4 PHP</a:t>
            </a:r>
            <a:r>
              <a:rPr lang="zh-CN" altLang="en-US"/>
              <a:t>的内置函数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28D502F0-3341-421B-89EA-A533791E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字符串函数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获取字符串的长度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396" name="矩形 3">
            <a:extLst>
              <a:ext uri="{FF2B5EF4-FFF2-40B4-BE49-F238E27FC236}">
                <a16:creationId xmlns:a16="http://schemas.microsoft.com/office/drawing/2014/main" id="{9CD463AD-0F15-4E34-83C9-8EEBD6B26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2487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strlen()</a:t>
            </a:r>
            <a:r>
              <a:rPr lang="zh-CN" altLang="en-US" sz="1800">
                <a:latin typeface="Arial" panose="020B0604020202020204" pitchFamily="34" charset="0"/>
              </a:rPr>
              <a:t>函数在获取中文字符时，一个汉字占了</a:t>
            </a:r>
            <a:r>
              <a:rPr lang="en-US" altLang="zh-CN" sz="1800">
                <a:latin typeface="Arial" panose="020B0604020202020204" pitchFamily="34" charset="0"/>
              </a:rPr>
              <a:t>3</a:t>
            </a:r>
            <a:r>
              <a:rPr lang="zh-CN" altLang="en-US" sz="1800">
                <a:latin typeface="Arial" panose="020B0604020202020204" pitchFamily="34" charset="0"/>
              </a:rPr>
              <a:t>个字符，一个英文字符占</a:t>
            </a:r>
            <a:r>
              <a:rPr lang="en-US" altLang="zh-CN" sz="1800">
                <a:latin typeface="Arial" panose="020B0604020202020204" pitchFamily="34" charset="0"/>
              </a:rPr>
              <a:t>1</a:t>
            </a:r>
            <a:r>
              <a:rPr lang="zh-CN" altLang="en-US" sz="1800">
                <a:latin typeface="Arial" panose="020B0604020202020204" pitchFamily="34" charset="0"/>
              </a:rPr>
              <a:t>个字符。但是对于网站开发来说，这样计算的方式比较麻烦，也没办法区分用户输入的内容是否是汉字。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638288EA-F1F1-46AC-AA77-F5CF38DBE9F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3.4 PHP</a:t>
            </a:r>
            <a:r>
              <a:rPr lang="zh-CN" altLang="en-US"/>
              <a:t>的内置函数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7D541068-797E-4E0A-9046-9E76B7B05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字符串函数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获取字符串的长度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20" name="矩形 3">
            <a:extLst>
              <a:ext uri="{FF2B5EF4-FFF2-40B4-BE49-F238E27FC236}">
                <a16:creationId xmlns:a16="http://schemas.microsoft.com/office/drawing/2014/main" id="{A9D10F6E-56A6-40DE-BE5A-111C104B5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24875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PHP</a:t>
            </a:r>
            <a:r>
              <a:rPr lang="zh-CN" altLang="en-US" sz="1800">
                <a:latin typeface="Arial" panose="020B0604020202020204" pitchFamily="34" charset="0"/>
              </a:rPr>
              <a:t>提供了</a:t>
            </a:r>
            <a:r>
              <a:rPr lang="en-US" altLang="zh-CN" sz="1800">
                <a:latin typeface="Arial" panose="020B0604020202020204" pitchFamily="34" charset="0"/>
              </a:rPr>
              <a:t>mb_strlen()</a:t>
            </a:r>
            <a:r>
              <a:rPr lang="zh-CN" altLang="en-US" sz="1800">
                <a:latin typeface="Arial" panose="020B0604020202020204" pitchFamily="34" charset="0"/>
              </a:rPr>
              <a:t>函数，用于准确的获取字符串的长度。在使用</a:t>
            </a:r>
            <a:r>
              <a:rPr lang="en-US" altLang="zh-CN" sz="1800">
                <a:latin typeface="Arial" panose="020B0604020202020204" pitchFamily="34" charset="0"/>
              </a:rPr>
              <a:t>mb_strlen()</a:t>
            </a:r>
            <a:r>
              <a:rPr lang="zh-CN" altLang="en-US" sz="1800">
                <a:latin typeface="Arial" panose="020B0604020202020204" pitchFamily="34" charset="0"/>
              </a:rPr>
              <a:t>函数前，首先要确保</a:t>
            </a:r>
            <a:r>
              <a:rPr lang="en-US" altLang="zh-CN" sz="1800">
                <a:latin typeface="Arial" panose="020B0604020202020204" pitchFamily="34" charset="0"/>
              </a:rPr>
              <a:t>PHP</a:t>
            </a:r>
            <a:r>
              <a:rPr lang="zh-CN" altLang="en-US" sz="1800">
                <a:latin typeface="Arial" panose="020B0604020202020204" pitchFamily="34" charset="0"/>
              </a:rPr>
              <a:t>配置文件中开启了“</a:t>
            </a:r>
            <a:r>
              <a:rPr lang="en-US" altLang="zh-CN" sz="1800">
                <a:latin typeface="Arial" panose="020B0604020202020204" pitchFamily="34" charset="0"/>
              </a:rPr>
              <a:t>extension=php_mbstring.dll”</a:t>
            </a:r>
            <a:r>
              <a:rPr lang="zh-CN" altLang="en-US" sz="1800">
                <a:latin typeface="Arial" panose="020B0604020202020204" pitchFamily="34" charset="0"/>
              </a:rPr>
              <a:t>扩展。</a:t>
            </a:r>
          </a:p>
        </p:txBody>
      </p:sp>
      <p:grpSp>
        <p:nvGrpSpPr>
          <p:cNvPr id="60421" name="组合 2">
            <a:extLst>
              <a:ext uri="{FF2B5EF4-FFF2-40B4-BE49-F238E27FC236}">
                <a16:creationId xmlns:a16="http://schemas.microsoft.com/office/drawing/2014/main" id="{ED6D0CAA-7C0B-4795-A21D-E62E244A9AB0}"/>
              </a:ext>
            </a:extLst>
          </p:cNvPr>
          <p:cNvGrpSpPr>
            <a:grpSpLocks/>
          </p:cNvGrpSpPr>
          <p:nvPr/>
        </p:nvGrpSpPr>
        <p:grpSpPr bwMode="auto">
          <a:xfrm>
            <a:off x="1885950" y="3222625"/>
            <a:ext cx="5380038" cy="1362075"/>
            <a:chOff x="2895401" y="3515224"/>
            <a:chExt cx="615345" cy="573603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81B1307C-A878-47DB-865C-FB34BB84C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615345" cy="57360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A85B0A8-FAD7-4B96-AC0A-755EF309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076" y="3531938"/>
              <a:ext cx="562689" cy="45326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$str = ‘PHP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书籍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';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strlen($str);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</p:grpSp>
      <p:grpSp>
        <p:nvGrpSpPr>
          <p:cNvPr id="60422" name="组合 2">
            <a:extLst>
              <a:ext uri="{FF2B5EF4-FFF2-40B4-BE49-F238E27FC236}">
                <a16:creationId xmlns:a16="http://schemas.microsoft.com/office/drawing/2014/main" id="{A79CD3AA-FB4B-4E03-B4E4-F25F0339A340}"/>
              </a:ext>
            </a:extLst>
          </p:cNvPr>
          <p:cNvGrpSpPr>
            <a:grpSpLocks/>
          </p:cNvGrpSpPr>
          <p:nvPr/>
        </p:nvGrpSpPr>
        <p:grpSpPr bwMode="auto">
          <a:xfrm>
            <a:off x="1887538" y="4737100"/>
            <a:ext cx="5378450" cy="1363663"/>
            <a:chOff x="2895401" y="3515224"/>
            <a:chExt cx="615345" cy="573603"/>
          </a:xfrm>
        </p:grpSpPr>
        <p:sp>
          <p:nvSpPr>
            <p:cNvPr id="9" name="矩形 1">
              <a:extLst>
                <a:ext uri="{FF2B5EF4-FFF2-40B4-BE49-F238E27FC236}">
                  <a16:creationId xmlns:a16="http://schemas.microsoft.com/office/drawing/2014/main" id="{73DB4893-3366-45FE-A526-7ECBEB8E8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615345" cy="57360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EDA8C87-4A5C-4854-8AD0-F60929C1E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087" y="3531918"/>
              <a:ext cx="562674" cy="4527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$str = ‘PHP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书籍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';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mb_strlen($str, 'UTF-8');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</p:grpSp>
      <p:sp>
        <p:nvSpPr>
          <p:cNvPr id="11" name="椭圆 15">
            <a:extLst>
              <a:ext uri="{FF2B5EF4-FFF2-40B4-BE49-F238E27FC236}">
                <a16:creationId xmlns:a16="http://schemas.microsoft.com/office/drawing/2014/main" id="{633F0FFB-E0CE-4A15-A01A-F7AC63CBB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163" y="4338638"/>
            <a:ext cx="962025" cy="539750"/>
          </a:xfrm>
          <a:prstGeom prst="ellipse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对比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10DA0636-35F7-4067-B1E5-9E72541B95C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3.4 PHP</a:t>
            </a:r>
            <a:r>
              <a:rPr lang="zh-CN" altLang="en-US"/>
              <a:t>的内置函数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73112A5A-A47D-4662-AD86-C3E199689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数学函数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44" name="矩形 3">
            <a:extLst>
              <a:ext uri="{FF2B5EF4-FFF2-40B4-BE49-F238E27FC236}">
                <a16:creationId xmlns:a16="http://schemas.microsoft.com/office/drawing/2014/main" id="{4EFB6B3E-A171-461E-80CE-64D333ABF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24875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为了方便开发人员处理程序中的数学运算，</a:t>
            </a:r>
            <a:r>
              <a:rPr lang="en-US" altLang="zh-CN" sz="1800">
                <a:latin typeface="Arial" panose="020B0604020202020204" pitchFamily="34" charset="0"/>
              </a:rPr>
              <a:t>PHP</a:t>
            </a:r>
            <a:r>
              <a:rPr lang="zh-CN" altLang="en-US" sz="1800">
                <a:latin typeface="Arial" panose="020B0604020202020204" pitchFamily="34" charset="0"/>
              </a:rPr>
              <a:t>内置了一系列的数学函数，用于获取最大值、最小值、生成随机数等常见的数学运算。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046E4EA-C5DE-4839-B61E-361A1A2B639B}"/>
              </a:ext>
            </a:extLst>
          </p:cNvPr>
          <p:cNvGraphicFramePr>
            <a:graphicFrameLocks noGrp="1"/>
          </p:cNvGraphicFramePr>
          <p:nvPr/>
        </p:nvGraphicFramePr>
        <p:xfrm>
          <a:off x="534988" y="3252788"/>
          <a:ext cx="3925887" cy="2444750"/>
        </p:xfrm>
        <a:graphic>
          <a:graphicData uri="http://schemas.openxmlformats.org/drawingml/2006/table">
            <a:tbl>
              <a:tblPr firstRow="1" bandRow="1"/>
              <a:tblGrid>
                <a:gridCol w="92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+mn-lt"/>
                          <a:ea typeface="+mn-ea"/>
                        </a:rPr>
                        <a:t>函数名称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+mn-lt"/>
                          <a:ea typeface="+mn-ea"/>
                        </a:rPr>
                        <a:t>功能描述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abs()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取绝对值</a:t>
                      </a: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ceil()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向上取最接近的整数</a:t>
                      </a: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floor()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向下取最接近的整数</a:t>
                      </a: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fmod()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取除法的浮点数余数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is_nan()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判断是否为合法数值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max()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取最大值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DAE4136-C83E-4517-B7D2-8AE14DE2ACBA}"/>
              </a:ext>
            </a:extLst>
          </p:cNvPr>
          <p:cNvGraphicFramePr>
            <a:graphicFrameLocks noGrp="1"/>
          </p:cNvGraphicFramePr>
          <p:nvPr/>
        </p:nvGraphicFramePr>
        <p:xfrm>
          <a:off x="4527550" y="3252788"/>
          <a:ext cx="3925888" cy="2444750"/>
        </p:xfrm>
        <a:graphic>
          <a:graphicData uri="http://schemas.openxmlformats.org/drawingml/2006/table">
            <a:tbl>
              <a:tblPr firstRow="1" bandRow="1"/>
              <a:tblGrid>
                <a:gridCol w="92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+mn-lt"/>
                          <a:ea typeface="+mn-ea"/>
                        </a:rPr>
                        <a:t>函数名称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+mn-lt"/>
                          <a:ea typeface="+mn-ea"/>
                        </a:rPr>
                        <a:t>功能描述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min()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取最小值</a:t>
                      </a: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pi()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取圆周率的值</a:t>
                      </a: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pow()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计算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次方</a:t>
                      </a: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sqrt()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取平方根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round()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对浮点数进行四舍五入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rand()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生成随机整数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4F9A79EE-E3F1-43D5-A56A-6934EC5425D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3.4 PHP</a:t>
            </a:r>
            <a:r>
              <a:rPr lang="zh-CN" altLang="en-US"/>
              <a:t>的内置函数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B6D44AA1-0AB7-42E5-B8BA-7BAC92680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数学函数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2468" name="组合 2">
            <a:extLst>
              <a:ext uri="{FF2B5EF4-FFF2-40B4-BE49-F238E27FC236}">
                <a16:creationId xmlns:a16="http://schemas.microsoft.com/office/drawing/2014/main" id="{B8E2D83F-D40B-493E-A120-7A08E684E6D2}"/>
              </a:ext>
            </a:extLst>
          </p:cNvPr>
          <p:cNvGrpSpPr>
            <a:grpSpLocks/>
          </p:cNvGrpSpPr>
          <p:nvPr/>
        </p:nvGrpSpPr>
        <p:grpSpPr bwMode="auto">
          <a:xfrm>
            <a:off x="1924050" y="2103438"/>
            <a:ext cx="5380038" cy="1806575"/>
            <a:chOff x="2895401" y="3515224"/>
            <a:chExt cx="615345" cy="408716"/>
          </a:xfrm>
        </p:grpSpPr>
        <p:sp>
          <p:nvSpPr>
            <p:cNvPr id="8" name="矩形 1">
              <a:extLst>
                <a:ext uri="{FF2B5EF4-FFF2-40B4-BE49-F238E27FC236}">
                  <a16:creationId xmlns:a16="http://schemas.microsoft.com/office/drawing/2014/main" id="{5997269C-19B0-4C02-B927-9AF3D3890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615345" cy="40871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7BABF5-1B10-4810-97C1-1AD2408D3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076" y="3531745"/>
              <a:ext cx="562689" cy="3383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ceil(5.2);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floor(7.8);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7 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rand(1, 20);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随机输出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到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间的整数</a:t>
              </a:r>
            </a:p>
          </p:txBody>
        </p:sp>
      </p:grpSp>
      <p:sp>
        <p:nvSpPr>
          <p:cNvPr id="62469" name="矩形 1">
            <a:extLst>
              <a:ext uri="{FF2B5EF4-FFF2-40B4-BE49-F238E27FC236}">
                <a16:creationId xmlns:a16="http://schemas.microsoft.com/office/drawing/2014/main" id="{F3FD76A7-8D48-402D-B66B-1EA4D3B19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4029075"/>
            <a:ext cx="81153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>
                <a:latin typeface="Arial" panose="020B0604020202020204" pitchFamily="34" charset="0"/>
              </a:rPr>
              <a:t>ceil()</a:t>
            </a:r>
            <a:r>
              <a:rPr lang="zh-CN" altLang="zh-CN" sz="1800">
                <a:latin typeface="Arial" panose="020B0604020202020204" pitchFamily="34" charset="0"/>
              </a:rPr>
              <a:t>函数是对浮点数</a:t>
            </a:r>
            <a:r>
              <a:rPr lang="en-US" altLang="zh-CN" sz="1800">
                <a:latin typeface="Arial" panose="020B0604020202020204" pitchFamily="34" charset="0"/>
              </a:rPr>
              <a:t>5.2</a:t>
            </a:r>
            <a:r>
              <a:rPr lang="zh-CN" altLang="zh-CN" sz="1800">
                <a:latin typeface="Arial" panose="020B0604020202020204" pitchFamily="34" charset="0"/>
              </a:rPr>
              <a:t>进行向上取整，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>
                <a:latin typeface="Arial" panose="020B0604020202020204" pitchFamily="34" charset="0"/>
              </a:rPr>
              <a:t>floor()</a:t>
            </a:r>
            <a:r>
              <a:rPr lang="zh-CN" altLang="zh-CN" sz="1800">
                <a:latin typeface="Arial" panose="020B0604020202020204" pitchFamily="34" charset="0"/>
              </a:rPr>
              <a:t>函数是对浮点数进行向下取整，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>
                <a:latin typeface="Arial" panose="020B0604020202020204" pitchFamily="34" charset="0"/>
              </a:rPr>
              <a:t>rand()</a:t>
            </a:r>
            <a:r>
              <a:rPr lang="zh-CN" altLang="zh-CN" sz="1800">
                <a:latin typeface="Arial" panose="020B0604020202020204" pitchFamily="34" charset="0"/>
              </a:rPr>
              <a:t>函数的参数表示随机数的范围，第</a:t>
            </a:r>
            <a:r>
              <a:rPr lang="en-US" altLang="zh-CN" sz="1800">
                <a:latin typeface="Arial" panose="020B0604020202020204" pitchFamily="34" charset="0"/>
              </a:rPr>
              <a:t>1</a:t>
            </a:r>
            <a:r>
              <a:rPr lang="zh-CN" altLang="zh-CN" sz="1800">
                <a:latin typeface="Arial" panose="020B0604020202020204" pitchFamily="34" charset="0"/>
              </a:rPr>
              <a:t>个参数表示最小值，第</a:t>
            </a:r>
            <a:r>
              <a:rPr lang="en-US" altLang="zh-CN" sz="1800">
                <a:latin typeface="Arial" panose="020B0604020202020204" pitchFamily="34" charset="0"/>
              </a:rPr>
              <a:t>2</a:t>
            </a:r>
            <a:r>
              <a:rPr lang="zh-CN" altLang="zh-CN" sz="1800">
                <a:latin typeface="Arial" panose="020B0604020202020204" pitchFamily="34" charset="0"/>
              </a:rPr>
              <a:t>参数表示最大值</a:t>
            </a:r>
            <a:r>
              <a:rPr lang="zh-CN" altLang="en-US" sz="1800">
                <a:latin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7815A932-4E69-4EA7-A0E2-5DEC689155D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3.4 PHP</a:t>
            </a:r>
            <a:r>
              <a:rPr lang="zh-CN" altLang="en-US"/>
              <a:t>的内置函数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002AA101-9C1A-4E2A-8082-298F18262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时间日期函数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492" name="矩形 3">
            <a:extLst>
              <a:ext uri="{FF2B5EF4-FFF2-40B4-BE49-F238E27FC236}">
                <a16:creationId xmlns:a16="http://schemas.microsoft.com/office/drawing/2014/main" id="{176973EE-0941-43D4-AFCE-A41F39863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2487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在使用</a:t>
            </a:r>
            <a:r>
              <a:rPr lang="en-US" altLang="zh-CN" sz="1800">
                <a:latin typeface="Arial" panose="020B0604020202020204" pitchFamily="34" charset="0"/>
              </a:rPr>
              <a:t>PHP</a:t>
            </a:r>
            <a:r>
              <a:rPr lang="zh-CN" altLang="en-US" sz="1800">
                <a:latin typeface="Arial" panose="020B0604020202020204" pitchFamily="34" charset="0"/>
              </a:rPr>
              <a:t>开发</a:t>
            </a:r>
            <a:r>
              <a:rPr lang="en-US" altLang="zh-CN" sz="1800">
                <a:latin typeface="Arial" panose="020B0604020202020204" pitchFamily="34" charset="0"/>
              </a:rPr>
              <a:t>Web</a:t>
            </a:r>
            <a:r>
              <a:rPr lang="zh-CN" altLang="en-US" sz="1800">
                <a:latin typeface="Arial" panose="020B0604020202020204" pitchFamily="34" charset="0"/>
              </a:rPr>
              <a:t>应用程序时，经常会涉及日期和时间管理。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例如倒计时、用户登录时间、新闻发布时间、购买商品时下订单的时间等。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为此，</a:t>
            </a:r>
            <a:r>
              <a:rPr lang="en-US" altLang="zh-CN" sz="1800">
                <a:latin typeface="Arial" panose="020B0604020202020204" pitchFamily="34" charset="0"/>
              </a:rPr>
              <a:t>PHP</a:t>
            </a:r>
            <a:r>
              <a:rPr lang="zh-CN" altLang="en-US" sz="1800">
                <a:latin typeface="Arial" panose="020B0604020202020204" pitchFamily="34" charset="0"/>
              </a:rPr>
              <a:t>提供了内置的日期和时间处理函数，满足开发中的各种需求。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2">
            <a:extLst>
              <a:ext uri="{FF2B5EF4-FFF2-40B4-BE49-F238E27FC236}">
                <a16:creationId xmlns:a16="http://schemas.microsoft.com/office/drawing/2014/main" id="{225824F6-7A4F-4921-9960-2E33F6A770C9}"/>
              </a:ext>
            </a:extLst>
          </p:cNvPr>
          <p:cNvGrpSpPr>
            <a:grpSpLocks/>
          </p:cNvGrpSpPr>
          <p:nvPr/>
        </p:nvGrpSpPr>
        <p:grpSpPr bwMode="auto">
          <a:xfrm>
            <a:off x="4929188" y="2046288"/>
            <a:ext cx="3605212" cy="2736850"/>
            <a:chOff x="3474760" y="3515223"/>
            <a:chExt cx="1051301" cy="1574289"/>
          </a:xfrm>
        </p:grpSpPr>
        <p:sp>
          <p:nvSpPr>
            <p:cNvPr id="13" name="矩形 1">
              <a:extLst>
                <a:ext uri="{FF2B5EF4-FFF2-40B4-BE49-F238E27FC236}">
                  <a16:creationId xmlns:a16="http://schemas.microsoft.com/office/drawing/2014/main" id="{782CFCD8-E73C-4FC9-892A-176DD23B7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760" y="3515223"/>
              <a:ext cx="1051301" cy="157428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7433EE-668C-4BE5-B837-4626C008B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329" y="3658589"/>
              <a:ext cx="911035" cy="118619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生成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行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列的表格，并输出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general_table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(4, 8);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生成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行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列的表格，并输出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general_table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(5, 10);</a:t>
              </a:r>
            </a:p>
          </p:txBody>
        </p:sp>
      </p:grpSp>
      <p:sp>
        <p:nvSpPr>
          <p:cNvPr id="9219" name="标题 1">
            <a:extLst>
              <a:ext uri="{FF2B5EF4-FFF2-40B4-BE49-F238E27FC236}">
                <a16:creationId xmlns:a16="http://schemas.microsoft.com/office/drawing/2014/main" id="{9BFE0123-12F3-4D6C-9530-704C45EE1C4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3.1</a:t>
            </a:r>
            <a:r>
              <a:rPr lang="zh-CN" altLang="en-US" dirty="0"/>
              <a:t>初识函数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DBFCE436-2854-4230-A6CF-E83D3907B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初识函数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653" name="组合 2">
            <a:extLst>
              <a:ext uri="{FF2B5EF4-FFF2-40B4-BE49-F238E27FC236}">
                <a16:creationId xmlns:a16="http://schemas.microsoft.com/office/drawing/2014/main" id="{9D916D67-411E-447C-B603-E2C1025AF58E}"/>
              </a:ext>
            </a:extLst>
          </p:cNvPr>
          <p:cNvGrpSpPr>
            <a:grpSpLocks/>
          </p:cNvGrpSpPr>
          <p:nvPr/>
        </p:nvGrpSpPr>
        <p:grpSpPr bwMode="auto">
          <a:xfrm>
            <a:off x="446088" y="2074863"/>
            <a:ext cx="4362450" cy="3892550"/>
            <a:chOff x="3474760" y="3515222"/>
            <a:chExt cx="1272237" cy="2238439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9A1C5EEB-A276-4717-8904-26CDF8728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760" y="3515222"/>
              <a:ext cx="1272237" cy="223843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A1EE79D-6F63-40EC-838F-406F9B7ED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335" y="3658548"/>
              <a:ext cx="1166217" cy="203577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&lt;?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function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general_table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($row, $col)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$html = '&lt;table&gt;';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for ($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1; 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&lt;= $row; ++$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 {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    $html .= '&lt;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&gt;';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    for ($j = 1; $j &lt;= $col; ++$j) {	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           $html .= '&lt;td&gt;&lt;/td&gt;';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    }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    $html .= '&lt;/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&gt;';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}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return $html.'&lt;/table&gt;';</a:t>
              </a:r>
            </a:p>
            <a:p>
              <a:pPr marL="0" indent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DE9E9C97-858C-4C48-95F0-692274207F5B}"/>
              </a:ext>
            </a:extLst>
          </p:cNvPr>
          <p:cNvSpPr/>
          <p:nvPr/>
        </p:nvSpPr>
        <p:spPr>
          <a:xfrm>
            <a:off x="3167063" y="1660525"/>
            <a:ext cx="3375025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② 观察“自定义函数”的使用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0E3E8102-DBF9-4BF2-A030-97F02651717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3.4 PHP</a:t>
            </a:r>
            <a:r>
              <a:rPr lang="zh-CN" altLang="en-US"/>
              <a:t>的内置函数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64934AD4-C7CC-4692-AA35-0895A7556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时间日期函数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2836878-643A-4911-B32E-B8DE23D28369}"/>
              </a:ext>
            </a:extLst>
          </p:cNvPr>
          <p:cNvGraphicFramePr>
            <a:graphicFrameLocks noGrp="1"/>
          </p:cNvGraphicFramePr>
          <p:nvPr/>
        </p:nvGraphicFramePr>
        <p:xfrm>
          <a:off x="1674813" y="2219325"/>
          <a:ext cx="5899150" cy="2406650"/>
        </p:xfrm>
        <a:graphic>
          <a:graphicData uri="http://schemas.openxmlformats.org/drawingml/2006/table">
            <a:tbl>
              <a:tblPr firstRow="1" bandRow="1"/>
              <a:tblGrid>
                <a:gridCol w="138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1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+mn-lt"/>
                          <a:ea typeface="+mn-ea"/>
                        </a:rPr>
                        <a:t>函数名称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+mn-lt"/>
                          <a:ea typeface="+mn-ea"/>
                        </a:rPr>
                        <a:t>功能描述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108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time()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18" marR="6857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获取当前的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Unix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时间戳</a:t>
                      </a:r>
                    </a:p>
                  </a:txBody>
                  <a:tcPr marL="180318" marR="6857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108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date()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18" marR="6857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格式化一个本地时间／日期</a:t>
                      </a:r>
                    </a:p>
                  </a:txBody>
                  <a:tcPr marL="180318" marR="6857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108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mktime()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18" marR="6857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获取指定日期的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Unix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时间戳</a:t>
                      </a:r>
                    </a:p>
                  </a:txBody>
                  <a:tcPr marL="180318" marR="6857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108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strtotime()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18" marR="6857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将字符串转化成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Unix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时间戳</a:t>
                      </a:r>
                    </a:p>
                  </a:txBody>
                  <a:tcPr marL="180318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108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microtime()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18" marR="6857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获取当前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Unix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时间戳和微秒数</a:t>
                      </a:r>
                    </a:p>
                  </a:txBody>
                  <a:tcPr marL="180318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4540" name="矩形 1">
            <a:extLst>
              <a:ext uri="{FF2B5EF4-FFF2-40B4-BE49-F238E27FC236}">
                <a16:creationId xmlns:a16="http://schemas.microsoft.com/office/drawing/2014/main" id="{FF040C8E-1F28-4FC6-BBFD-797603E28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4875213"/>
            <a:ext cx="8429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 u="sng">
                <a:solidFill>
                  <a:srgbClr val="FF0000"/>
                </a:solidFill>
                <a:latin typeface="Arial" panose="020B0604020202020204" pitchFamily="34" charset="0"/>
              </a:rPr>
              <a:t>Unix</a:t>
            </a:r>
            <a:r>
              <a:rPr lang="zh-CN" altLang="zh-CN" sz="1800" b="1" u="sng">
                <a:solidFill>
                  <a:srgbClr val="FF0000"/>
                </a:solidFill>
                <a:latin typeface="Arial" panose="020B0604020202020204" pitchFamily="34" charset="0"/>
              </a:rPr>
              <a:t>时间戳是一种时间的表示方式，它是为了解决编程环境中时间运算的问题。</a:t>
            </a:r>
            <a:endParaRPr lang="zh-CN" altLang="en-US" sz="1800" b="1" u="sng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E596D93C-5200-4646-A570-4D63639E21C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3.4 PHP</a:t>
            </a:r>
            <a:r>
              <a:rPr lang="zh-CN" altLang="en-US"/>
              <a:t>的内置函数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2EE1FEAD-F2D1-4237-85D9-B0CBB87C0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时间日期函数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时间戳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540" name="矩形 5">
            <a:extLst>
              <a:ext uri="{FF2B5EF4-FFF2-40B4-BE49-F238E27FC236}">
                <a16:creationId xmlns:a16="http://schemas.microsoft.com/office/drawing/2014/main" id="{51E280B8-FD24-4C2D-913D-65187C920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105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概念</a:t>
            </a:r>
            <a:r>
              <a:rPr lang="zh-CN" altLang="en-US" sz="1800">
                <a:latin typeface="Arial" panose="020B0604020202020204" pitchFamily="34" charset="0"/>
              </a:rPr>
              <a:t>：</a:t>
            </a:r>
            <a:r>
              <a:rPr lang="en-US" altLang="zh-CN" sz="1800">
                <a:latin typeface="Arial" panose="020B0604020202020204" pitchFamily="34" charset="0"/>
              </a:rPr>
              <a:t>Unix</a:t>
            </a:r>
            <a:r>
              <a:rPr lang="zh-CN" altLang="en-US" sz="1800">
                <a:latin typeface="Arial" panose="020B0604020202020204" pitchFamily="34" charset="0"/>
              </a:rPr>
              <a:t>时间戳（</a:t>
            </a:r>
            <a:r>
              <a:rPr lang="en-US" altLang="zh-CN" sz="1800">
                <a:latin typeface="Arial" panose="020B0604020202020204" pitchFamily="34" charset="0"/>
              </a:rPr>
              <a:t>Unix timestamp</a:t>
            </a:r>
            <a:r>
              <a:rPr lang="zh-CN" altLang="en-US" sz="1800">
                <a:latin typeface="Arial" panose="020B0604020202020204" pitchFamily="34" charset="0"/>
              </a:rPr>
              <a:t>）定义了从格林威治时间</a:t>
            </a:r>
            <a:r>
              <a:rPr lang="en-US" altLang="zh-CN" sz="1800">
                <a:latin typeface="Arial" panose="020B0604020202020204" pitchFamily="34" charset="0"/>
              </a:rPr>
              <a:t>1970</a:t>
            </a:r>
            <a:r>
              <a:rPr lang="zh-CN" altLang="en-US" sz="1800">
                <a:latin typeface="Arial" panose="020B0604020202020204" pitchFamily="34" charset="0"/>
              </a:rPr>
              <a:t>年</a:t>
            </a:r>
            <a:r>
              <a:rPr lang="en-US" altLang="zh-CN" sz="1800">
                <a:latin typeface="Arial" panose="020B0604020202020204" pitchFamily="34" charset="0"/>
              </a:rPr>
              <a:t>01</a:t>
            </a:r>
            <a:r>
              <a:rPr lang="zh-CN" altLang="en-US" sz="1800">
                <a:latin typeface="Arial" panose="020B0604020202020204" pitchFamily="34" charset="0"/>
              </a:rPr>
              <a:t>月</a:t>
            </a:r>
            <a:r>
              <a:rPr lang="en-US" altLang="zh-CN" sz="1800">
                <a:latin typeface="Arial" panose="020B0604020202020204" pitchFamily="34" charset="0"/>
              </a:rPr>
              <a:t>01</a:t>
            </a:r>
            <a:r>
              <a:rPr lang="zh-CN" altLang="en-US" sz="1800">
                <a:latin typeface="Arial" panose="020B0604020202020204" pitchFamily="34" charset="0"/>
              </a:rPr>
              <a:t>日</a:t>
            </a:r>
            <a:r>
              <a:rPr lang="en-US" altLang="zh-CN" sz="1800">
                <a:latin typeface="Arial" panose="020B0604020202020204" pitchFamily="34" charset="0"/>
              </a:rPr>
              <a:t>00</a:t>
            </a:r>
            <a:r>
              <a:rPr lang="zh-CN" altLang="en-US" sz="1800">
                <a:latin typeface="Arial" panose="020B0604020202020204" pitchFamily="34" charset="0"/>
              </a:rPr>
              <a:t>时</a:t>
            </a:r>
            <a:r>
              <a:rPr lang="en-US" altLang="zh-CN" sz="1800">
                <a:latin typeface="Arial" panose="020B0604020202020204" pitchFamily="34" charset="0"/>
              </a:rPr>
              <a:t>00</a:t>
            </a:r>
            <a:r>
              <a:rPr lang="zh-CN" altLang="en-US" sz="1800">
                <a:latin typeface="Arial" panose="020B0604020202020204" pitchFamily="34" charset="0"/>
              </a:rPr>
              <a:t>分</a:t>
            </a:r>
            <a:r>
              <a:rPr lang="en-US" altLang="zh-CN" sz="1800">
                <a:latin typeface="Arial" panose="020B0604020202020204" pitchFamily="34" charset="0"/>
              </a:rPr>
              <a:t>00</a:t>
            </a:r>
            <a:r>
              <a:rPr lang="zh-CN" altLang="en-US" sz="1800">
                <a:latin typeface="Arial" panose="020B0604020202020204" pitchFamily="34" charset="0"/>
              </a:rPr>
              <a:t>秒起至现在的总秒数，以</a:t>
            </a:r>
            <a:r>
              <a:rPr lang="en-US" altLang="zh-CN" sz="1800">
                <a:latin typeface="Arial" panose="020B0604020202020204" pitchFamily="34" charset="0"/>
              </a:rPr>
              <a:t>32</a:t>
            </a:r>
            <a:r>
              <a:rPr lang="zh-CN" altLang="en-US" sz="1800">
                <a:latin typeface="Arial" panose="020B0604020202020204" pitchFamily="34" charset="0"/>
              </a:rPr>
              <a:t>位二进制数表示。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Unix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纪元</a:t>
            </a:r>
            <a:r>
              <a:rPr lang="zh-CN" altLang="en-US" sz="1800">
                <a:latin typeface="Arial" panose="020B0604020202020204" pitchFamily="34" charset="0"/>
              </a:rPr>
              <a:t>：</a:t>
            </a:r>
            <a:r>
              <a:rPr lang="en-US" altLang="zh-CN" sz="1800">
                <a:latin typeface="Arial" panose="020B0604020202020204" pitchFamily="34" charset="0"/>
              </a:rPr>
              <a:t>1970</a:t>
            </a:r>
            <a:r>
              <a:rPr lang="zh-CN" altLang="en-US" sz="1800">
                <a:latin typeface="Arial" panose="020B0604020202020204" pitchFamily="34" charset="0"/>
              </a:rPr>
              <a:t>年</a:t>
            </a:r>
            <a:r>
              <a:rPr lang="en-US" altLang="zh-CN" sz="1800">
                <a:latin typeface="Arial" panose="020B0604020202020204" pitchFamily="34" charset="0"/>
              </a:rPr>
              <a:t>01</a:t>
            </a:r>
            <a:r>
              <a:rPr lang="zh-CN" altLang="en-US" sz="1800">
                <a:latin typeface="Arial" panose="020B0604020202020204" pitchFamily="34" charset="0"/>
              </a:rPr>
              <a:t>月</a:t>
            </a:r>
            <a:r>
              <a:rPr lang="en-US" altLang="zh-CN" sz="1800">
                <a:latin typeface="Arial" panose="020B0604020202020204" pitchFamily="34" charset="0"/>
              </a:rPr>
              <a:t>01</a:t>
            </a:r>
            <a:r>
              <a:rPr lang="zh-CN" altLang="en-US" sz="1800">
                <a:latin typeface="Arial" panose="020B0604020202020204" pitchFamily="34" charset="0"/>
              </a:rPr>
              <a:t>日零点也叫作</a:t>
            </a:r>
            <a:r>
              <a:rPr lang="en-US" altLang="zh-CN" sz="1800">
                <a:latin typeface="Arial" panose="020B0604020202020204" pitchFamily="34" charset="0"/>
              </a:rPr>
              <a:t>Unix</a:t>
            </a:r>
            <a:r>
              <a:rPr lang="zh-CN" altLang="en-US" sz="1800">
                <a:latin typeface="Arial" panose="020B0604020202020204" pitchFamily="34" charset="0"/>
              </a:rPr>
              <a:t>纪元。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C7F78B76-E9EA-4739-B568-3805339897E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3.4 PHP</a:t>
            </a:r>
            <a:r>
              <a:rPr lang="zh-CN" altLang="en-US"/>
              <a:t>的内置函数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5A9B63CB-F75F-407F-8847-4A163F590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时间日期函数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时间戳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6564" name="组合 2">
            <a:extLst>
              <a:ext uri="{FF2B5EF4-FFF2-40B4-BE49-F238E27FC236}">
                <a16:creationId xmlns:a16="http://schemas.microsoft.com/office/drawing/2014/main" id="{7C4C896E-6250-4732-B3AD-12BEAE85051A}"/>
              </a:ext>
            </a:extLst>
          </p:cNvPr>
          <p:cNvGrpSpPr>
            <a:grpSpLocks/>
          </p:cNvGrpSpPr>
          <p:nvPr/>
        </p:nvGrpSpPr>
        <p:grpSpPr bwMode="auto">
          <a:xfrm>
            <a:off x="506413" y="1920875"/>
            <a:ext cx="8186737" cy="2268538"/>
            <a:chOff x="2745921" y="3501249"/>
            <a:chExt cx="936360" cy="513029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F567D2B8-3D9A-4782-B366-2FC14E92B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921" y="3501249"/>
              <a:ext cx="936360" cy="51302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B04CE0D-A466-419F-8363-6F67099B4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598" y="3531765"/>
              <a:ext cx="899683" cy="42866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time();	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1487666317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mktime(0, 0, 0, 2, 21, 2017);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1487606400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strtotime('2017-2-21');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1487606400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microtime();	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0.04142600 1487666098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microtime(true);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1487666098.0414</a:t>
              </a:r>
            </a:p>
          </p:txBody>
        </p:sp>
      </p:grpSp>
      <p:sp>
        <p:nvSpPr>
          <p:cNvPr id="66565" name="矩形 1">
            <a:extLst>
              <a:ext uri="{FF2B5EF4-FFF2-40B4-BE49-F238E27FC236}">
                <a16:creationId xmlns:a16="http://schemas.microsoft.com/office/drawing/2014/main" id="{211147F9-0379-4E1B-A38B-0146F78E0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4200525"/>
            <a:ext cx="8310562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>
                <a:latin typeface="Arial" panose="020B0604020202020204" pitchFamily="34" charset="0"/>
              </a:rPr>
              <a:t>time()</a:t>
            </a:r>
            <a:r>
              <a:rPr lang="zh-CN" altLang="zh-CN" sz="1800">
                <a:latin typeface="Arial" panose="020B0604020202020204" pitchFamily="34" charset="0"/>
              </a:rPr>
              <a:t>函数用于获取当前时间的</a:t>
            </a:r>
            <a:r>
              <a:rPr lang="en-US" altLang="zh-CN" sz="1800">
                <a:latin typeface="Arial" panose="020B0604020202020204" pitchFamily="34" charset="0"/>
              </a:rPr>
              <a:t>Unix</a:t>
            </a:r>
            <a:r>
              <a:rPr lang="zh-CN" altLang="zh-CN" sz="1800">
                <a:latin typeface="Arial" panose="020B0604020202020204" pitchFamily="34" charset="0"/>
              </a:rPr>
              <a:t>时间戳，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>
                <a:latin typeface="Arial" panose="020B0604020202020204" pitchFamily="34" charset="0"/>
              </a:rPr>
              <a:t>mktime()</a:t>
            </a:r>
            <a:r>
              <a:rPr lang="zh-CN" altLang="zh-CN" sz="1800">
                <a:latin typeface="Arial" panose="020B0604020202020204" pitchFamily="34" charset="0"/>
              </a:rPr>
              <a:t>和</a:t>
            </a:r>
            <a:r>
              <a:rPr lang="en-US" altLang="zh-CN" sz="1800">
                <a:latin typeface="Arial" panose="020B0604020202020204" pitchFamily="34" charset="0"/>
              </a:rPr>
              <a:t>strtotime()</a:t>
            </a:r>
            <a:r>
              <a:rPr lang="zh-CN" altLang="zh-CN" sz="1800">
                <a:latin typeface="Arial" panose="020B0604020202020204" pitchFamily="34" charset="0"/>
              </a:rPr>
              <a:t>函数可将给定的日期时间转换成</a:t>
            </a:r>
            <a:r>
              <a:rPr lang="en-US" altLang="zh-CN" sz="1800">
                <a:latin typeface="Arial" panose="020B0604020202020204" pitchFamily="34" charset="0"/>
              </a:rPr>
              <a:t>Unix</a:t>
            </a:r>
            <a:r>
              <a:rPr lang="zh-CN" altLang="zh-CN" sz="1800">
                <a:latin typeface="Arial" panose="020B0604020202020204" pitchFamily="34" charset="0"/>
              </a:rPr>
              <a:t>时间戳，前者的参数分别表示“时分秒月日年”，后者可以是任意时间的字符串。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zh-CN" sz="1800">
                <a:latin typeface="Arial" panose="020B0604020202020204" pitchFamily="34" charset="0"/>
              </a:rPr>
              <a:t>函数</a:t>
            </a:r>
            <a:r>
              <a:rPr lang="en-US" altLang="zh-CN" sz="1800">
                <a:latin typeface="Arial" panose="020B0604020202020204" pitchFamily="34" charset="0"/>
              </a:rPr>
              <a:t>microtime()</a:t>
            </a:r>
            <a:r>
              <a:rPr lang="zh-CN" altLang="zh-CN" sz="1800">
                <a:latin typeface="Arial" panose="020B0604020202020204" pitchFamily="34" charset="0"/>
              </a:rPr>
              <a:t>用于获取当前</a:t>
            </a:r>
            <a:r>
              <a:rPr lang="en-US" altLang="zh-CN" sz="1800">
                <a:latin typeface="Arial" panose="020B0604020202020204" pitchFamily="34" charset="0"/>
              </a:rPr>
              <a:t>Unix</a:t>
            </a:r>
            <a:r>
              <a:rPr lang="zh-CN" altLang="zh-CN" sz="1800">
                <a:latin typeface="Arial" panose="020B0604020202020204" pitchFamily="34" charset="0"/>
              </a:rPr>
              <a:t>时间戳和微秒数，不设置参数时，返回值的形式前面一段数字表示微妙数，后面一段数字表示秒数；设置参数时，小数点前表示秒数，小数点后表示微秒数。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75521142-C0F1-4C4A-A464-12D42AFE491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3.4 PHP</a:t>
            </a:r>
            <a:r>
              <a:rPr lang="zh-CN" altLang="en-US"/>
              <a:t>的内置函数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BE90DA6A-D0BE-4084-ABDE-BCD02ECE4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时间日期函数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格式化时间戳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588" name="矩形 5">
            <a:extLst>
              <a:ext uri="{FF2B5EF4-FFF2-40B4-BE49-F238E27FC236}">
                <a16:creationId xmlns:a16="http://schemas.microsoft.com/office/drawing/2014/main" id="{2AFBE031-54CB-4635-82A2-C80347370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1057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为什么要格式化时间戳？</a:t>
            </a:r>
            <a:endParaRPr lang="en-US" altLang="zh-CN" sz="1800" b="1" u="sng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答</a:t>
            </a: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t>：对于用户来说，时间戳的直接输出，会让其看到一个毫无意义的整型数值。为了将时间戳表示的时间以友好的形式显示出来，可以对时间戳进行格式化。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09628285-A2A9-4F93-84B8-CDFAB0F70A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3.4 PHP</a:t>
            </a:r>
            <a:r>
              <a:rPr lang="zh-CN" altLang="en-US"/>
              <a:t>的内置函数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30B13D22-205B-4557-9D56-1A7F9CAF5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时间日期函数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格式化时间戳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8612" name="组合 2">
            <a:extLst>
              <a:ext uri="{FF2B5EF4-FFF2-40B4-BE49-F238E27FC236}">
                <a16:creationId xmlns:a16="http://schemas.microsoft.com/office/drawing/2014/main" id="{C3A3FFCC-CC62-49D1-BC86-4673427BFF37}"/>
              </a:ext>
            </a:extLst>
          </p:cNvPr>
          <p:cNvGrpSpPr>
            <a:grpSpLocks/>
          </p:cNvGrpSpPr>
          <p:nvPr/>
        </p:nvGrpSpPr>
        <p:grpSpPr bwMode="auto">
          <a:xfrm>
            <a:off x="506413" y="2316163"/>
            <a:ext cx="8186737" cy="1477962"/>
            <a:chOff x="2745921" y="3501249"/>
            <a:chExt cx="936360" cy="334171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E71E3A35-69A3-4C28-86B3-C1C5632A5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921" y="3501249"/>
              <a:ext cx="936360" cy="33417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EE09B3B-C145-442F-AC08-6AAEB3B7A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598" y="3531759"/>
              <a:ext cx="899683" cy="24371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date('Y-m-d H:i:s');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2017-02-21 16:48:16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date('Y-m-d', 1487666317);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2017-02-21</a:t>
              </a:r>
            </a:p>
          </p:txBody>
        </p:sp>
      </p:grpSp>
      <p:sp>
        <p:nvSpPr>
          <p:cNvPr id="68613" name="矩形 8">
            <a:extLst>
              <a:ext uri="{FF2B5EF4-FFF2-40B4-BE49-F238E27FC236}">
                <a16:creationId xmlns:a16="http://schemas.microsoft.com/office/drawing/2014/main" id="{7001E1DC-73C3-46A0-8503-79408629D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3890963"/>
            <a:ext cx="83105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>
                <a:latin typeface="Arial" panose="020B0604020202020204" pitchFamily="34" charset="0"/>
              </a:rPr>
              <a:t>date()</a:t>
            </a:r>
            <a:r>
              <a:rPr lang="zh-CN" altLang="en-US" sz="1800">
                <a:latin typeface="Arial" panose="020B0604020202020204" pitchFamily="34" charset="0"/>
              </a:rPr>
              <a:t>函数第</a:t>
            </a:r>
            <a:r>
              <a:rPr lang="en-US" altLang="zh-CN" sz="1800">
                <a:latin typeface="Arial" panose="020B0604020202020204" pitchFamily="34" charset="0"/>
              </a:rPr>
              <a:t>1</a:t>
            </a:r>
            <a:r>
              <a:rPr lang="zh-CN" altLang="en-US" sz="1800">
                <a:latin typeface="Arial" panose="020B0604020202020204" pitchFamily="34" charset="0"/>
              </a:rPr>
              <a:t>个参数表示格式化日期时间的样式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>
                <a:latin typeface="Arial" panose="020B0604020202020204" pitchFamily="34" charset="0"/>
              </a:rPr>
              <a:t>date()</a:t>
            </a:r>
            <a:r>
              <a:rPr lang="zh-CN" altLang="en-US" sz="1800">
                <a:latin typeface="Arial" panose="020B0604020202020204" pitchFamily="34" charset="0"/>
              </a:rPr>
              <a:t>函数第</a:t>
            </a:r>
            <a:r>
              <a:rPr lang="en-US" altLang="zh-CN" sz="1800">
                <a:latin typeface="Arial" panose="020B0604020202020204" pitchFamily="34" charset="0"/>
              </a:rPr>
              <a:t>2</a:t>
            </a:r>
            <a:r>
              <a:rPr lang="zh-CN" altLang="en-US" sz="1800">
                <a:latin typeface="Arial" panose="020B0604020202020204" pitchFamily="34" charset="0"/>
              </a:rPr>
              <a:t>个参数表示待格式化的时间戳，省略时表示格式化当前时间戳。</a:t>
            </a:r>
            <a:endParaRPr lang="zh-CN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39084D46-C751-41A2-B814-C65063609C6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3.4 PHP</a:t>
            </a:r>
            <a:r>
              <a:rPr lang="zh-CN" altLang="en-US"/>
              <a:t>的内置函数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C96A9E74-AB11-4632-B284-A40B59A58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时间日期函数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格式化时间戳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165A6EC-AEB5-4B8D-9F73-ABA4D93D5BE5}"/>
              </a:ext>
            </a:extLst>
          </p:cNvPr>
          <p:cNvGraphicFramePr>
            <a:graphicFrameLocks noGrp="1"/>
          </p:cNvGraphicFramePr>
          <p:nvPr/>
        </p:nvGraphicFramePr>
        <p:xfrm>
          <a:off x="946150" y="1897063"/>
          <a:ext cx="7518400" cy="4411662"/>
        </p:xfrm>
        <a:graphic>
          <a:graphicData uri="http://schemas.openxmlformats.org/drawingml/2006/table">
            <a:tbl>
              <a:tblPr firstRow="1" bandRow="1"/>
              <a:tblGrid>
                <a:gridCol w="943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分类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/>
                          <a:ea typeface="宋体"/>
                        </a:rPr>
                        <a:t>参数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+mn-lt"/>
                          <a:ea typeface="+mn-ea"/>
                        </a:rPr>
                        <a:t>说明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060">
                <a:tc rowSpan="3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年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34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位数字表示的完整年份，如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1998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2017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60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4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位数字表示的年份，如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99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03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060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4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是否为闰年，闰年为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，否则为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060">
                <a:tc rowSpan="5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月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34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数字表示的月份，有前导零，返回值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01~12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060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4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数字表示的月份，无前导零，返回值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1~12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060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4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给定月份所应有的天数，返回值范围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28~31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060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4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月份，完整的文本格式，如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January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March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060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4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三个字母缩写表示的月份，如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Jan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Dec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060">
                <a:tc rowSpan="2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日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34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月份中的第几天，有前导零，返回值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01~31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060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4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j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月份中的第几天，无前导零，返回值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1~31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655A07DB-94B7-48F8-BE71-38170220209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3.4 PHP</a:t>
            </a:r>
            <a:r>
              <a:rPr lang="zh-CN" altLang="en-US"/>
              <a:t>的内置函数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3AE9C991-CCE5-4799-B40F-E432E0E5D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时间日期函数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格式化时间戳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73EABFF-9293-41C6-AC02-B9D996DA41AD}"/>
              </a:ext>
            </a:extLst>
          </p:cNvPr>
          <p:cNvGraphicFramePr>
            <a:graphicFrameLocks noGrp="1"/>
          </p:cNvGraphicFramePr>
          <p:nvPr/>
        </p:nvGraphicFramePr>
        <p:xfrm>
          <a:off x="958850" y="1897063"/>
          <a:ext cx="7493000" cy="4411662"/>
        </p:xfrm>
        <a:graphic>
          <a:graphicData uri="http://schemas.openxmlformats.org/drawingml/2006/table">
            <a:tbl>
              <a:tblPr firstRow="1" bandRow="1"/>
              <a:tblGrid>
                <a:gridCol w="94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5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分类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72" marR="6857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/>
                          <a:ea typeface="宋体"/>
                        </a:rPr>
                        <a:t>参数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+mn-lt"/>
                          <a:ea typeface="+mn-ea"/>
                        </a:rPr>
                        <a:t>说明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060">
                <a:tc rowSpan="6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时间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18" marR="6857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g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小时，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12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小时格式，无前导零，返回值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1~12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60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4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小时，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12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小时格式，有前导零，返回值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01~12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060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4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G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小时，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24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小时格式，无前导零，返回值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0~23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060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4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小时，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24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小时格式，有前导零，返回值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00~23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060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4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有前导零的分钟数，返回值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00~59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060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4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有前导零的秒数，返回值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00~59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060">
                <a:tc rowSpan="4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星期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18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星期几，返回值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（表示星期一）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~7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（表示星期日）</a:t>
                      </a: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060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4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w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星期几，返回值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（表示星期日）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~6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（表示星期六）</a:t>
                      </a: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060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4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三个字母缩写表示的星期，如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Mon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Sun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060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8034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（“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”的小写字母）</a:t>
                      </a: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星期几，完整的文本格式，如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Sunday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Saturday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532CDC40-B539-4CDB-A649-BCBA76E93D7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3.5 PHP</a:t>
            </a:r>
            <a:r>
              <a:rPr lang="zh-CN" altLang="en-US"/>
              <a:t>手册的使用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E980BB0D-166F-42A1-96F0-E64EC3203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在线手册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684" name="矩形 3">
            <a:extLst>
              <a:ext uri="{FF2B5EF4-FFF2-40B4-BE49-F238E27FC236}">
                <a16:creationId xmlns:a16="http://schemas.microsoft.com/office/drawing/2014/main" id="{361F3234-C1B4-482E-BC64-05C33C51C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1057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t>打开</a:t>
            </a: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PHP</a:t>
            </a: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t>的官网“</a:t>
            </a: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http://php.net”</a:t>
            </a: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t>，然后点击导航栏中的“</a:t>
            </a: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Documentation”</a:t>
            </a: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t>切换到</a:t>
            </a: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PHP</a:t>
            </a: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t>手册文档页面，在“</a:t>
            </a: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View Online”</a:t>
            </a: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t>在线手册查看页面选择“</a:t>
            </a: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Chinese(Simplified)”</a:t>
            </a: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t>中文版后，即可以看到手册的首页界面。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3C46EB2B-54CB-4701-9B4A-F0F31648420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3.5 PHP</a:t>
            </a:r>
            <a:r>
              <a:rPr lang="zh-CN" altLang="en-US"/>
              <a:t>手册的使用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12C07C87-F9FB-4F0F-856B-9702A8470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在线手册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2708" name="Picture 2" descr="aaaa题">
            <a:extLst>
              <a:ext uri="{FF2B5EF4-FFF2-40B4-BE49-F238E27FC236}">
                <a16:creationId xmlns:a16="http://schemas.microsoft.com/office/drawing/2014/main" id="{57932ACC-5ECD-4EA5-A16A-791A3D437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924050"/>
            <a:ext cx="3294062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3" descr="bbbbb题">
            <a:extLst>
              <a:ext uri="{FF2B5EF4-FFF2-40B4-BE49-F238E27FC236}">
                <a16:creationId xmlns:a16="http://schemas.microsoft.com/office/drawing/2014/main" id="{170B8EBC-C04F-48C5-8227-6AC8C164F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25" y="1924050"/>
            <a:ext cx="3294063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1614401C-B8AB-44AF-A29C-3208EF1CFB8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3.5 PHP</a:t>
            </a:r>
            <a:r>
              <a:rPr lang="zh-CN" altLang="en-US"/>
              <a:t>手册的使用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037EC66D-644B-4EC1-A854-B464C9DDA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手册的使用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C975E0-93ED-4836-802E-9F5BB8077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10575" cy="1754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u="sng" dirty="0">
                <a:solidFill>
                  <a:srgbClr val="0070C0"/>
                </a:solidFill>
              </a:rPr>
              <a:t>PHP</a:t>
            </a:r>
            <a:r>
              <a:rPr lang="zh-CN" altLang="en-US" b="1" u="sng" dirty="0">
                <a:solidFill>
                  <a:srgbClr val="0070C0"/>
                </a:solidFill>
              </a:rPr>
              <a:t>手册查询方式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endParaRPr lang="en-US" altLang="zh-CN" dirty="0">
              <a:solidFill>
                <a:srgbClr val="000000"/>
              </a:solidFill>
            </a:endParaRPr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</a:rPr>
              <a:t>在查询时根据分类逐层点击查询即可查找到要查询的内容。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</a:rPr>
              <a:t>在“</a:t>
            </a:r>
            <a:r>
              <a:rPr lang="en-US" altLang="zh-CN" dirty="0">
                <a:solidFill>
                  <a:srgbClr val="000000"/>
                </a:solidFill>
              </a:rPr>
              <a:t>Search”</a:t>
            </a:r>
            <a:r>
              <a:rPr lang="zh-CN" altLang="en-US" dirty="0">
                <a:solidFill>
                  <a:srgbClr val="000000"/>
                </a:solidFill>
              </a:rPr>
              <a:t>搜索栏中直接输入要查找的分类、函数等。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A4F0E2C6-EAAB-4F87-8797-E8D12DAC387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3.1</a:t>
            </a:r>
            <a:r>
              <a:rPr lang="zh-CN" altLang="en-US" dirty="0"/>
              <a:t>初识函数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4E3D2ED6-77E1-406B-B746-93817D70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初识函数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676" name="组合 2">
            <a:extLst>
              <a:ext uri="{FF2B5EF4-FFF2-40B4-BE49-F238E27FC236}">
                <a16:creationId xmlns:a16="http://schemas.microsoft.com/office/drawing/2014/main" id="{94F96597-61DC-4A29-A93B-A130DB37292D}"/>
              </a:ext>
            </a:extLst>
          </p:cNvPr>
          <p:cNvGrpSpPr>
            <a:grpSpLocks/>
          </p:cNvGrpSpPr>
          <p:nvPr/>
        </p:nvGrpSpPr>
        <p:grpSpPr bwMode="auto">
          <a:xfrm>
            <a:off x="3986213" y="2365375"/>
            <a:ext cx="4362450" cy="2579688"/>
            <a:chOff x="3474760" y="3515222"/>
            <a:chExt cx="1272237" cy="1483304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7F7D18E1-A09B-4837-B04C-BB4902F8C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760" y="3515222"/>
              <a:ext cx="1272237" cy="148330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A7378C2-F422-4730-B701-C599A2772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335" y="3658532"/>
              <a:ext cx="1166217" cy="11866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function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函数名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([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参数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1,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参数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2, ……])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函数体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</a:p>
            <a:p>
              <a:pPr marL="0" indent="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A03C2AD0-7DAA-4E8A-B897-401138EE944B}"/>
              </a:ext>
            </a:extLst>
          </p:cNvPr>
          <p:cNvSpPr/>
          <p:nvPr/>
        </p:nvSpPr>
        <p:spPr>
          <a:xfrm>
            <a:off x="674688" y="2573338"/>
            <a:ext cx="3298825" cy="21701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>
                <a:latin typeface="+mn-lt"/>
              </a:rPr>
              <a:t>函数的定义由</a:t>
            </a:r>
            <a:r>
              <a:rPr lang="zh-CN" altLang="en-US" dirty="0">
                <a:latin typeface="+mn-lt"/>
              </a:rPr>
              <a:t>以下</a:t>
            </a:r>
            <a:r>
              <a:rPr lang="en-US" altLang="zh-CN" dirty="0">
                <a:latin typeface="+mn-lt"/>
              </a:rPr>
              <a:t>4</a:t>
            </a:r>
            <a:r>
              <a:rPr lang="zh-CN" altLang="en-US" dirty="0">
                <a:latin typeface="+mn-lt"/>
              </a:rPr>
              <a:t>部分组成：</a:t>
            </a:r>
            <a:endParaRPr lang="en-US" altLang="zh-CN" dirty="0">
              <a:latin typeface="+mn-lt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dirty="0">
                <a:latin typeface="+mn-lt"/>
              </a:rPr>
              <a:t>关键字</a:t>
            </a:r>
            <a:r>
              <a:rPr lang="en-US" altLang="zh-CN" dirty="0">
                <a:latin typeface="+mn-lt"/>
              </a:rPr>
              <a:t>function</a:t>
            </a: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dirty="0">
                <a:latin typeface="+mn-lt"/>
              </a:rPr>
              <a:t>函数名</a:t>
            </a:r>
            <a:endParaRPr lang="en-US" altLang="zh-CN" dirty="0">
              <a:latin typeface="+mn-lt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dirty="0">
                <a:latin typeface="+mn-lt"/>
              </a:rPr>
              <a:t>参数</a:t>
            </a:r>
            <a:endParaRPr lang="en-US" altLang="zh-CN" dirty="0">
              <a:latin typeface="+mn-lt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dirty="0">
                <a:latin typeface="+mn-lt"/>
              </a:rPr>
              <a:t>函数体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291E090F-26E3-4026-A14A-EF3A35ECB48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3.5 PHP</a:t>
            </a:r>
            <a:r>
              <a:rPr lang="zh-CN" altLang="en-US"/>
              <a:t>手册的使用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86E14293-75D1-418E-9D32-9901EF5D8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手册的使用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查看函数的功能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756" name="矩形 4">
            <a:extLst>
              <a:ext uri="{FF2B5EF4-FFF2-40B4-BE49-F238E27FC236}">
                <a16:creationId xmlns:a16="http://schemas.microsoft.com/office/drawing/2014/main" id="{D5963881-22F5-44AA-BCA5-DC6BF554F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10575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t>在手册首页的右上角搜索栏中输入函数名</a:t>
            </a: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strlen</a:t>
            </a: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t>，然后按</a:t>
            </a: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【Enter】</a:t>
            </a: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t>键，就会显示该函数的详细信息。</a:t>
            </a:r>
          </a:p>
        </p:txBody>
      </p:sp>
      <p:pic>
        <p:nvPicPr>
          <p:cNvPr id="74757" name="图片 1">
            <a:extLst>
              <a:ext uri="{FF2B5EF4-FFF2-40B4-BE49-F238E27FC236}">
                <a16:creationId xmlns:a16="http://schemas.microsoft.com/office/drawing/2014/main" id="{BCBC8D43-EDC6-4299-A79B-7A9CAF44B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3106738"/>
            <a:ext cx="5918200" cy="30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A18A29D5-C3D8-4CF4-9EBD-8F62E7D5E40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3.5 PHP</a:t>
            </a:r>
            <a:r>
              <a:rPr lang="zh-CN" altLang="en-US"/>
              <a:t>手册的使用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4D19C152-05EB-424B-9273-943497986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手册的使用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查看函数的语法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780" name="矩形 4">
            <a:extLst>
              <a:ext uri="{FF2B5EF4-FFF2-40B4-BE49-F238E27FC236}">
                <a16:creationId xmlns:a16="http://schemas.microsoft.com/office/drawing/2014/main" id="{0D758BA8-BDCD-4250-8FFD-ACC5FF0DC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105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t>继续往下拉动滚动条，可以看到该函数的语法声明，参数的设置、函数返回值的类型以及该函数的具体描述。</a:t>
            </a:r>
          </a:p>
        </p:txBody>
      </p:sp>
      <p:pic>
        <p:nvPicPr>
          <p:cNvPr id="75781" name="图片 1">
            <a:extLst>
              <a:ext uri="{FF2B5EF4-FFF2-40B4-BE49-F238E27FC236}">
                <a16:creationId xmlns:a16="http://schemas.microsoft.com/office/drawing/2014/main" id="{EFF7E92A-2543-42E9-8723-F73ED0F24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154363"/>
            <a:ext cx="6962775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77A46053-2631-4480-993F-1F8DE51A077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3.5 PHP</a:t>
            </a:r>
            <a:r>
              <a:rPr lang="zh-CN" altLang="en-US"/>
              <a:t>手册的使用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20898D9D-9CD4-4E25-AA0B-26E76F8A0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手册的使用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查看函数的参数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6804" name="图片 1">
            <a:extLst>
              <a:ext uri="{FF2B5EF4-FFF2-40B4-BE49-F238E27FC236}">
                <a16:creationId xmlns:a16="http://schemas.microsoft.com/office/drawing/2014/main" id="{19562FB7-C785-4EF5-90A3-BEFDDD1EB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2368550"/>
            <a:ext cx="75628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2137838A-9831-414B-8DC6-F31A1AA7280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3.5 PHP</a:t>
            </a:r>
            <a:r>
              <a:rPr lang="zh-CN" altLang="en-US"/>
              <a:t>手册的使用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5626E264-709A-43DC-B0A0-EEA41DFCA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手册的使用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查看函数的返回值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7828" name="图片 1">
            <a:extLst>
              <a:ext uri="{FF2B5EF4-FFF2-40B4-BE49-F238E27FC236}">
                <a16:creationId xmlns:a16="http://schemas.microsoft.com/office/drawing/2014/main" id="{87A22379-0CCF-4619-9048-9C83DE350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336800"/>
            <a:ext cx="7561263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775C97FF-DCB6-405C-9645-EC9FF287EFF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3.5 PHP</a:t>
            </a:r>
            <a:r>
              <a:rPr lang="zh-CN" altLang="en-US"/>
              <a:t>手册的使用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F253C29C-4E41-47F7-B741-5DE61D60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手册的使用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查看更新日志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8852" name="图片 1">
            <a:extLst>
              <a:ext uri="{FF2B5EF4-FFF2-40B4-BE49-F238E27FC236}">
                <a16:creationId xmlns:a16="http://schemas.microsoft.com/office/drawing/2014/main" id="{DC5F993A-284D-4208-B86F-80C80D464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173288"/>
            <a:ext cx="81915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8336BE43-4A0C-49E1-B711-C83111957A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3.5 PHP</a:t>
            </a:r>
            <a:r>
              <a:rPr lang="zh-CN" altLang="en-US"/>
              <a:t>手册的使用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E7D8A14E-99B5-4E4C-82F7-52F2D4A38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手册的使用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查看使用范例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9876" name="图片 1">
            <a:extLst>
              <a:ext uri="{FF2B5EF4-FFF2-40B4-BE49-F238E27FC236}">
                <a16:creationId xmlns:a16="http://schemas.microsoft.com/office/drawing/2014/main" id="{DF579099-91EA-44E0-B5B3-31FF3F8D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030413"/>
            <a:ext cx="6599238" cy="390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D94364BF-971E-4718-8AFD-F636EE9942C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3.1</a:t>
            </a:r>
            <a:r>
              <a:rPr lang="zh-CN" altLang="en-US" dirty="0"/>
              <a:t>初识函数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B3E328AC-FFD1-473E-BF57-8622E3085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初识函数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00" name="矩形 8">
            <a:extLst>
              <a:ext uri="{FF2B5EF4-FFF2-40B4-BE49-F238E27FC236}">
                <a16:creationId xmlns:a16="http://schemas.microsoft.com/office/drawing/2014/main" id="{D31B0395-8B46-4F0A-A589-1838D6E5F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function</a:t>
            </a:r>
            <a:r>
              <a:rPr lang="zh-CN" altLang="en-US" sz="1800">
                <a:latin typeface="Arial" panose="020B0604020202020204" pitchFamily="34" charset="0"/>
              </a:rPr>
              <a:t>：在声明函数时必须使用的关键字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函数名</a:t>
            </a:r>
            <a:r>
              <a:rPr lang="zh-CN" altLang="en-US" sz="1800">
                <a:latin typeface="Arial" panose="020B0604020202020204" pitchFamily="34" charset="0"/>
              </a:rPr>
              <a:t>：要符合</a:t>
            </a:r>
            <a:r>
              <a:rPr lang="en-US" altLang="zh-CN" sz="1800">
                <a:latin typeface="Arial" panose="020B0604020202020204" pitchFamily="34" charset="0"/>
              </a:rPr>
              <a:t>PHP</a:t>
            </a:r>
            <a:r>
              <a:rPr lang="zh-CN" altLang="en-US" sz="1800">
                <a:latin typeface="Arial" panose="020B0604020202020204" pitchFamily="34" charset="0"/>
              </a:rPr>
              <a:t>的标识符，且函数名是唯一的，不区分大小写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[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参数</a:t>
            </a: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1, 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参数</a:t>
            </a: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2…]</a:t>
            </a:r>
            <a:r>
              <a:rPr lang="zh-CN" altLang="en-US" sz="1800">
                <a:latin typeface="Arial" panose="020B0604020202020204" pitchFamily="34" charset="0"/>
              </a:rPr>
              <a:t>：外界传递给函数的值，它是可选的，多个参数之间使用逗号“</a:t>
            </a:r>
            <a:r>
              <a:rPr lang="en-US" altLang="zh-CN" sz="1800">
                <a:latin typeface="Arial" panose="020B0604020202020204" pitchFamily="34" charset="0"/>
              </a:rPr>
              <a:t>,”</a:t>
            </a:r>
            <a:r>
              <a:rPr lang="zh-CN" altLang="en-US" sz="1800">
                <a:latin typeface="Arial" panose="020B0604020202020204" pitchFamily="34" charset="0"/>
              </a:rPr>
              <a:t>分隔。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函数体</a:t>
            </a:r>
            <a:r>
              <a:rPr lang="zh-CN" altLang="en-US" sz="1800">
                <a:latin typeface="Arial" panose="020B0604020202020204" pitchFamily="34" charset="0"/>
              </a:rPr>
              <a:t>：函数定义的主体，专门用于实现特定功能的代码段。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返回值</a:t>
            </a:r>
            <a:r>
              <a:rPr lang="zh-CN" altLang="en-US" sz="1800">
                <a:latin typeface="Arial" panose="020B0604020202020204" pitchFamily="34" charset="0"/>
              </a:rPr>
              <a:t>：需要使用</a:t>
            </a:r>
            <a:r>
              <a:rPr lang="en-US" altLang="zh-CN" sz="1800">
                <a:latin typeface="Arial" panose="020B0604020202020204" pitchFamily="34" charset="0"/>
              </a:rPr>
              <a:t>return</a:t>
            </a:r>
            <a:r>
              <a:rPr lang="zh-CN" altLang="en-US" sz="1800">
                <a:latin typeface="Arial" panose="020B0604020202020204" pitchFamily="34" charset="0"/>
              </a:rPr>
              <a:t>关键字将需要返回的数据传递给调用者。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69E4418E-2700-48DE-9A1E-C480EE1FD04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3.1 </a:t>
            </a:r>
            <a:r>
              <a:rPr lang="zh-CN" altLang="en-US" dirty="0"/>
              <a:t>函数的定义与调用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41908903-A7C9-4DD9-8EB2-723A83D8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参数设置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4" name="矩形 3">
            <a:extLst>
              <a:ext uri="{FF2B5EF4-FFF2-40B4-BE49-F238E27FC236}">
                <a16:creationId xmlns:a16="http://schemas.microsoft.com/office/drawing/2014/main" id="{B12A19E4-FDF5-44B2-81DB-DCDF15ADC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对于函数来说，参数的不同设置，决定了其调用和使用方式。</a:t>
            </a:r>
          </a:p>
        </p:txBody>
      </p:sp>
      <p:grpSp>
        <p:nvGrpSpPr>
          <p:cNvPr id="30725" name="组合 2">
            <a:extLst>
              <a:ext uri="{FF2B5EF4-FFF2-40B4-BE49-F238E27FC236}">
                <a16:creationId xmlns:a16="http://schemas.microsoft.com/office/drawing/2014/main" id="{75D744B2-DFFB-424C-A275-A79DC23AACE7}"/>
              </a:ext>
            </a:extLst>
          </p:cNvPr>
          <p:cNvGrpSpPr>
            <a:grpSpLocks/>
          </p:cNvGrpSpPr>
          <p:nvPr/>
        </p:nvGrpSpPr>
        <p:grpSpPr bwMode="auto">
          <a:xfrm>
            <a:off x="2216150" y="2814638"/>
            <a:ext cx="4362450" cy="2579687"/>
            <a:chOff x="3474760" y="3515222"/>
            <a:chExt cx="1272237" cy="1483304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293A4745-63DB-4F7E-8717-4D013166F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760" y="3515222"/>
              <a:ext cx="1272237" cy="148330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0FF8AF8-F0A2-4558-8081-3A8E94EE6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335" y="3658532"/>
              <a:ext cx="1210662" cy="111544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function shout()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return 'come on';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shout();//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come on</a:t>
              </a:r>
            </a:p>
          </p:txBody>
        </p:sp>
      </p:grpSp>
      <p:sp>
        <p:nvSpPr>
          <p:cNvPr id="30726" name="矩形 7">
            <a:extLst>
              <a:ext uri="{FF2B5EF4-FFF2-40B4-BE49-F238E27FC236}">
                <a16:creationId xmlns:a16="http://schemas.microsoft.com/office/drawing/2014/main" id="{50E64408-695C-4DC3-A6C2-D81576DA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88" y="5422900"/>
            <a:ext cx="6211887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 b="1" u="sng">
                <a:solidFill>
                  <a:srgbClr val="FF0000"/>
                </a:solidFill>
                <a:latin typeface="Arial" panose="020B0604020202020204" pitchFamily="34" charset="0"/>
              </a:rPr>
              <a:t>适用于不需要提供任何的数据即可以完成指定功能的情况。</a:t>
            </a:r>
            <a:endParaRPr lang="zh-CN" altLang="en-US" sz="1800" b="1" u="sng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D4D3D397-1915-4FA6-B3AD-9173FEB252AF}"/>
              </a:ext>
            </a:extLst>
          </p:cNvPr>
          <p:cNvSpPr/>
          <p:nvPr/>
        </p:nvSpPr>
        <p:spPr>
          <a:xfrm>
            <a:off x="4635500" y="2540000"/>
            <a:ext cx="1589088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① 无参函数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ED15DB59-66A1-4EAD-89D7-9202ED5829F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3.1 </a:t>
            </a:r>
            <a:r>
              <a:rPr lang="zh-CN" altLang="en-US"/>
              <a:t>函数的定义与调用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5CD79E3B-F590-439E-BAA5-DA109D77D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参数设置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8" name="矩形 3">
            <a:extLst>
              <a:ext uri="{FF2B5EF4-FFF2-40B4-BE49-F238E27FC236}">
                <a16:creationId xmlns:a16="http://schemas.microsoft.com/office/drawing/2014/main" id="{4B7DBF7C-EC55-4C6E-A033-916BCC8A9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PHP</a:t>
            </a:r>
            <a:r>
              <a:rPr lang="zh-CN" altLang="en-US" sz="1800">
                <a:latin typeface="Arial" panose="020B0604020202020204" pitchFamily="34" charset="0"/>
              </a:rPr>
              <a:t>默认支持按值传递参数，按此种方式定义的函数，在函数内部可以随意对用户传递的参数进行操作。</a:t>
            </a:r>
          </a:p>
        </p:txBody>
      </p:sp>
      <p:grpSp>
        <p:nvGrpSpPr>
          <p:cNvPr id="31749" name="组合 2">
            <a:extLst>
              <a:ext uri="{FF2B5EF4-FFF2-40B4-BE49-F238E27FC236}">
                <a16:creationId xmlns:a16="http://schemas.microsoft.com/office/drawing/2014/main" id="{F5D29DDA-2896-40A5-9F57-80E2BE22687B}"/>
              </a:ext>
            </a:extLst>
          </p:cNvPr>
          <p:cNvGrpSpPr>
            <a:grpSpLocks/>
          </p:cNvGrpSpPr>
          <p:nvPr/>
        </p:nvGrpSpPr>
        <p:grpSpPr bwMode="auto">
          <a:xfrm>
            <a:off x="4772025" y="3209925"/>
            <a:ext cx="3427413" cy="2862263"/>
            <a:chOff x="3412364" y="3515222"/>
            <a:chExt cx="999532" cy="1645940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BFDD7D82-7EFE-4A23-8217-61851CF89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364" y="3515222"/>
              <a:ext cx="999532" cy="164594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9129C9C-6933-4697-9ABC-C1793077C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845" y="3767179"/>
              <a:ext cx="875921" cy="111463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function add($a, $b)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$a = $a + $b;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return $a;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grpSp>
        <p:nvGrpSpPr>
          <p:cNvPr id="31750" name="组合 2">
            <a:extLst>
              <a:ext uri="{FF2B5EF4-FFF2-40B4-BE49-F238E27FC236}">
                <a16:creationId xmlns:a16="http://schemas.microsoft.com/office/drawing/2014/main" id="{F30CE69F-74D6-40AB-905A-E18422A9622B}"/>
              </a:ext>
            </a:extLst>
          </p:cNvPr>
          <p:cNvGrpSpPr>
            <a:grpSpLocks/>
          </p:cNvGrpSpPr>
          <p:nvPr/>
        </p:nvGrpSpPr>
        <p:grpSpPr bwMode="auto">
          <a:xfrm>
            <a:off x="1114425" y="3236913"/>
            <a:ext cx="3351213" cy="2835275"/>
            <a:chOff x="3434562" y="3515222"/>
            <a:chExt cx="977334" cy="1631185"/>
          </a:xfrm>
        </p:grpSpPr>
        <p:sp>
          <p:nvSpPr>
            <p:cNvPr id="11" name="矩形 1">
              <a:extLst>
                <a:ext uri="{FF2B5EF4-FFF2-40B4-BE49-F238E27FC236}">
                  <a16:creationId xmlns:a16="http://schemas.microsoft.com/office/drawing/2014/main" id="{6223F2CE-C0C9-40E4-89E0-76908D4EF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562" y="3515222"/>
              <a:ext cx="977334" cy="1631185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3009153-D9EE-4A7E-9D6A-F3AE4E963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953" y="3658613"/>
              <a:ext cx="875943" cy="132796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方式一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add(5, 7);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方式二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$x = 5;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$y = 7;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add($x, $y);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</p:txBody>
        </p:sp>
      </p:grpSp>
      <p:sp>
        <p:nvSpPr>
          <p:cNvPr id="9" name="圆角矩形 8">
            <a:extLst>
              <a:ext uri="{FF2B5EF4-FFF2-40B4-BE49-F238E27FC236}">
                <a16:creationId xmlns:a16="http://schemas.microsoft.com/office/drawing/2014/main" id="{2CF2B427-1605-4E3D-A55E-B96A3C245DA8}"/>
              </a:ext>
            </a:extLst>
          </p:cNvPr>
          <p:cNvSpPr/>
          <p:nvPr/>
        </p:nvSpPr>
        <p:spPr>
          <a:xfrm>
            <a:off x="3449638" y="2957513"/>
            <a:ext cx="2227262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② 按值传递参数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D43C3D7A-CC86-4ADA-9BDA-F9976FB5FA7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3.1 </a:t>
            </a:r>
            <a:r>
              <a:rPr lang="zh-CN" altLang="en-US"/>
              <a:t>函数的定义与调用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A16A054D-7476-408C-BF15-C96003A6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参数设置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2" name="矩形 3">
            <a:extLst>
              <a:ext uri="{FF2B5EF4-FFF2-40B4-BE49-F238E27FC236}">
                <a16:creationId xmlns:a16="http://schemas.microsoft.com/office/drawing/2014/main" id="{E89795AA-2FA8-4984-8BA6-834D5FEE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在开发中，若需要函数修改它的参数值，则需通过函数参数的引用传递。实现方式只需在参数前添加“</a:t>
            </a:r>
            <a:r>
              <a:rPr lang="en-US" altLang="zh-CN" sz="1800">
                <a:latin typeface="Arial" panose="020B0604020202020204" pitchFamily="34" charset="0"/>
              </a:rPr>
              <a:t>&amp;”</a:t>
            </a:r>
            <a:r>
              <a:rPr lang="zh-CN" altLang="en-US" sz="1800">
                <a:latin typeface="Arial" panose="020B0604020202020204" pitchFamily="34" charset="0"/>
              </a:rPr>
              <a:t>符号即可。</a:t>
            </a:r>
          </a:p>
        </p:txBody>
      </p:sp>
      <p:grpSp>
        <p:nvGrpSpPr>
          <p:cNvPr id="32773" name="组合 2">
            <a:extLst>
              <a:ext uri="{FF2B5EF4-FFF2-40B4-BE49-F238E27FC236}">
                <a16:creationId xmlns:a16="http://schemas.microsoft.com/office/drawing/2014/main" id="{16D00F45-1F15-4C48-947E-005E12674DCD}"/>
              </a:ext>
            </a:extLst>
          </p:cNvPr>
          <p:cNvGrpSpPr>
            <a:grpSpLocks/>
          </p:cNvGrpSpPr>
          <p:nvPr/>
        </p:nvGrpSpPr>
        <p:grpSpPr bwMode="auto">
          <a:xfrm>
            <a:off x="4994275" y="3386138"/>
            <a:ext cx="3540125" cy="2205037"/>
            <a:chOff x="3412364" y="3515222"/>
            <a:chExt cx="1032274" cy="1268374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E1039415-4BE5-44C0-B5E0-B6AB82DD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364" y="3515222"/>
              <a:ext cx="1032274" cy="126837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79AB887-45A0-43BC-8C15-B68DC1853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295" y="3766340"/>
              <a:ext cx="875350" cy="87845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function extra(&amp;$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.= ' and some extra';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grpSp>
        <p:nvGrpSpPr>
          <p:cNvPr id="32774" name="组合 2">
            <a:extLst>
              <a:ext uri="{FF2B5EF4-FFF2-40B4-BE49-F238E27FC236}">
                <a16:creationId xmlns:a16="http://schemas.microsoft.com/office/drawing/2014/main" id="{E5D2D14D-9F28-4AF1-A4A1-5400F647525D}"/>
              </a:ext>
            </a:extLst>
          </p:cNvPr>
          <p:cNvGrpSpPr>
            <a:grpSpLocks/>
          </p:cNvGrpSpPr>
          <p:nvPr/>
        </p:nvGrpSpPr>
        <p:grpSpPr bwMode="auto">
          <a:xfrm>
            <a:off x="679450" y="3411538"/>
            <a:ext cx="4173538" cy="2179637"/>
            <a:chOff x="3434562" y="3515222"/>
            <a:chExt cx="1216852" cy="1253618"/>
          </a:xfrm>
        </p:grpSpPr>
        <p:sp>
          <p:nvSpPr>
            <p:cNvPr id="11" name="矩形 1">
              <a:extLst>
                <a:ext uri="{FF2B5EF4-FFF2-40B4-BE49-F238E27FC236}">
                  <a16:creationId xmlns:a16="http://schemas.microsoft.com/office/drawing/2014/main" id="{94C21368-D1CD-4B1B-B3BB-958AE5FCD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562" y="3515222"/>
              <a:ext cx="1216852" cy="125361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213140-540B-4261-97C5-49E20D51F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928" y="3658571"/>
              <a:ext cx="1115486" cy="90300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'food';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extra($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food and some extra</a:t>
              </a:r>
            </a:p>
            <a:p>
              <a:pPr marL="0" indent="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		</a:t>
              </a:r>
            </a:p>
          </p:txBody>
        </p:sp>
      </p:grpSp>
      <p:sp>
        <p:nvSpPr>
          <p:cNvPr id="9" name="圆角矩形 8">
            <a:extLst>
              <a:ext uri="{FF2B5EF4-FFF2-40B4-BE49-F238E27FC236}">
                <a16:creationId xmlns:a16="http://schemas.microsoft.com/office/drawing/2014/main" id="{12569449-8AB7-4E97-9E47-902B140072D1}"/>
              </a:ext>
            </a:extLst>
          </p:cNvPr>
          <p:cNvSpPr/>
          <p:nvPr/>
        </p:nvSpPr>
        <p:spPr>
          <a:xfrm>
            <a:off x="3673475" y="3133725"/>
            <a:ext cx="2225675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③ 引用传参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568ab426bd2e2ff1bcf084622cbc41f61a3bca"/>
</p:tagLst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3114</TotalTime>
  <Pages>0</Pages>
  <Words>4242</Words>
  <Characters>0</Characters>
  <Application>Microsoft Office PowerPoint</Application>
  <DocSecurity>0</DocSecurity>
  <PresentationFormat>全屏显示(4:3)</PresentationFormat>
  <Lines>0</Lines>
  <Paragraphs>473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2" baseType="lpstr">
      <vt:lpstr>微软雅黑</vt:lpstr>
      <vt:lpstr>Arial</vt:lpstr>
      <vt:lpstr>Calibri</vt:lpstr>
      <vt:lpstr>Times New Roman</vt:lpstr>
      <vt:lpstr>Tw Cen MT</vt:lpstr>
      <vt:lpstr>Wingdings</vt:lpstr>
      <vt:lpstr>水滴</vt:lpstr>
      <vt:lpstr>PowerPoint 演示文稿</vt:lpstr>
      <vt:lpstr>3.1 初识函数</vt:lpstr>
      <vt:lpstr>3.1初识函数</vt:lpstr>
      <vt:lpstr>3.1初识函数</vt:lpstr>
      <vt:lpstr>3.1初识函数</vt:lpstr>
      <vt:lpstr>3.1初识函数</vt:lpstr>
      <vt:lpstr>3.1 函数的定义与调用</vt:lpstr>
      <vt:lpstr>3.1 函数的定义与调用</vt:lpstr>
      <vt:lpstr>3.1 函数的定义与调用</vt:lpstr>
      <vt:lpstr>3.1 函数的定义与调用</vt:lpstr>
      <vt:lpstr>3.1 函数的定义与调用</vt:lpstr>
      <vt:lpstr>3.1 函数的定义与调用</vt:lpstr>
      <vt:lpstr>3.1 函数的定义与调用</vt:lpstr>
      <vt:lpstr>3.1 函数的定义与调用</vt:lpstr>
      <vt:lpstr>3.1 函数的定义与调用</vt:lpstr>
      <vt:lpstr>3.2 函数的嵌套调用</vt:lpstr>
      <vt:lpstr>3.2 函数的嵌套调用</vt:lpstr>
      <vt:lpstr>3.2 函数的嵌套调用</vt:lpstr>
      <vt:lpstr>3.3 函数的高级应用</vt:lpstr>
      <vt:lpstr>3.3 函数的高级应用</vt:lpstr>
      <vt:lpstr>3.3 函数的高级应用</vt:lpstr>
      <vt:lpstr>3.3 函数的高级应用</vt:lpstr>
      <vt:lpstr>3.3 函数的高级应用</vt:lpstr>
      <vt:lpstr>3.3 函数的高级应用</vt:lpstr>
      <vt:lpstr>3.3 函数的高级应用</vt:lpstr>
      <vt:lpstr>3.4 PHP的内置函数</vt:lpstr>
      <vt:lpstr>3.4 PHP的内置函数</vt:lpstr>
      <vt:lpstr>3.4 PHP的内置函数</vt:lpstr>
      <vt:lpstr>3.4 PHP的内置函数</vt:lpstr>
      <vt:lpstr>3.4 PHP的内置函数</vt:lpstr>
      <vt:lpstr>3.4 PHP的内置函数</vt:lpstr>
      <vt:lpstr>3.4 PHP的内置函数</vt:lpstr>
      <vt:lpstr>3.4 PHP的内置函数</vt:lpstr>
      <vt:lpstr>3.4 PHP的内置函数</vt:lpstr>
      <vt:lpstr>3.4 PHP的内置函数</vt:lpstr>
      <vt:lpstr>3.4 PHP的内置函数</vt:lpstr>
      <vt:lpstr>3.4 PHP的内置函数</vt:lpstr>
      <vt:lpstr>3.4 PHP的内置函数</vt:lpstr>
      <vt:lpstr>3.4 PHP的内置函数</vt:lpstr>
      <vt:lpstr>3.4 PHP的内置函数</vt:lpstr>
      <vt:lpstr>3.4 PHP的内置函数</vt:lpstr>
      <vt:lpstr>3.4 PHP的内置函数</vt:lpstr>
      <vt:lpstr>3.4 PHP的内置函数</vt:lpstr>
      <vt:lpstr>3.4 PHP的内置函数</vt:lpstr>
      <vt:lpstr>3.4 PHP的内置函数</vt:lpstr>
      <vt:lpstr>3.4 PHP的内置函数</vt:lpstr>
      <vt:lpstr>3.5 PHP手册的使用</vt:lpstr>
      <vt:lpstr>3.5 PHP手册的使用</vt:lpstr>
      <vt:lpstr>3.5 PHP手册的使用</vt:lpstr>
      <vt:lpstr>3.5 PHP手册的使用</vt:lpstr>
      <vt:lpstr>3.5 PHP手册的使用</vt:lpstr>
      <vt:lpstr>3.5 PHP手册的使用</vt:lpstr>
      <vt:lpstr>3.5 PHP手册的使用</vt:lpstr>
      <vt:lpstr>3.5 PHP手册的使用</vt:lpstr>
      <vt:lpstr>3.5 PHP手册的使用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A</cp:lastModifiedBy>
  <cp:revision>287</cp:revision>
  <dcterms:created xsi:type="dcterms:W3CDTF">2013-01-25T01:44:32Z</dcterms:created>
  <dcterms:modified xsi:type="dcterms:W3CDTF">2020-02-26T01:04:22Z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