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8" r:id="rId1"/>
  </p:sldMasterIdLst>
  <p:notesMasterIdLst>
    <p:notesMasterId r:id="rId55"/>
  </p:notesMasterIdLst>
  <p:sldIdLst>
    <p:sldId id="351" r:id="rId2"/>
    <p:sldId id="433" r:id="rId3"/>
    <p:sldId id="434" r:id="rId4"/>
    <p:sldId id="435" r:id="rId5"/>
    <p:sldId id="414" r:id="rId6"/>
    <p:sldId id="437" r:id="rId7"/>
    <p:sldId id="438" r:id="rId8"/>
    <p:sldId id="439" r:id="rId9"/>
    <p:sldId id="440" r:id="rId10"/>
    <p:sldId id="442" r:id="rId11"/>
    <p:sldId id="443" r:id="rId12"/>
    <p:sldId id="415" r:id="rId13"/>
    <p:sldId id="444" r:id="rId14"/>
    <p:sldId id="445" r:id="rId15"/>
    <p:sldId id="416" r:id="rId16"/>
    <p:sldId id="446" r:id="rId17"/>
    <p:sldId id="417" r:id="rId18"/>
    <p:sldId id="418" r:id="rId19"/>
    <p:sldId id="451" r:id="rId20"/>
    <p:sldId id="419" r:id="rId21"/>
    <p:sldId id="420" r:id="rId22"/>
    <p:sldId id="453" r:id="rId23"/>
    <p:sldId id="421" r:id="rId24"/>
    <p:sldId id="454" r:id="rId25"/>
    <p:sldId id="422" r:id="rId26"/>
    <p:sldId id="455" r:id="rId27"/>
    <p:sldId id="423" r:id="rId28"/>
    <p:sldId id="456" r:id="rId29"/>
    <p:sldId id="424" r:id="rId30"/>
    <p:sldId id="457" r:id="rId31"/>
    <p:sldId id="425" r:id="rId32"/>
    <p:sldId id="458" r:id="rId33"/>
    <p:sldId id="459" r:id="rId34"/>
    <p:sldId id="460" r:id="rId35"/>
    <p:sldId id="461" r:id="rId36"/>
    <p:sldId id="426" r:id="rId37"/>
    <p:sldId id="462" r:id="rId38"/>
    <p:sldId id="427" r:id="rId39"/>
    <p:sldId id="463" r:id="rId40"/>
    <p:sldId id="428" r:id="rId41"/>
    <p:sldId id="464" r:id="rId42"/>
    <p:sldId id="429" r:id="rId43"/>
    <p:sldId id="465" r:id="rId44"/>
    <p:sldId id="466" r:id="rId45"/>
    <p:sldId id="430" r:id="rId46"/>
    <p:sldId id="467" r:id="rId47"/>
    <p:sldId id="469" r:id="rId48"/>
    <p:sldId id="468" r:id="rId49"/>
    <p:sldId id="431" r:id="rId50"/>
    <p:sldId id="470" r:id="rId51"/>
    <p:sldId id="471" r:id="rId52"/>
    <p:sldId id="432" r:id="rId53"/>
    <p:sldId id="472" r:id="rId54"/>
  </p:sldIdLst>
  <p:sldSz cx="9144000" cy="6858000" type="screen4x3"/>
  <p:notesSz cx="6858000" cy="9144000"/>
  <p:custDataLst>
    <p:tags r:id="rId56"/>
  </p:custDataLst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3">
          <p15:clr>
            <a:srgbClr val="A4A3A4"/>
          </p15:clr>
        </p15:guide>
        <p15:guide id="2" pos="288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BE3F2"/>
    <a:srgbClr val="E7F1F9"/>
    <a:srgbClr val="596B9D"/>
    <a:srgbClr val="003F75"/>
    <a:srgbClr val="FFFF00"/>
    <a:srgbClr val="3BCCFF"/>
    <a:srgbClr val="D5F4FF"/>
    <a:srgbClr val="D5E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4667" autoAdjust="0"/>
  </p:normalViewPr>
  <p:slideViewPr>
    <p:cSldViewPr snapToGrid="0" snapToObjects="1">
      <p:cViewPr varScale="1">
        <p:scale>
          <a:sx n="89" d="100"/>
          <a:sy n="89" d="100"/>
        </p:scale>
        <p:origin x="1115" y="65"/>
      </p:cViewPr>
      <p:guideLst>
        <p:guide orient="horz" pos="2113"/>
        <p:guide pos="288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1999" cy="71999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gs" Target="tags/tag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9348840-D73F-4F99-A740-B0D83BD950E4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zh-CN" altLang="en-US"/>
        </a:p>
      </dgm:t>
    </dgm:pt>
    <dgm:pt modelId="{0FFA6548-7152-4630-AA83-812B62126E8C}">
      <dgm:prSet phldrT="[文本]"/>
      <dgm:spPr/>
      <dgm:t>
        <a:bodyPr/>
        <a:lstStyle/>
        <a:p>
          <a:r>
            <a:rPr lang="zh-CN" altLang="en-US" dirty="0"/>
            <a:t>数组的基本知识</a:t>
          </a:r>
        </a:p>
      </dgm:t>
    </dgm:pt>
    <dgm:pt modelId="{CB7C9BC9-BA26-4F47-8553-5A3B1CF04F2D}" type="parTrans" cxnId="{8EE96F48-A706-48C8-827C-A0DC7F3D98F6}">
      <dgm:prSet/>
      <dgm:spPr/>
      <dgm:t>
        <a:bodyPr/>
        <a:lstStyle/>
        <a:p>
          <a:endParaRPr lang="zh-CN" altLang="en-US"/>
        </a:p>
      </dgm:t>
    </dgm:pt>
    <dgm:pt modelId="{2F51E22C-18CE-470C-AB2D-26A66D4967AF}" type="sibTrans" cxnId="{8EE96F48-A706-48C8-827C-A0DC7F3D98F6}">
      <dgm:prSet/>
      <dgm:spPr/>
      <dgm:t>
        <a:bodyPr/>
        <a:lstStyle/>
        <a:p>
          <a:endParaRPr lang="zh-CN" altLang="en-US"/>
        </a:p>
      </dgm:t>
    </dgm:pt>
    <dgm:pt modelId="{2E543D95-3FDD-479F-9B5F-D88CB9A2D4D7}">
      <dgm:prSet phldrT="[文本]"/>
      <dgm:spPr/>
      <dgm:t>
        <a:bodyPr/>
        <a:lstStyle/>
        <a:p>
          <a:r>
            <a:rPr lang="zh-CN" altLang="en-US" dirty="0"/>
            <a:t>数组的基本使用</a:t>
          </a:r>
        </a:p>
      </dgm:t>
    </dgm:pt>
    <dgm:pt modelId="{EFC33B4F-182E-4BC1-8288-5CBBA697A2DA}" type="parTrans" cxnId="{CCD16B5A-BDF1-4937-8457-80CFBBC0E08F}">
      <dgm:prSet/>
      <dgm:spPr/>
      <dgm:t>
        <a:bodyPr/>
        <a:lstStyle/>
        <a:p>
          <a:endParaRPr lang="zh-CN" altLang="en-US"/>
        </a:p>
      </dgm:t>
    </dgm:pt>
    <dgm:pt modelId="{1447564E-BF62-41AA-B77D-4AC14451CF45}" type="sibTrans" cxnId="{CCD16B5A-BDF1-4937-8457-80CFBBC0E08F}">
      <dgm:prSet/>
      <dgm:spPr/>
      <dgm:t>
        <a:bodyPr/>
        <a:lstStyle/>
        <a:p>
          <a:endParaRPr lang="zh-CN" altLang="en-US"/>
        </a:p>
      </dgm:t>
    </dgm:pt>
    <dgm:pt modelId="{2632A7DE-D567-4092-8E59-D41413428461}">
      <dgm:prSet phldrT="[文本]"/>
      <dgm:spPr/>
      <dgm:t>
        <a:bodyPr/>
        <a:lstStyle/>
        <a:p>
          <a:r>
            <a:rPr lang="zh-CN" altLang="en-US" dirty="0"/>
            <a:t>数组的查找</a:t>
          </a:r>
        </a:p>
      </dgm:t>
    </dgm:pt>
    <dgm:pt modelId="{BBAE7282-D538-453C-9C65-0D29ECCE31D8}" type="parTrans" cxnId="{3FFEF9AE-9CE3-429B-9C5F-97D234CB0C66}">
      <dgm:prSet/>
      <dgm:spPr/>
      <dgm:t>
        <a:bodyPr/>
        <a:lstStyle/>
        <a:p>
          <a:endParaRPr lang="zh-CN" altLang="en-US"/>
        </a:p>
      </dgm:t>
    </dgm:pt>
    <dgm:pt modelId="{49931643-7FD3-4FC6-9AF2-686DE389B44D}" type="sibTrans" cxnId="{3FFEF9AE-9CE3-429B-9C5F-97D234CB0C66}">
      <dgm:prSet/>
      <dgm:spPr/>
      <dgm:t>
        <a:bodyPr/>
        <a:lstStyle/>
        <a:p>
          <a:endParaRPr lang="zh-CN" altLang="en-US"/>
        </a:p>
      </dgm:t>
    </dgm:pt>
    <dgm:pt modelId="{E0F129E1-4CEF-4AC6-A686-2B61CE7692FE}">
      <dgm:prSet/>
      <dgm:spPr/>
      <dgm:t>
        <a:bodyPr/>
        <a:lstStyle/>
        <a:p>
          <a:r>
            <a:rPr lang="zh-CN" altLang="en-US" dirty="0"/>
            <a:t>数组的遍历</a:t>
          </a:r>
        </a:p>
      </dgm:t>
    </dgm:pt>
    <dgm:pt modelId="{6E0AB9DE-6F45-4739-B578-9496B9C5625B}" type="parTrans" cxnId="{A2DEF912-DC7D-4F58-A9AD-8B5EABF550A5}">
      <dgm:prSet/>
      <dgm:spPr/>
      <dgm:t>
        <a:bodyPr/>
        <a:lstStyle/>
        <a:p>
          <a:endParaRPr lang="zh-CN" altLang="en-US"/>
        </a:p>
      </dgm:t>
    </dgm:pt>
    <dgm:pt modelId="{C2E45F04-13BA-42FA-B2C9-546102BCDB97}" type="sibTrans" cxnId="{A2DEF912-DC7D-4F58-A9AD-8B5EABF550A5}">
      <dgm:prSet/>
      <dgm:spPr/>
      <dgm:t>
        <a:bodyPr/>
        <a:lstStyle/>
        <a:p>
          <a:endParaRPr lang="zh-CN" altLang="en-US"/>
        </a:p>
      </dgm:t>
    </dgm:pt>
    <dgm:pt modelId="{E0333314-F380-482F-B93A-BA3A291D4B9B}" type="pres">
      <dgm:prSet presAssocID="{59348840-D73F-4F99-A740-B0D83BD950E4}" presName="Name0" presStyleCnt="0">
        <dgm:presLayoutVars>
          <dgm:chMax val="7"/>
          <dgm:chPref val="7"/>
          <dgm:dir/>
        </dgm:presLayoutVars>
      </dgm:prSet>
      <dgm:spPr/>
    </dgm:pt>
    <dgm:pt modelId="{62EF1125-1500-4F11-BBCD-7273328601DC}" type="pres">
      <dgm:prSet presAssocID="{59348840-D73F-4F99-A740-B0D83BD950E4}" presName="Name1" presStyleCnt="0"/>
      <dgm:spPr/>
    </dgm:pt>
    <dgm:pt modelId="{D51DD695-2E66-43BB-8816-C5758844255E}" type="pres">
      <dgm:prSet presAssocID="{59348840-D73F-4F99-A740-B0D83BD950E4}" presName="cycle" presStyleCnt="0"/>
      <dgm:spPr/>
    </dgm:pt>
    <dgm:pt modelId="{E2E32805-5450-470C-AB4C-98D2D2E62A26}" type="pres">
      <dgm:prSet presAssocID="{59348840-D73F-4F99-A740-B0D83BD950E4}" presName="srcNode" presStyleLbl="node1" presStyleIdx="0" presStyleCnt="4"/>
      <dgm:spPr/>
    </dgm:pt>
    <dgm:pt modelId="{712A0277-5B0B-4A4A-89DF-88C1FE390B7C}" type="pres">
      <dgm:prSet presAssocID="{59348840-D73F-4F99-A740-B0D83BD950E4}" presName="conn" presStyleLbl="parChTrans1D2" presStyleIdx="0" presStyleCnt="1"/>
      <dgm:spPr/>
    </dgm:pt>
    <dgm:pt modelId="{CAEEC40D-DF93-434B-BEE2-8F19A3E91628}" type="pres">
      <dgm:prSet presAssocID="{59348840-D73F-4F99-A740-B0D83BD950E4}" presName="extraNode" presStyleLbl="node1" presStyleIdx="0" presStyleCnt="4"/>
      <dgm:spPr/>
    </dgm:pt>
    <dgm:pt modelId="{312FE976-226B-4EBF-959D-EFA8A44398E7}" type="pres">
      <dgm:prSet presAssocID="{59348840-D73F-4F99-A740-B0D83BD950E4}" presName="dstNode" presStyleLbl="node1" presStyleIdx="0" presStyleCnt="4"/>
      <dgm:spPr/>
    </dgm:pt>
    <dgm:pt modelId="{2E4D66F2-E21C-48BD-B2B5-260F58F40CA3}" type="pres">
      <dgm:prSet presAssocID="{0FFA6548-7152-4630-AA83-812B62126E8C}" presName="text_1" presStyleLbl="node1" presStyleIdx="0" presStyleCnt="4">
        <dgm:presLayoutVars>
          <dgm:bulletEnabled val="1"/>
        </dgm:presLayoutVars>
      </dgm:prSet>
      <dgm:spPr/>
    </dgm:pt>
    <dgm:pt modelId="{EC513A5A-76C4-466D-8A85-29592E938391}" type="pres">
      <dgm:prSet presAssocID="{0FFA6548-7152-4630-AA83-812B62126E8C}" presName="accent_1" presStyleCnt="0"/>
      <dgm:spPr/>
    </dgm:pt>
    <dgm:pt modelId="{4CD103FE-06EC-424B-BFD0-EEFE97F26E14}" type="pres">
      <dgm:prSet presAssocID="{0FFA6548-7152-4630-AA83-812B62126E8C}" presName="accentRepeatNode" presStyleLbl="solidFgAcc1" presStyleIdx="0" presStyleCnt="4"/>
      <dgm:spPr/>
    </dgm:pt>
    <dgm:pt modelId="{3B67925B-28C4-4297-99C0-CA8A82A0CA78}" type="pres">
      <dgm:prSet presAssocID="{2E543D95-3FDD-479F-9B5F-D88CB9A2D4D7}" presName="text_2" presStyleLbl="node1" presStyleIdx="1" presStyleCnt="4">
        <dgm:presLayoutVars>
          <dgm:bulletEnabled val="1"/>
        </dgm:presLayoutVars>
      </dgm:prSet>
      <dgm:spPr/>
    </dgm:pt>
    <dgm:pt modelId="{ACD308AF-9F78-46F5-B26F-DD7C0419F0C8}" type="pres">
      <dgm:prSet presAssocID="{2E543D95-3FDD-479F-9B5F-D88CB9A2D4D7}" presName="accent_2" presStyleCnt="0"/>
      <dgm:spPr/>
    </dgm:pt>
    <dgm:pt modelId="{8CCB9FEE-D518-448D-B75C-10F3C4F29060}" type="pres">
      <dgm:prSet presAssocID="{2E543D95-3FDD-479F-9B5F-D88CB9A2D4D7}" presName="accentRepeatNode" presStyleLbl="solidFgAcc1" presStyleIdx="1" presStyleCnt="4"/>
      <dgm:spPr/>
    </dgm:pt>
    <dgm:pt modelId="{B31F8D90-EE01-4526-AA69-5C304524DA1E}" type="pres">
      <dgm:prSet presAssocID="{2632A7DE-D567-4092-8E59-D41413428461}" presName="text_3" presStyleLbl="node1" presStyleIdx="2" presStyleCnt="4">
        <dgm:presLayoutVars>
          <dgm:bulletEnabled val="1"/>
        </dgm:presLayoutVars>
      </dgm:prSet>
      <dgm:spPr/>
    </dgm:pt>
    <dgm:pt modelId="{F697157F-47F7-40E7-83BC-C8DC9822BF59}" type="pres">
      <dgm:prSet presAssocID="{2632A7DE-D567-4092-8E59-D41413428461}" presName="accent_3" presStyleCnt="0"/>
      <dgm:spPr/>
    </dgm:pt>
    <dgm:pt modelId="{21FD0DE3-949D-44F0-83A7-F2D3DFD4EC33}" type="pres">
      <dgm:prSet presAssocID="{2632A7DE-D567-4092-8E59-D41413428461}" presName="accentRepeatNode" presStyleLbl="solidFgAcc1" presStyleIdx="2" presStyleCnt="4"/>
      <dgm:spPr/>
    </dgm:pt>
    <dgm:pt modelId="{4EFF757B-24E8-401B-8A1A-97CB2D222E6E}" type="pres">
      <dgm:prSet presAssocID="{E0F129E1-4CEF-4AC6-A686-2B61CE7692FE}" presName="text_4" presStyleLbl="node1" presStyleIdx="3" presStyleCnt="4">
        <dgm:presLayoutVars>
          <dgm:bulletEnabled val="1"/>
        </dgm:presLayoutVars>
      </dgm:prSet>
      <dgm:spPr/>
    </dgm:pt>
    <dgm:pt modelId="{D0B768DD-0BE8-461F-96A1-6DEF26358EDB}" type="pres">
      <dgm:prSet presAssocID="{E0F129E1-4CEF-4AC6-A686-2B61CE7692FE}" presName="accent_4" presStyleCnt="0"/>
      <dgm:spPr/>
    </dgm:pt>
    <dgm:pt modelId="{0D196EAE-09CF-457E-894F-6C655FFFE594}" type="pres">
      <dgm:prSet presAssocID="{E0F129E1-4CEF-4AC6-A686-2B61CE7692FE}" presName="accentRepeatNode" presStyleLbl="solidFgAcc1" presStyleIdx="3" presStyleCnt="4"/>
      <dgm:spPr/>
    </dgm:pt>
  </dgm:ptLst>
  <dgm:cxnLst>
    <dgm:cxn modelId="{A2DEF912-DC7D-4F58-A9AD-8B5EABF550A5}" srcId="{59348840-D73F-4F99-A740-B0D83BD950E4}" destId="{E0F129E1-4CEF-4AC6-A686-2B61CE7692FE}" srcOrd="3" destOrd="0" parTransId="{6E0AB9DE-6F45-4739-B578-9496B9C5625B}" sibTransId="{C2E45F04-13BA-42FA-B2C9-546102BCDB97}"/>
    <dgm:cxn modelId="{2EC1312F-07C2-4C6D-A539-8791546E7FA5}" type="presOf" srcId="{59348840-D73F-4F99-A740-B0D83BD950E4}" destId="{E0333314-F380-482F-B93A-BA3A291D4B9B}" srcOrd="0" destOrd="0" presId="urn:microsoft.com/office/officeart/2008/layout/VerticalCurvedList"/>
    <dgm:cxn modelId="{8EE96F48-A706-48C8-827C-A0DC7F3D98F6}" srcId="{59348840-D73F-4F99-A740-B0D83BD950E4}" destId="{0FFA6548-7152-4630-AA83-812B62126E8C}" srcOrd="0" destOrd="0" parTransId="{CB7C9BC9-BA26-4F47-8553-5A3B1CF04F2D}" sibTransId="{2F51E22C-18CE-470C-AB2D-26A66D4967AF}"/>
    <dgm:cxn modelId="{4AAB754E-E0CD-4F39-B9C9-AF4F26C2CC62}" type="presOf" srcId="{2632A7DE-D567-4092-8E59-D41413428461}" destId="{B31F8D90-EE01-4526-AA69-5C304524DA1E}" srcOrd="0" destOrd="0" presId="urn:microsoft.com/office/officeart/2008/layout/VerticalCurvedList"/>
    <dgm:cxn modelId="{CCD16B5A-BDF1-4937-8457-80CFBBC0E08F}" srcId="{59348840-D73F-4F99-A740-B0D83BD950E4}" destId="{2E543D95-3FDD-479F-9B5F-D88CB9A2D4D7}" srcOrd="1" destOrd="0" parTransId="{EFC33B4F-182E-4BC1-8288-5CBBA697A2DA}" sibTransId="{1447564E-BF62-41AA-B77D-4AC14451CF45}"/>
    <dgm:cxn modelId="{3FFEF9AE-9CE3-429B-9C5F-97D234CB0C66}" srcId="{59348840-D73F-4F99-A740-B0D83BD950E4}" destId="{2632A7DE-D567-4092-8E59-D41413428461}" srcOrd="2" destOrd="0" parTransId="{BBAE7282-D538-453C-9C65-0D29ECCE31D8}" sibTransId="{49931643-7FD3-4FC6-9AF2-686DE389B44D}"/>
    <dgm:cxn modelId="{367F54BD-6522-479F-9887-BD5FF1511416}" type="presOf" srcId="{2E543D95-3FDD-479F-9B5F-D88CB9A2D4D7}" destId="{3B67925B-28C4-4297-99C0-CA8A82A0CA78}" srcOrd="0" destOrd="0" presId="urn:microsoft.com/office/officeart/2008/layout/VerticalCurvedList"/>
    <dgm:cxn modelId="{24AE51D1-EE59-4F59-8B99-22EC5BF7DC39}" type="presOf" srcId="{E0F129E1-4CEF-4AC6-A686-2B61CE7692FE}" destId="{4EFF757B-24E8-401B-8A1A-97CB2D222E6E}" srcOrd="0" destOrd="0" presId="urn:microsoft.com/office/officeart/2008/layout/VerticalCurvedList"/>
    <dgm:cxn modelId="{7D15B3D2-5F29-414B-887A-AA00E2712415}" type="presOf" srcId="{0FFA6548-7152-4630-AA83-812B62126E8C}" destId="{2E4D66F2-E21C-48BD-B2B5-260F58F40CA3}" srcOrd="0" destOrd="0" presId="urn:microsoft.com/office/officeart/2008/layout/VerticalCurvedList"/>
    <dgm:cxn modelId="{FA0548E2-18C6-49AD-A3F4-B018E6661EB4}" type="presOf" srcId="{2F51E22C-18CE-470C-AB2D-26A66D4967AF}" destId="{712A0277-5B0B-4A4A-89DF-88C1FE390B7C}" srcOrd="0" destOrd="0" presId="urn:microsoft.com/office/officeart/2008/layout/VerticalCurvedList"/>
    <dgm:cxn modelId="{69E7B184-8910-432C-8D96-298C387EC6BD}" type="presParOf" srcId="{E0333314-F380-482F-B93A-BA3A291D4B9B}" destId="{62EF1125-1500-4F11-BBCD-7273328601DC}" srcOrd="0" destOrd="0" presId="urn:microsoft.com/office/officeart/2008/layout/VerticalCurvedList"/>
    <dgm:cxn modelId="{63A663C5-BC39-4321-A365-77721B850FB1}" type="presParOf" srcId="{62EF1125-1500-4F11-BBCD-7273328601DC}" destId="{D51DD695-2E66-43BB-8816-C5758844255E}" srcOrd="0" destOrd="0" presId="urn:microsoft.com/office/officeart/2008/layout/VerticalCurvedList"/>
    <dgm:cxn modelId="{591FEAB3-3B25-42C9-BDB9-464B0E9BE7FB}" type="presParOf" srcId="{D51DD695-2E66-43BB-8816-C5758844255E}" destId="{E2E32805-5450-470C-AB4C-98D2D2E62A26}" srcOrd="0" destOrd="0" presId="urn:microsoft.com/office/officeart/2008/layout/VerticalCurvedList"/>
    <dgm:cxn modelId="{BF74D75B-DC6C-4C99-8728-9C4AC93D5A70}" type="presParOf" srcId="{D51DD695-2E66-43BB-8816-C5758844255E}" destId="{712A0277-5B0B-4A4A-89DF-88C1FE390B7C}" srcOrd="1" destOrd="0" presId="urn:microsoft.com/office/officeart/2008/layout/VerticalCurvedList"/>
    <dgm:cxn modelId="{82EA4523-C956-428A-A74B-5675304E2A5B}" type="presParOf" srcId="{D51DD695-2E66-43BB-8816-C5758844255E}" destId="{CAEEC40D-DF93-434B-BEE2-8F19A3E91628}" srcOrd="2" destOrd="0" presId="urn:microsoft.com/office/officeart/2008/layout/VerticalCurvedList"/>
    <dgm:cxn modelId="{35B7536E-56A3-4406-9D83-7449566CEFD4}" type="presParOf" srcId="{D51DD695-2E66-43BB-8816-C5758844255E}" destId="{312FE976-226B-4EBF-959D-EFA8A44398E7}" srcOrd="3" destOrd="0" presId="urn:microsoft.com/office/officeart/2008/layout/VerticalCurvedList"/>
    <dgm:cxn modelId="{FD586581-BFF7-4FBA-933B-EFAFD83FEBAD}" type="presParOf" srcId="{62EF1125-1500-4F11-BBCD-7273328601DC}" destId="{2E4D66F2-E21C-48BD-B2B5-260F58F40CA3}" srcOrd="1" destOrd="0" presId="urn:microsoft.com/office/officeart/2008/layout/VerticalCurvedList"/>
    <dgm:cxn modelId="{3C9D62AA-B65F-4061-A995-1CB70DDE7AF4}" type="presParOf" srcId="{62EF1125-1500-4F11-BBCD-7273328601DC}" destId="{EC513A5A-76C4-466D-8A85-29592E938391}" srcOrd="2" destOrd="0" presId="urn:microsoft.com/office/officeart/2008/layout/VerticalCurvedList"/>
    <dgm:cxn modelId="{F58C3E7B-5812-4EF5-BB16-8DF851B9496F}" type="presParOf" srcId="{EC513A5A-76C4-466D-8A85-29592E938391}" destId="{4CD103FE-06EC-424B-BFD0-EEFE97F26E14}" srcOrd="0" destOrd="0" presId="urn:microsoft.com/office/officeart/2008/layout/VerticalCurvedList"/>
    <dgm:cxn modelId="{76CFB35E-4BDB-42AA-B4B4-47CFE4143F96}" type="presParOf" srcId="{62EF1125-1500-4F11-BBCD-7273328601DC}" destId="{3B67925B-28C4-4297-99C0-CA8A82A0CA78}" srcOrd="3" destOrd="0" presId="urn:microsoft.com/office/officeart/2008/layout/VerticalCurvedList"/>
    <dgm:cxn modelId="{E47B43E8-0FF7-4B36-A89C-2A2EFEBB024E}" type="presParOf" srcId="{62EF1125-1500-4F11-BBCD-7273328601DC}" destId="{ACD308AF-9F78-46F5-B26F-DD7C0419F0C8}" srcOrd="4" destOrd="0" presId="urn:microsoft.com/office/officeart/2008/layout/VerticalCurvedList"/>
    <dgm:cxn modelId="{817FD20B-F94A-42F2-849B-83477CB77455}" type="presParOf" srcId="{ACD308AF-9F78-46F5-B26F-DD7C0419F0C8}" destId="{8CCB9FEE-D518-448D-B75C-10F3C4F29060}" srcOrd="0" destOrd="0" presId="urn:microsoft.com/office/officeart/2008/layout/VerticalCurvedList"/>
    <dgm:cxn modelId="{504988CA-B12E-45FC-B8D5-A5897A605D41}" type="presParOf" srcId="{62EF1125-1500-4F11-BBCD-7273328601DC}" destId="{B31F8D90-EE01-4526-AA69-5C304524DA1E}" srcOrd="5" destOrd="0" presId="urn:microsoft.com/office/officeart/2008/layout/VerticalCurvedList"/>
    <dgm:cxn modelId="{69E784C8-171C-4BF5-AB4E-ECE1BE9594D0}" type="presParOf" srcId="{62EF1125-1500-4F11-BBCD-7273328601DC}" destId="{F697157F-47F7-40E7-83BC-C8DC9822BF59}" srcOrd="6" destOrd="0" presId="urn:microsoft.com/office/officeart/2008/layout/VerticalCurvedList"/>
    <dgm:cxn modelId="{71ECB8D7-7042-4164-81A7-B5ED9D61ED9B}" type="presParOf" srcId="{F697157F-47F7-40E7-83BC-C8DC9822BF59}" destId="{21FD0DE3-949D-44F0-83A7-F2D3DFD4EC33}" srcOrd="0" destOrd="0" presId="urn:microsoft.com/office/officeart/2008/layout/VerticalCurvedList"/>
    <dgm:cxn modelId="{71F90BF4-7BEF-469E-8825-9DB90BFE7BDB}" type="presParOf" srcId="{62EF1125-1500-4F11-BBCD-7273328601DC}" destId="{4EFF757B-24E8-401B-8A1A-97CB2D222E6E}" srcOrd="7" destOrd="0" presId="urn:microsoft.com/office/officeart/2008/layout/VerticalCurvedList"/>
    <dgm:cxn modelId="{E14ABEB2-B405-45AB-A312-1C057CBB6A5C}" type="presParOf" srcId="{62EF1125-1500-4F11-BBCD-7273328601DC}" destId="{D0B768DD-0BE8-461F-96A1-6DEF26358EDB}" srcOrd="8" destOrd="0" presId="urn:microsoft.com/office/officeart/2008/layout/VerticalCurvedList"/>
    <dgm:cxn modelId="{D0ADCE38-F19F-4756-AB02-1792130AB633}" type="presParOf" srcId="{D0B768DD-0BE8-461F-96A1-6DEF26358EDB}" destId="{0D196EAE-09CF-457E-894F-6C655FFFE594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2A0277-5B0B-4A4A-89DF-88C1FE390B7C}">
      <dsp:nvSpPr>
        <dsp:cNvPr id="0" name=""/>
        <dsp:cNvSpPr/>
      </dsp:nvSpPr>
      <dsp:spPr>
        <a:xfrm>
          <a:off x="-4594335" y="-704407"/>
          <a:ext cx="5472816" cy="5472816"/>
        </a:xfrm>
        <a:prstGeom prst="blockArc">
          <a:avLst>
            <a:gd name="adj1" fmla="val 18900000"/>
            <a:gd name="adj2" fmla="val 2700000"/>
            <a:gd name="adj3" fmla="val 395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4D66F2-E21C-48BD-B2B5-260F58F40CA3}">
      <dsp:nvSpPr>
        <dsp:cNvPr id="0" name=""/>
        <dsp:cNvSpPr/>
      </dsp:nvSpPr>
      <dsp:spPr>
        <a:xfrm>
          <a:off x="460128" y="312440"/>
          <a:ext cx="5580684" cy="62520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6257" tIns="78740" rIns="78740" bIns="7874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100" kern="1200" dirty="0"/>
            <a:t>数组的基本知识</a:t>
          </a:r>
        </a:p>
      </dsp:txBody>
      <dsp:txXfrm>
        <a:off x="460128" y="312440"/>
        <a:ext cx="5580684" cy="625205"/>
      </dsp:txXfrm>
    </dsp:sp>
    <dsp:sp modelId="{4CD103FE-06EC-424B-BFD0-EEFE97F26E14}">
      <dsp:nvSpPr>
        <dsp:cNvPr id="0" name=""/>
        <dsp:cNvSpPr/>
      </dsp:nvSpPr>
      <dsp:spPr>
        <a:xfrm>
          <a:off x="69375" y="234289"/>
          <a:ext cx="781507" cy="78150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67925B-28C4-4297-99C0-CA8A82A0CA78}">
      <dsp:nvSpPr>
        <dsp:cNvPr id="0" name=""/>
        <dsp:cNvSpPr/>
      </dsp:nvSpPr>
      <dsp:spPr>
        <a:xfrm>
          <a:off x="818573" y="1250411"/>
          <a:ext cx="5222240" cy="62520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6257" tIns="78740" rIns="78740" bIns="7874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100" kern="1200" dirty="0"/>
            <a:t>数组的基本使用</a:t>
          </a:r>
        </a:p>
      </dsp:txBody>
      <dsp:txXfrm>
        <a:off x="818573" y="1250411"/>
        <a:ext cx="5222240" cy="625205"/>
      </dsp:txXfrm>
    </dsp:sp>
    <dsp:sp modelId="{8CCB9FEE-D518-448D-B75C-10F3C4F29060}">
      <dsp:nvSpPr>
        <dsp:cNvPr id="0" name=""/>
        <dsp:cNvSpPr/>
      </dsp:nvSpPr>
      <dsp:spPr>
        <a:xfrm>
          <a:off x="427819" y="1172260"/>
          <a:ext cx="781507" cy="78150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1F8D90-EE01-4526-AA69-5C304524DA1E}">
      <dsp:nvSpPr>
        <dsp:cNvPr id="0" name=""/>
        <dsp:cNvSpPr/>
      </dsp:nvSpPr>
      <dsp:spPr>
        <a:xfrm>
          <a:off x="818573" y="2188382"/>
          <a:ext cx="5222240" cy="62520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6257" tIns="78740" rIns="78740" bIns="7874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100" kern="1200" dirty="0"/>
            <a:t>数组的查找</a:t>
          </a:r>
        </a:p>
      </dsp:txBody>
      <dsp:txXfrm>
        <a:off x="818573" y="2188382"/>
        <a:ext cx="5222240" cy="625205"/>
      </dsp:txXfrm>
    </dsp:sp>
    <dsp:sp modelId="{21FD0DE3-949D-44F0-83A7-F2D3DFD4EC33}">
      <dsp:nvSpPr>
        <dsp:cNvPr id="0" name=""/>
        <dsp:cNvSpPr/>
      </dsp:nvSpPr>
      <dsp:spPr>
        <a:xfrm>
          <a:off x="427819" y="2110232"/>
          <a:ext cx="781507" cy="78150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FF757B-24E8-401B-8A1A-97CB2D222E6E}">
      <dsp:nvSpPr>
        <dsp:cNvPr id="0" name=""/>
        <dsp:cNvSpPr/>
      </dsp:nvSpPr>
      <dsp:spPr>
        <a:xfrm>
          <a:off x="460128" y="3126353"/>
          <a:ext cx="5580684" cy="62520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6257" tIns="78740" rIns="78740" bIns="7874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100" kern="1200" dirty="0"/>
            <a:t>数组的遍历</a:t>
          </a:r>
        </a:p>
      </dsp:txBody>
      <dsp:txXfrm>
        <a:off x="460128" y="3126353"/>
        <a:ext cx="5580684" cy="625205"/>
      </dsp:txXfrm>
    </dsp:sp>
    <dsp:sp modelId="{0D196EAE-09CF-457E-894F-6C655FFFE594}">
      <dsp:nvSpPr>
        <dsp:cNvPr id="0" name=""/>
        <dsp:cNvSpPr/>
      </dsp:nvSpPr>
      <dsp:spPr>
        <a:xfrm>
          <a:off x="69375" y="3048203"/>
          <a:ext cx="781507" cy="78150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5AE3A0DA-ADF1-4069-A3DA-9BD87A46CB1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5D863D13-BF92-4865-B33E-A45FA2CFB814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FE3C0622-4BBA-4146-8998-0CAE7E0EA59F}" type="datetimeFigureOut">
              <a:rPr lang="zh-CN" altLang="en-US"/>
              <a:pPr>
                <a:defRPr/>
              </a:pPr>
              <a:t>2020/2/26</a:t>
            </a:fld>
            <a:endParaRPr lang="en-US"/>
          </a:p>
        </p:txBody>
      </p:sp>
      <p:sp>
        <p:nvSpPr>
          <p:cNvPr id="22532" name="Rectangle 4">
            <a:extLst>
              <a:ext uri="{FF2B5EF4-FFF2-40B4-BE49-F238E27FC236}">
                <a16:creationId xmlns:a16="http://schemas.microsoft.com/office/drawing/2014/main" id="{3B3CECC3-3F0D-4E86-9632-1A3D1F94007D}"/>
              </a:ext>
            </a:extLst>
          </p:cNvPr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AB25AD1F-E52F-4D42-BBFD-041FB5249246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240D9158-D962-4798-B5AD-57A87FCBA02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F06939F8-3CC4-430D-B1DB-51C71445B41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00">
                <a:latin typeface="+mn-lt"/>
              </a:defRPr>
            </a:lvl1pPr>
          </a:lstStyle>
          <a:p>
            <a:pPr>
              <a:defRPr/>
            </a:pPr>
            <a:fld id="{946D40F4-22D2-4F9C-91BC-93D000B7D51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Droplets-SD-Title-R1d.png">
            <a:extLst>
              <a:ext uri="{FF2B5EF4-FFF2-40B4-BE49-F238E27FC236}">
                <a16:creationId xmlns:a16="http://schemas.microsoft.com/office/drawing/2014/main" id="{BE7257CF-AA14-44DF-8E16-5B3B7E78A4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3259" y="1300786"/>
            <a:ext cx="6517482" cy="2509213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3259" y="3886201"/>
            <a:ext cx="6517482" cy="1371599"/>
          </a:xfrm>
        </p:spPr>
        <p:txBody>
          <a:bodyPr/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F89C985-3B84-4275-B0BD-7CC0BD8F6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0A035E2-85C9-4683-A73B-96CFCA2BD35A}" type="datetimeFigureOut">
              <a:rPr lang="en-US" altLang="zh-CN"/>
              <a:pPr/>
              <a:t>2/26/2020</a:t>
            </a:fld>
            <a:endParaRPr lang="en-US" altLang="zh-CN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D7AE322-E750-4776-AB9E-BBB530FAE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93A9D6F-1509-4809-9C49-20163AE80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498F37-37AE-41ED-9101-697FAD01923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25825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8" descr="Droplets-SD-Content-R1d.png">
            <a:extLst>
              <a:ext uri="{FF2B5EF4-FFF2-40B4-BE49-F238E27FC236}">
                <a16:creationId xmlns:a16="http://schemas.microsoft.com/office/drawing/2014/main" id="{1435933B-726F-4EBE-A23D-10851CC41C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4289374"/>
            <a:ext cx="7773324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88558" y="698261"/>
            <a:ext cx="7366899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5108728"/>
            <a:ext cx="7773339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92FD836F-D50D-40FD-AFF2-AF48B281C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AF717C1-1C1F-4825-99F3-D9A70C4FB07E}" type="datetimeFigureOut">
              <a:rPr lang="en-US" altLang="zh-CN"/>
              <a:pPr/>
              <a:t>2/26/2020</a:t>
            </a:fld>
            <a:endParaRPr lang="en-US" altLang="zh-CN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9B27B5F7-AE68-4740-ABC1-1D29920DC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C32F43AD-15DC-44D8-BFA7-ADA648E46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F3AA4E-2ED0-4A49-8EB3-DD038F82D8D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90768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8" descr="Droplets-SD-Content-R1d.png">
            <a:extLst>
              <a:ext uri="{FF2B5EF4-FFF2-40B4-BE49-F238E27FC236}">
                <a16:creationId xmlns:a16="http://schemas.microsoft.com/office/drawing/2014/main" id="{2F95B2D2-1727-450B-9B4F-74556191E4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342724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204821"/>
            <a:ext cx="7773339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A45BA6DF-628D-421B-8932-1A9EE185E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74C704-6CA7-45B5-BDF5-E61A965964D5}" type="datetimeFigureOut">
              <a:rPr lang="en-US" altLang="zh-CN"/>
              <a:pPr/>
              <a:t>2/26/2020</a:t>
            </a:fld>
            <a:endParaRPr lang="en-US" altLang="zh-CN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B7ED40AF-9C02-4FFC-BAC0-00574FA3A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56531A8E-3785-4546-A188-894BCEC57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0F78B8-ABF9-4CA0-B675-19F606F17AB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95309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2" descr="Droplets-SD-Content-R1d.png">
            <a:extLst>
              <a:ext uri="{FF2B5EF4-FFF2-40B4-BE49-F238E27FC236}">
                <a16:creationId xmlns:a16="http://schemas.microsoft.com/office/drawing/2014/main" id="{F34AA5DA-62C2-49B2-B829-FCE56366EA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10">
            <a:extLst>
              <a:ext uri="{FF2B5EF4-FFF2-40B4-BE49-F238E27FC236}">
                <a16:creationId xmlns:a16="http://schemas.microsoft.com/office/drawing/2014/main" id="{713FA49B-8A51-4BD2-BE1A-84681D7FA50F}"/>
              </a:ext>
            </a:extLst>
          </p:cNvPr>
          <p:cNvSpPr txBox="1"/>
          <p:nvPr/>
        </p:nvSpPr>
        <p:spPr>
          <a:xfrm>
            <a:off x="738188" y="887413"/>
            <a:ext cx="546100" cy="585787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/>
            <a:r>
              <a:rPr lang="en-US" altLang="zh-CN" sz="8000"/>
              <a:t>“</a:t>
            </a:r>
          </a:p>
        </p:txBody>
      </p:sp>
      <p:sp>
        <p:nvSpPr>
          <p:cNvPr id="7" name="TextBox 13">
            <a:extLst>
              <a:ext uri="{FF2B5EF4-FFF2-40B4-BE49-F238E27FC236}">
                <a16:creationId xmlns:a16="http://schemas.microsoft.com/office/drawing/2014/main" id="{2350E3F1-E35B-4AD9-B82F-E215DC3B4E9B}"/>
              </a:ext>
            </a:extLst>
          </p:cNvPr>
          <p:cNvSpPr txBox="1"/>
          <p:nvPr/>
        </p:nvSpPr>
        <p:spPr>
          <a:xfrm>
            <a:off x="7850188" y="3119438"/>
            <a:ext cx="554037" cy="585787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algn="r" eaLnBrk="1" hangingPunct="1"/>
            <a:r>
              <a:rPr lang="en-US" altLang="zh-CN" sz="8000"/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872588"/>
            <a:ext cx="6977064" cy="2729915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2"/>
            <a:ext cx="6564224" cy="594788"/>
          </a:xfrm>
        </p:spPr>
        <p:txBody>
          <a:bodyPr anchor="t"/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372797"/>
            <a:ext cx="7773339" cy="1421053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Date Placeholder 4">
            <a:extLst>
              <a:ext uri="{FF2B5EF4-FFF2-40B4-BE49-F238E27FC236}">
                <a16:creationId xmlns:a16="http://schemas.microsoft.com/office/drawing/2014/main" id="{AA13F721-29AA-436A-A08E-3F00041207E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fld id="{54714296-F3AD-4E75-A77F-36B2C711E3E5}" type="datetimeFigureOut">
              <a:rPr lang="en-US" altLang="zh-CN"/>
              <a:pPr/>
              <a:t>2/26/2020</a:t>
            </a:fld>
            <a:endParaRPr lang="en-US" altLang="zh-CN"/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C2F50888-7660-4CDC-95A5-52F93F60450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100D9DB4-3ED0-427F-BAB0-35E3F4138EA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B3E04F-60EB-44F3-8D7B-A745814342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200057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8" descr="Droplets-SD-Content-R1d.png">
            <a:extLst>
              <a:ext uri="{FF2B5EF4-FFF2-40B4-BE49-F238E27FC236}">
                <a16:creationId xmlns:a16="http://schemas.microsoft.com/office/drawing/2014/main" id="{42D5298E-149C-4535-B00A-E71AFA08DE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2138722"/>
            <a:ext cx="7773339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662335"/>
            <a:ext cx="777333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725766E6-1AC4-441A-9AAB-E2D7E30E4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3103D4B-ED7E-4804-BFCA-D6A174DAB162}" type="datetimeFigureOut">
              <a:rPr lang="en-US" altLang="zh-CN"/>
              <a:pPr/>
              <a:t>2/26/2020</a:t>
            </a:fld>
            <a:endParaRPr lang="en-US" altLang="zh-CN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A16CB4C7-0FB8-48DA-9CDD-683A733F4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FA5C7139-7D2F-47DE-9E87-C55F22DB1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8B6F50-7446-4D2E-8DCD-5B7FBC9A7D3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775635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3" descr="Droplets-SD-Content-R1d.png">
            <a:extLst>
              <a:ext uri="{FF2B5EF4-FFF2-40B4-BE49-F238E27FC236}">
                <a16:creationId xmlns:a16="http://schemas.microsoft.com/office/drawing/2014/main" id="{5453A2AF-39F1-4998-8EE1-F896568975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160509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3"/>
            <a:ext cx="2474232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31" y="2943356"/>
            <a:ext cx="2474232" cy="2847845"/>
          </a:xfrm>
        </p:spPr>
        <p:txBody>
          <a:bodyPr anchor="t"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9292" y="2367093"/>
            <a:ext cx="246864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12" y="2943356"/>
            <a:ext cx="2477513" cy="2847845"/>
          </a:xfrm>
        </p:spPr>
        <p:txBody>
          <a:bodyPr anchor="t"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2367093"/>
            <a:ext cx="24786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9974" y="2943356"/>
            <a:ext cx="2478696" cy="2847845"/>
          </a:xfrm>
        </p:spPr>
        <p:txBody>
          <a:bodyPr anchor="t"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Date Placeholder 2">
            <a:extLst>
              <a:ext uri="{FF2B5EF4-FFF2-40B4-BE49-F238E27FC236}">
                <a16:creationId xmlns:a16="http://schemas.microsoft.com/office/drawing/2014/main" id="{BBE03735-E6CB-469A-A588-805DDEE7C561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/>
            </a:lvl1pPr>
          </a:lstStyle>
          <a:p>
            <a:fld id="{44B476C4-71D4-4772-8D31-8CA35673DB8C}" type="datetimeFigureOut">
              <a:rPr lang="en-US" altLang="zh-CN"/>
              <a:pPr/>
              <a:t>2/26/2020</a:t>
            </a:fld>
            <a:endParaRPr lang="en-US" altLang="zh-CN"/>
          </a:p>
        </p:txBody>
      </p:sp>
      <p:sp>
        <p:nvSpPr>
          <p:cNvPr id="16" name="Footer Placeholder 3">
            <a:extLst>
              <a:ext uri="{FF2B5EF4-FFF2-40B4-BE49-F238E27FC236}">
                <a16:creationId xmlns:a16="http://schemas.microsoft.com/office/drawing/2014/main" id="{9B047372-C46C-43EB-B86C-1A822FCFAF34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65370BCF-CEA1-4053-8E1E-FA1B2622B8A2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693E6B-953A-4616-96D3-92913D9D4DC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895005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6" descr="Droplets-SD-Content-R1d.png">
            <a:extLst>
              <a:ext uri="{FF2B5EF4-FFF2-40B4-BE49-F238E27FC236}">
                <a16:creationId xmlns:a16="http://schemas.microsoft.com/office/drawing/2014/main" id="{792C315D-B389-4002-B3E8-E80A2D1CEC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31" y="610772"/>
            <a:ext cx="7773339" cy="160392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31" y="4204820"/>
            <a:ext cx="2472307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331" y="2367093"/>
            <a:ext cx="2472307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31" y="4781082"/>
            <a:ext cx="2472307" cy="1010118"/>
          </a:xfrm>
        </p:spPr>
        <p:txBody>
          <a:bodyPr anchor="t"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69" y="4204820"/>
            <a:ext cx="247637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31011" y="2367093"/>
            <a:ext cx="2477514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4781081"/>
            <a:ext cx="2477514" cy="1010119"/>
          </a:xfrm>
        </p:spPr>
        <p:txBody>
          <a:bodyPr anchor="t"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4204820"/>
            <a:ext cx="247551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79974" y="2367093"/>
            <a:ext cx="2478696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880" y="4781079"/>
            <a:ext cx="2478790" cy="1010121"/>
          </a:xfrm>
        </p:spPr>
        <p:txBody>
          <a:bodyPr anchor="t"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3" name="Date Placeholder 2">
            <a:extLst>
              <a:ext uri="{FF2B5EF4-FFF2-40B4-BE49-F238E27FC236}">
                <a16:creationId xmlns:a16="http://schemas.microsoft.com/office/drawing/2014/main" id="{F46704F8-276B-499B-AE3B-2F5CFC803FD2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>
            <a:lvl1pPr>
              <a:defRPr/>
            </a:lvl1pPr>
          </a:lstStyle>
          <a:p>
            <a:fld id="{DB43C114-DA91-415F-A273-A369B0C4E2E4}" type="datetimeFigureOut">
              <a:rPr lang="en-US" altLang="zh-CN"/>
              <a:pPr/>
              <a:t>2/26/2020</a:t>
            </a:fld>
            <a:endParaRPr lang="en-US" altLang="zh-CN"/>
          </a:p>
        </p:txBody>
      </p:sp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71421D3D-A690-4696-ABE2-4B86A4B23543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15" name="Slide Number Placeholder 4">
            <a:extLst>
              <a:ext uri="{FF2B5EF4-FFF2-40B4-BE49-F238E27FC236}">
                <a16:creationId xmlns:a16="http://schemas.microsoft.com/office/drawing/2014/main" id="{D810E525-48AA-4331-8AD5-A18A674ED385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FEC3FB-BC10-4A2F-8D5A-9E1A0D1C338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432364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Droplets-SD-Content-R1d.png">
            <a:extLst>
              <a:ext uri="{FF2B5EF4-FFF2-40B4-BE49-F238E27FC236}">
                <a16:creationId xmlns:a16="http://schemas.microsoft.com/office/drawing/2014/main" id="{B9FF41BC-EB45-4CE8-957C-D381ED0C1B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2367094"/>
            <a:ext cx="7773339" cy="342410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32BB30F-EAAA-4FF1-A562-C17E4353E62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fld id="{424EAABA-811D-405C-86E6-2673DAE54FC0}" type="datetimeFigureOut">
              <a:rPr lang="en-US" altLang="zh-CN"/>
              <a:pPr/>
              <a:t>2/26/2020</a:t>
            </a:fld>
            <a:endParaRPr lang="en-US" altLang="zh-CN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A001EBD-3FA8-4BB5-A70D-162118BDC60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E51713D-C1A1-4022-877B-A45543FDD50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016A88-5182-4FB7-97C3-02C44A0C71C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023142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Droplets-SD-Content-R1d.png">
            <a:extLst>
              <a:ext uri="{FF2B5EF4-FFF2-40B4-BE49-F238E27FC236}">
                <a16:creationId xmlns:a16="http://schemas.microsoft.com/office/drawing/2014/main" id="{FA1CD7AF-4239-43DE-A5B3-AA53A1F152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609602"/>
            <a:ext cx="1914995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609602"/>
            <a:ext cx="5744043" cy="518159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D26E51E-6A8C-47BF-91C8-22A25CF6091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fld id="{045109ED-017E-4987-990A-653A2181441B}" type="datetimeFigureOut">
              <a:rPr lang="en-US" altLang="zh-CN"/>
              <a:pPr/>
              <a:t>2/26/2020</a:t>
            </a:fld>
            <a:endParaRPr lang="en-US" altLang="zh-CN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B655046-04CE-4D7C-995B-09271FFB929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0C8EF4F-5DB1-4D67-A9C4-96663727446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F18CA1-7642-475D-95A1-886E7B94F83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741927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AAA4ABC0-6EB4-40E0-8BD1-4FFBEB438AD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90563" y="220663"/>
            <a:ext cx="785812" cy="64611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657350" y="154546"/>
            <a:ext cx="4716082" cy="776289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8766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6">
            <a:extLst>
              <a:ext uri="{FF2B5EF4-FFF2-40B4-BE49-F238E27FC236}">
                <a16:creationId xmlns:a16="http://schemas.microsoft.com/office/drawing/2014/main" id="{C418D707-05C2-4815-8663-92B36971200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485900" y="5554663"/>
            <a:ext cx="996950" cy="792162"/>
            <a:chOff x="696160" y="5631842"/>
            <a:chExt cx="996243" cy="792000"/>
          </a:xfrm>
        </p:grpSpPr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3D888E8A-7381-4CDF-A84E-603DAA2259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6866" y="5631842"/>
              <a:ext cx="793187" cy="792000"/>
            </a:xfrm>
            <a:prstGeom prst="ellipse">
              <a:avLst/>
            </a:prstGeom>
            <a:solidFill>
              <a:srgbClr val="9C9CDF"/>
            </a:solidFill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Font typeface="Arial" charset="0"/>
                <a:buNone/>
                <a:defRPr/>
              </a:pPr>
              <a:endParaRPr lang="zh-CN" altLang="en-US"/>
            </a:p>
          </p:txBody>
        </p:sp>
        <p:sp>
          <p:nvSpPr>
            <p:cNvPr id="8" name="矩形 4">
              <a:extLst>
                <a:ext uri="{FF2B5EF4-FFF2-40B4-BE49-F238E27FC236}">
                  <a16:creationId xmlns:a16="http://schemas.microsoft.com/office/drawing/2014/main" id="{36E41FB7-A697-4F3D-A914-6ABCF9687E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6160" y="5784211"/>
              <a:ext cx="996243" cy="492024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 </a:t>
              </a:r>
              <a:r>
                <a:rPr lang="en-US" altLang="zh-CN" sz="2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PHP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685800" y="1352281"/>
            <a:ext cx="7772400" cy="2157681"/>
          </a:xfrm>
          <a:prstGeom prst="rect">
            <a:avLst/>
          </a:prstGeom>
        </p:spPr>
        <p:txBody>
          <a:bodyPr anchor="b"/>
          <a:lstStyle>
            <a:lvl1pPr algn="ctr">
              <a:defRPr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单击以编辑母版副标题样式</a:t>
            </a:r>
            <a:endParaRPr lang="en-US" dirty="0"/>
          </a:p>
        </p:txBody>
      </p:sp>
      <p:sp>
        <p:nvSpPr>
          <p:cNvPr id="14" name="文本占位符 5"/>
          <p:cNvSpPr>
            <a:spLocks noGrp="1"/>
          </p:cNvSpPr>
          <p:nvPr>
            <p:ph type="body" sz="quarter" idx="12"/>
          </p:nvPr>
        </p:nvSpPr>
        <p:spPr>
          <a:xfrm>
            <a:off x="2709863" y="5480050"/>
            <a:ext cx="2714625" cy="350838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defRPr sz="1400">
                <a:solidFill>
                  <a:srgbClr val="75A0D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dirty="0">
              <a:sym typeface="微软雅黑" pitchFamily="34" charset="-122"/>
            </a:endParaRPr>
          </a:p>
        </p:txBody>
      </p:sp>
      <p:sp>
        <p:nvSpPr>
          <p:cNvPr id="15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5532438" y="5483225"/>
            <a:ext cx="2714625" cy="350838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defRPr sz="1400">
                <a:solidFill>
                  <a:srgbClr val="75A0D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36337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Droplets-SD-Content-R1d.png">
            <a:extLst>
              <a:ext uri="{FF2B5EF4-FFF2-40B4-BE49-F238E27FC236}">
                <a16:creationId xmlns:a16="http://schemas.microsoft.com/office/drawing/2014/main" id="{33E1A650-F127-47C6-A73E-41003E5140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7772870" cy="342410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9A6F8A5-EE6C-4147-8FEF-56B3EA80215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fld id="{351B491F-107A-4895-BC2F-CC856D2D8C4E}" type="datetimeFigureOut">
              <a:rPr lang="en-US" altLang="zh-CN"/>
              <a:pPr/>
              <a:t>2/26/2020</a:t>
            </a:fld>
            <a:endParaRPr lang="en-US" altLang="zh-CN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C20120B-377B-4571-8B4B-80B71A0DEA6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5A82857-5973-4D5C-9851-385C4D53C77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6B6F46-9ECE-4E6E-99EB-AFF27DA58A4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933988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知识架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47E3C097-1D92-4975-AFC2-D93F448842B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90563" y="220663"/>
            <a:ext cx="923925" cy="6477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</a:t>
            </a:r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 </a:t>
            </a:r>
            <a:endParaRPr lang="zh-CN" altLang="en-US" sz="360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657350" y="154546"/>
            <a:ext cx="4716082" cy="776289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0728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Droplets-SD-Content-R1d.png">
            <a:extLst>
              <a:ext uri="{FF2B5EF4-FFF2-40B4-BE49-F238E27FC236}">
                <a16:creationId xmlns:a16="http://schemas.microsoft.com/office/drawing/2014/main" id="{F75B0981-5294-4BF4-B390-1F6D09BF36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828564"/>
            <a:ext cx="7763814" cy="2736819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3657458"/>
            <a:ext cx="7763814" cy="1368183"/>
          </a:xfrm>
        </p:spPr>
        <p:txBody>
          <a:bodyPr/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CB5DA3A-5338-40D7-8ED3-5A101A251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760C6A4-BFF6-4B6C-884B-C3A0D3ABD2D1}" type="datetimeFigureOut">
              <a:rPr lang="en-US" altLang="zh-CN"/>
              <a:pPr/>
              <a:t>2/26/2020</a:t>
            </a:fld>
            <a:endParaRPr lang="en-US" altLang="zh-CN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7258667-3F15-4C3E-B1C9-EDC3C1EE0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C72E096-881D-44C4-882A-4706430EE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2F4A2B-ED57-4784-8EA3-13761391648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9053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8" descr="Droplets-SD-Content-R1d.png">
            <a:extLst>
              <a:ext uri="{FF2B5EF4-FFF2-40B4-BE49-F238E27FC236}">
                <a16:creationId xmlns:a16="http://schemas.microsoft.com/office/drawing/2014/main" id="{9792982A-0EA8-4772-BE73-2B0EB6A7D2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3829520" cy="342410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4629150" y="2367093"/>
            <a:ext cx="3829050" cy="342410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D6EE960F-1A0D-40ED-A421-D21119F6A4CE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fld id="{A21E0577-D644-439C-A4AB-468A6F74DE37}" type="datetimeFigureOut">
              <a:rPr lang="en-US" altLang="zh-CN"/>
              <a:pPr/>
              <a:t>2/26/2020</a:t>
            </a:fld>
            <a:endParaRPr lang="en-US" altLang="zh-CN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D3C17101-77D3-4B7A-B002-FF6A1FE28C58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9BDB2146-1DE0-452F-8512-EC5A5A22268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768BC5-F422-47F3-9757-27D89B6906A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78732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0" descr="Droplets-SD-Content-R1d.png">
            <a:extLst>
              <a:ext uri="{FF2B5EF4-FFF2-40B4-BE49-F238E27FC236}">
                <a16:creationId xmlns:a16="http://schemas.microsoft.com/office/drawing/2014/main" id="{15B21B36-1A89-4647-81A8-22DE99E9CE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746" y="2371018"/>
            <a:ext cx="3655106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331" y="3051013"/>
            <a:ext cx="3829520" cy="27401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97317" y="2371018"/>
            <a:ext cx="3661353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4629150" y="3051013"/>
            <a:ext cx="3829051" cy="27401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8" name="Date Placeholder 6">
            <a:extLst>
              <a:ext uri="{FF2B5EF4-FFF2-40B4-BE49-F238E27FC236}">
                <a16:creationId xmlns:a16="http://schemas.microsoft.com/office/drawing/2014/main" id="{F49141F8-8898-49B0-B8A5-6F10A642B6C6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fld id="{B9BCB76D-787D-46C4-96C0-2E2412FA3F2E}" type="datetimeFigureOut">
              <a:rPr lang="en-US" altLang="zh-CN"/>
              <a:pPr/>
              <a:t>2/26/2020</a:t>
            </a:fld>
            <a:endParaRPr lang="en-US" altLang="zh-CN"/>
          </a:p>
        </p:txBody>
      </p:sp>
      <p:sp>
        <p:nvSpPr>
          <p:cNvPr id="9" name="Footer Placeholder 7">
            <a:extLst>
              <a:ext uri="{FF2B5EF4-FFF2-40B4-BE49-F238E27FC236}">
                <a16:creationId xmlns:a16="http://schemas.microsoft.com/office/drawing/2014/main" id="{131208D0-D034-4F09-B5FE-B575EC58FF6E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10" name="Slide Number Placeholder 8">
            <a:extLst>
              <a:ext uri="{FF2B5EF4-FFF2-40B4-BE49-F238E27FC236}">
                <a16:creationId xmlns:a16="http://schemas.microsoft.com/office/drawing/2014/main" id="{E68904A3-D5AF-478D-A3C3-2911D54D5E9E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22C62C-394B-4731-BCB2-809EDD98DEA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63431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Droplets-SD-Content-R1d.png">
            <a:extLst>
              <a:ext uri="{FF2B5EF4-FFF2-40B4-BE49-F238E27FC236}">
                <a16:creationId xmlns:a16="http://schemas.microsoft.com/office/drawing/2014/main" id="{33146D8D-2ADA-4F38-9712-F4F2276122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Date Placeholder 2">
            <a:extLst>
              <a:ext uri="{FF2B5EF4-FFF2-40B4-BE49-F238E27FC236}">
                <a16:creationId xmlns:a16="http://schemas.microsoft.com/office/drawing/2014/main" id="{1B267A31-66E6-4F3D-89A2-B0E754AEE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9BA02B9-440F-4766-A4DD-00B457E4DE73}" type="datetimeFigureOut">
              <a:rPr lang="en-US" altLang="zh-CN"/>
              <a:pPr/>
              <a:t>2/26/2020</a:t>
            </a:fld>
            <a:endParaRPr lang="en-US" altLang="zh-CN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5B446BE4-24AC-49B9-8B08-23C0AD7BA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EC4A5553-0168-42E3-AAE7-9E8062790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111FDD-DD39-49DE-A2D5-34924A5C8D4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43155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 descr="Droplets-SD-Content-R1d.png">
            <a:extLst>
              <a:ext uri="{FF2B5EF4-FFF2-40B4-BE49-F238E27FC236}">
                <a16:creationId xmlns:a16="http://schemas.microsoft.com/office/drawing/2014/main" id="{4CD69E9D-FCA9-4DB0-A879-A4EAD269E5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1">
            <a:extLst>
              <a:ext uri="{FF2B5EF4-FFF2-40B4-BE49-F238E27FC236}">
                <a16:creationId xmlns:a16="http://schemas.microsoft.com/office/drawing/2014/main" id="{149AABFE-6CC1-4C90-BCCC-80AED78AC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C0DBBC6-489D-43B7-B7D9-1AA226A1A502}" type="datetimeFigureOut">
              <a:rPr lang="en-US" altLang="zh-CN"/>
              <a:pPr/>
              <a:t>2/26/2020</a:t>
            </a:fld>
            <a:endParaRPr lang="en-US" altLang="zh-CN"/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7C833CFC-AFE6-4FC6-BD68-D9A5C8EA0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87A51F49-EDD8-4A57-82D4-887415C5F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9FF102-FA7F-407D-9689-BF77D7A3FCC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25781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8" descr="Droplets-SD-Content-R1d.png">
            <a:extLst>
              <a:ext uri="{FF2B5EF4-FFF2-40B4-BE49-F238E27FC236}">
                <a16:creationId xmlns:a16="http://schemas.microsoft.com/office/drawing/2014/main" id="{41F6F0EC-F60C-4C95-8DCB-5A2F453C40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2951766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3808547" y="609601"/>
            <a:ext cx="4650122" cy="518159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2632852"/>
            <a:ext cx="2951767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5A5CAA37-CCF3-491F-87EE-6B64C93A896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fld id="{15ADA5EE-F79D-49E8-BE62-D2B65311DD3C}" type="datetimeFigureOut">
              <a:rPr lang="en-US" altLang="zh-CN"/>
              <a:pPr/>
              <a:t>2/26/2020</a:t>
            </a:fld>
            <a:endParaRPr lang="en-US" altLang="zh-CN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B9BDD845-757C-479A-B0D0-FBC6ED7B176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63E1F02B-66BB-425B-A7F7-56442F46073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B47C50-4A03-477A-9701-D0E05A2A53F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83779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8" descr="Droplets-SD-Content-R1d.png">
            <a:extLst>
              <a:ext uri="{FF2B5EF4-FFF2-40B4-BE49-F238E27FC236}">
                <a16:creationId xmlns:a16="http://schemas.microsoft.com/office/drawing/2014/main" id="{39EB365C-89D9-4B40-8599-B7473CEDFB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2" y="609600"/>
            <a:ext cx="4129618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04270" y="609601"/>
            <a:ext cx="3005851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2632853"/>
            <a:ext cx="4129604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B60F544A-1A9A-4E1E-BFBD-9651E7030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98D33CE-E17D-4415-9629-78F96108C014}" type="datetimeFigureOut">
              <a:rPr lang="en-US" altLang="zh-CN"/>
              <a:pPr/>
              <a:t>2/26/2020</a:t>
            </a:fld>
            <a:endParaRPr lang="en-US" altLang="zh-CN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EFF80FE5-D205-46DD-B98F-529FFAA3B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002080E0-9480-4501-962D-A3996AE12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913FEE-0840-40D5-BF02-902AA9B01CB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32945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FFFFF"/>
            </a:gs>
            <a:gs pos="100000">
              <a:srgbClr val="B8B8B8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>
            <a:extLst>
              <a:ext uri="{FF2B5EF4-FFF2-40B4-BE49-F238E27FC236}">
                <a16:creationId xmlns:a16="http://schemas.microsoft.com/office/drawing/2014/main" id="{1DFDB065-F448-4693-BD31-871134320B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F7114E-7988-4957-90E5-8CE92D769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19125"/>
            <a:ext cx="7772400" cy="1595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9CE20A-0C48-47BF-8029-5FF8D8281E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2366963"/>
            <a:ext cx="7772400" cy="34242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5EFB78-C164-439F-ACE2-72DF5E37FD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759450" y="5883275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5DD38E2C-D016-4C8C-9824-B0E61298D89F}" type="datetimeFigureOut">
              <a:rPr lang="en-US" altLang="zh-CN"/>
              <a:pPr/>
              <a:t>2/26/2020</a:t>
            </a:fld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4B5155-96C1-4995-AA59-9F97DE54E2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85800" y="5883275"/>
            <a:ext cx="5003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endParaRPr lang="en-US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F6DA7F-C9FC-4ECC-823F-C5D0B0FDFA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85113" y="5883275"/>
            <a:ext cx="5730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000" smtClean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66BB77FE-2FBC-4F61-92DD-3A3384915B9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7" r:id="rId1"/>
    <p:sldLayoutId id="2147483858" r:id="rId2"/>
    <p:sldLayoutId id="2147483859" r:id="rId3"/>
    <p:sldLayoutId id="2147483860" r:id="rId4"/>
    <p:sldLayoutId id="2147483861" r:id="rId5"/>
    <p:sldLayoutId id="2147483862" r:id="rId6"/>
    <p:sldLayoutId id="2147483863" r:id="rId7"/>
    <p:sldLayoutId id="2147483864" r:id="rId8"/>
    <p:sldLayoutId id="2147483865" r:id="rId9"/>
    <p:sldLayoutId id="2147483866" r:id="rId10"/>
    <p:sldLayoutId id="2147483867" r:id="rId11"/>
    <p:sldLayoutId id="2147483868" r:id="rId12"/>
    <p:sldLayoutId id="2147483869" r:id="rId13"/>
    <p:sldLayoutId id="2147483870" r:id="rId14"/>
    <p:sldLayoutId id="2147483871" r:id="rId15"/>
    <p:sldLayoutId id="2147483872" r:id="rId16"/>
    <p:sldLayoutId id="2147483873" r:id="rId17"/>
    <p:sldLayoutId id="2147483874" r:id="rId18"/>
    <p:sldLayoutId id="2147483875" r:id="rId19"/>
    <p:sldLayoutId id="2147483876" r:id="rId20"/>
  </p:sldLayoutIdLst>
  <p:txStyles>
    <p:titleStyle>
      <a:lvl1pPr algn="ctr" rtl="0" fontAlgn="base">
        <a:lnSpc>
          <a:spcPct val="90000"/>
        </a:lnSpc>
        <a:spcBef>
          <a:spcPct val="0"/>
        </a:spcBef>
        <a:spcAft>
          <a:spcPct val="0"/>
        </a:spcAft>
        <a:defRPr sz="3600" kern="1200" cap="all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w Cen MT" panose="020B0602020104020603" pitchFamily="34" charset="0"/>
        </a:defRPr>
      </a:lvl2pPr>
      <a:lvl3pPr algn="ctr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w Cen MT" panose="020B0602020104020603" pitchFamily="34" charset="0"/>
        </a:defRPr>
      </a:lvl3pPr>
      <a:lvl4pPr algn="ctr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w Cen MT" panose="020B0602020104020603" pitchFamily="34" charset="0"/>
        </a:defRPr>
      </a:lvl4pPr>
      <a:lvl5pPr algn="ctr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w Cen MT" panose="020B0602020104020603" pitchFamily="34" charset="0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w Cen MT" panose="020B0602020104020603" pitchFamily="34" charset="0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w Cen MT" panose="020B0602020104020603" pitchFamily="34" charset="0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w Cen MT" panose="020B0602020104020603" pitchFamily="34" charset="0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w Cen MT" panose="020B0602020104020603" pitchFamily="34" charset="0"/>
        </a:defRPr>
      </a:lvl9pPr>
    </p:titleStyle>
    <p:bodyStyle>
      <a:lvl1pPr marL="228600" indent="-228600" algn="l" rtl="0" fontAlgn="base">
        <a:lnSpc>
          <a:spcPct val="120000"/>
        </a:lnSpc>
        <a:spcBef>
          <a:spcPts val="10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2000" kern="1200" cap="all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120000"/>
        </a:lnSpc>
        <a:spcBef>
          <a:spcPts val="5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kern="1200" cap="all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120000"/>
        </a:lnSpc>
        <a:spcBef>
          <a:spcPts val="5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1600" kern="1200" cap="all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120000"/>
        </a:lnSpc>
        <a:spcBef>
          <a:spcPts val="5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1400" kern="1200" cap="all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120000"/>
        </a:lnSpc>
        <a:spcBef>
          <a:spcPts val="5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1400" kern="1200" cap="all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7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8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9.e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0.e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1.e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e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2.e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em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>
            <a:extLst>
              <a:ext uri="{FF2B5EF4-FFF2-40B4-BE49-F238E27FC236}">
                <a16:creationId xmlns:a16="http://schemas.microsoft.com/office/drawing/2014/main" id="{F0DD54CF-4B38-4422-A507-43A210EB72BE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657350" y="672972"/>
            <a:ext cx="4716463" cy="776287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  <a:norm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dirty="0">
                <a:effectLst>
                  <a:reflection blurRad="12700" stA="48000" endA="300" endPos="55000" dir="5400000" sy="-90000" algn="bl" rotWithShape="0"/>
                </a:effectLst>
              </a:rPr>
              <a:t>第四章 数组</a:t>
            </a:r>
          </a:p>
        </p:txBody>
      </p:sp>
      <p:graphicFrame>
        <p:nvGraphicFramePr>
          <p:cNvPr id="2" name="图示 1">
            <a:extLst>
              <a:ext uri="{FF2B5EF4-FFF2-40B4-BE49-F238E27FC236}">
                <a16:creationId xmlns:a16="http://schemas.microsoft.com/office/drawing/2014/main" id="{BCE1B4B9-EC30-4F6B-B5CF-A6A9E271DA4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42536178"/>
              </p:ext>
            </p:extLst>
          </p:nvPr>
        </p:nvGraphicFramePr>
        <p:xfrm>
          <a:off x="1334530" y="1874187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A15C332B-752A-4EC7-8200-24EAECF4113F}"/>
              </a:ext>
            </a:extLst>
          </p:cNvPr>
          <p:cNvSpPr txBox="1"/>
          <p:nvPr/>
        </p:nvSpPr>
        <p:spPr>
          <a:xfrm>
            <a:off x="1491048" y="2266170"/>
            <a:ext cx="75788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500" dirty="0"/>
              <a:t>4.1</a:t>
            </a:r>
            <a:endParaRPr lang="zh-CN" altLang="en-US" sz="2500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D59CDD6F-F38D-4659-9CCC-B22C9E55A7E0}"/>
              </a:ext>
            </a:extLst>
          </p:cNvPr>
          <p:cNvSpPr txBox="1"/>
          <p:nvPr/>
        </p:nvSpPr>
        <p:spPr>
          <a:xfrm>
            <a:off x="1869989" y="3190473"/>
            <a:ext cx="75788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500" dirty="0"/>
              <a:t>4.2</a:t>
            </a:r>
            <a:endParaRPr lang="zh-CN" altLang="en-US" sz="2500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C65EC57D-BC5F-4299-9CAC-D7FA910473AB}"/>
              </a:ext>
            </a:extLst>
          </p:cNvPr>
          <p:cNvSpPr txBox="1"/>
          <p:nvPr/>
        </p:nvSpPr>
        <p:spPr>
          <a:xfrm>
            <a:off x="1869989" y="4127897"/>
            <a:ext cx="75788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500" dirty="0"/>
              <a:t>4.3</a:t>
            </a:r>
            <a:endParaRPr lang="zh-CN" altLang="en-US" sz="2500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9AF92B06-BA9E-4572-B7B4-53057E00CB75}"/>
              </a:ext>
            </a:extLst>
          </p:cNvPr>
          <p:cNvSpPr txBox="1"/>
          <p:nvPr/>
        </p:nvSpPr>
        <p:spPr>
          <a:xfrm>
            <a:off x="1491048" y="5061967"/>
            <a:ext cx="75788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500" dirty="0"/>
              <a:t>4.4</a:t>
            </a:r>
            <a:endParaRPr lang="zh-CN" altLang="en-US" sz="25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>
            <a:extLst>
              <a:ext uri="{FF2B5EF4-FFF2-40B4-BE49-F238E27FC236}">
                <a16:creationId xmlns:a16="http://schemas.microsoft.com/office/drawing/2014/main" id="{E3971AD1-EB04-478D-A7EF-EF105D88AC7E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/>
              <a:t>4.2 </a:t>
            </a:r>
            <a:r>
              <a:rPr lang="zh-CN" altLang="en-US"/>
              <a:t>数组的基本使用</a:t>
            </a:r>
          </a:p>
        </p:txBody>
      </p:sp>
      <p:sp>
        <p:nvSpPr>
          <p:cNvPr id="3" name="矩形 38">
            <a:extLst>
              <a:ext uri="{FF2B5EF4-FFF2-40B4-BE49-F238E27FC236}">
                <a16:creationId xmlns:a16="http://schemas.microsoft.com/office/drawing/2014/main" id="{90E8F743-B987-4F56-9CC5-B8229E9D09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1273175"/>
            <a:ext cx="8429625" cy="4000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数组的定义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赋值方式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844" name="矩形 11">
            <a:extLst>
              <a:ext uri="{FF2B5EF4-FFF2-40B4-BE49-F238E27FC236}">
                <a16:creationId xmlns:a16="http://schemas.microsoft.com/office/drawing/2014/main" id="{09DA56BD-249B-4326-9B0F-168BE5E0E6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950" y="1947863"/>
            <a:ext cx="84074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lnSpc>
                <a:spcPct val="2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>
                <a:latin typeface="Arial" panose="020B0604020202020204" pitchFamily="34" charset="0"/>
              </a:rPr>
              <a:t>使用赋值方式定义数组，实际上就是创建一个数组变量，然后使用赋值运算符直接给变量赋值。</a:t>
            </a:r>
            <a:endParaRPr lang="zh-CN" altLang="zh-CN" sz="1800">
              <a:latin typeface="Arial" panose="020B0604020202020204" pitchFamily="34" charset="0"/>
            </a:endParaRPr>
          </a:p>
        </p:txBody>
      </p:sp>
      <p:grpSp>
        <p:nvGrpSpPr>
          <p:cNvPr id="35845" name="组合 2">
            <a:extLst>
              <a:ext uri="{FF2B5EF4-FFF2-40B4-BE49-F238E27FC236}">
                <a16:creationId xmlns:a16="http://schemas.microsoft.com/office/drawing/2014/main" id="{F4F3F692-6B7E-48B5-B0F3-2908AFAF7AB8}"/>
              </a:ext>
            </a:extLst>
          </p:cNvPr>
          <p:cNvGrpSpPr>
            <a:grpSpLocks/>
          </p:cNvGrpSpPr>
          <p:nvPr/>
        </p:nvGrpSpPr>
        <p:grpSpPr bwMode="auto">
          <a:xfrm>
            <a:off x="708025" y="3209925"/>
            <a:ext cx="7753350" cy="2100263"/>
            <a:chOff x="2895401" y="3515224"/>
            <a:chExt cx="1077166" cy="883880"/>
          </a:xfrm>
        </p:grpSpPr>
        <p:sp>
          <p:nvSpPr>
            <p:cNvPr id="14" name="矩形 1">
              <a:extLst>
                <a:ext uri="{FF2B5EF4-FFF2-40B4-BE49-F238E27FC236}">
                  <a16:creationId xmlns:a16="http://schemas.microsoft.com/office/drawing/2014/main" id="{262A948C-9F43-4901-AFE5-6DCA417218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5401" y="3515224"/>
              <a:ext cx="1077166" cy="883880"/>
            </a:xfrm>
            <a:prstGeom prst="rect">
              <a:avLst/>
            </a:prstGeom>
            <a:solidFill>
              <a:srgbClr val="D6ECFF">
                <a:lumMod val="25000"/>
              </a:srgb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Font typeface="Arial" charset="0"/>
                <a:buNone/>
                <a:defRPr/>
              </a:pPr>
              <a:endParaRPr lang="zh-CN" altLang="en-US" kern="0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67295351-6708-4CAE-A7B8-929BAA8128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5245" y="3541948"/>
              <a:ext cx="1007693" cy="797696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indent="0"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$</a:t>
              </a:r>
              <a:r>
                <a:rPr lang="en-US" altLang="zh-CN" sz="16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arr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[] = 123;			// </a:t>
              </a:r>
              <a:r>
                <a:rPr lang="zh-CN" altLang="en-US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存储结果：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$</a:t>
              </a:r>
              <a:r>
                <a:rPr lang="en-US" altLang="zh-CN" sz="16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arr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[0] = 123</a:t>
              </a:r>
            </a:p>
            <a:p>
              <a:pPr marL="0" indent="0"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$</a:t>
              </a:r>
              <a:r>
                <a:rPr lang="en-US" altLang="zh-CN" sz="16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arr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[] = 'hello';			// </a:t>
              </a:r>
              <a:r>
                <a:rPr lang="zh-CN" altLang="en-US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存储结果：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$</a:t>
              </a:r>
              <a:r>
                <a:rPr lang="en-US" altLang="zh-CN" sz="16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arr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[1] = 'hello'</a:t>
              </a:r>
            </a:p>
            <a:p>
              <a:pPr marL="0" indent="0"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$</a:t>
              </a:r>
              <a:r>
                <a:rPr lang="en-US" altLang="zh-CN" sz="16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arr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[4] = 'PHP';			// </a:t>
              </a:r>
              <a:r>
                <a:rPr lang="zh-CN" altLang="en-US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存储结果：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$</a:t>
              </a:r>
              <a:r>
                <a:rPr lang="en-US" altLang="zh-CN" sz="16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arr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[4] = 'PHP'</a:t>
              </a:r>
            </a:p>
            <a:p>
              <a:pPr marL="0" indent="0"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$</a:t>
              </a:r>
              <a:r>
                <a:rPr lang="en-US" altLang="zh-CN" sz="16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arr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['name'] = 'Tom';		// </a:t>
              </a:r>
              <a:r>
                <a:rPr lang="zh-CN" altLang="en-US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存储结果：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$</a:t>
              </a:r>
              <a:r>
                <a:rPr lang="en-US" altLang="zh-CN" sz="16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arr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['name'] = 'Tom'</a:t>
              </a:r>
            </a:p>
            <a:p>
              <a:pPr marL="0" indent="0"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$</a:t>
              </a:r>
              <a:r>
                <a:rPr lang="en-US" altLang="zh-CN" sz="16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arr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[] = 'Java';			// </a:t>
              </a:r>
              <a:r>
                <a:rPr lang="zh-CN" altLang="en-US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存储结果：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$</a:t>
              </a:r>
              <a:r>
                <a:rPr lang="en-US" altLang="zh-CN" sz="16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arr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[5] = 'Java'</a:t>
              </a:r>
            </a:p>
          </p:txBody>
        </p:sp>
      </p:grpSp>
      <p:sp>
        <p:nvSpPr>
          <p:cNvPr id="19" name="圆角矩形 18">
            <a:extLst>
              <a:ext uri="{FF2B5EF4-FFF2-40B4-BE49-F238E27FC236}">
                <a16:creationId xmlns:a16="http://schemas.microsoft.com/office/drawing/2014/main" id="{72157842-7920-4939-85BD-F8B18A4F9971}"/>
              </a:ext>
            </a:extLst>
          </p:cNvPr>
          <p:cNvSpPr/>
          <p:nvPr/>
        </p:nvSpPr>
        <p:spPr>
          <a:xfrm>
            <a:off x="5016500" y="2757488"/>
            <a:ext cx="1700213" cy="557212"/>
          </a:xfrm>
          <a:prstGeom prst="roundRect">
            <a:avLst/>
          </a:prstGeom>
          <a:solidFill>
            <a:srgbClr val="FBFBFB"/>
          </a:solidFill>
          <a:ln w="12700">
            <a:solidFill>
              <a:srgbClr val="00B4E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1"/>
                </a:solidFill>
              </a:rPr>
              <a:t>赋值方式</a:t>
            </a:r>
          </a:p>
        </p:txBody>
      </p:sp>
      <p:sp>
        <p:nvSpPr>
          <p:cNvPr id="35847" name="矩形 3">
            <a:extLst>
              <a:ext uri="{FF2B5EF4-FFF2-40B4-BE49-F238E27FC236}">
                <a16:creationId xmlns:a16="http://schemas.microsoft.com/office/drawing/2014/main" id="{074BE3A3-9908-4151-B599-98602D277B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150" y="5522913"/>
            <a:ext cx="83248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zh-CN" sz="1800" b="1" u="sng">
                <a:solidFill>
                  <a:srgbClr val="FF0000"/>
                </a:solidFill>
                <a:latin typeface="Arial" panose="020B0604020202020204" pitchFamily="34" charset="0"/>
              </a:rPr>
              <a:t>赋值方式定义数组就是单独为数组元素赋值。需要注意的是，赋值方式不能定义一个空数组。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>
            <a:extLst>
              <a:ext uri="{FF2B5EF4-FFF2-40B4-BE49-F238E27FC236}">
                <a16:creationId xmlns:a16="http://schemas.microsoft.com/office/drawing/2014/main" id="{EF8C35A7-FE41-4C97-8764-A3FC96459664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/>
              <a:t>4.2 </a:t>
            </a:r>
            <a:r>
              <a:rPr lang="zh-CN" altLang="en-US"/>
              <a:t>数组的基本使用</a:t>
            </a:r>
          </a:p>
        </p:txBody>
      </p:sp>
      <p:sp>
        <p:nvSpPr>
          <p:cNvPr id="3" name="矩形 38">
            <a:extLst>
              <a:ext uri="{FF2B5EF4-FFF2-40B4-BE49-F238E27FC236}">
                <a16:creationId xmlns:a16="http://schemas.microsoft.com/office/drawing/2014/main" id="{51CD33FD-57FD-47EC-B419-1AD8AE95C2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1273175"/>
            <a:ext cx="8429625" cy="4000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数组的定义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短数组定义法（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[]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868" name="矩形 11">
            <a:extLst>
              <a:ext uri="{FF2B5EF4-FFF2-40B4-BE49-F238E27FC236}">
                <a16:creationId xmlns:a16="http://schemas.microsoft.com/office/drawing/2014/main" id="{C43A1A3F-E516-49FF-A8E2-73566B3023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950" y="1947863"/>
            <a:ext cx="84074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lnSpc>
                <a:spcPct val="2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>
                <a:latin typeface="Arial" panose="020B0604020202020204" pitchFamily="34" charset="0"/>
              </a:rPr>
              <a:t>短数组定义法（</a:t>
            </a:r>
            <a:r>
              <a:rPr lang="en-US" altLang="zh-CN" sz="1800">
                <a:latin typeface="Arial" panose="020B0604020202020204" pitchFamily="34" charset="0"/>
              </a:rPr>
              <a:t>[]</a:t>
            </a:r>
            <a:r>
              <a:rPr lang="zh-CN" altLang="en-US" sz="1800">
                <a:latin typeface="Arial" panose="020B0604020202020204" pitchFamily="34" charset="0"/>
              </a:rPr>
              <a:t>）与</a:t>
            </a:r>
            <a:r>
              <a:rPr lang="en-US" altLang="zh-CN" sz="1800">
                <a:latin typeface="Arial" panose="020B0604020202020204" pitchFamily="34" charset="0"/>
              </a:rPr>
              <a:t>array()</a:t>
            </a:r>
            <a:r>
              <a:rPr lang="zh-CN" altLang="en-US" sz="1800">
                <a:latin typeface="Arial" panose="020B0604020202020204" pitchFamily="34" charset="0"/>
              </a:rPr>
              <a:t>语法结构相同，只需将</a:t>
            </a:r>
            <a:r>
              <a:rPr lang="en-US" altLang="zh-CN" sz="1800">
                <a:latin typeface="Arial" panose="020B0604020202020204" pitchFamily="34" charset="0"/>
              </a:rPr>
              <a:t>array()</a:t>
            </a:r>
            <a:r>
              <a:rPr lang="zh-CN" altLang="en-US" sz="1800">
                <a:latin typeface="Arial" panose="020B0604020202020204" pitchFamily="34" charset="0"/>
              </a:rPr>
              <a:t>替换为</a:t>
            </a:r>
            <a:r>
              <a:rPr lang="en-US" altLang="zh-CN" sz="1800">
                <a:latin typeface="Arial" panose="020B0604020202020204" pitchFamily="34" charset="0"/>
              </a:rPr>
              <a:t>[]</a:t>
            </a:r>
            <a:r>
              <a:rPr lang="zh-CN" altLang="en-US" sz="1800">
                <a:latin typeface="Arial" panose="020B0604020202020204" pitchFamily="34" charset="0"/>
              </a:rPr>
              <a:t>即可</a:t>
            </a:r>
            <a:endParaRPr lang="zh-CN" altLang="zh-CN" sz="1800">
              <a:latin typeface="Arial" panose="020B0604020202020204" pitchFamily="34" charset="0"/>
            </a:endParaRPr>
          </a:p>
        </p:txBody>
      </p:sp>
      <p:grpSp>
        <p:nvGrpSpPr>
          <p:cNvPr id="36869" name="组合 2">
            <a:extLst>
              <a:ext uri="{FF2B5EF4-FFF2-40B4-BE49-F238E27FC236}">
                <a16:creationId xmlns:a16="http://schemas.microsoft.com/office/drawing/2014/main" id="{3E639B02-6B3A-4CAA-A590-F28B3B6A11EB}"/>
              </a:ext>
            </a:extLst>
          </p:cNvPr>
          <p:cNvGrpSpPr>
            <a:grpSpLocks/>
          </p:cNvGrpSpPr>
          <p:nvPr/>
        </p:nvGrpSpPr>
        <p:grpSpPr bwMode="auto">
          <a:xfrm>
            <a:off x="1490663" y="3121025"/>
            <a:ext cx="5564187" cy="2546350"/>
            <a:chOff x="2831807" y="3515224"/>
            <a:chExt cx="978178" cy="1071315"/>
          </a:xfrm>
        </p:grpSpPr>
        <p:sp>
          <p:nvSpPr>
            <p:cNvPr id="14" name="矩形 1">
              <a:extLst>
                <a:ext uri="{FF2B5EF4-FFF2-40B4-BE49-F238E27FC236}">
                  <a16:creationId xmlns:a16="http://schemas.microsoft.com/office/drawing/2014/main" id="{57D03AB0-CF29-4800-94EF-845AA7D91F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1807" y="3515224"/>
              <a:ext cx="978178" cy="1071315"/>
            </a:xfrm>
            <a:prstGeom prst="rect">
              <a:avLst/>
            </a:prstGeom>
            <a:solidFill>
              <a:srgbClr val="D6ECFF">
                <a:lumMod val="25000"/>
              </a:srgb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Font typeface="Arial" charset="0"/>
                <a:buNone/>
                <a:defRPr/>
              </a:pPr>
              <a:endParaRPr lang="zh-CN" altLang="en-US" kern="0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4F1983A1-95A5-46AC-92D3-A1BC1A2388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4274" y="3541940"/>
              <a:ext cx="925711" cy="971130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indent="0"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// </a:t>
              </a:r>
              <a:r>
                <a:rPr lang="zh-CN" altLang="en-US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相当于：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array('wind', 'fine')</a:t>
              </a:r>
            </a:p>
            <a:p>
              <a:pPr marL="0" indent="0"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$weather = ['wind', 'fine'];</a:t>
              </a:r>
            </a:p>
            <a:p>
              <a:pPr marL="0" indent="0"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// </a:t>
              </a:r>
              <a:r>
                <a:rPr lang="zh-CN" altLang="en-US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相当于：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array('id' =&gt; 12, 'name' =&gt; 'PHP')</a:t>
              </a:r>
            </a:p>
            <a:p>
              <a:pPr marL="0" indent="0"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$object = ['id' =&gt; 12, 'name' =&gt; 'PHP'];</a:t>
              </a:r>
            </a:p>
            <a:p>
              <a:pPr marL="0" indent="0"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// </a:t>
              </a:r>
              <a:r>
                <a:rPr lang="zh-CN" altLang="en-US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相当于：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array(array(1, 3), array(2, 4))</a:t>
              </a:r>
            </a:p>
            <a:p>
              <a:pPr marL="0" indent="0"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$</a:t>
              </a:r>
              <a:r>
                <a:rPr lang="en-US" altLang="zh-CN" sz="16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num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= [[1, 3], [2, 4]];</a:t>
              </a:r>
            </a:p>
          </p:txBody>
        </p:sp>
      </p:grpSp>
      <p:sp>
        <p:nvSpPr>
          <p:cNvPr id="19" name="圆角矩形 18">
            <a:extLst>
              <a:ext uri="{FF2B5EF4-FFF2-40B4-BE49-F238E27FC236}">
                <a16:creationId xmlns:a16="http://schemas.microsoft.com/office/drawing/2014/main" id="{EFA0510A-18A5-4D99-9FF9-B01DB3ECB6FF}"/>
              </a:ext>
            </a:extLst>
          </p:cNvPr>
          <p:cNvSpPr/>
          <p:nvPr/>
        </p:nvSpPr>
        <p:spPr>
          <a:xfrm>
            <a:off x="4608513" y="2755900"/>
            <a:ext cx="2076450" cy="557213"/>
          </a:xfrm>
          <a:prstGeom prst="roundRect">
            <a:avLst/>
          </a:prstGeom>
          <a:solidFill>
            <a:srgbClr val="FBFBFB"/>
          </a:solidFill>
          <a:ln w="12700">
            <a:solidFill>
              <a:srgbClr val="00B4E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1"/>
                </a:solidFill>
              </a:rPr>
              <a:t>短数组定义法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>
            <a:extLst>
              <a:ext uri="{FF2B5EF4-FFF2-40B4-BE49-F238E27FC236}">
                <a16:creationId xmlns:a16="http://schemas.microsoft.com/office/drawing/2014/main" id="{D89D620E-3D6D-4209-BBAE-2222617382AA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/>
              <a:t>4.2 </a:t>
            </a:r>
            <a:r>
              <a:rPr lang="zh-CN" altLang="en-US"/>
              <a:t>数组的基本使用</a:t>
            </a:r>
          </a:p>
        </p:txBody>
      </p:sp>
      <p:sp>
        <p:nvSpPr>
          <p:cNvPr id="3" name="矩形 38">
            <a:extLst>
              <a:ext uri="{FF2B5EF4-FFF2-40B4-BE49-F238E27FC236}">
                <a16:creationId xmlns:a16="http://schemas.microsoft.com/office/drawing/2014/main" id="{B909B063-8F31-4DB2-9D20-DE4A81E3A3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1273175"/>
            <a:ext cx="8429625" cy="4000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 startAt="2"/>
              <a:defRPr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访问数组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892" name="矩形 3">
            <a:extLst>
              <a:ext uri="{FF2B5EF4-FFF2-40B4-BE49-F238E27FC236}">
                <a16:creationId xmlns:a16="http://schemas.microsoft.com/office/drawing/2014/main" id="{161A11EA-4CA5-4ECB-875D-8A620A69B7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950" y="1947863"/>
            <a:ext cx="84074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lnSpc>
                <a:spcPct val="2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>
                <a:latin typeface="Arial" panose="020B0604020202020204" pitchFamily="34" charset="0"/>
              </a:rPr>
              <a:t>数组定义完成后，若想要查看数组中某个具体的元素，则可以通过“数组名</a:t>
            </a:r>
            <a:r>
              <a:rPr lang="en-US" altLang="zh-CN" sz="1800">
                <a:latin typeface="Arial" panose="020B0604020202020204" pitchFamily="34" charset="0"/>
              </a:rPr>
              <a:t>[</a:t>
            </a:r>
            <a:r>
              <a:rPr lang="zh-CN" altLang="en-US" sz="1800">
                <a:latin typeface="Arial" panose="020B0604020202020204" pitchFamily="34" charset="0"/>
              </a:rPr>
              <a:t>键</a:t>
            </a:r>
            <a:r>
              <a:rPr lang="en-US" altLang="zh-CN" sz="1800">
                <a:latin typeface="Arial" panose="020B0604020202020204" pitchFamily="34" charset="0"/>
              </a:rPr>
              <a:t>]</a:t>
            </a:r>
            <a:r>
              <a:rPr lang="zh-CN" altLang="en-US" sz="1800">
                <a:latin typeface="Arial" panose="020B0604020202020204" pitchFamily="34" charset="0"/>
              </a:rPr>
              <a:t>”的方式获取。</a:t>
            </a:r>
            <a:endParaRPr lang="zh-CN" altLang="zh-CN" sz="1800">
              <a:latin typeface="Arial" panose="020B0604020202020204" pitchFamily="34" charset="0"/>
            </a:endParaRPr>
          </a:p>
        </p:txBody>
      </p:sp>
      <p:grpSp>
        <p:nvGrpSpPr>
          <p:cNvPr id="37893" name="组合 2">
            <a:extLst>
              <a:ext uri="{FF2B5EF4-FFF2-40B4-BE49-F238E27FC236}">
                <a16:creationId xmlns:a16="http://schemas.microsoft.com/office/drawing/2014/main" id="{3F15D192-B894-4C4F-9B31-0887E6B9EECF}"/>
              </a:ext>
            </a:extLst>
          </p:cNvPr>
          <p:cNvGrpSpPr>
            <a:grpSpLocks/>
          </p:cNvGrpSpPr>
          <p:nvPr/>
        </p:nvGrpSpPr>
        <p:grpSpPr bwMode="auto">
          <a:xfrm>
            <a:off x="1020763" y="3255963"/>
            <a:ext cx="7378700" cy="2606675"/>
            <a:chOff x="2831807" y="3500445"/>
            <a:chExt cx="978178" cy="1097086"/>
          </a:xfrm>
        </p:grpSpPr>
        <p:sp>
          <p:nvSpPr>
            <p:cNvPr id="6" name="矩形 1">
              <a:extLst>
                <a:ext uri="{FF2B5EF4-FFF2-40B4-BE49-F238E27FC236}">
                  <a16:creationId xmlns:a16="http://schemas.microsoft.com/office/drawing/2014/main" id="{84549342-3288-49F4-A74C-9DDF4458BF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1807" y="3500445"/>
              <a:ext cx="978178" cy="1097086"/>
            </a:xfrm>
            <a:prstGeom prst="rect">
              <a:avLst/>
            </a:prstGeom>
            <a:solidFill>
              <a:srgbClr val="D6ECFF">
                <a:lumMod val="25000"/>
              </a:srgb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Font typeface="Arial" charset="0"/>
                <a:buNone/>
                <a:defRPr/>
              </a:pPr>
              <a:endParaRPr lang="zh-CN" altLang="en-US" kern="0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049A1768-964E-4503-9D79-48A91887CC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4209" y="3541870"/>
              <a:ext cx="925776" cy="971476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indent="0"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$sub = ['PHP', 'Java', 'C', 'Android'];</a:t>
              </a:r>
            </a:p>
            <a:p>
              <a:pPr marL="0" indent="0"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$data = ['goods' =&gt; 'clothes', '</a:t>
              </a:r>
              <a:r>
                <a:rPr lang="en-US" altLang="zh-CN" sz="16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num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' =&gt; 49.90, 'sales' =&gt; 500];</a:t>
              </a:r>
            </a:p>
            <a:p>
              <a:pPr marL="0" indent="0"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echo $sub[1];		// </a:t>
              </a:r>
              <a:r>
                <a:rPr lang="zh-CN" altLang="en-US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输出结果：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Java</a:t>
              </a:r>
            </a:p>
            <a:p>
              <a:pPr marL="0" indent="0"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echo $sub[3];		// </a:t>
              </a:r>
              <a:r>
                <a:rPr lang="zh-CN" altLang="en-US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输出结果：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Android</a:t>
              </a:r>
            </a:p>
            <a:p>
              <a:pPr marL="0" indent="0"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echo $data['goods'];	// </a:t>
              </a:r>
              <a:r>
                <a:rPr lang="zh-CN" altLang="en-US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输出结果：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clothes</a:t>
              </a:r>
            </a:p>
            <a:p>
              <a:pPr marL="0" indent="0"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echo $data['sales'];	// </a:t>
              </a:r>
              <a:r>
                <a:rPr lang="zh-CN" altLang="en-US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输出结果：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500</a:t>
              </a:r>
            </a:p>
          </p:txBody>
        </p:sp>
      </p:grpSp>
      <p:sp>
        <p:nvSpPr>
          <p:cNvPr id="9" name="圆角矩形 8">
            <a:extLst>
              <a:ext uri="{FF2B5EF4-FFF2-40B4-BE49-F238E27FC236}">
                <a16:creationId xmlns:a16="http://schemas.microsoft.com/office/drawing/2014/main" id="{7A93036C-6966-410C-9795-4875DDEB01D4}"/>
              </a:ext>
            </a:extLst>
          </p:cNvPr>
          <p:cNvSpPr/>
          <p:nvPr/>
        </p:nvSpPr>
        <p:spPr>
          <a:xfrm>
            <a:off x="5784850" y="2976563"/>
            <a:ext cx="2076450" cy="557212"/>
          </a:xfrm>
          <a:prstGeom prst="roundRect">
            <a:avLst/>
          </a:prstGeom>
          <a:solidFill>
            <a:srgbClr val="FBFBFB"/>
          </a:solidFill>
          <a:ln w="12700">
            <a:solidFill>
              <a:srgbClr val="00B4E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1"/>
                </a:solidFill>
              </a:rPr>
              <a:t>数组名</a:t>
            </a:r>
            <a:r>
              <a:rPr lang="en-US" altLang="zh-CN" dirty="0">
                <a:solidFill>
                  <a:schemeClr val="tx1"/>
                </a:solidFill>
              </a:rPr>
              <a:t>[</a:t>
            </a:r>
            <a:r>
              <a:rPr lang="zh-CN" altLang="en-US" dirty="0">
                <a:solidFill>
                  <a:schemeClr val="tx1"/>
                </a:solidFill>
              </a:rPr>
              <a:t>键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>
            <a:extLst>
              <a:ext uri="{FF2B5EF4-FFF2-40B4-BE49-F238E27FC236}">
                <a16:creationId xmlns:a16="http://schemas.microsoft.com/office/drawing/2014/main" id="{6AB6BB4D-81B5-4202-A9FC-F1C47B75C634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/>
              <a:t>4.2 </a:t>
            </a:r>
            <a:r>
              <a:rPr lang="zh-CN" altLang="en-US"/>
              <a:t>数组的基本使用</a:t>
            </a:r>
          </a:p>
        </p:txBody>
      </p:sp>
      <p:sp>
        <p:nvSpPr>
          <p:cNvPr id="3" name="矩形 38">
            <a:extLst>
              <a:ext uri="{FF2B5EF4-FFF2-40B4-BE49-F238E27FC236}">
                <a16:creationId xmlns:a16="http://schemas.microsoft.com/office/drawing/2014/main" id="{9FEEC57C-86EA-45ED-8E0B-08E661621D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1273175"/>
            <a:ext cx="8429625" cy="4000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 startAt="2"/>
              <a:defRPr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访问数组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916" name="矩形 3">
            <a:extLst>
              <a:ext uri="{FF2B5EF4-FFF2-40B4-BE49-F238E27FC236}">
                <a16:creationId xmlns:a16="http://schemas.microsoft.com/office/drawing/2014/main" id="{3EFBC5BE-021A-4ECF-9CD4-7BA681EACA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950" y="1947863"/>
            <a:ext cx="8407400" cy="166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lnSpc>
                <a:spcPct val="2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>
                <a:latin typeface="Arial" panose="020B0604020202020204" pitchFamily="34" charset="0"/>
              </a:rPr>
              <a:t>另外，若要一次查看数组中的所有元素，则可以利用前面学习过的输出语句函数</a:t>
            </a:r>
            <a:r>
              <a:rPr lang="en-US" altLang="zh-CN" sz="1800">
                <a:latin typeface="Arial" panose="020B0604020202020204" pitchFamily="34" charset="0"/>
              </a:rPr>
              <a:t>print_r()</a:t>
            </a:r>
            <a:r>
              <a:rPr lang="zh-CN" altLang="en-US" sz="1800">
                <a:latin typeface="Arial" panose="020B0604020202020204" pitchFamily="34" charset="0"/>
              </a:rPr>
              <a:t>和</a:t>
            </a:r>
            <a:r>
              <a:rPr lang="en-US" altLang="zh-CN" sz="1800">
                <a:latin typeface="Arial" panose="020B0604020202020204" pitchFamily="34" charset="0"/>
              </a:rPr>
              <a:t>var_dump()</a:t>
            </a:r>
            <a:r>
              <a:rPr lang="zh-CN" altLang="en-US" sz="1800">
                <a:latin typeface="Arial" panose="020B0604020202020204" pitchFamily="34" charset="0"/>
              </a:rPr>
              <a:t>，并且通常情况下为了使输出的函数按照一定的格式打印，查看时经常与</a:t>
            </a:r>
            <a:r>
              <a:rPr lang="en-US" altLang="zh-CN" sz="1800">
                <a:latin typeface="Arial" panose="020B0604020202020204" pitchFamily="34" charset="0"/>
              </a:rPr>
              <a:t>pre</a:t>
            </a:r>
            <a:r>
              <a:rPr lang="zh-CN" altLang="en-US" sz="1800">
                <a:latin typeface="Arial" panose="020B0604020202020204" pitchFamily="34" charset="0"/>
              </a:rPr>
              <a:t>标记一起使用。</a:t>
            </a:r>
            <a:endParaRPr lang="zh-CN" altLang="zh-CN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>
            <a:extLst>
              <a:ext uri="{FF2B5EF4-FFF2-40B4-BE49-F238E27FC236}">
                <a16:creationId xmlns:a16="http://schemas.microsoft.com/office/drawing/2014/main" id="{A9134CDA-ECA9-4653-A341-B08B25B5A96D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/>
              <a:t>4.2 </a:t>
            </a:r>
            <a:r>
              <a:rPr lang="zh-CN" altLang="en-US"/>
              <a:t>数组的基本使用</a:t>
            </a:r>
          </a:p>
        </p:txBody>
      </p:sp>
      <p:sp>
        <p:nvSpPr>
          <p:cNvPr id="3" name="矩形 38">
            <a:extLst>
              <a:ext uri="{FF2B5EF4-FFF2-40B4-BE49-F238E27FC236}">
                <a16:creationId xmlns:a16="http://schemas.microsoft.com/office/drawing/2014/main" id="{60E98431-F393-4A3F-A24B-2C88049AB4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1273175"/>
            <a:ext cx="8429625" cy="4000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 startAt="2"/>
              <a:defRPr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访问数组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9940" name="组合 2">
            <a:extLst>
              <a:ext uri="{FF2B5EF4-FFF2-40B4-BE49-F238E27FC236}">
                <a16:creationId xmlns:a16="http://schemas.microsoft.com/office/drawing/2014/main" id="{EE02D724-6449-4753-8CB2-1EF3A5BC4DC6}"/>
              </a:ext>
            </a:extLst>
          </p:cNvPr>
          <p:cNvGrpSpPr>
            <a:grpSpLocks/>
          </p:cNvGrpSpPr>
          <p:nvPr/>
        </p:nvGrpSpPr>
        <p:grpSpPr bwMode="auto">
          <a:xfrm>
            <a:off x="1450975" y="1741488"/>
            <a:ext cx="6386513" cy="1855787"/>
            <a:chOff x="2831807" y="3500445"/>
            <a:chExt cx="1710592" cy="480869"/>
          </a:xfrm>
        </p:grpSpPr>
        <p:sp>
          <p:nvSpPr>
            <p:cNvPr id="6" name="矩形 1">
              <a:extLst>
                <a:ext uri="{FF2B5EF4-FFF2-40B4-BE49-F238E27FC236}">
                  <a16:creationId xmlns:a16="http://schemas.microsoft.com/office/drawing/2014/main" id="{2B352877-F693-4580-BB66-01345B16A4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1807" y="3500445"/>
              <a:ext cx="1710592" cy="480869"/>
            </a:xfrm>
            <a:prstGeom prst="rect">
              <a:avLst/>
            </a:prstGeom>
            <a:solidFill>
              <a:srgbClr val="D6ECFF">
                <a:lumMod val="25000"/>
              </a:srgb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Font typeface="Arial" charset="0"/>
                <a:buNone/>
                <a:defRPr/>
              </a:pPr>
              <a:endParaRPr lang="zh-CN" altLang="en-US" kern="0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67D3E7C4-E8E1-421F-AA33-1985BA880F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4737" y="3531708"/>
              <a:ext cx="1584732" cy="406826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indent="0"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echo '&lt;pre&gt;';</a:t>
              </a:r>
            </a:p>
            <a:p>
              <a:pPr marL="0" indent="0"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print_r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($sub);	// </a:t>
              </a:r>
              <a:r>
                <a:rPr lang="en-US" altLang="zh-CN" sz="16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print_r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()</a:t>
              </a:r>
              <a:r>
                <a:rPr lang="zh-CN" altLang="en-US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函数打印数组变量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$sub</a:t>
              </a:r>
            </a:p>
            <a:p>
              <a:pPr marL="0" indent="0"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var_dump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($data);	// </a:t>
              </a:r>
              <a:r>
                <a:rPr lang="en-US" altLang="zh-CN" sz="16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var_dump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()</a:t>
              </a:r>
              <a:r>
                <a:rPr lang="zh-CN" altLang="en-US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函数打印数组变量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$data</a:t>
              </a:r>
            </a:p>
            <a:p>
              <a:pPr marL="0" indent="0"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echo '&lt;/pre&gt;';</a:t>
              </a:r>
            </a:p>
          </p:txBody>
        </p:sp>
      </p:grpSp>
      <p:grpSp>
        <p:nvGrpSpPr>
          <p:cNvPr id="39941" name="组合 2">
            <a:extLst>
              <a:ext uri="{FF2B5EF4-FFF2-40B4-BE49-F238E27FC236}">
                <a16:creationId xmlns:a16="http://schemas.microsoft.com/office/drawing/2014/main" id="{5E3C56B9-2ABA-4E5B-9D9E-EE721653936A}"/>
              </a:ext>
            </a:extLst>
          </p:cNvPr>
          <p:cNvGrpSpPr>
            <a:grpSpLocks/>
          </p:cNvGrpSpPr>
          <p:nvPr/>
        </p:nvGrpSpPr>
        <p:grpSpPr bwMode="auto">
          <a:xfrm>
            <a:off x="1450975" y="3789363"/>
            <a:ext cx="3014663" cy="2698750"/>
            <a:chOff x="2831807" y="3500445"/>
            <a:chExt cx="727384" cy="699607"/>
          </a:xfrm>
        </p:grpSpPr>
        <p:sp>
          <p:nvSpPr>
            <p:cNvPr id="10" name="矩形 1">
              <a:extLst>
                <a:ext uri="{FF2B5EF4-FFF2-40B4-BE49-F238E27FC236}">
                  <a16:creationId xmlns:a16="http://schemas.microsoft.com/office/drawing/2014/main" id="{BF282D30-32BF-4B62-8997-56A988B09E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1807" y="3500445"/>
              <a:ext cx="727384" cy="699607"/>
            </a:xfrm>
            <a:prstGeom prst="rect">
              <a:avLst/>
            </a:prstGeom>
            <a:solidFill>
              <a:srgbClr val="D6ECFF">
                <a:lumMod val="25000"/>
              </a:srgb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Font typeface="Arial" charset="0"/>
                <a:buNone/>
                <a:defRPr/>
              </a:pPr>
              <a:endParaRPr lang="zh-CN" altLang="en-US" kern="0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CDF36424-5FF5-4712-8F9C-8E3666758B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4625" y="3531722"/>
              <a:ext cx="664566" cy="53458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indent="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// </a:t>
              </a:r>
              <a:r>
                <a:rPr lang="en-US" altLang="zh-CN" sz="16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print_r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()</a:t>
              </a:r>
              <a:r>
                <a:rPr lang="zh-CN" altLang="en-US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打印结果</a:t>
              </a:r>
            </a:p>
            <a:p>
              <a:pPr marL="0" indent="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Array</a:t>
              </a:r>
            </a:p>
            <a:p>
              <a:pPr marL="0" indent="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(</a:t>
              </a:r>
            </a:p>
            <a:p>
              <a:pPr marL="0" indent="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   [0] =&gt; PHP</a:t>
              </a:r>
            </a:p>
            <a:p>
              <a:pPr marL="0" indent="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   [1] =&gt; Java</a:t>
              </a:r>
            </a:p>
            <a:p>
              <a:pPr marL="0" indent="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   [2] =&gt; C</a:t>
              </a:r>
            </a:p>
            <a:p>
              <a:pPr marL="0" indent="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   [3] =&gt; Android</a:t>
              </a:r>
            </a:p>
            <a:p>
              <a:pPr marL="0" indent="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)</a:t>
              </a:r>
            </a:p>
          </p:txBody>
        </p:sp>
      </p:grpSp>
      <p:grpSp>
        <p:nvGrpSpPr>
          <p:cNvPr id="39942" name="组合 2">
            <a:extLst>
              <a:ext uri="{FF2B5EF4-FFF2-40B4-BE49-F238E27FC236}">
                <a16:creationId xmlns:a16="http://schemas.microsoft.com/office/drawing/2014/main" id="{FBCCD5DC-0F93-4FF6-9FCC-E14DE5474918}"/>
              </a:ext>
            </a:extLst>
          </p:cNvPr>
          <p:cNvGrpSpPr>
            <a:grpSpLocks/>
          </p:cNvGrpSpPr>
          <p:nvPr/>
        </p:nvGrpSpPr>
        <p:grpSpPr bwMode="auto">
          <a:xfrm>
            <a:off x="4645025" y="3786188"/>
            <a:ext cx="3192463" cy="2701925"/>
            <a:chOff x="2831807" y="3500445"/>
            <a:chExt cx="903230" cy="629640"/>
          </a:xfrm>
        </p:grpSpPr>
        <p:sp>
          <p:nvSpPr>
            <p:cNvPr id="13" name="矩形 1">
              <a:extLst>
                <a:ext uri="{FF2B5EF4-FFF2-40B4-BE49-F238E27FC236}">
                  <a16:creationId xmlns:a16="http://schemas.microsoft.com/office/drawing/2014/main" id="{43859C0C-F738-4B6B-AA6B-0783C88F98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1807" y="3500445"/>
              <a:ext cx="903230" cy="629640"/>
            </a:xfrm>
            <a:prstGeom prst="rect">
              <a:avLst/>
            </a:prstGeom>
            <a:solidFill>
              <a:srgbClr val="D6ECFF">
                <a:lumMod val="25000"/>
              </a:srgb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Font typeface="Arial" charset="0"/>
                <a:buNone/>
                <a:defRPr/>
              </a:pPr>
              <a:endParaRPr lang="zh-CN" altLang="en-US" kern="0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DE813EBC-F784-4B78-96B5-9C10C982C8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4687" y="3531890"/>
              <a:ext cx="737046" cy="537525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indent="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// </a:t>
              </a:r>
              <a:r>
                <a:rPr lang="en-US" altLang="zh-CN" sz="16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var_dump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()</a:t>
              </a:r>
              <a:r>
                <a:rPr lang="zh-CN" altLang="en-US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打印结果</a:t>
              </a:r>
            </a:p>
            <a:p>
              <a:pPr marL="0" indent="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array(3) {</a:t>
              </a:r>
            </a:p>
            <a:p>
              <a:pPr marL="0" indent="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 ["goods"]=&gt;</a:t>
              </a:r>
            </a:p>
            <a:p>
              <a:pPr marL="0" indent="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 string(7) "clothes"</a:t>
              </a:r>
            </a:p>
            <a:p>
              <a:pPr marL="0" indent="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 ["</a:t>
              </a:r>
              <a:r>
                <a:rPr lang="en-US" altLang="zh-CN" sz="16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num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"]=&gt;</a:t>
              </a:r>
            </a:p>
            <a:p>
              <a:pPr marL="0" indent="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 float(49.9)</a:t>
              </a:r>
            </a:p>
            <a:p>
              <a:pPr marL="0" indent="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 ["sales"]=&gt;</a:t>
              </a:r>
            </a:p>
            <a:p>
              <a:pPr marL="0" indent="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 </a:t>
              </a:r>
              <a:r>
                <a:rPr lang="en-US" altLang="zh-CN" sz="16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int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(500)</a:t>
              </a:r>
            </a:p>
            <a:p>
              <a:pPr marL="0" indent="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}</a:t>
              </a: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>
            <a:extLst>
              <a:ext uri="{FF2B5EF4-FFF2-40B4-BE49-F238E27FC236}">
                <a16:creationId xmlns:a16="http://schemas.microsoft.com/office/drawing/2014/main" id="{6E35E361-621D-48AF-A6E2-5ACB8D800A3D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/>
              <a:t>4.2 </a:t>
            </a:r>
            <a:r>
              <a:rPr lang="zh-CN" altLang="en-US"/>
              <a:t>数组的基本使用</a:t>
            </a:r>
          </a:p>
        </p:txBody>
      </p:sp>
      <p:sp>
        <p:nvSpPr>
          <p:cNvPr id="3" name="矩形 38">
            <a:extLst>
              <a:ext uri="{FF2B5EF4-FFF2-40B4-BE49-F238E27FC236}">
                <a16:creationId xmlns:a16="http://schemas.microsoft.com/office/drawing/2014/main" id="{D7BD931E-88AD-4771-A86E-933FA9912D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1273175"/>
            <a:ext cx="8429625" cy="4000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 startAt="3"/>
              <a:defRPr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遍历数组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964" name="矩形 3">
            <a:extLst>
              <a:ext uri="{FF2B5EF4-FFF2-40B4-BE49-F238E27FC236}">
                <a16:creationId xmlns:a16="http://schemas.microsoft.com/office/drawing/2014/main" id="{89BBC394-793E-4DDD-85A8-4C8E5400DA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950" y="1947863"/>
            <a:ext cx="8407400" cy="111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lnSpc>
                <a:spcPct val="2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>
                <a:latin typeface="Arial" panose="020B0604020202020204" pitchFamily="34" charset="0"/>
              </a:rPr>
              <a:t>所谓遍历数组就是一次访问数组中所有元素的操作。通常情况下，使用</a:t>
            </a:r>
            <a:r>
              <a:rPr lang="en-US" altLang="zh-CN" sz="1800">
                <a:latin typeface="Arial" panose="020B0604020202020204" pitchFamily="34" charset="0"/>
              </a:rPr>
              <a:t>foreach()</a:t>
            </a:r>
            <a:r>
              <a:rPr lang="zh-CN" altLang="en-US" sz="1800">
                <a:latin typeface="Arial" panose="020B0604020202020204" pitchFamily="34" charset="0"/>
              </a:rPr>
              <a:t>语句完成数组的遍历。</a:t>
            </a:r>
            <a:endParaRPr lang="zh-CN" altLang="zh-CN" sz="1800">
              <a:latin typeface="Arial" panose="020B0604020202020204" pitchFamily="34" charset="0"/>
            </a:endParaRPr>
          </a:p>
        </p:txBody>
      </p:sp>
      <p:grpSp>
        <p:nvGrpSpPr>
          <p:cNvPr id="40965" name="组合 2">
            <a:extLst>
              <a:ext uri="{FF2B5EF4-FFF2-40B4-BE49-F238E27FC236}">
                <a16:creationId xmlns:a16="http://schemas.microsoft.com/office/drawing/2014/main" id="{11AC6BA4-541A-4C10-9C43-54E25A8E49F0}"/>
              </a:ext>
            </a:extLst>
          </p:cNvPr>
          <p:cNvGrpSpPr>
            <a:grpSpLocks/>
          </p:cNvGrpSpPr>
          <p:nvPr/>
        </p:nvGrpSpPr>
        <p:grpSpPr bwMode="auto">
          <a:xfrm>
            <a:off x="4635500" y="3489325"/>
            <a:ext cx="3848100" cy="1855788"/>
            <a:chOff x="2831807" y="3500445"/>
            <a:chExt cx="1710592" cy="480869"/>
          </a:xfrm>
        </p:grpSpPr>
        <p:sp>
          <p:nvSpPr>
            <p:cNvPr id="6" name="矩形 1">
              <a:extLst>
                <a:ext uri="{FF2B5EF4-FFF2-40B4-BE49-F238E27FC236}">
                  <a16:creationId xmlns:a16="http://schemas.microsoft.com/office/drawing/2014/main" id="{90AEF36B-CF7F-41F5-BD7D-C8D65CB836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1807" y="3500445"/>
              <a:ext cx="1710592" cy="480869"/>
            </a:xfrm>
            <a:prstGeom prst="rect">
              <a:avLst/>
            </a:prstGeom>
            <a:solidFill>
              <a:srgbClr val="D6ECFF">
                <a:lumMod val="25000"/>
              </a:srgb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Font typeface="Arial" charset="0"/>
                <a:buNone/>
                <a:defRPr/>
              </a:pPr>
              <a:endParaRPr lang="zh-CN" altLang="en-US" kern="0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D8B7B969-44B4-477B-BE3B-9D4DDB227D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3547" y="3531708"/>
              <a:ext cx="1601210" cy="406826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indent="0" eaLnBrk="1" fontAlgn="auto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foreach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(</a:t>
              </a:r>
              <a:r>
                <a:rPr lang="zh-CN" altLang="en-US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数组名称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as </a:t>
              </a:r>
              <a:r>
                <a:rPr lang="zh-CN" altLang="en-US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值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) {</a:t>
              </a:r>
            </a:p>
            <a:p>
              <a:pPr marL="0" indent="0" eaLnBrk="1" fontAlgn="auto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   // </a:t>
              </a:r>
              <a:r>
                <a:rPr lang="zh-CN" altLang="en-US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处理语句</a:t>
              </a:r>
              <a:endParaRPr lang="en-US" altLang="zh-CN" sz="16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0" indent="0" eaLnBrk="1" fontAlgn="auto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}</a:t>
              </a:r>
            </a:p>
          </p:txBody>
        </p:sp>
      </p:grpSp>
      <p:sp>
        <p:nvSpPr>
          <p:cNvPr id="40966" name="矩形 8">
            <a:extLst>
              <a:ext uri="{FF2B5EF4-FFF2-40B4-BE49-F238E27FC236}">
                <a16:creationId xmlns:a16="http://schemas.microsoft.com/office/drawing/2014/main" id="{04336DCA-D708-4AFD-88B7-B96567C39A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4688" y="5675313"/>
            <a:ext cx="54943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 b="1" u="sng">
                <a:solidFill>
                  <a:srgbClr val="FF0000"/>
                </a:solidFill>
                <a:latin typeface="Arial" panose="020B0604020202020204" pitchFamily="34" charset="0"/>
              </a:rPr>
              <a:t>“键”和“值”的</a:t>
            </a:r>
            <a:r>
              <a:rPr lang="zh-CN" altLang="zh-CN" sz="1800" b="1" u="sng">
                <a:solidFill>
                  <a:srgbClr val="FF0000"/>
                </a:solidFill>
                <a:latin typeface="Arial" panose="020B0604020202020204" pitchFamily="34" charset="0"/>
              </a:rPr>
              <a:t>变量名可以根据实际情况随意设置</a:t>
            </a:r>
            <a:endParaRPr lang="en-US" altLang="zh-CN" sz="1800" b="1" u="sng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grpSp>
        <p:nvGrpSpPr>
          <p:cNvPr id="40967" name="组合 2">
            <a:extLst>
              <a:ext uri="{FF2B5EF4-FFF2-40B4-BE49-F238E27FC236}">
                <a16:creationId xmlns:a16="http://schemas.microsoft.com/office/drawing/2014/main" id="{8557E5DC-B75E-4CAD-8F43-18E97B57A838}"/>
              </a:ext>
            </a:extLst>
          </p:cNvPr>
          <p:cNvGrpSpPr>
            <a:grpSpLocks/>
          </p:cNvGrpSpPr>
          <p:nvPr/>
        </p:nvGrpSpPr>
        <p:grpSpPr bwMode="auto">
          <a:xfrm>
            <a:off x="711200" y="3489325"/>
            <a:ext cx="3848100" cy="1855788"/>
            <a:chOff x="2831807" y="3500445"/>
            <a:chExt cx="1710592" cy="480869"/>
          </a:xfrm>
        </p:grpSpPr>
        <p:sp>
          <p:nvSpPr>
            <p:cNvPr id="11" name="矩形 1">
              <a:extLst>
                <a:ext uri="{FF2B5EF4-FFF2-40B4-BE49-F238E27FC236}">
                  <a16:creationId xmlns:a16="http://schemas.microsoft.com/office/drawing/2014/main" id="{ED576E49-AAC1-44B7-B982-4086FC25F8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1807" y="3500445"/>
              <a:ext cx="1710592" cy="480869"/>
            </a:xfrm>
            <a:prstGeom prst="rect">
              <a:avLst/>
            </a:prstGeom>
            <a:solidFill>
              <a:srgbClr val="D6ECFF">
                <a:lumMod val="25000"/>
              </a:srgb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Font typeface="Arial" charset="0"/>
                <a:buNone/>
                <a:defRPr/>
              </a:pPr>
              <a:endParaRPr lang="zh-CN" altLang="en-US" kern="0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5DCF9623-5469-4C55-99C5-74B34A8850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3547" y="3531708"/>
              <a:ext cx="1601210" cy="406826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indent="0" eaLnBrk="1" fontAlgn="auto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foreach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(</a:t>
              </a:r>
              <a:r>
                <a:rPr lang="zh-CN" altLang="en-US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数组名称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as </a:t>
              </a:r>
              <a:r>
                <a:rPr lang="zh-CN" altLang="en-US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键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=&gt; </a:t>
              </a:r>
              <a:r>
                <a:rPr lang="zh-CN" altLang="en-US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值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) {</a:t>
              </a:r>
            </a:p>
            <a:p>
              <a:pPr marL="0" indent="0" eaLnBrk="1" fontAlgn="auto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   // </a:t>
              </a:r>
              <a:r>
                <a:rPr lang="zh-CN" altLang="en-US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处理语句</a:t>
              </a:r>
              <a:endParaRPr lang="en-US" altLang="zh-CN" sz="16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0" indent="0" eaLnBrk="1" fontAlgn="auto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}</a:t>
              </a:r>
            </a:p>
          </p:txBody>
        </p:sp>
      </p:grpSp>
      <p:sp>
        <p:nvSpPr>
          <p:cNvPr id="13" name="圆角矩形 12">
            <a:extLst>
              <a:ext uri="{FF2B5EF4-FFF2-40B4-BE49-F238E27FC236}">
                <a16:creationId xmlns:a16="http://schemas.microsoft.com/office/drawing/2014/main" id="{FF884D57-D981-4389-96A8-721CC36F570E}"/>
              </a:ext>
            </a:extLst>
          </p:cNvPr>
          <p:cNvSpPr/>
          <p:nvPr/>
        </p:nvSpPr>
        <p:spPr>
          <a:xfrm>
            <a:off x="2282825" y="3211513"/>
            <a:ext cx="2076450" cy="557212"/>
          </a:xfrm>
          <a:prstGeom prst="roundRect">
            <a:avLst/>
          </a:prstGeom>
          <a:solidFill>
            <a:srgbClr val="FBFBFB"/>
          </a:solidFill>
          <a:ln w="12700">
            <a:solidFill>
              <a:srgbClr val="00B4E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1"/>
                </a:solidFill>
              </a:rPr>
              <a:t>方式一</a:t>
            </a:r>
          </a:p>
        </p:txBody>
      </p:sp>
      <p:sp>
        <p:nvSpPr>
          <p:cNvPr id="14" name="圆角矩形 13">
            <a:extLst>
              <a:ext uri="{FF2B5EF4-FFF2-40B4-BE49-F238E27FC236}">
                <a16:creationId xmlns:a16="http://schemas.microsoft.com/office/drawing/2014/main" id="{195326F5-DA69-4D8A-97E3-AB40EA9701A9}"/>
              </a:ext>
            </a:extLst>
          </p:cNvPr>
          <p:cNvSpPr/>
          <p:nvPr/>
        </p:nvSpPr>
        <p:spPr>
          <a:xfrm>
            <a:off x="6145213" y="3211513"/>
            <a:ext cx="2076450" cy="557212"/>
          </a:xfrm>
          <a:prstGeom prst="roundRect">
            <a:avLst/>
          </a:prstGeom>
          <a:solidFill>
            <a:srgbClr val="FBFBFB"/>
          </a:solidFill>
          <a:ln w="12700">
            <a:solidFill>
              <a:srgbClr val="00B4E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1"/>
                </a:solidFill>
              </a:rPr>
              <a:t>方式二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>
            <a:extLst>
              <a:ext uri="{FF2B5EF4-FFF2-40B4-BE49-F238E27FC236}">
                <a16:creationId xmlns:a16="http://schemas.microsoft.com/office/drawing/2014/main" id="{0504A106-D740-428F-8D10-5293273A61AE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/>
              <a:t>4.2 </a:t>
            </a:r>
            <a:r>
              <a:rPr lang="zh-CN" altLang="en-US"/>
              <a:t>数组的基本使用</a:t>
            </a:r>
          </a:p>
        </p:txBody>
      </p:sp>
      <p:sp>
        <p:nvSpPr>
          <p:cNvPr id="3" name="矩形 38">
            <a:extLst>
              <a:ext uri="{FF2B5EF4-FFF2-40B4-BE49-F238E27FC236}">
                <a16:creationId xmlns:a16="http://schemas.microsoft.com/office/drawing/2014/main" id="{7A529815-6950-4F62-A3B1-A14FC63CB3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1273175"/>
            <a:ext cx="8429625" cy="4000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 startAt="3"/>
              <a:defRPr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遍历数组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1988" name="组合 2">
            <a:extLst>
              <a:ext uri="{FF2B5EF4-FFF2-40B4-BE49-F238E27FC236}">
                <a16:creationId xmlns:a16="http://schemas.microsoft.com/office/drawing/2014/main" id="{6D464AD2-DEDF-48DE-95D6-5EB5FE0B5755}"/>
              </a:ext>
            </a:extLst>
          </p:cNvPr>
          <p:cNvGrpSpPr>
            <a:grpSpLocks/>
          </p:cNvGrpSpPr>
          <p:nvPr/>
        </p:nvGrpSpPr>
        <p:grpSpPr bwMode="auto">
          <a:xfrm>
            <a:off x="906463" y="2117725"/>
            <a:ext cx="7348537" cy="3800475"/>
            <a:chOff x="2831807" y="3500445"/>
            <a:chExt cx="1583905" cy="480869"/>
          </a:xfrm>
        </p:grpSpPr>
        <p:sp>
          <p:nvSpPr>
            <p:cNvPr id="11" name="矩形 1">
              <a:extLst>
                <a:ext uri="{FF2B5EF4-FFF2-40B4-BE49-F238E27FC236}">
                  <a16:creationId xmlns:a16="http://schemas.microsoft.com/office/drawing/2014/main" id="{9430CD02-7489-4A42-B736-A19D30516A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1807" y="3500445"/>
              <a:ext cx="1583905" cy="480869"/>
            </a:xfrm>
            <a:prstGeom prst="rect">
              <a:avLst/>
            </a:prstGeom>
            <a:solidFill>
              <a:srgbClr val="D6ECFF">
                <a:lumMod val="25000"/>
              </a:srgb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Font typeface="Arial" charset="0"/>
                <a:buNone/>
                <a:defRPr/>
              </a:pPr>
              <a:endParaRPr lang="zh-CN" altLang="en-US" kern="0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BAE6A6B2-5E0A-4085-85E2-ADDA32C4A9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3851" y="3531780"/>
              <a:ext cx="1491861" cy="432260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indent="0"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$info = ['id' =&gt; 1, '</a:t>
              </a:r>
              <a:r>
                <a:rPr lang="en-US" altLang="zh-CN" sz="16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usr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' =&gt; '</a:t>
              </a:r>
              <a:r>
                <a:rPr lang="en-US" altLang="zh-CN" sz="16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Jacie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', 'age' =&gt; 18];</a:t>
              </a:r>
            </a:p>
            <a:p>
              <a:pPr marL="0" indent="0"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// </a:t>
              </a:r>
              <a:r>
                <a:rPr lang="zh-CN" altLang="en-US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使用方式一</a:t>
              </a:r>
            </a:p>
            <a:p>
              <a:pPr marL="0" indent="0"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foreach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($info as $k =&gt; $v) {</a:t>
              </a:r>
            </a:p>
            <a:p>
              <a:pPr marL="0" indent="0"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   echo $k . ': ' . $v . ' ';	// </a:t>
              </a:r>
              <a:r>
                <a:rPr lang="zh-CN" altLang="en-US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输出的结果：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id: 1 </a:t>
              </a:r>
              <a:r>
                <a:rPr lang="en-US" altLang="zh-CN" sz="16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usr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: </a:t>
              </a:r>
              <a:r>
                <a:rPr lang="en-US" altLang="zh-CN" sz="16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Jacie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age: 18</a:t>
              </a:r>
            </a:p>
            <a:p>
              <a:pPr marL="0" indent="0"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}</a:t>
              </a:r>
            </a:p>
            <a:p>
              <a:pPr marL="0" indent="0"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// </a:t>
              </a:r>
              <a:r>
                <a:rPr lang="zh-CN" altLang="en-US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使用方式二</a:t>
              </a:r>
            </a:p>
            <a:p>
              <a:pPr marL="0" indent="0"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foreach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($info as $v) {</a:t>
              </a:r>
            </a:p>
            <a:p>
              <a:pPr marL="0" indent="0"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   echo $v . ' ';		// </a:t>
              </a:r>
              <a:r>
                <a:rPr lang="zh-CN" altLang="en-US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输出的结果：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1 </a:t>
              </a:r>
              <a:r>
                <a:rPr lang="en-US" altLang="zh-CN" sz="16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Jacie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18</a:t>
              </a:r>
            </a:p>
            <a:p>
              <a:pPr marL="0" indent="0"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}</a:t>
              </a:r>
            </a:p>
          </p:txBody>
        </p:sp>
      </p:grpSp>
      <p:sp>
        <p:nvSpPr>
          <p:cNvPr id="15" name="圆角矩形 14">
            <a:extLst>
              <a:ext uri="{FF2B5EF4-FFF2-40B4-BE49-F238E27FC236}">
                <a16:creationId xmlns:a16="http://schemas.microsoft.com/office/drawing/2014/main" id="{B53C068B-5780-4BFA-AF47-3F1A1555F09C}"/>
              </a:ext>
            </a:extLst>
          </p:cNvPr>
          <p:cNvSpPr/>
          <p:nvPr/>
        </p:nvSpPr>
        <p:spPr>
          <a:xfrm>
            <a:off x="5797550" y="1839913"/>
            <a:ext cx="2076450" cy="557212"/>
          </a:xfrm>
          <a:prstGeom prst="roundRect">
            <a:avLst/>
          </a:prstGeom>
          <a:solidFill>
            <a:srgbClr val="FBFBFB"/>
          </a:solidFill>
          <a:ln w="12700">
            <a:solidFill>
              <a:srgbClr val="00B4E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1"/>
                </a:solidFill>
              </a:rPr>
              <a:t>示例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>
            <a:extLst>
              <a:ext uri="{FF2B5EF4-FFF2-40B4-BE49-F238E27FC236}">
                <a16:creationId xmlns:a16="http://schemas.microsoft.com/office/drawing/2014/main" id="{CD5195DE-B86C-4C8E-BED8-167C97915170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/>
              <a:t>4.2 </a:t>
            </a:r>
            <a:r>
              <a:rPr lang="zh-CN" altLang="en-US"/>
              <a:t>数组的基本使用</a:t>
            </a:r>
          </a:p>
        </p:txBody>
      </p:sp>
      <p:sp>
        <p:nvSpPr>
          <p:cNvPr id="3" name="矩形 38">
            <a:extLst>
              <a:ext uri="{FF2B5EF4-FFF2-40B4-BE49-F238E27FC236}">
                <a16:creationId xmlns:a16="http://schemas.microsoft.com/office/drawing/2014/main" id="{2C915A79-8E10-40A1-B74F-E7ED61FE51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1273175"/>
            <a:ext cx="8429625" cy="4000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 startAt="4"/>
              <a:defRPr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数组的删除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012" name="矩形 3">
            <a:extLst>
              <a:ext uri="{FF2B5EF4-FFF2-40B4-BE49-F238E27FC236}">
                <a16:creationId xmlns:a16="http://schemas.microsoft.com/office/drawing/2014/main" id="{63B83B36-8552-41AB-8201-281C9125FD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950" y="1947863"/>
            <a:ext cx="84074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lnSpc>
                <a:spcPct val="2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 b="1" u="sng">
                <a:solidFill>
                  <a:srgbClr val="0070C0"/>
                </a:solidFill>
                <a:latin typeface="Arial" panose="020B0604020202020204" pitchFamily="34" charset="0"/>
              </a:rPr>
              <a:t>在数组定义完成后，有时也需要根据实际情况去除数组的某个元素。</a:t>
            </a:r>
            <a:endParaRPr lang="en-US" altLang="zh-CN" sz="1800" b="1" u="sng">
              <a:solidFill>
                <a:srgbClr val="0070C0"/>
              </a:solidFill>
              <a:latin typeface="Arial" panose="020B0604020202020204" pitchFamily="34" charset="0"/>
            </a:endParaRPr>
          </a:p>
          <a:p>
            <a:pPr eaLnBrk="1" hangingPunct="1">
              <a:lnSpc>
                <a:spcPct val="2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>
                <a:latin typeface="Arial" panose="020B0604020202020204" pitchFamily="34" charset="0"/>
              </a:rPr>
              <a:t>例如，一个保存全班学生信息的多维数组，若这个班级中有一个学生转学了，那么在这个班级学生信息管理中就需要删除此学生。此时，可以使用</a:t>
            </a:r>
            <a:r>
              <a:rPr lang="en-US" altLang="zh-CN" sz="1800">
                <a:latin typeface="Arial" panose="020B0604020202020204" pitchFamily="34" charset="0"/>
              </a:rPr>
              <a:t>PHP</a:t>
            </a:r>
            <a:r>
              <a:rPr lang="zh-CN" altLang="en-US" sz="1800">
                <a:latin typeface="Arial" panose="020B0604020202020204" pitchFamily="34" charset="0"/>
              </a:rPr>
              <a:t>提供的</a:t>
            </a:r>
            <a:r>
              <a:rPr lang="en-US" altLang="zh-CN" sz="1800">
                <a:latin typeface="Arial" panose="020B0604020202020204" pitchFamily="34" charset="0"/>
              </a:rPr>
              <a:t>unset()</a:t>
            </a:r>
            <a:r>
              <a:rPr lang="zh-CN" altLang="en-US" sz="1800">
                <a:latin typeface="Arial" panose="020B0604020202020204" pitchFamily="34" charset="0"/>
              </a:rPr>
              <a:t>函数完成数据的删除。</a:t>
            </a:r>
            <a:endParaRPr lang="zh-CN" altLang="zh-CN" sz="1800">
              <a:latin typeface="Arial" panose="020B0604020202020204" pitchFamily="34" charset="0"/>
            </a:endParaRPr>
          </a:p>
        </p:txBody>
      </p:sp>
      <p:sp>
        <p:nvSpPr>
          <p:cNvPr id="43013" name="TextBox 12">
            <a:extLst>
              <a:ext uri="{FF2B5EF4-FFF2-40B4-BE49-F238E27FC236}">
                <a16:creationId xmlns:a16="http://schemas.microsoft.com/office/drawing/2014/main" id="{5ADA9DD0-0473-4DA1-B0DA-4D0BA9188F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45275" y="3979863"/>
            <a:ext cx="15700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200">
                <a:solidFill>
                  <a:srgbClr val="FF0000"/>
                </a:solidFill>
                <a:latin typeface="Arial" panose="020B0604020202020204" pitchFamily="34" charset="0"/>
              </a:rPr>
              <a:t>具体案例请参考教材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>
            <a:extLst>
              <a:ext uri="{FF2B5EF4-FFF2-40B4-BE49-F238E27FC236}">
                <a16:creationId xmlns:a16="http://schemas.microsoft.com/office/drawing/2014/main" id="{095DEFC5-F127-431B-8F37-93922BF6A0C1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/>
              <a:t>4.2 </a:t>
            </a:r>
            <a:r>
              <a:rPr lang="zh-CN" altLang="en-US"/>
              <a:t>数组的基本使用</a:t>
            </a:r>
          </a:p>
        </p:txBody>
      </p:sp>
      <p:sp>
        <p:nvSpPr>
          <p:cNvPr id="3" name="矩形 38">
            <a:extLst>
              <a:ext uri="{FF2B5EF4-FFF2-40B4-BE49-F238E27FC236}">
                <a16:creationId xmlns:a16="http://schemas.microsoft.com/office/drawing/2014/main" id="{95E23815-3CB6-4993-8AF8-3D4D6C0930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1273175"/>
            <a:ext cx="8429625" cy="4000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 startAt="5"/>
              <a:defRPr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数组操作符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036" name="矩形 3">
            <a:extLst>
              <a:ext uri="{FF2B5EF4-FFF2-40B4-BE49-F238E27FC236}">
                <a16:creationId xmlns:a16="http://schemas.microsoft.com/office/drawing/2014/main" id="{6A6956ED-4318-431C-B3BA-2CB1C93CD2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950" y="1947863"/>
            <a:ext cx="84074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lnSpc>
                <a:spcPct val="2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>
                <a:latin typeface="Arial" panose="020B0604020202020204" pitchFamily="34" charset="0"/>
              </a:rPr>
              <a:t>不仅前面讲解的标量数据类型可以进行比较运算，数组这种复合数据类型也可以进行运算，不过数组有其专门提供的</a:t>
            </a:r>
            <a:r>
              <a:rPr lang="zh-CN" altLang="en-US" sz="1800" b="1" u="sng">
                <a:solidFill>
                  <a:srgbClr val="0070C0"/>
                </a:solidFill>
                <a:latin typeface="Arial" panose="020B0604020202020204" pitchFamily="34" charset="0"/>
              </a:rPr>
              <a:t>数组操作符</a:t>
            </a:r>
            <a:r>
              <a:rPr lang="zh-CN" altLang="en-US" sz="1800">
                <a:latin typeface="Arial" panose="020B0604020202020204" pitchFamily="34" charset="0"/>
              </a:rPr>
              <a:t>进行对应的运算。</a:t>
            </a:r>
            <a:endParaRPr lang="zh-CN" altLang="zh-CN" sz="1800">
              <a:latin typeface="Arial" panose="020B0604020202020204" pitchFamily="34" charset="0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88F4970B-9921-42FB-B412-2640166262FC}"/>
              </a:ext>
            </a:extLst>
          </p:cNvPr>
          <p:cNvGraphicFramePr>
            <a:graphicFrameLocks noGrp="1"/>
          </p:cNvGraphicFramePr>
          <p:nvPr/>
        </p:nvGraphicFramePr>
        <p:xfrm>
          <a:off x="466725" y="3349625"/>
          <a:ext cx="8208963" cy="2219325"/>
        </p:xfrm>
        <a:graphic>
          <a:graphicData uri="http://schemas.openxmlformats.org/drawingml/2006/table">
            <a:tbl>
              <a:tblPr firstRow="1" bandRow="1"/>
              <a:tblGrid>
                <a:gridCol w="8573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31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2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058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319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1" kern="100" dirty="0">
                          <a:solidFill>
                            <a:schemeClr val="bg1"/>
                          </a:solidFill>
                          <a:effectLst/>
                          <a:latin typeface="Franklin Gothic Book"/>
                          <a:ea typeface="+mn-ea"/>
                          <a:cs typeface="+mn-cs"/>
                        </a:rPr>
                        <a:t>运算符</a:t>
                      </a:r>
                      <a:endParaRPr lang="zh-CN" sz="1400" b="1" kern="100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602" marR="68602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1" kern="100" dirty="0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含义</a:t>
                      </a:r>
                      <a:endParaRPr lang="zh-CN" sz="1400" b="1" kern="100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602" marR="68602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1" kern="100" dirty="0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示例</a:t>
                      </a:r>
                      <a:endParaRPr lang="zh-CN" sz="1400" b="1" kern="100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602" marR="68602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1" kern="100" dirty="0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说明</a:t>
                      </a:r>
                      <a:endParaRPr lang="zh-CN" sz="1400" b="1" kern="100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602" marR="68602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8548">
                <a:tc>
                  <a:txBody>
                    <a:bodyPr/>
                    <a:lstStyle/>
                    <a:p>
                      <a:pPr marL="0" indent="26670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kern="1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+</a:t>
                      </a:r>
                      <a:endParaRPr lang="zh-CN" sz="1400" kern="100" baseline="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68591" marR="68591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400" kern="1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联合</a:t>
                      </a:r>
                    </a:p>
                  </a:txBody>
                  <a:tcPr marL="68591" marR="68591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kern="1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$a + $b</a:t>
                      </a:r>
                      <a:endParaRPr lang="zh-CN" sz="1400" kern="100" baseline="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68591" marR="68591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kern="1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$a</a:t>
                      </a:r>
                      <a:r>
                        <a:rPr lang="zh-CN" sz="1400" kern="1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和</a:t>
                      </a:r>
                      <a:r>
                        <a:rPr lang="en-US" sz="1400" kern="1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$b</a:t>
                      </a:r>
                      <a:r>
                        <a:rPr lang="zh-CN" sz="1400" kern="1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的联合</a:t>
                      </a:r>
                    </a:p>
                  </a:txBody>
                  <a:tcPr marL="68591" marR="68591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548">
                <a:tc>
                  <a:txBody>
                    <a:bodyPr/>
                    <a:lstStyle/>
                    <a:p>
                      <a:pPr marL="0" indent="26670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kern="100" baseline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==</a:t>
                      </a:r>
                      <a:endParaRPr lang="zh-CN" sz="1400" kern="100" baseline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68591" marR="68591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400" kern="1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相等</a:t>
                      </a:r>
                    </a:p>
                  </a:txBody>
                  <a:tcPr marL="68591" marR="68591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kern="1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$a == $b</a:t>
                      </a:r>
                      <a:endParaRPr lang="zh-CN" sz="1400" kern="100" baseline="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68591" marR="68591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400" kern="1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如果</a:t>
                      </a:r>
                      <a:r>
                        <a:rPr lang="en-US" sz="1400" kern="1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$a</a:t>
                      </a:r>
                      <a:r>
                        <a:rPr lang="zh-CN" sz="1400" kern="1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和</a:t>
                      </a:r>
                      <a:r>
                        <a:rPr lang="en-US" sz="1400" kern="1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$b</a:t>
                      </a:r>
                      <a:r>
                        <a:rPr lang="zh-CN" sz="1400" kern="1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具有相同的键值对则为</a:t>
                      </a:r>
                      <a:r>
                        <a:rPr lang="en-US" sz="1400" kern="1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true</a:t>
                      </a:r>
                      <a:endParaRPr lang="zh-CN" sz="1400" kern="100" baseline="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68591" marR="68591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3386">
                <a:tc>
                  <a:txBody>
                    <a:bodyPr/>
                    <a:lstStyle/>
                    <a:p>
                      <a:pPr marL="0" indent="26670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kern="100" baseline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===</a:t>
                      </a:r>
                      <a:endParaRPr lang="zh-CN" sz="1400" kern="100" baseline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68591" marR="68591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400" kern="100" baseline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全等</a:t>
                      </a:r>
                    </a:p>
                  </a:txBody>
                  <a:tcPr marL="68591" marR="68591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kern="1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$a === $b</a:t>
                      </a:r>
                      <a:endParaRPr lang="zh-CN" sz="1400" kern="100" baseline="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68591" marR="68591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400" kern="1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如果</a:t>
                      </a:r>
                      <a:r>
                        <a:rPr lang="en-US" sz="1400" kern="1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$a</a:t>
                      </a:r>
                      <a:r>
                        <a:rPr lang="zh-CN" sz="1400" kern="1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和</a:t>
                      </a:r>
                      <a:r>
                        <a:rPr lang="en-US" sz="1400" kern="1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$b</a:t>
                      </a:r>
                      <a:r>
                        <a:rPr lang="zh-CN" sz="1400" kern="1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具有相同的键值对并且顺序和类型都相同则为</a:t>
                      </a:r>
                      <a:r>
                        <a:rPr lang="en-US" sz="1400" kern="1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true</a:t>
                      </a:r>
                      <a:endParaRPr lang="zh-CN" sz="1400" kern="100" baseline="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68591" marR="68591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8548">
                <a:tc>
                  <a:txBody>
                    <a:bodyPr/>
                    <a:lstStyle/>
                    <a:p>
                      <a:pPr marL="0" indent="26670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kern="100" baseline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!=</a:t>
                      </a:r>
                      <a:endParaRPr lang="zh-CN" sz="1400" kern="100" baseline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68591" marR="68591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400" kern="1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不等</a:t>
                      </a:r>
                    </a:p>
                  </a:txBody>
                  <a:tcPr marL="68591" marR="68591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kern="100" baseline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$a != $b</a:t>
                      </a:r>
                      <a:endParaRPr lang="zh-CN" sz="1400" kern="100" baseline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68591" marR="68591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400" kern="1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如果</a:t>
                      </a:r>
                      <a:r>
                        <a:rPr lang="en-US" sz="1400" kern="1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$a</a:t>
                      </a:r>
                      <a:r>
                        <a:rPr lang="zh-CN" sz="1400" kern="1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不等于</a:t>
                      </a:r>
                      <a:r>
                        <a:rPr lang="en-US" sz="1400" kern="1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$b</a:t>
                      </a:r>
                      <a:r>
                        <a:rPr lang="zh-CN" sz="1400" kern="1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则为</a:t>
                      </a:r>
                      <a:r>
                        <a:rPr lang="en-US" sz="1400" kern="1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true</a:t>
                      </a:r>
                      <a:endParaRPr lang="zh-CN" sz="1400" kern="100" baseline="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68591" marR="68591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8548">
                <a:tc>
                  <a:txBody>
                    <a:bodyPr/>
                    <a:lstStyle/>
                    <a:p>
                      <a:pPr marL="0" indent="26670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kern="100" baseline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&lt;&gt; </a:t>
                      </a:r>
                      <a:endParaRPr lang="zh-CN" sz="1400" kern="100" baseline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68591" marR="68591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400" kern="100" baseline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不等</a:t>
                      </a:r>
                    </a:p>
                  </a:txBody>
                  <a:tcPr marL="68591" marR="68591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kern="100" baseline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$a &lt;&gt; $b</a:t>
                      </a:r>
                      <a:endParaRPr lang="zh-CN" sz="1400" kern="100" baseline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68591" marR="68591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400" kern="1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如果</a:t>
                      </a:r>
                      <a:r>
                        <a:rPr lang="en-US" sz="1400" kern="1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$a</a:t>
                      </a:r>
                      <a:r>
                        <a:rPr lang="zh-CN" sz="1400" kern="1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不等于</a:t>
                      </a:r>
                      <a:r>
                        <a:rPr lang="en-US" sz="1400" kern="1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$b</a:t>
                      </a:r>
                      <a:r>
                        <a:rPr lang="zh-CN" sz="1400" kern="1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则为</a:t>
                      </a:r>
                      <a:r>
                        <a:rPr lang="en-US" sz="1400" kern="1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true</a:t>
                      </a:r>
                      <a:endParaRPr lang="zh-CN" sz="1400" kern="100" baseline="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68591" marR="68591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8548">
                <a:tc>
                  <a:txBody>
                    <a:bodyPr/>
                    <a:lstStyle/>
                    <a:p>
                      <a:pPr marL="0" indent="26670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kern="100" baseline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!==</a:t>
                      </a:r>
                      <a:endParaRPr lang="zh-CN" sz="1400" kern="100" baseline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68591" marR="68591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400" kern="100" baseline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不全等</a:t>
                      </a:r>
                    </a:p>
                  </a:txBody>
                  <a:tcPr marL="68591" marR="68591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kern="100" baseline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$a !== $b</a:t>
                      </a:r>
                      <a:endParaRPr lang="zh-CN" sz="1400" kern="100" baseline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68591" marR="68591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400" kern="1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如果</a:t>
                      </a:r>
                      <a:r>
                        <a:rPr lang="en-US" sz="1400" kern="1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$a</a:t>
                      </a:r>
                      <a:r>
                        <a:rPr lang="zh-CN" sz="1400" kern="1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不全等于</a:t>
                      </a:r>
                      <a:r>
                        <a:rPr lang="en-US" sz="1400" kern="1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$b</a:t>
                      </a:r>
                      <a:r>
                        <a:rPr lang="zh-CN" sz="1400" kern="1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则为</a:t>
                      </a:r>
                      <a:r>
                        <a:rPr lang="en-US" sz="1400" kern="1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true</a:t>
                      </a:r>
                      <a:endParaRPr lang="zh-CN" sz="1400" kern="100" baseline="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68591" marR="68591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>
            <a:extLst>
              <a:ext uri="{FF2B5EF4-FFF2-40B4-BE49-F238E27FC236}">
                <a16:creationId xmlns:a16="http://schemas.microsoft.com/office/drawing/2014/main" id="{A4F488E4-DB91-430C-84F1-4E08DD0DA8AA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/>
              <a:t>4.2 </a:t>
            </a:r>
            <a:r>
              <a:rPr lang="zh-CN" altLang="en-US"/>
              <a:t>数组的基本使用</a:t>
            </a:r>
          </a:p>
        </p:txBody>
      </p:sp>
      <p:sp>
        <p:nvSpPr>
          <p:cNvPr id="3" name="矩形 38">
            <a:extLst>
              <a:ext uri="{FF2B5EF4-FFF2-40B4-BE49-F238E27FC236}">
                <a16:creationId xmlns:a16="http://schemas.microsoft.com/office/drawing/2014/main" id="{15109B65-38C9-4B5C-95AE-898D7318CE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1273175"/>
            <a:ext cx="8429625" cy="4000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 startAt="5"/>
              <a:defRPr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数组操作符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5060" name="矩形 3">
            <a:extLst>
              <a:ext uri="{FF2B5EF4-FFF2-40B4-BE49-F238E27FC236}">
                <a16:creationId xmlns:a16="http://schemas.microsoft.com/office/drawing/2014/main" id="{5BBA4095-B659-4207-9536-D4B4FF9CAD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950" y="1947863"/>
            <a:ext cx="84074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lnSpc>
                <a:spcPct val="2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 b="1" u="sng">
                <a:solidFill>
                  <a:srgbClr val="0070C0"/>
                </a:solidFill>
                <a:latin typeface="Arial" panose="020B0604020202020204" pitchFamily="34" charset="0"/>
              </a:rPr>
              <a:t>“</a:t>
            </a:r>
            <a:r>
              <a:rPr lang="en-US" altLang="zh-CN" sz="1800" b="1" u="sng">
                <a:solidFill>
                  <a:srgbClr val="0070C0"/>
                </a:solidFill>
                <a:latin typeface="Arial" panose="020B0604020202020204" pitchFamily="34" charset="0"/>
              </a:rPr>
              <a:t>+</a:t>
            </a:r>
            <a:r>
              <a:rPr lang="zh-CN" altLang="en-US" sz="1800" b="1" u="sng">
                <a:solidFill>
                  <a:srgbClr val="0070C0"/>
                </a:solidFill>
                <a:latin typeface="Arial" panose="020B0604020202020204" pitchFamily="34" charset="0"/>
              </a:rPr>
              <a:t>”为联合运算符</a:t>
            </a:r>
            <a:r>
              <a:rPr lang="zh-CN" altLang="en-US" sz="1800">
                <a:latin typeface="Arial" panose="020B0604020202020204" pitchFamily="34" charset="0"/>
              </a:rPr>
              <a:t>，用于合并数组，如果出现下标相同的元素，则保留第</a:t>
            </a:r>
            <a:r>
              <a:rPr lang="en-US" altLang="zh-CN" sz="1800">
                <a:latin typeface="Arial" panose="020B0604020202020204" pitchFamily="34" charset="0"/>
              </a:rPr>
              <a:t>1</a:t>
            </a:r>
            <a:r>
              <a:rPr lang="zh-CN" altLang="en-US" sz="1800">
                <a:latin typeface="Arial" panose="020B0604020202020204" pitchFamily="34" charset="0"/>
              </a:rPr>
              <a:t>个数组内的元素。</a:t>
            </a:r>
            <a:endParaRPr lang="zh-CN" altLang="zh-CN" sz="1800">
              <a:latin typeface="Arial" panose="020B0604020202020204" pitchFamily="34" charset="0"/>
            </a:endParaRPr>
          </a:p>
        </p:txBody>
      </p:sp>
      <p:grpSp>
        <p:nvGrpSpPr>
          <p:cNvPr id="45061" name="组合 2">
            <a:extLst>
              <a:ext uri="{FF2B5EF4-FFF2-40B4-BE49-F238E27FC236}">
                <a16:creationId xmlns:a16="http://schemas.microsoft.com/office/drawing/2014/main" id="{9884CC06-7B74-4129-AADC-606E1AAE3D79}"/>
              </a:ext>
            </a:extLst>
          </p:cNvPr>
          <p:cNvGrpSpPr>
            <a:grpSpLocks/>
          </p:cNvGrpSpPr>
          <p:nvPr/>
        </p:nvGrpSpPr>
        <p:grpSpPr bwMode="auto">
          <a:xfrm>
            <a:off x="865188" y="3300413"/>
            <a:ext cx="7634287" cy="2632075"/>
            <a:chOff x="2831807" y="3500445"/>
            <a:chExt cx="1645162" cy="333108"/>
          </a:xfrm>
        </p:grpSpPr>
        <p:sp>
          <p:nvSpPr>
            <p:cNvPr id="7" name="矩形 1">
              <a:extLst>
                <a:ext uri="{FF2B5EF4-FFF2-40B4-BE49-F238E27FC236}">
                  <a16:creationId xmlns:a16="http://schemas.microsoft.com/office/drawing/2014/main" id="{1025FF46-B944-47F5-95C7-57175A9C44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1807" y="3500445"/>
              <a:ext cx="1645162" cy="333108"/>
            </a:xfrm>
            <a:prstGeom prst="rect">
              <a:avLst/>
            </a:prstGeom>
            <a:solidFill>
              <a:srgbClr val="D6ECFF">
                <a:lumMod val="25000"/>
              </a:srgb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Font typeface="Arial" charset="0"/>
                <a:buNone/>
                <a:defRPr/>
              </a:pPr>
              <a:endParaRPr lang="zh-CN" altLang="en-US" kern="0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A9EC220A-5775-46D8-AA1C-4D9FD9F60F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1437" y="3516920"/>
              <a:ext cx="1491901" cy="286698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indent="0"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$</a:t>
              </a:r>
              <a:r>
                <a:rPr lang="en-US" altLang="zh-CN" sz="16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num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= [2, 4];</a:t>
              </a:r>
            </a:p>
            <a:p>
              <a:pPr marL="0" indent="0"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$alp = ['a', 'b', 'c'];</a:t>
              </a:r>
            </a:p>
            <a:p>
              <a:pPr marL="0" indent="0"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$mer1 = $</a:t>
              </a:r>
              <a:r>
                <a:rPr lang="en-US" altLang="zh-CN" sz="16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num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+ $alp;</a:t>
              </a:r>
            </a:p>
            <a:p>
              <a:pPr marL="0" indent="0"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$mer2 = $alp + $</a:t>
              </a:r>
              <a:r>
                <a:rPr lang="en-US" altLang="zh-CN" sz="16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num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;</a:t>
              </a:r>
            </a:p>
            <a:p>
              <a:pPr marL="0" indent="0"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print_r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($mer1);	 // </a:t>
              </a:r>
              <a:r>
                <a:rPr lang="zh-CN" altLang="en-US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输出结果：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Array ( [0] =&gt; 2 [1] =&gt; 4 [2] =&gt; c ) </a:t>
              </a:r>
            </a:p>
            <a:p>
              <a:pPr marL="0" indent="0"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print_r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($mer2);	 // </a:t>
              </a:r>
              <a:r>
                <a:rPr lang="zh-CN" altLang="en-US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输出结果：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Array ( [0] =&gt; a [1] =&gt; b [2] =&gt; c )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>
            <a:extLst>
              <a:ext uri="{FF2B5EF4-FFF2-40B4-BE49-F238E27FC236}">
                <a16:creationId xmlns:a16="http://schemas.microsoft.com/office/drawing/2014/main" id="{809A6556-EAF1-462D-B55E-ACBBF3675541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/>
              <a:t>4.1 </a:t>
            </a:r>
            <a:r>
              <a:rPr lang="zh-CN" altLang="en-US"/>
              <a:t>初识数组</a:t>
            </a:r>
          </a:p>
        </p:txBody>
      </p:sp>
      <p:sp>
        <p:nvSpPr>
          <p:cNvPr id="27651" name="矩形 5">
            <a:extLst>
              <a:ext uri="{FF2B5EF4-FFF2-40B4-BE49-F238E27FC236}">
                <a16:creationId xmlns:a16="http://schemas.microsoft.com/office/drawing/2014/main" id="{DE93742C-5840-4818-B12D-3A02A726CC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950" y="1514475"/>
            <a:ext cx="8402638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lnSpc>
                <a:spcPct val="2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 b="1" u="sng">
                <a:solidFill>
                  <a:srgbClr val="0070C0"/>
                </a:solidFill>
                <a:latin typeface="Arial" panose="020B0604020202020204" pitchFamily="34" charset="0"/>
              </a:rPr>
              <a:t>数组构成</a:t>
            </a:r>
            <a:r>
              <a:rPr lang="zh-CN" altLang="en-US" sz="1800">
                <a:latin typeface="Arial" panose="020B0604020202020204" pitchFamily="34" charset="0"/>
              </a:rPr>
              <a:t>：数组是由一个或多个数组元素组成的</a:t>
            </a:r>
            <a:endParaRPr lang="en-US" altLang="zh-CN" sz="1800">
              <a:latin typeface="Arial" panose="020B0604020202020204" pitchFamily="34" charset="0"/>
            </a:endParaRPr>
          </a:p>
          <a:p>
            <a:pPr eaLnBrk="1" hangingPunct="1">
              <a:lnSpc>
                <a:spcPct val="2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 b="1" u="sng">
                <a:solidFill>
                  <a:srgbClr val="0070C0"/>
                </a:solidFill>
                <a:latin typeface="Arial" panose="020B0604020202020204" pitchFamily="34" charset="0"/>
              </a:rPr>
              <a:t>数组元素</a:t>
            </a:r>
            <a:r>
              <a:rPr lang="zh-CN" altLang="en-US" sz="1800">
                <a:latin typeface="Arial" panose="020B0604020202020204" pitchFamily="34" charset="0"/>
              </a:rPr>
              <a:t>：一每个数组元素由键（</a:t>
            </a:r>
            <a:r>
              <a:rPr lang="en-US" altLang="zh-CN" sz="1800">
                <a:latin typeface="Arial" panose="020B0604020202020204" pitchFamily="34" charset="0"/>
              </a:rPr>
              <a:t>Key</a:t>
            </a:r>
            <a:r>
              <a:rPr lang="zh-CN" altLang="en-US" sz="1800">
                <a:latin typeface="Arial" panose="020B0604020202020204" pitchFamily="34" charset="0"/>
              </a:rPr>
              <a:t>）和值（</a:t>
            </a:r>
            <a:r>
              <a:rPr lang="en-US" altLang="zh-CN" sz="1800">
                <a:latin typeface="Arial" panose="020B0604020202020204" pitchFamily="34" charset="0"/>
              </a:rPr>
              <a:t>Value</a:t>
            </a:r>
            <a:r>
              <a:rPr lang="zh-CN" altLang="en-US" sz="1800">
                <a:latin typeface="Arial" panose="020B0604020202020204" pitchFamily="34" charset="0"/>
              </a:rPr>
              <a:t>）构成</a:t>
            </a:r>
            <a:endParaRPr lang="en-US" altLang="zh-CN" sz="1800">
              <a:latin typeface="Arial" panose="020B0604020202020204" pitchFamily="34" charset="0"/>
            </a:endParaRPr>
          </a:p>
          <a:p>
            <a:pPr eaLnBrk="1" hangingPunct="1">
              <a:lnSpc>
                <a:spcPct val="2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 b="1" u="sng">
                <a:solidFill>
                  <a:srgbClr val="0070C0"/>
                </a:solidFill>
                <a:latin typeface="Arial" panose="020B0604020202020204" pitchFamily="34" charset="0"/>
              </a:rPr>
              <a:t>键</a:t>
            </a:r>
            <a:r>
              <a:rPr lang="zh-CN" altLang="en-US" sz="1800">
                <a:latin typeface="Arial" panose="020B0604020202020204" pitchFamily="34" charset="0"/>
              </a:rPr>
              <a:t>：“键”为元素的识别名称，也被称为数组下标</a:t>
            </a:r>
            <a:endParaRPr lang="en-US" altLang="zh-CN" sz="1800">
              <a:latin typeface="Arial" panose="020B0604020202020204" pitchFamily="34" charset="0"/>
            </a:endParaRPr>
          </a:p>
          <a:p>
            <a:pPr eaLnBrk="1" hangingPunct="1">
              <a:lnSpc>
                <a:spcPct val="2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 b="1" u="sng">
                <a:solidFill>
                  <a:srgbClr val="0070C0"/>
                </a:solidFill>
                <a:latin typeface="Arial" panose="020B0604020202020204" pitchFamily="34" charset="0"/>
              </a:rPr>
              <a:t>值</a:t>
            </a:r>
            <a:r>
              <a:rPr lang="zh-CN" altLang="en-US" sz="1800">
                <a:latin typeface="Arial" panose="020B0604020202020204" pitchFamily="34" charset="0"/>
              </a:rPr>
              <a:t>：</a:t>
            </a:r>
            <a:r>
              <a:rPr lang="zh-CN" altLang="zh-CN" sz="1800">
                <a:latin typeface="Arial" panose="020B0604020202020204" pitchFamily="34" charset="0"/>
              </a:rPr>
              <a:t> “值”为元素的内容</a:t>
            </a:r>
            <a:endParaRPr lang="en-US" altLang="zh-CN" sz="1800">
              <a:latin typeface="Arial" panose="020B0604020202020204" pitchFamily="34" charset="0"/>
            </a:endParaRPr>
          </a:p>
          <a:p>
            <a:pPr eaLnBrk="1" hangingPunct="1">
              <a:lnSpc>
                <a:spcPct val="2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 b="1" u="sng">
                <a:solidFill>
                  <a:srgbClr val="0070C0"/>
                </a:solidFill>
                <a:latin typeface="Arial" panose="020B0604020202020204" pitchFamily="34" charset="0"/>
              </a:rPr>
              <a:t>映射</a:t>
            </a:r>
            <a:r>
              <a:rPr lang="zh-CN" altLang="en-US" sz="1800">
                <a:latin typeface="Arial" panose="020B0604020202020204" pitchFamily="34" charset="0"/>
              </a:rPr>
              <a:t>：</a:t>
            </a:r>
            <a:r>
              <a:rPr lang="zh-CN" altLang="zh-CN" sz="1800">
                <a:latin typeface="Arial" panose="020B0604020202020204" pitchFamily="34" charset="0"/>
              </a:rPr>
              <a:t> “键”和“值”之间存在一种对应关系，称之为映射</a:t>
            </a:r>
            <a:endParaRPr lang="en-US" altLang="zh-CN" sz="1800">
              <a:latin typeface="Arial" panose="020B0604020202020204" pitchFamily="34" charset="0"/>
            </a:endParaRPr>
          </a:p>
          <a:p>
            <a:pPr eaLnBrk="1" hangingPunct="1">
              <a:lnSpc>
                <a:spcPct val="2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 b="1" u="sng">
                <a:solidFill>
                  <a:srgbClr val="0070C0"/>
                </a:solidFill>
                <a:latin typeface="Arial" panose="020B0604020202020204" pitchFamily="34" charset="0"/>
              </a:rPr>
              <a:t>类型划分</a:t>
            </a:r>
            <a:r>
              <a:rPr lang="zh-CN" altLang="en-US" sz="1800">
                <a:latin typeface="Arial" panose="020B0604020202020204" pitchFamily="34" charset="0"/>
              </a:rPr>
              <a:t>：根据键的数据类型，可以将数组划分为索引数组和关联数组</a:t>
            </a:r>
            <a:endParaRPr lang="zh-CN" altLang="zh-CN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>
            <a:extLst>
              <a:ext uri="{FF2B5EF4-FFF2-40B4-BE49-F238E27FC236}">
                <a16:creationId xmlns:a16="http://schemas.microsoft.com/office/drawing/2014/main" id="{FE3025F6-9EF5-469E-9956-D2C36318F57F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/>
              <a:t>4.3 </a:t>
            </a:r>
            <a:r>
              <a:rPr lang="zh-CN" altLang="en-US"/>
              <a:t>数组查找</a:t>
            </a:r>
          </a:p>
        </p:txBody>
      </p:sp>
      <p:sp>
        <p:nvSpPr>
          <p:cNvPr id="3" name="矩形 38">
            <a:extLst>
              <a:ext uri="{FF2B5EF4-FFF2-40B4-BE49-F238E27FC236}">
                <a16:creationId xmlns:a16="http://schemas.microsoft.com/office/drawing/2014/main" id="{87E65775-A1C6-43DA-8423-B1937994F9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1273175"/>
            <a:ext cx="8429625" cy="4000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顺序查找法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084" name="Rectangle 5">
            <a:extLst>
              <a:ext uri="{FF2B5EF4-FFF2-40B4-BE49-F238E27FC236}">
                <a16:creationId xmlns:a16="http://schemas.microsoft.com/office/drawing/2014/main" id="{7C2D4D48-9286-4C69-B490-4E6AA3B03E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graphicFrame>
        <p:nvGraphicFramePr>
          <p:cNvPr id="46085" name="对象 4">
            <a:extLst>
              <a:ext uri="{FF2B5EF4-FFF2-40B4-BE49-F238E27FC236}">
                <a16:creationId xmlns:a16="http://schemas.microsoft.com/office/drawing/2014/main" id="{87AE4548-B1E0-49A0-BF23-0626A5E626C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0513" y="3538538"/>
          <a:ext cx="8305800" cy="135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90" name="Visio" r:id="rId3" imgW="9230490" imgH="1506927" progId="Visio.Drawing.11">
                  <p:embed/>
                </p:oleObj>
              </mc:Choice>
              <mc:Fallback>
                <p:oleObj name="Visio" r:id="rId3" imgW="9230490" imgH="1506927" progId="Visio.Drawing.11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513" y="3538538"/>
                        <a:ext cx="8305800" cy="1358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86" name="矩形 5">
            <a:extLst>
              <a:ext uri="{FF2B5EF4-FFF2-40B4-BE49-F238E27FC236}">
                <a16:creationId xmlns:a16="http://schemas.microsoft.com/office/drawing/2014/main" id="{CBF9AAD6-4611-4A11-A1F1-F2CFB3311D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950" y="1947863"/>
            <a:ext cx="84074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lnSpc>
                <a:spcPct val="2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 b="1" u="sng">
                <a:solidFill>
                  <a:srgbClr val="0070C0"/>
                </a:solidFill>
                <a:latin typeface="Arial" panose="020B0604020202020204" pitchFamily="34" charset="0"/>
              </a:rPr>
              <a:t>顺序查找法</a:t>
            </a:r>
            <a:r>
              <a:rPr lang="zh-CN" altLang="en-US" sz="1800">
                <a:latin typeface="Arial" panose="020B0604020202020204" pitchFamily="34" charset="0"/>
              </a:rPr>
              <a:t>是最简单的查找法，只需按照数组中元素的保存顺序，利用待查的值与数组中的元素从前往后一个一个的进行比较，</a:t>
            </a:r>
            <a:r>
              <a:rPr lang="zh-CN" altLang="en-US" sz="1800" b="1" u="sng">
                <a:solidFill>
                  <a:srgbClr val="0070C0"/>
                </a:solidFill>
                <a:latin typeface="Arial" panose="020B0604020202020204" pitchFamily="34" charset="0"/>
              </a:rPr>
              <a:t>直到</a:t>
            </a:r>
            <a:r>
              <a:rPr lang="zh-CN" altLang="en-US" sz="1800">
                <a:latin typeface="Arial" panose="020B0604020202020204" pitchFamily="34" charset="0"/>
              </a:rPr>
              <a:t>找到目标值或查找失败。</a:t>
            </a:r>
            <a:endParaRPr lang="zh-CN" altLang="zh-CN" sz="1800">
              <a:latin typeface="Arial" panose="020B0604020202020204" pitchFamily="34" charset="0"/>
            </a:endParaRPr>
          </a:p>
        </p:txBody>
      </p:sp>
      <p:sp>
        <p:nvSpPr>
          <p:cNvPr id="46087" name="TextBox 14">
            <a:extLst>
              <a:ext uri="{FF2B5EF4-FFF2-40B4-BE49-F238E27FC236}">
                <a16:creationId xmlns:a16="http://schemas.microsoft.com/office/drawing/2014/main" id="{6D6D1F42-C5B5-49B0-8547-101C72CBA2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87775" y="5326063"/>
            <a:ext cx="15684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200">
                <a:solidFill>
                  <a:srgbClr val="FF0000"/>
                </a:solidFill>
                <a:latin typeface="Arial" panose="020B0604020202020204" pitchFamily="34" charset="0"/>
              </a:rPr>
              <a:t>具体案例请参考教材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>
            <a:extLst>
              <a:ext uri="{FF2B5EF4-FFF2-40B4-BE49-F238E27FC236}">
                <a16:creationId xmlns:a16="http://schemas.microsoft.com/office/drawing/2014/main" id="{4461BA00-269F-44D4-ADD9-21AEE3A2168F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/>
              <a:t>4.3 </a:t>
            </a:r>
            <a:r>
              <a:rPr lang="zh-CN" altLang="en-US"/>
              <a:t>数组查找</a:t>
            </a:r>
          </a:p>
        </p:txBody>
      </p:sp>
      <p:sp>
        <p:nvSpPr>
          <p:cNvPr id="3" name="矩形 38">
            <a:extLst>
              <a:ext uri="{FF2B5EF4-FFF2-40B4-BE49-F238E27FC236}">
                <a16:creationId xmlns:a16="http://schemas.microsoft.com/office/drawing/2014/main" id="{28949502-7190-47B7-8CB2-9C87E8E091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1273175"/>
            <a:ext cx="8429625" cy="4000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 startAt="2"/>
              <a:defRPr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二分查找法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7108" name="矩形 3">
            <a:extLst>
              <a:ext uri="{FF2B5EF4-FFF2-40B4-BE49-F238E27FC236}">
                <a16:creationId xmlns:a16="http://schemas.microsoft.com/office/drawing/2014/main" id="{A198C699-A294-4C5B-B201-60EA869306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950" y="1947863"/>
            <a:ext cx="84074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lnSpc>
                <a:spcPct val="2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 b="1" u="sng">
                <a:solidFill>
                  <a:srgbClr val="0070C0"/>
                </a:solidFill>
                <a:latin typeface="Arial" panose="020B0604020202020204" pitchFamily="34" charset="0"/>
              </a:rPr>
              <a:t>二分查找法</a:t>
            </a:r>
            <a:r>
              <a:rPr lang="zh-CN" altLang="en-US" sz="1800">
                <a:latin typeface="Arial" panose="020B0604020202020204" pitchFamily="34" charset="0"/>
              </a:rPr>
              <a:t>：针对有序数组的一种查找法，它的查询效率非常高。</a:t>
            </a:r>
            <a:endParaRPr lang="en-US" altLang="zh-CN" sz="1800">
              <a:latin typeface="Arial" panose="020B0604020202020204" pitchFamily="34" charset="0"/>
            </a:endParaRPr>
          </a:p>
          <a:p>
            <a:pPr eaLnBrk="1" hangingPunct="1">
              <a:lnSpc>
                <a:spcPct val="2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 b="1" u="sng">
                <a:solidFill>
                  <a:srgbClr val="0070C0"/>
                </a:solidFill>
                <a:latin typeface="Arial" panose="020B0604020202020204" pitchFamily="34" charset="0"/>
              </a:rPr>
              <a:t>实现原理</a:t>
            </a:r>
            <a:r>
              <a:rPr lang="zh-CN" altLang="en-US" sz="1800">
                <a:latin typeface="Arial" panose="020B0604020202020204" pitchFamily="34" charset="0"/>
              </a:rPr>
              <a:t>：每次将查找值与数组中间位置元素的值进行比较，相等返回；不等则排除掉数组中一半的元素，然后根据比较结果大或小，再与数组中剩余一半中间位置元素的值进行比较，以此类推，直到找到目标值或查找失败。</a:t>
            </a:r>
            <a:endParaRPr lang="en-US" altLang="zh-CN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>
            <a:extLst>
              <a:ext uri="{FF2B5EF4-FFF2-40B4-BE49-F238E27FC236}">
                <a16:creationId xmlns:a16="http://schemas.microsoft.com/office/drawing/2014/main" id="{D1AE9446-2930-41DC-B4D3-3F18CAA40D42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/>
              <a:t>4.3 </a:t>
            </a:r>
            <a:r>
              <a:rPr lang="zh-CN" altLang="en-US"/>
              <a:t>数组查找</a:t>
            </a:r>
          </a:p>
        </p:txBody>
      </p:sp>
      <p:sp>
        <p:nvSpPr>
          <p:cNvPr id="3" name="矩形 38">
            <a:extLst>
              <a:ext uri="{FF2B5EF4-FFF2-40B4-BE49-F238E27FC236}">
                <a16:creationId xmlns:a16="http://schemas.microsoft.com/office/drawing/2014/main" id="{8BCF9BAB-2B38-46B9-987D-C737265C2C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1273175"/>
            <a:ext cx="8429625" cy="4000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 startAt="2"/>
              <a:defRPr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二分查找法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132" name="Rectangle 2">
            <a:extLst>
              <a:ext uri="{FF2B5EF4-FFF2-40B4-BE49-F238E27FC236}">
                <a16:creationId xmlns:a16="http://schemas.microsoft.com/office/drawing/2014/main" id="{E1AA5F7A-886B-46A1-8CCE-54AC8B4CDB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graphicFrame>
        <p:nvGraphicFramePr>
          <p:cNvPr id="48133" name="对象 5">
            <a:extLst>
              <a:ext uri="{FF2B5EF4-FFF2-40B4-BE49-F238E27FC236}">
                <a16:creationId xmlns:a16="http://schemas.microsoft.com/office/drawing/2014/main" id="{0FA20C55-FC58-4CEE-A4F6-45C3322504F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46313" y="1427163"/>
          <a:ext cx="6018212" cy="468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7" name="Visio" r:id="rId3" imgW="6351210" imgH="4960728" progId="Visio.Drawing.11">
                  <p:embed/>
                </p:oleObj>
              </mc:Choice>
              <mc:Fallback>
                <p:oleObj name="Visio" r:id="rId3" imgW="6351210" imgH="4960728" progId="Visio.Drawing.11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6313" y="1427163"/>
                        <a:ext cx="6018212" cy="4689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4" name="TextBox 13">
            <a:extLst>
              <a:ext uri="{FF2B5EF4-FFF2-40B4-BE49-F238E27FC236}">
                <a16:creationId xmlns:a16="http://schemas.microsoft.com/office/drawing/2014/main" id="{3FACE916-267D-4C0F-B7B2-DD00A91E8C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1575" y="5032375"/>
            <a:ext cx="1570038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200">
                <a:solidFill>
                  <a:srgbClr val="FF0000"/>
                </a:solidFill>
                <a:latin typeface="Arial" panose="020B0604020202020204" pitchFamily="34" charset="0"/>
              </a:rPr>
              <a:t>具体案例请参考教材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>
            <a:extLst>
              <a:ext uri="{FF2B5EF4-FFF2-40B4-BE49-F238E27FC236}">
                <a16:creationId xmlns:a16="http://schemas.microsoft.com/office/drawing/2014/main" id="{74248BA2-28B6-4A6D-A26E-67271EFD7060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/>
              <a:t>4.4 </a:t>
            </a:r>
            <a:r>
              <a:rPr lang="zh-CN" altLang="en-US"/>
              <a:t>数组排序</a:t>
            </a:r>
          </a:p>
        </p:txBody>
      </p:sp>
      <p:sp>
        <p:nvSpPr>
          <p:cNvPr id="3" name="矩形 38">
            <a:extLst>
              <a:ext uri="{FF2B5EF4-FFF2-40B4-BE49-F238E27FC236}">
                <a16:creationId xmlns:a16="http://schemas.microsoft.com/office/drawing/2014/main" id="{504B302F-FC65-4548-97F5-3EC74EAC10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1273175"/>
            <a:ext cx="8429625" cy="4000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冒泡排序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9156" name="矩形 3">
            <a:extLst>
              <a:ext uri="{FF2B5EF4-FFF2-40B4-BE49-F238E27FC236}">
                <a16:creationId xmlns:a16="http://schemas.microsoft.com/office/drawing/2014/main" id="{4F804172-329D-4766-BBE5-9844C672E2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950" y="1947863"/>
            <a:ext cx="8407400" cy="286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lnSpc>
                <a:spcPct val="2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 b="1" u="sng">
                <a:solidFill>
                  <a:srgbClr val="0070C0"/>
                </a:solidFill>
                <a:latin typeface="Arial" panose="020B0604020202020204" pitchFamily="34" charset="0"/>
              </a:rPr>
              <a:t>冒泡排序</a:t>
            </a:r>
            <a:r>
              <a:rPr lang="zh-CN" altLang="en-US" sz="1800">
                <a:latin typeface="Arial" panose="020B0604020202020204" pitchFamily="34" charset="0"/>
              </a:rPr>
              <a:t>：是计算机科学领域中较简单的排序算法。</a:t>
            </a:r>
            <a:endParaRPr lang="en-US" altLang="zh-CN" sz="1800">
              <a:latin typeface="Arial" panose="020B0604020202020204" pitchFamily="34" charset="0"/>
            </a:endParaRPr>
          </a:p>
          <a:p>
            <a:pPr eaLnBrk="1" hangingPunct="1">
              <a:lnSpc>
                <a:spcPct val="2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 b="1" u="sng">
                <a:solidFill>
                  <a:srgbClr val="0070C0"/>
                </a:solidFill>
                <a:latin typeface="Arial" panose="020B0604020202020204" pitchFamily="34" charset="0"/>
              </a:rPr>
              <a:t>实现原理</a:t>
            </a:r>
            <a:r>
              <a:rPr lang="zh-CN" altLang="en-US" sz="1800">
                <a:latin typeface="Arial" panose="020B0604020202020204" pitchFamily="34" charset="0"/>
              </a:rPr>
              <a:t>：按照要求从小到大排序或从大到小排序，不断比较数组中相邻两个元素的值，较小或较大的元素前移。冒泡排序比较的轮数是数组长度减</a:t>
            </a:r>
            <a:r>
              <a:rPr lang="en-US" altLang="zh-CN" sz="1800">
                <a:latin typeface="Arial" panose="020B0604020202020204" pitchFamily="34" charset="0"/>
              </a:rPr>
              <a:t>1</a:t>
            </a:r>
            <a:r>
              <a:rPr lang="zh-CN" altLang="en-US" sz="1800">
                <a:latin typeface="Arial" panose="020B0604020202020204" pitchFamily="34" charset="0"/>
              </a:rPr>
              <a:t>，每轮比较的对数等于数组的长度减当前的轮数。</a:t>
            </a:r>
            <a:endParaRPr lang="en-US" altLang="zh-CN" sz="1800">
              <a:latin typeface="Arial" panose="020B0604020202020204" pitchFamily="34" charset="0"/>
            </a:endParaRPr>
          </a:p>
          <a:p>
            <a:pPr eaLnBrk="1" hangingPunct="1">
              <a:lnSpc>
                <a:spcPct val="2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 b="1" u="sng">
                <a:solidFill>
                  <a:srgbClr val="0070C0"/>
                </a:solidFill>
                <a:latin typeface="Arial" panose="020B0604020202020204" pitchFamily="34" charset="0"/>
              </a:rPr>
              <a:t>缺点</a:t>
            </a:r>
            <a:r>
              <a:rPr lang="zh-CN" altLang="en-US" sz="1800">
                <a:latin typeface="Arial" panose="020B0604020202020204" pitchFamily="34" charset="0"/>
              </a:rPr>
              <a:t>：</a:t>
            </a:r>
            <a:r>
              <a:rPr lang="zh-CN" altLang="zh-CN" sz="1800">
                <a:latin typeface="Arial" panose="020B0604020202020204" pitchFamily="34" charset="0"/>
              </a:rPr>
              <a:t>冒泡排序的效率很低，在实际中使用较少。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1">
            <a:extLst>
              <a:ext uri="{FF2B5EF4-FFF2-40B4-BE49-F238E27FC236}">
                <a16:creationId xmlns:a16="http://schemas.microsoft.com/office/drawing/2014/main" id="{6D8BA414-DBFE-4B35-9F0E-9A7545A99244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/>
              <a:t>4.4 </a:t>
            </a:r>
            <a:r>
              <a:rPr lang="zh-CN" altLang="en-US"/>
              <a:t>数组排序</a:t>
            </a:r>
          </a:p>
        </p:txBody>
      </p:sp>
      <p:sp>
        <p:nvSpPr>
          <p:cNvPr id="3" name="矩形 38">
            <a:extLst>
              <a:ext uri="{FF2B5EF4-FFF2-40B4-BE49-F238E27FC236}">
                <a16:creationId xmlns:a16="http://schemas.microsoft.com/office/drawing/2014/main" id="{8933D8B7-90C1-4FAE-B2B5-EDF777B00C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1273175"/>
            <a:ext cx="8429625" cy="4000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冒泡排序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0180" name="Rectangle 2">
            <a:extLst>
              <a:ext uri="{FF2B5EF4-FFF2-40B4-BE49-F238E27FC236}">
                <a16:creationId xmlns:a16="http://schemas.microsoft.com/office/drawing/2014/main" id="{8FBA4399-2F40-4FC8-9795-FF4DB01889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graphicFrame>
        <p:nvGraphicFramePr>
          <p:cNvPr id="50181" name="对象 5">
            <a:extLst>
              <a:ext uri="{FF2B5EF4-FFF2-40B4-BE49-F238E27FC236}">
                <a16:creationId xmlns:a16="http://schemas.microsoft.com/office/drawing/2014/main" id="{48621540-FC23-43F3-9B09-334EF651BC8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0" y="1828800"/>
          <a:ext cx="7432675" cy="425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5" name="Visio" r:id="rId3" imgW="12689190" imgH="7330835" progId="Visio.Drawing.11">
                  <p:embed/>
                </p:oleObj>
              </mc:Choice>
              <mc:Fallback>
                <p:oleObj name="Visio" r:id="rId3" imgW="12689190" imgH="7330835" progId="Visio.Drawing.11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828800"/>
                        <a:ext cx="7432675" cy="425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2" name="TextBox 13">
            <a:extLst>
              <a:ext uri="{FF2B5EF4-FFF2-40B4-BE49-F238E27FC236}">
                <a16:creationId xmlns:a16="http://schemas.microsoft.com/office/drawing/2014/main" id="{BF27CA9A-AA91-4831-9BEE-B83FB0B642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3513" y="5835650"/>
            <a:ext cx="15700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200">
                <a:solidFill>
                  <a:srgbClr val="FF0000"/>
                </a:solidFill>
                <a:latin typeface="Arial" panose="020B0604020202020204" pitchFamily="34" charset="0"/>
              </a:rPr>
              <a:t>具体案例请参考教材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>
            <a:extLst>
              <a:ext uri="{FF2B5EF4-FFF2-40B4-BE49-F238E27FC236}">
                <a16:creationId xmlns:a16="http://schemas.microsoft.com/office/drawing/2014/main" id="{94611F59-0B1D-4632-8449-3CFE56774668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/>
              <a:t>4.4 </a:t>
            </a:r>
            <a:r>
              <a:rPr lang="zh-CN" altLang="en-US"/>
              <a:t>数组排序</a:t>
            </a:r>
          </a:p>
        </p:txBody>
      </p:sp>
      <p:sp>
        <p:nvSpPr>
          <p:cNvPr id="3" name="矩形 38">
            <a:extLst>
              <a:ext uri="{FF2B5EF4-FFF2-40B4-BE49-F238E27FC236}">
                <a16:creationId xmlns:a16="http://schemas.microsoft.com/office/drawing/2014/main" id="{6D552AB5-6317-442F-A88B-DBECE4F8F7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1273175"/>
            <a:ext cx="8429625" cy="4000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 startAt="2"/>
              <a:defRPr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简单选择排序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204" name="矩形 3">
            <a:extLst>
              <a:ext uri="{FF2B5EF4-FFF2-40B4-BE49-F238E27FC236}">
                <a16:creationId xmlns:a16="http://schemas.microsoft.com/office/drawing/2014/main" id="{BEDB328C-768E-4389-919B-B3F3C742E6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950" y="1947863"/>
            <a:ext cx="819785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lnSpc>
                <a:spcPct val="2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 b="1" u="sng">
                <a:solidFill>
                  <a:srgbClr val="0070C0"/>
                </a:solidFill>
                <a:latin typeface="Arial" panose="020B0604020202020204" pitchFamily="34" charset="0"/>
              </a:rPr>
              <a:t>简单选择排序</a:t>
            </a:r>
            <a:r>
              <a:rPr lang="zh-CN" altLang="en-US" sz="1800">
                <a:latin typeface="Arial" panose="020B0604020202020204" pitchFamily="34" charset="0"/>
              </a:rPr>
              <a:t>：是一种非常直观的排序算法。</a:t>
            </a:r>
            <a:endParaRPr lang="en-US" altLang="zh-CN" sz="1800">
              <a:latin typeface="Arial" panose="020B0604020202020204" pitchFamily="34" charset="0"/>
            </a:endParaRPr>
          </a:p>
          <a:p>
            <a:pPr eaLnBrk="1" hangingPunct="1">
              <a:lnSpc>
                <a:spcPct val="2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 b="1" u="sng">
                <a:solidFill>
                  <a:srgbClr val="0070C0"/>
                </a:solidFill>
                <a:latin typeface="Arial" panose="020B0604020202020204" pitchFamily="34" charset="0"/>
              </a:rPr>
              <a:t>实现原理</a:t>
            </a:r>
            <a:r>
              <a:rPr lang="zh-CN" altLang="en-US" sz="1800">
                <a:latin typeface="Arial" panose="020B0604020202020204" pitchFamily="34" charset="0"/>
              </a:rPr>
              <a:t>：从待排序的数组中选出最小或最大的一个元素与数组的第</a:t>
            </a:r>
            <a:r>
              <a:rPr lang="en-US" altLang="zh-CN" sz="1800">
                <a:latin typeface="Arial" panose="020B0604020202020204" pitchFamily="34" charset="0"/>
              </a:rPr>
              <a:t>1</a:t>
            </a:r>
            <a:r>
              <a:rPr lang="zh-CN" altLang="en-US" sz="1800">
                <a:latin typeface="Arial" panose="020B0604020202020204" pitchFamily="34" charset="0"/>
              </a:rPr>
              <a:t>个元素互换，接着再在剩余的数组元素中选择最小的一个与数组的第</a:t>
            </a:r>
            <a:r>
              <a:rPr lang="en-US" altLang="zh-CN" sz="1800">
                <a:latin typeface="Arial" panose="020B0604020202020204" pitchFamily="34" charset="0"/>
              </a:rPr>
              <a:t>2</a:t>
            </a:r>
            <a:r>
              <a:rPr lang="zh-CN" altLang="en-US" sz="1800">
                <a:latin typeface="Arial" panose="020B0604020202020204" pitchFamily="34" charset="0"/>
              </a:rPr>
              <a:t>个元素互换，依次类推，直到全部待排序的数组元素排序完成。</a:t>
            </a:r>
            <a:endParaRPr lang="en-US" altLang="zh-CN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标题 1">
            <a:extLst>
              <a:ext uri="{FF2B5EF4-FFF2-40B4-BE49-F238E27FC236}">
                <a16:creationId xmlns:a16="http://schemas.microsoft.com/office/drawing/2014/main" id="{80A8247B-8E56-4F9E-9E84-3AE57F6A4E3A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/>
              <a:t>4.4 </a:t>
            </a:r>
            <a:r>
              <a:rPr lang="zh-CN" altLang="en-US"/>
              <a:t>数组排序</a:t>
            </a:r>
          </a:p>
        </p:txBody>
      </p:sp>
      <p:sp>
        <p:nvSpPr>
          <p:cNvPr id="3" name="矩形 38">
            <a:extLst>
              <a:ext uri="{FF2B5EF4-FFF2-40B4-BE49-F238E27FC236}">
                <a16:creationId xmlns:a16="http://schemas.microsoft.com/office/drawing/2014/main" id="{E75FE7E7-397B-4356-84D9-46867C9988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1273175"/>
            <a:ext cx="8429625" cy="4000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 startAt="2"/>
              <a:defRPr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简单选择排序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228" name="矩形 3">
            <a:extLst>
              <a:ext uri="{FF2B5EF4-FFF2-40B4-BE49-F238E27FC236}">
                <a16:creationId xmlns:a16="http://schemas.microsoft.com/office/drawing/2014/main" id="{7948528C-A703-46F9-A4F5-A9C5981DDA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950" y="1947863"/>
            <a:ext cx="84074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lnSpc>
                <a:spcPct val="2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>
                <a:latin typeface="Arial" panose="020B0604020202020204" pitchFamily="34" charset="0"/>
              </a:rPr>
              <a:t>如按照从小到大的顺序完成简单选择排序，图中利用箭头标注的两个元素就是在此次循环中互换的元素。</a:t>
            </a:r>
            <a:endParaRPr lang="zh-CN" altLang="zh-CN" sz="1800">
              <a:latin typeface="Arial" panose="020B0604020202020204" pitchFamily="34" charset="0"/>
            </a:endParaRPr>
          </a:p>
        </p:txBody>
      </p:sp>
      <p:sp>
        <p:nvSpPr>
          <p:cNvPr id="52229" name="Rectangle 2">
            <a:extLst>
              <a:ext uri="{FF2B5EF4-FFF2-40B4-BE49-F238E27FC236}">
                <a16:creationId xmlns:a16="http://schemas.microsoft.com/office/drawing/2014/main" id="{6522AE10-9E75-49EB-86A5-C814EA701F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graphicFrame>
        <p:nvGraphicFramePr>
          <p:cNvPr id="52230" name="对象 5">
            <a:extLst>
              <a:ext uri="{FF2B5EF4-FFF2-40B4-BE49-F238E27FC236}">
                <a16:creationId xmlns:a16="http://schemas.microsoft.com/office/drawing/2014/main" id="{EACC06F7-B01E-4D97-BC4C-9272669ABB4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29100" y="2684463"/>
          <a:ext cx="4103688" cy="3529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4" name="Visio" r:id="rId3" imgW="6946830" imgH="5974871" progId="Visio.Drawing.11">
                  <p:embed/>
                </p:oleObj>
              </mc:Choice>
              <mc:Fallback>
                <p:oleObj name="Visio" r:id="rId3" imgW="6946830" imgH="5974871" progId="Visio.Drawing.11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9100" y="2684463"/>
                        <a:ext cx="4103688" cy="3529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31" name="TextBox 14">
            <a:extLst>
              <a:ext uri="{FF2B5EF4-FFF2-40B4-BE49-F238E27FC236}">
                <a16:creationId xmlns:a16="http://schemas.microsoft.com/office/drawing/2014/main" id="{4AF74682-DC91-4ED8-8CC0-6CF2333FB2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6250" y="5818188"/>
            <a:ext cx="156845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200">
                <a:solidFill>
                  <a:srgbClr val="FF0000"/>
                </a:solidFill>
                <a:latin typeface="Arial" panose="020B0604020202020204" pitchFamily="34" charset="0"/>
              </a:rPr>
              <a:t>具体案例请参考教材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1">
            <a:extLst>
              <a:ext uri="{FF2B5EF4-FFF2-40B4-BE49-F238E27FC236}">
                <a16:creationId xmlns:a16="http://schemas.microsoft.com/office/drawing/2014/main" id="{015024CD-90E3-4498-9116-108AD0158F95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/>
              <a:t>4.4 </a:t>
            </a:r>
            <a:r>
              <a:rPr lang="zh-CN" altLang="en-US"/>
              <a:t>数组排序</a:t>
            </a:r>
          </a:p>
        </p:txBody>
      </p:sp>
      <p:sp>
        <p:nvSpPr>
          <p:cNvPr id="3" name="矩形 38">
            <a:extLst>
              <a:ext uri="{FF2B5EF4-FFF2-40B4-BE49-F238E27FC236}">
                <a16:creationId xmlns:a16="http://schemas.microsoft.com/office/drawing/2014/main" id="{517EACA4-2F4B-4795-859F-191CB641B2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1273175"/>
            <a:ext cx="8429625" cy="4000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 startAt="3"/>
              <a:defRPr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快速排序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252" name="矩形 3">
            <a:extLst>
              <a:ext uri="{FF2B5EF4-FFF2-40B4-BE49-F238E27FC236}">
                <a16:creationId xmlns:a16="http://schemas.microsoft.com/office/drawing/2014/main" id="{A0EBD673-CD99-4C41-AD9E-A97639F2BE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950" y="1947863"/>
            <a:ext cx="8407400" cy="286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lnSpc>
                <a:spcPct val="2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 b="1" u="sng">
                <a:solidFill>
                  <a:srgbClr val="0070C0"/>
                </a:solidFill>
                <a:latin typeface="Arial" panose="020B0604020202020204" pitchFamily="34" charset="0"/>
              </a:rPr>
              <a:t>快速排序</a:t>
            </a:r>
            <a:r>
              <a:rPr lang="zh-CN" altLang="en-US" sz="1800">
                <a:latin typeface="Arial" panose="020B0604020202020204" pitchFamily="34" charset="0"/>
              </a:rPr>
              <a:t>：是对冒泡排序的一种优化。</a:t>
            </a:r>
            <a:endParaRPr lang="en-US" altLang="zh-CN" sz="1800">
              <a:latin typeface="Arial" panose="020B0604020202020204" pitchFamily="34" charset="0"/>
            </a:endParaRPr>
          </a:p>
          <a:p>
            <a:pPr eaLnBrk="1" hangingPunct="1">
              <a:lnSpc>
                <a:spcPct val="2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 b="1" u="sng">
                <a:solidFill>
                  <a:srgbClr val="0070C0"/>
                </a:solidFill>
                <a:latin typeface="Arial" panose="020B0604020202020204" pitchFamily="34" charset="0"/>
              </a:rPr>
              <a:t>实现原理</a:t>
            </a:r>
            <a:r>
              <a:rPr lang="zh-CN" altLang="en-US" sz="1800">
                <a:latin typeface="Arial" panose="020B0604020202020204" pitchFamily="34" charset="0"/>
              </a:rPr>
              <a:t>：首先选择一个基准元素，通常选择待排序数组的第</a:t>
            </a:r>
            <a:r>
              <a:rPr lang="en-US" altLang="zh-CN" sz="1800">
                <a:latin typeface="Arial" panose="020B0604020202020204" pitchFamily="34" charset="0"/>
              </a:rPr>
              <a:t>1</a:t>
            </a:r>
            <a:r>
              <a:rPr lang="zh-CN" altLang="en-US" sz="1800">
                <a:latin typeface="Arial" panose="020B0604020202020204" pitchFamily="34" charset="0"/>
              </a:rPr>
              <a:t>个数组元素。通过一趟排序，将要排序的数组分成两个部分，其中一部分比基准元素小，另一部分比基准元素大，然后再利用同样的方法递归的排序划分出的两部分，直到将所有划分的数组排序完成。</a:t>
            </a:r>
            <a:endParaRPr lang="en-US" altLang="zh-CN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1">
            <a:extLst>
              <a:ext uri="{FF2B5EF4-FFF2-40B4-BE49-F238E27FC236}">
                <a16:creationId xmlns:a16="http://schemas.microsoft.com/office/drawing/2014/main" id="{AF42C3E6-81DF-43D4-AD39-235B8CCFA432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/>
              <a:t>4.4 </a:t>
            </a:r>
            <a:r>
              <a:rPr lang="zh-CN" altLang="en-US"/>
              <a:t>数组排序</a:t>
            </a:r>
          </a:p>
        </p:txBody>
      </p:sp>
      <p:sp>
        <p:nvSpPr>
          <p:cNvPr id="3" name="矩形 38">
            <a:extLst>
              <a:ext uri="{FF2B5EF4-FFF2-40B4-BE49-F238E27FC236}">
                <a16:creationId xmlns:a16="http://schemas.microsoft.com/office/drawing/2014/main" id="{7AC58430-257E-46B0-BF16-E8753CA773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1273175"/>
            <a:ext cx="8429625" cy="4000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 startAt="3"/>
              <a:defRPr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快速排序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276" name="Rectangle 2">
            <a:extLst>
              <a:ext uri="{FF2B5EF4-FFF2-40B4-BE49-F238E27FC236}">
                <a16:creationId xmlns:a16="http://schemas.microsoft.com/office/drawing/2014/main" id="{1C982B8F-36D4-4251-8607-3F3E64A35A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graphicFrame>
        <p:nvGraphicFramePr>
          <p:cNvPr id="54277" name="对象 5">
            <a:extLst>
              <a:ext uri="{FF2B5EF4-FFF2-40B4-BE49-F238E27FC236}">
                <a16:creationId xmlns:a16="http://schemas.microsoft.com/office/drawing/2014/main" id="{0C774BFF-C454-4F3F-B690-4D22DB7121F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82675" y="1863725"/>
          <a:ext cx="6580188" cy="3740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81" name="Visio" r:id="rId3" imgW="7991190" imgH="4553130" progId="Visio.Drawing.11">
                  <p:embed/>
                </p:oleObj>
              </mc:Choice>
              <mc:Fallback>
                <p:oleObj name="Visio" r:id="rId3" imgW="7991190" imgH="4553130" progId="Visio.Drawing.11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2675" y="1863725"/>
                        <a:ext cx="6580188" cy="3740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78" name="TextBox 13">
            <a:extLst>
              <a:ext uri="{FF2B5EF4-FFF2-40B4-BE49-F238E27FC236}">
                <a16:creationId xmlns:a16="http://schemas.microsoft.com/office/drawing/2014/main" id="{9773B110-E911-4E6E-899D-AC198E1FFB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37050" y="5911850"/>
            <a:ext cx="1568450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200">
                <a:solidFill>
                  <a:srgbClr val="FF0000"/>
                </a:solidFill>
                <a:latin typeface="Arial" panose="020B0604020202020204" pitchFamily="34" charset="0"/>
              </a:rPr>
              <a:t>具体案例请参考教材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标题 1">
            <a:extLst>
              <a:ext uri="{FF2B5EF4-FFF2-40B4-BE49-F238E27FC236}">
                <a16:creationId xmlns:a16="http://schemas.microsoft.com/office/drawing/2014/main" id="{A23E891B-CD70-4C07-8EEC-562D9EE8A427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/>
              <a:t>4.4 </a:t>
            </a:r>
            <a:r>
              <a:rPr lang="zh-CN" altLang="en-US"/>
              <a:t>数组排序</a:t>
            </a:r>
          </a:p>
        </p:txBody>
      </p:sp>
      <p:sp>
        <p:nvSpPr>
          <p:cNvPr id="3" name="矩形 38">
            <a:extLst>
              <a:ext uri="{FF2B5EF4-FFF2-40B4-BE49-F238E27FC236}">
                <a16:creationId xmlns:a16="http://schemas.microsoft.com/office/drawing/2014/main" id="{B58F72BE-CE68-4B32-A29E-625177D679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1273175"/>
            <a:ext cx="8429625" cy="4000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 startAt="4"/>
              <a:defRPr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插入排序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5300" name="矩形 3">
            <a:extLst>
              <a:ext uri="{FF2B5EF4-FFF2-40B4-BE49-F238E27FC236}">
                <a16:creationId xmlns:a16="http://schemas.microsoft.com/office/drawing/2014/main" id="{04095732-CA7F-4B58-9E12-F90BDF78CD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950" y="1947863"/>
            <a:ext cx="8407400" cy="286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lnSpc>
                <a:spcPct val="2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 b="1" u="sng">
                <a:solidFill>
                  <a:srgbClr val="0070C0"/>
                </a:solidFill>
                <a:latin typeface="Arial" panose="020B0604020202020204" pitchFamily="34" charset="0"/>
              </a:rPr>
              <a:t>插入排序</a:t>
            </a:r>
            <a:r>
              <a:rPr lang="zh-CN" altLang="en-US" sz="1800">
                <a:latin typeface="Arial" panose="020B0604020202020204" pitchFamily="34" charset="0"/>
              </a:rPr>
              <a:t>：也是冒泡排序的优化，是一种直观的简单排序算法。</a:t>
            </a:r>
            <a:endParaRPr lang="en-US" altLang="zh-CN" sz="1800">
              <a:latin typeface="Arial" panose="020B0604020202020204" pitchFamily="34" charset="0"/>
            </a:endParaRPr>
          </a:p>
          <a:p>
            <a:pPr eaLnBrk="1" hangingPunct="1">
              <a:lnSpc>
                <a:spcPct val="2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 b="1" u="sng">
                <a:solidFill>
                  <a:srgbClr val="0070C0"/>
                </a:solidFill>
                <a:latin typeface="Arial" panose="020B0604020202020204" pitchFamily="34" charset="0"/>
              </a:rPr>
              <a:t>实现原理</a:t>
            </a:r>
            <a:r>
              <a:rPr lang="zh-CN" altLang="en-US" sz="1800">
                <a:latin typeface="Arial" panose="020B0604020202020204" pitchFamily="34" charset="0"/>
              </a:rPr>
              <a:t>：通过构建有序数组元素的存储，对未排序数组的元素，在已排序的数组中从最后一个元素向第一个元素遍历，找到相应位置并插入。其中，待排序数组的第</a:t>
            </a:r>
            <a:r>
              <a:rPr lang="en-US" altLang="zh-CN" sz="1800">
                <a:latin typeface="Arial" panose="020B0604020202020204" pitchFamily="34" charset="0"/>
              </a:rPr>
              <a:t>1</a:t>
            </a:r>
            <a:r>
              <a:rPr lang="zh-CN" altLang="en-US" sz="1800">
                <a:latin typeface="Arial" panose="020B0604020202020204" pitchFamily="34" charset="0"/>
              </a:rPr>
              <a:t>个元素会被看作是一个有序的数组，从第</a:t>
            </a:r>
            <a:r>
              <a:rPr lang="en-US" altLang="zh-CN" sz="1800">
                <a:latin typeface="Arial" panose="020B0604020202020204" pitchFamily="34" charset="0"/>
              </a:rPr>
              <a:t>2</a:t>
            </a:r>
            <a:r>
              <a:rPr lang="zh-CN" altLang="en-US" sz="1800">
                <a:latin typeface="Arial" panose="020B0604020202020204" pitchFamily="34" charset="0"/>
              </a:rPr>
              <a:t>个至最后一个元素会被看作是一个无序数组。</a:t>
            </a:r>
            <a:endParaRPr lang="en-US" altLang="zh-CN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>
            <a:extLst>
              <a:ext uri="{FF2B5EF4-FFF2-40B4-BE49-F238E27FC236}">
                <a16:creationId xmlns:a16="http://schemas.microsoft.com/office/drawing/2014/main" id="{E0A4B9F3-A3F4-43F4-8364-D191AF11C83B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/>
              <a:t>4.1 </a:t>
            </a:r>
            <a:r>
              <a:rPr lang="zh-CN" altLang="en-US"/>
              <a:t>初识数组</a:t>
            </a:r>
          </a:p>
        </p:txBody>
      </p:sp>
      <p:sp>
        <p:nvSpPr>
          <p:cNvPr id="4" name="矩形 38">
            <a:extLst>
              <a:ext uri="{FF2B5EF4-FFF2-40B4-BE49-F238E27FC236}">
                <a16:creationId xmlns:a16="http://schemas.microsoft.com/office/drawing/2014/main" id="{23CCC264-BBEC-41B3-9D1D-65CABE43F8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1273175"/>
            <a:ext cx="8429625" cy="4000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索引数组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676" name="矩形 4">
            <a:extLst>
              <a:ext uri="{FF2B5EF4-FFF2-40B4-BE49-F238E27FC236}">
                <a16:creationId xmlns:a16="http://schemas.microsoft.com/office/drawing/2014/main" id="{82B2462E-CDD7-4F26-A19E-5D8978A3EF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950" y="1947863"/>
            <a:ext cx="8402638" cy="175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lnSpc>
                <a:spcPct val="2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 b="1" u="sng">
                <a:solidFill>
                  <a:srgbClr val="0070C0"/>
                </a:solidFill>
                <a:latin typeface="Arial" panose="020B0604020202020204" pitchFamily="34" charset="0"/>
              </a:rPr>
              <a:t>索引数组</a:t>
            </a:r>
            <a:r>
              <a:rPr lang="zh-CN" altLang="en-US" sz="1800">
                <a:latin typeface="Arial" panose="020B0604020202020204" pitchFamily="34" charset="0"/>
              </a:rPr>
              <a:t>是指键名为整数的数组。默认情况下，索引数组的键名是从</a:t>
            </a:r>
            <a:r>
              <a:rPr lang="en-US" altLang="zh-CN" sz="1800">
                <a:latin typeface="Arial" panose="020B0604020202020204" pitchFamily="34" charset="0"/>
              </a:rPr>
              <a:t>0</a:t>
            </a:r>
            <a:r>
              <a:rPr lang="zh-CN" altLang="en-US" sz="1800">
                <a:latin typeface="Arial" panose="020B0604020202020204" pitchFamily="34" charset="0"/>
              </a:rPr>
              <a:t>开始，并依次递增。它主要适用于利用位置（</a:t>
            </a:r>
            <a:r>
              <a:rPr lang="en-US" altLang="zh-CN" sz="1800">
                <a:latin typeface="Arial" panose="020B0604020202020204" pitchFamily="34" charset="0"/>
              </a:rPr>
              <a:t>0</a:t>
            </a:r>
            <a:r>
              <a:rPr lang="zh-CN" altLang="en-US" sz="1800">
                <a:latin typeface="Arial" panose="020B0604020202020204" pitchFamily="34" charset="0"/>
              </a:rPr>
              <a:t>、</a:t>
            </a:r>
            <a:r>
              <a:rPr lang="en-US" altLang="zh-CN" sz="1800">
                <a:latin typeface="Arial" panose="020B0604020202020204" pitchFamily="34" charset="0"/>
              </a:rPr>
              <a:t>1</a:t>
            </a:r>
            <a:r>
              <a:rPr lang="zh-CN" altLang="en-US" sz="1800">
                <a:latin typeface="Arial" panose="020B0604020202020204" pitchFamily="34" charset="0"/>
              </a:rPr>
              <a:t>、</a:t>
            </a:r>
            <a:r>
              <a:rPr lang="en-US" altLang="zh-CN" sz="1800">
                <a:latin typeface="Arial" panose="020B0604020202020204" pitchFamily="34" charset="0"/>
              </a:rPr>
              <a:t>2……</a:t>
            </a:r>
            <a:r>
              <a:rPr lang="zh-CN" altLang="en-US" sz="1800">
                <a:latin typeface="Arial" panose="020B0604020202020204" pitchFamily="34" charset="0"/>
              </a:rPr>
              <a:t>）来标识数组元素的情况。另外，索引数组的键名也可以自己指定。</a:t>
            </a:r>
            <a:endParaRPr lang="en-US" altLang="zh-CN" sz="1800">
              <a:latin typeface="Arial" panose="020B0604020202020204" pitchFamily="34" charset="0"/>
            </a:endParaRPr>
          </a:p>
        </p:txBody>
      </p:sp>
      <p:sp>
        <p:nvSpPr>
          <p:cNvPr id="28677" name="Rectangle 2">
            <a:extLst>
              <a:ext uri="{FF2B5EF4-FFF2-40B4-BE49-F238E27FC236}">
                <a16:creationId xmlns:a16="http://schemas.microsoft.com/office/drawing/2014/main" id="{60124EE8-893E-4E82-B700-495E282F3F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graphicFrame>
        <p:nvGraphicFramePr>
          <p:cNvPr id="28678" name="对象 6">
            <a:extLst>
              <a:ext uri="{FF2B5EF4-FFF2-40B4-BE49-F238E27FC236}">
                <a16:creationId xmlns:a16="http://schemas.microsoft.com/office/drawing/2014/main" id="{F93804A8-169F-45E7-9862-69698162C1B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6366530"/>
              </p:ext>
            </p:extLst>
          </p:nvPr>
        </p:nvGraphicFramePr>
        <p:xfrm>
          <a:off x="2156597" y="4127500"/>
          <a:ext cx="5213350" cy="1179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1" name="Visio" r:id="rId3" imgW="5537970" imgH="1251100" progId="Visio.Drawing.11">
                  <p:embed/>
                </p:oleObj>
              </mc:Choice>
              <mc:Fallback>
                <p:oleObj name="Visio" r:id="rId3" imgW="5537970" imgH="1251100" progId="Visio.Drawing.11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6597" y="4127500"/>
                        <a:ext cx="5213350" cy="1179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标题 1">
            <a:extLst>
              <a:ext uri="{FF2B5EF4-FFF2-40B4-BE49-F238E27FC236}">
                <a16:creationId xmlns:a16="http://schemas.microsoft.com/office/drawing/2014/main" id="{EC6D0863-33BD-4A3C-BE07-30FC2C9B4439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/>
              <a:t>4.4 </a:t>
            </a:r>
            <a:r>
              <a:rPr lang="zh-CN" altLang="en-US"/>
              <a:t>数组排序</a:t>
            </a:r>
          </a:p>
        </p:txBody>
      </p:sp>
      <p:sp>
        <p:nvSpPr>
          <p:cNvPr id="3" name="矩形 38">
            <a:extLst>
              <a:ext uri="{FF2B5EF4-FFF2-40B4-BE49-F238E27FC236}">
                <a16:creationId xmlns:a16="http://schemas.microsoft.com/office/drawing/2014/main" id="{33D02AB4-83C4-4983-82C3-50E08C01C1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1273175"/>
            <a:ext cx="8429625" cy="4000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 startAt="4"/>
              <a:defRPr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插入排序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6324" name="矩形 4">
            <a:extLst>
              <a:ext uri="{FF2B5EF4-FFF2-40B4-BE49-F238E27FC236}">
                <a16:creationId xmlns:a16="http://schemas.microsoft.com/office/drawing/2014/main" id="{1A2D563B-5740-4159-AAF0-5D934D8699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925" y="2593975"/>
            <a:ext cx="2649538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zh-CN" sz="1800">
                <a:latin typeface="Arial" panose="020B0604020202020204" pitchFamily="34" charset="0"/>
              </a:rPr>
              <a:t>插入排序比较的次数与无序数组的长度相等</a:t>
            </a:r>
          </a:p>
        </p:txBody>
      </p:sp>
      <p:sp>
        <p:nvSpPr>
          <p:cNvPr id="56325" name="Rectangle 2">
            <a:extLst>
              <a:ext uri="{FF2B5EF4-FFF2-40B4-BE49-F238E27FC236}">
                <a16:creationId xmlns:a16="http://schemas.microsoft.com/office/drawing/2014/main" id="{1F3EBB59-95C0-46EB-A873-E5890BCA57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graphicFrame>
        <p:nvGraphicFramePr>
          <p:cNvPr id="56326" name="对象 6">
            <a:extLst>
              <a:ext uri="{FF2B5EF4-FFF2-40B4-BE49-F238E27FC236}">
                <a16:creationId xmlns:a16="http://schemas.microsoft.com/office/drawing/2014/main" id="{8E03638A-DF47-4E29-9411-EB6B01EC3BA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94088" y="1673225"/>
          <a:ext cx="4813300" cy="4144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30" name="Visio" r:id="rId3" imgW="6789960" imgH="5840622" progId="Visio.Drawing.11">
                  <p:embed/>
                </p:oleObj>
              </mc:Choice>
              <mc:Fallback>
                <p:oleObj name="Visio" r:id="rId3" imgW="6789960" imgH="5840622" progId="Visio.Drawing.11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4088" y="1673225"/>
                        <a:ext cx="4813300" cy="4144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27" name="TextBox 14">
            <a:extLst>
              <a:ext uri="{FF2B5EF4-FFF2-40B4-BE49-F238E27FC236}">
                <a16:creationId xmlns:a16="http://schemas.microsoft.com/office/drawing/2014/main" id="{08814054-0F69-426A-9228-0C7375BEA3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3125" y="5454650"/>
            <a:ext cx="1568450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200">
                <a:solidFill>
                  <a:srgbClr val="FF0000"/>
                </a:solidFill>
                <a:latin typeface="Arial" panose="020B0604020202020204" pitchFamily="34" charset="0"/>
              </a:rPr>
              <a:t>具体案例请参考教材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1">
            <a:extLst>
              <a:ext uri="{FF2B5EF4-FFF2-40B4-BE49-F238E27FC236}">
                <a16:creationId xmlns:a16="http://schemas.microsoft.com/office/drawing/2014/main" id="{83086539-32B4-4F06-8CAE-70007A6B2F3D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/>
              <a:t>4.5 </a:t>
            </a:r>
            <a:r>
              <a:rPr lang="zh-CN" altLang="en-US"/>
              <a:t>数组的常用函数</a:t>
            </a:r>
          </a:p>
        </p:txBody>
      </p:sp>
      <p:sp>
        <p:nvSpPr>
          <p:cNvPr id="3" name="矩形 38">
            <a:extLst>
              <a:ext uri="{FF2B5EF4-FFF2-40B4-BE49-F238E27FC236}">
                <a16:creationId xmlns:a16="http://schemas.microsoft.com/office/drawing/2014/main" id="{7D2FF4CC-DB1D-4E94-97E5-800FB48B28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1273175"/>
            <a:ext cx="8429625" cy="4000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指针操作函数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7348" name="矩形 3">
            <a:extLst>
              <a:ext uri="{FF2B5EF4-FFF2-40B4-BE49-F238E27FC236}">
                <a16:creationId xmlns:a16="http://schemas.microsoft.com/office/drawing/2014/main" id="{9E72E038-3429-48AF-94F7-771B77E99D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950" y="1947863"/>
            <a:ext cx="84074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lnSpc>
                <a:spcPct val="2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 b="1" u="sng">
                <a:solidFill>
                  <a:srgbClr val="0070C0"/>
                </a:solidFill>
                <a:latin typeface="Arial" panose="020B0604020202020204" pitchFamily="34" charset="0"/>
              </a:rPr>
              <a:t>数组指针</a:t>
            </a:r>
            <a:r>
              <a:rPr lang="zh-CN" altLang="en-US" sz="1800">
                <a:latin typeface="Arial" panose="020B0604020202020204" pitchFamily="34" charset="0"/>
              </a:rPr>
              <a:t>：用于指向数组中的某个元素，默认情况下，指向数组的第</a:t>
            </a:r>
            <a:r>
              <a:rPr lang="en-US" altLang="zh-CN" sz="1800">
                <a:latin typeface="Arial" panose="020B0604020202020204" pitchFamily="34" charset="0"/>
              </a:rPr>
              <a:t>1</a:t>
            </a:r>
            <a:r>
              <a:rPr lang="zh-CN" altLang="en-US" sz="1800">
                <a:latin typeface="Arial" panose="020B0604020202020204" pitchFamily="34" charset="0"/>
              </a:rPr>
              <a:t>个元素。通过移动或改变指针的位置，可以访问数组中的任意元素。</a:t>
            </a:r>
            <a:endParaRPr lang="en-US" altLang="zh-CN" sz="1800">
              <a:latin typeface="Arial" panose="020B0604020202020204" pitchFamily="34" charset="0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64D0983F-833F-4439-A332-82AEFBACF195}"/>
              </a:ext>
            </a:extLst>
          </p:cNvPr>
          <p:cNvGraphicFramePr>
            <a:graphicFrameLocks noGrp="1"/>
          </p:cNvGraphicFramePr>
          <p:nvPr/>
        </p:nvGraphicFramePr>
        <p:xfrm>
          <a:off x="1470025" y="3349625"/>
          <a:ext cx="6402388" cy="2517775"/>
        </p:xfrm>
        <a:graphic>
          <a:graphicData uri="http://schemas.openxmlformats.org/drawingml/2006/table">
            <a:tbl>
              <a:tblPr firstRow="1" bandRow="1"/>
              <a:tblGrid>
                <a:gridCol w="15372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651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318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1" kern="100" dirty="0">
                          <a:solidFill>
                            <a:schemeClr val="bg1"/>
                          </a:solidFill>
                          <a:effectLst/>
                          <a:latin typeface="Franklin Gothic Book"/>
                          <a:ea typeface="+mn-ea"/>
                          <a:cs typeface="+mn-cs"/>
                        </a:rPr>
                        <a:t>函数名称</a:t>
                      </a:r>
                      <a:endParaRPr lang="zh-CN" sz="1400" b="1" kern="100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92" marR="68592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1" kern="100" dirty="0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功能描述</a:t>
                      </a:r>
                      <a:endParaRPr lang="zh-CN" sz="1400" b="1" kern="100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92" marR="68592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8536">
                <a:tc>
                  <a:txBody>
                    <a:bodyPr/>
                    <a:lstStyle/>
                    <a:p>
                      <a:pPr marL="0" indent="26670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kern="1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current()</a:t>
                      </a:r>
                      <a:endParaRPr lang="zh-CN" sz="1400" kern="100" baseline="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68581" marR="68581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400" kern="100" baseline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获取数组中当前指针指向的元素的值</a:t>
                      </a:r>
                    </a:p>
                  </a:txBody>
                  <a:tcPr marL="68581" marR="68581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536">
                <a:tc>
                  <a:txBody>
                    <a:bodyPr/>
                    <a:lstStyle/>
                    <a:p>
                      <a:pPr marL="0" indent="26670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kern="1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key()</a:t>
                      </a:r>
                      <a:endParaRPr lang="zh-CN" sz="1400" kern="100" baseline="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68581" marR="68581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400" kern="1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获取数组中当前指针指向的元素的键</a:t>
                      </a:r>
                    </a:p>
                  </a:txBody>
                  <a:tcPr marL="68581" marR="68581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8536">
                <a:tc>
                  <a:txBody>
                    <a:bodyPr/>
                    <a:lstStyle/>
                    <a:p>
                      <a:pPr marL="0" indent="26670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kern="1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next()</a:t>
                      </a:r>
                      <a:endParaRPr lang="zh-CN" sz="1400" kern="100" baseline="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68581" marR="68581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400" kern="1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将数组中的内部指针向前移动一位</a:t>
                      </a:r>
                    </a:p>
                  </a:txBody>
                  <a:tcPr marL="68581" marR="68581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3372">
                <a:tc>
                  <a:txBody>
                    <a:bodyPr/>
                    <a:lstStyle/>
                    <a:p>
                      <a:pPr marL="0" indent="26670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kern="100" baseline="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prev</a:t>
                      </a:r>
                      <a:r>
                        <a:rPr lang="en-US" sz="1400" kern="1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()</a:t>
                      </a:r>
                      <a:endParaRPr lang="zh-CN" sz="1400" kern="100" baseline="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68581" marR="68581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400" kern="1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将数组中的内部指针倒回一位</a:t>
                      </a:r>
                    </a:p>
                  </a:txBody>
                  <a:tcPr marL="68581" marR="68581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8536">
                <a:tc>
                  <a:txBody>
                    <a:bodyPr/>
                    <a:lstStyle/>
                    <a:p>
                      <a:pPr marL="0" indent="26670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kern="1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each()</a:t>
                      </a:r>
                      <a:endParaRPr lang="zh-CN" sz="1400" kern="100" baseline="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68581" marR="68581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400" kern="1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获取数组中当前的键值对并将数组指针向前移动一步</a:t>
                      </a:r>
                    </a:p>
                  </a:txBody>
                  <a:tcPr marL="68581" marR="68581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8536">
                <a:tc>
                  <a:txBody>
                    <a:bodyPr/>
                    <a:lstStyle/>
                    <a:p>
                      <a:pPr marL="0" indent="26670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kern="1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end()</a:t>
                      </a:r>
                      <a:endParaRPr lang="zh-CN" sz="1400" kern="100" baseline="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68581" marR="68581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400" kern="1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将数组的内部指针指向最后一个元素</a:t>
                      </a:r>
                    </a:p>
                  </a:txBody>
                  <a:tcPr marL="68581" marR="68581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8536">
                <a:tc>
                  <a:txBody>
                    <a:bodyPr/>
                    <a:lstStyle/>
                    <a:p>
                      <a:pPr marL="0" indent="26670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kern="1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reset()</a:t>
                      </a:r>
                      <a:endParaRPr lang="zh-CN" sz="1400" kern="100" baseline="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68581" marR="68581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400" kern="1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将数组的内部指针指向第一个元素</a:t>
                      </a:r>
                    </a:p>
                  </a:txBody>
                  <a:tcPr marL="68581" marR="68581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标题 1">
            <a:extLst>
              <a:ext uri="{FF2B5EF4-FFF2-40B4-BE49-F238E27FC236}">
                <a16:creationId xmlns:a16="http://schemas.microsoft.com/office/drawing/2014/main" id="{CC6311FF-16FB-4125-959F-BC2A7BF188E9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/>
              <a:t>4.5 </a:t>
            </a:r>
            <a:r>
              <a:rPr lang="zh-CN" altLang="en-US"/>
              <a:t>数组的常用函数</a:t>
            </a:r>
          </a:p>
        </p:txBody>
      </p:sp>
      <p:sp>
        <p:nvSpPr>
          <p:cNvPr id="3" name="矩形 38">
            <a:extLst>
              <a:ext uri="{FF2B5EF4-FFF2-40B4-BE49-F238E27FC236}">
                <a16:creationId xmlns:a16="http://schemas.microsoft.com/office/drawing/2014/main" id="{59CB085F-A58B-4CF7-968C-82AE562AEF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1273175"/>
            <a:ext cx="8429625" cy="4000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指针操作函数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8372" name="组合 2">
            <a:extLst>
              <a:ext uri="{FF2B5EF4-FFF2-40B4-BE49-F238E27FC236}">
                <a16:creationId xmlns:a16="http://schemas.microsoft.com/office/drawing/2014/main" id="{05560FDF-FBE0-4EF6-9A52-F3CDBE651DFD}"/>
              </a:ext>
            </a:extLst>
          </p:cNvPr>
          <p:cNvGrpSpPr>
            <a:grpSpLocks/>
          </p:cNvGrpSpPr>
          <p:nvPr/>
        </p:nvGrpSpPr>
        <p:grpSpPr bwMode="auto">
          <a:xfrm>
            <a:off x="719138" y="2270125"/>
            <a:ext cx="7943850" cy="2887663"/>
            <a:chOff x="2831807" y="3500445"/>
            <a:chExt cx="1595679" cy="365488"/>
          </a:xfrm>
        </p:grpSpPr>
        <p:sp>
          <p:nvSpPr>
            <p:cNvPr id="7" name="矩形 1">
              <a:extLst>
                <a:ext uri="{FF2B5EF4-FFF2-40B4-BE49-F238E27FC236}">
                  <a16:creationId xmlns:a16="http://schemas.microsoft.com/office/drawing/2014/main" id="{DA23D056-DA36-4FCC-94A2-D5400C9982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1807" y="3500445"/>
              <a:ext cx="1583880" cy="365488"/>
            </a:xfrm>
            <a:prstGeom prst="rect">
              <a:avLst/>
            </a:prstGeom>
            <a:solidFill>
              <a:srgbClr val="D6ECFF">
                <a:lumMod val="25000"/>
              </a:srgb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Font typeface="Arial" charset="0"/>
                <a:buNone/>
                <a:defRPr/>
              </a:pPr>
              <a:endParaRPr lang="zh-CN" altLang="en-US" kern="0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16B77436-25AF-4421-ACBB-46821E6FEE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596" y="3531790"/>
              <a:ext cx="1546890" cy="292149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indent="0"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$</a:t>
              </a:r>
              <a:r>
                <a:rPr lang="en-US" altLang="zh-CN" sz="16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arr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= ['a', 'b', 'c', 'd'];</a:t>
              </a:r>
            </a:p>
            <a:p>
              <a:pPr marL="0" indent="0"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echo key($</a:t>
              </a:r>
              <a:r>
                <a:rPr lang="en-US" altLang="zh-CN" sz="16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arr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) . ' - ' . current($</a:t>
              </a:r>
              <a:r>
                <a:rPr lang="en-US" altLang="zh-CN" sz="16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arr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);	 // </a:t>
              </a:r>
              <a:r>
                <a:rPr lang="zh-CN" altLang="en-US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获取当前指针指向的键和值：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0 - a</a:t>
              </a:r>
            </a:p>
            <a:p>
              <a:pPr marL="0" indent="0"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echo next($</a:t>
              </a:r>
              <a:r>
                <a:rPr lang="en-US" altLang="zh-CN" sz="16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arr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);			 // </a:t>
              </a:r>
              <a:r>
                <a:rPr lang="zh-CN" altLang="en-US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将当前指针向前移动一位：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</a:p>
            <a:p>
              <a:pPr marL="0" indent="0"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echo end($</a:t>
              </a:r>
              <a:r>
                <a:rPr lang="en-US" altLang="zh-CN" sz="16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arr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);			 // </a:t>
              </a:r>
              <a:r>
                <a:rPr lang="zh-CN" altLang="en-US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将当前指针指向最后一个元素：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</a:p>
            <a:p>
              <a:pPr marL="0" indent="0"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echo </a:t>
              </a:r>
              <a:r>
                <a:rPr lang="en-US" altLang="zh-CN" sz="16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prev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($</a:t>
              </a:r>
              <a:r>
                <a:rPr lang="en-US" altLang="zh-CN" sz="16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arr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);			 // </a:t>
              </a:r>
              <a:r>
                <a:rPr lang="zh-CN" altLang="en-US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将当前指针倒回一位：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</a:p>
            <a:p>
              <a:pPr marL="0" indent="0"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echo reset($</a:t>
              </a:r>
              <a:r>
                <a:rPr lang="en-US" altLang="zh-CN" sz="16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arr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);			 // </a:t>
              </a:r>
              <a:r>
                <a:rPr lang="zh-CN" altLang="en-US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将指针指向第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r>
                <a:rPr lang="zh-CN" altLang="en-US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个元素：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</a:p>
          </p:txBody>
        </p:sp>
      </p:grpSp>
      <p:sp>
        <p:nvSpPr>
          <p:cNvPr id="9" name="圆角矩形 8">
            <a:extLst>
              <a:ext uri="{FF2B5EF4-FFF2-40B4-BE49-F238E27FC236}">
                <a16:creationId xmlns:a16="http://schemas.microsoft.com/office/drawing/2014/main" id="{84119EA6-5C93-46E5-8FF4-DF0C67F0E090}"/>
              </a:ext>
            </a:extLst>
          </p:cNvPr>
          <p:cNvSpPr/>
          <p:nvPr/>
        </p:nvSpPr>
        <p:spPr>
          <a:xfrm>
            <a:off x="4662488" y="2049463"/>
            <a:ext cx="3024187" cy="557212"/>
          </a:xfrm>
          <a:prstGeom prst="roundRect">
            <a:avLst/>
          </a:prstGeom>
          <a:solidFill>
            <a:srgbClr val="FBFBFB"/>
          </a:solidFill>
          <a:ln w="12700">
            <a:solidFill>
              <a:srgbClr val="00B4E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1"/>
                </a:solidFill>
              </a:rPr>
              <a:t>① 通过指针函数访问数组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标题 1">
            <a:extLst>
              <a:ext uri="{FF2B5EF4-FFF2-40B4-BE49-F238E27FC236}">
                <a16:creationId xmlns:a16="http://schemas.microsoft.com/office/drawing/2014/main" id="{453AAA97-BFE9-45F4-89CD-DAABEBB89B5F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/>
              <a:t>4.5 </a:t>
            </a:r>
            <a:r>
              <a:rPr lang="zh-CN" altLang="en-US"/>
              <a:t>数组的常用函数</a:t>
            </a:r>
          </a:p>
        </p:txBody>
      </p:sp>
      <p:sp>
        <p:nvSpPr>
          <p:cNvPr id="3" name="矩形 38">
            <a:extLst>
              <a:ext uri="{FF2B5EF4-FFF2-40B4-BE49-F238E27FC236}">
                <a16:creationId xmlns:a16="http://schemas.microsoft.com/office/drawing/2014/main" id="{F03C1147-3024-4B9E-A984-E935DDEFAB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1273175"/>
            <a:ext cx="8429625" cy="4000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指针操作函数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9396" name="组合 2">
            <a:extLst>
              <a:ext uri="{FF2B5EF4-FFF2-40B4-BE49-F238E27FC236}">
                <a16:creationId xmlns:a16="http://schemas.microsoft.com/office/drawing/2014/main" id="{584A2481-E2C1-47CF-938E-221100FE7254}"/>
              </a:ext>
            </a:extLst>
          </p:cNvPr>
          <p:cNvGrpSpPr>
            <a:grpSpLocks/>
          </p:cNvGrpSpPr>
          <p:nvPr/>
        </p:nvGrpSpPr>
        <p:grpSpPr bwMode="auto">
          <a:xfrm>
            <a:off x="1609725" y="2082800"/>
            <a:ext cx="2997200" cy="2887663"/>
            <a:chOff x="2831807" y="3500445"/>
            <a:chExt cx="1438185" cy="365488"/>
          </a:xfrm>
        </p:grpSpPr>
        <p:sp>
          <p:nvSpPr>
            <p:cNvPr id="7" name="矩形 1">
              <a:extLst>
                <a:ext uri="{FF2B5EF4-FFF2-40B4-BE49-F238E27FC236}">
                  <a16:creationId xmlns:a16="http://schemas.microsoft.com/office/drawing/2014/main" id="{63F02CF9-421A-4232-BA21-819C7468BD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1807" y="3500445"/>
              <a:ext cx="1438185" cy="365488"/>
            </a:xfrm>
            <a:prstGeom prst="rect">
              <a:avLst/>
            </a:prstGeom>
            <a:solidFill>
              <a:srgbClr val="D6ECFF">
                <a:lumMod val="25000"/>
              </a:srgb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Font typeface="Arial" charset="0"/>
                <a:buNone/>
                <a:defRPr/>
              </a:pPr>
              <a:endParaRPr lang="zh-CN" altLang="en-US" kern="0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E78DC1E1-3851-4EAB-B3E5-62ECB587AF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5503" y="3531790"/>
              <a:ext cx="1344489" cy="245333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indent="0"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// </a:t>
              </a:r>
              <a:r>
                <a:rPr lang="zh-CN" altLang="en-US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输出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each()</a:t>
              </a:r>
              <a:r>
                <a:rPr lang="zh-CN" altLang="en-US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返回的数组</a:t>
              </a:r>
            </a:p>
            <a:p>
              <a:pPr marL="0" indent="0"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$</a:t>
              </a:r>
              <a:r>
                <a:rPr lang="en-US" altLang="zh-CN" sz="16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arr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= ['sub' =&gt; 'PHP'];</a:t>
              </a:r>
            </a:p>
            <a:p>
              <a:pPr marL="0" indent="0"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echo '&lt;pre&gt;';</a:t>
              </a:r>
            </a:p>
            <a:p>
              <a:pPr marL="0" indent="0"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print_r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(each($</a:t>
              </a:r>
              <a:r>
                <a:rPr lang="en-US" altLang="zh-CN" sz="16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arr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));</a:t>
              </a:r>
            </a:p>
            <a:p>
              <a:pPr marL="0" indent="0"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echo '&lt;/pre&gt;';</a:t>
              </a:r>
            </a:p>
          </p:txBody>
        </p:sp>
      </p:grpSp>
      <p:sp>
        <p:nvSpPr>
          <p:cNvPr id="59397" name="矩形 3">
            <a:extLst>
              <a:ext uri="{FF2B5EF4-FFF2-40B4-BE49-F238E27FC236}">
                <a16:creationId xmlns:a16="http://schemas.microsoft.com/office/drawing/2014/main" id="{5EAC1DDD-3A60-43C1-ACA7-D28E6010FB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4900" y="5016500"/>
            <a:ext cx="7575550" cy="133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800">
                <a:latin typeface="Arial" panose="020B0604020202020204" pitchFamily="34" charset="0"/>
              </a:rPr>
              <a:t>each()</a:t>
            </a:r>
            <a:r>
              <a:rPr lang="zh-CN" altLang="zh-CN" sz="1800">
                <a:latin typeface="Arial" panose="020B0604020202020204" pitchFamily="34" charset="0"/>
              </a:rPr>
              <a:t>函数可以获取数组中当前元素的键和值，并以数组形式返回</a:t>
            </a:r>
            <a:endParaRPr lang="en-US" altLang="zh-CN" sz="1800">
              <a:latin typeface="Arial" panose="020B0604020202020204" pitchFamily="34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800">
                <a:latin typeface="Arial" panose="020B0604020202020204" pitchFamily="34" charset="0"/>
              </a:rPr>
              <a:t>each()</a:t>
            </a:r>
            <a:r>
              <a:rPr lang="zh-CN" altLang="zh-CN" sz="1800">
                <a:latin typeface="Arial" panose="020B0604020202020204" pitchFamily="34" charset="0"/>
              </a:rPr>
              <a:t>函数的返回值中包含了</a:t>
            </a:r>
            <a:r>
              <a:rPr lang="en-US" altLang="zh-CN" sz="1800">
                <a:latin typeface="Arial" panose="020B0604020202020204" pitchFamily="34" charset="0"/>
              </a:rPr>
              <a:t>4</a:t>
            </a:r>
            <a:r>
              <a:rPr lang="zh-CN" altLang="zh-CN" sz="1800">
                <a:latin typeface="Arial" panose="020B0604020202020204" pitchFamily="34" charset="0"/>
              </a:rPr>
              <a:t>个数组元素，分别为关联形式和索引形式保存的键和值。</a:t>
            </a:r>
          </a:p>
        </p:txBody>
      </p:sp>
      <p:grpSp>
        <p:nvGrpSpPr>
          <p:cNvPr id="59398" name="组合 2">
            <a:extLst>
              <a:ext uri="{FF2B5EF4-FFF2-40B4-BE49-F238E27FC236}">
                <a16:creationId xmlns:a16="http://schemas.microsoft.com/office/drawing/2014/main" id="{9F641B8C-368D-4320-9F62-268A8D5D89AA}"/>
              </a:ext>
            </a:extLst>
          </p:cNvPr>
          <p:cNvGrpSpPr>
            <a:grpSpLocks/>
          </p:cNvGrpSpPr>
          <p:nvPr/>
        </p:nvGrpSpPr>
        <p:grpSpPr bwMode="auto">
          <a:xfrm>
            <a:off x="4735513" y="2078038"/>
            <a:ext cx="2997200" cy="2882900"/>
            <a:chOff x="2831807" y="3500445"/>
            <a:chExt cx="1438185" cy="364704"/>
          </a:xfrm>
        </p:grpSpPr>
        <p:sp>
          <p:nvSpPr>
            <p:cNvPr id="11" name="矩形 1">
              <a:extLst>
                <a:ext uri="{FF2B5EF4-FFF2-40B4-BE49-F238E27FC236}">
                  <a16:creationId xmlns:a16="http://schemas.microsoft.com/office/drawing/2014/main" id="{E9D3CFC9-F4D4-48EC-B644-A00AF5DBC5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1807" y="3500445"/>
              <a:ext cx="1438185" cy="364704"/>
            </a:xfrm>
            <a:prstGeom prst="rect">
              <a:avLst/>
            </a:prstGeom>
            <a:solidFill>
              <a:srgbClr val="D6ECFF">
                <a:lumMod val="25000"/>
              </a:srgb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Font typeface="Arial" charset="0"/>
                <a:buNone/>
                <a:defRPr/>
              </a:pPr>
              <a:endParaRPr lang="zh-CN" altLang="en-US" kern="0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E372759F-3AF1-4404-8F60-F03D2E57E6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5502" y="3531774"/>
              <a:ext cx="1344490" cy="333375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indent="0"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// </a:t>
              </a:r>
              <a:r>
                <a:rPr lang="zh-CN" altLang="en-US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输出结果</a:t>
              </a:r>
            </a:p>
            <a:p>
              <a:pPr marL="0" indent="0"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Array (</a:t>
              </a:r>
            </a:p>
            <a:p>
              <a:pPr marL="0" indent="0"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   [1] =&gt; PHP</a:t>
              </a:r>
            </a:p>
            <a:p>
              <a:pPr marL="0" indent="0"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   [value] =&gt; PHP</a:t>
              </a:r>
            </a:p>
            <a:p>
              <a:pPr marL="0" indent="0"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   [0] =&gt; sub</a:t>
              </a:r>
            </a:p>
            <a:p>
              <a:pPr marL="0" indent="0"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   [key] =&gt; sub</a:t>
              </a:r>
            </a:p>
            <a:p>
              <a:pPr marL="0" indent="0"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)</a:t>
              </a:r>
            </a:p>
          </p:txBody>
        </p:sp>
      </p:grpSp>
      <p:sp>
        <p:nvSpPr>
          <p:cNvPr id="9" name="圆角矩形 8">
            <a:extLst>
              <a:ext uri="{FF2B5EF4-FFF2-40B4-BE49-F238E27FC236}">
                <a16:creationId xmlns:a16="http://schemas.microsoft.com/office/drawing/2014/main" id="{4EAB4E1C-84CA-4992-A319-1C8575392EC0}"/>
              </a:ext>
            </a:extLst>
          </p:cNvPr>
          <p:cNvSpPr/>
          <p:nvPr/>
        </p:nvSpPr>
        <p:spPr>
          <a:xfrm>
            <a:off x="3162300" y="1724025"/>
            <a:ext cx="3024188" cy="557213"/>
          </a:xfrm>
          <a:prstGeom prst="roundRect">
            <a:avLst/>
          </a:prstGeom>
          <a:solidFill>
            <a:srgbClr val="FBFBFB"/>
          </a:solidFill>
          <a:ln w="12700">
            <a:solidFill>
              <a:srgbClr val="00B4E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1"/>
                </a:solidFill>
              </a:rPr>
              <a:t>② 通过</a:t>
            </a:r>
            <a:r>
              <a:rPr lang="en-US" altLang="zh-CN" dirty="0">
                <a:solidFill>
                  <a:schemeClr val="tx1"/>
                </a:solidFill>
              </a:rPr>
              <a:t>each()</a:t>
            </a:r>
            <a:r>
              <a:rPr lang="zh-CN" altLang="en-US" dirty="0">
                <a:solidFill>
                  <a:schemeClr val="tx1"/>
                </a:solidFill>
              </a:rPr>
              <a:t>函数访问数组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标题 1">
            <a:extLst>
              <a:ext uri="{FF2B5EF4-FFF2-40B4-BE49-F238E27FC236}">
                <a16:creationId xmlns:a16="http://schemas.microsoft.com/office/drawing/2014/main" id="{8211590F-1C26-46A3-8234-60FDDE7B6D5B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/>
              <a:t>4.5 </a:t>
            </a:r>
            <a:r>
              <a:rPr lang="zh-CN" altLang="en-US"/>
              <a:t>数组的常用函数</a:t>
            </a:r>
          </a:p>
        </p:txBody>
      </p:sp>
      <p:sp>
        <p:nvSpPr>
          <p:cNvPr id="3" name="矩形 38">
            <a:extLst>
              <a:ext uri="{FF2B5EF4-FFF2-40B4-BE49-F238E27FC236}">
                <a16:creationId xmlns:a16="http://schemas.microsoft.com/office/drawing/2014/main" id="{86640DCE-A964-4180-B79F-C916DFA0D1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1273175"/>
            <a:ext cx="8429625" cy="4000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指针操作函数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60420" name="组合 2">
            <a:extLst>
              <a:ext uri="{FF2B5EF4-FFF2-40B4-BE49-F238E27FC236}">
                <a16:creationId xmlns:a16="http://schemas.microsoft.com/office/drawing/2014/main" id="{5B0CD9AF-33D3-40B9-AD8F-52AC6698C7F1}"/>
              </a:ext>
            </a:extLst>
          </p:cNvPr>
          <p:cNvGrpSpPr>
            <a:grpSpLocks/>
          </p:cNvGrpSpPr>
          <p:nvPr/>
        </p:nvGrpSpPr>
        <p:grpSpPr bwMode="auto">
          <a:xfrm>
            <a:off x="903288" y="2997200"/>
            <a:ext cx="7396162" cy="2724150"/>
            <a:chOff x="2491747" y="3500445"/>
            <a:chExt cx="1672238" cy="344716"/>
          </a:xfrm>
        </p:grpSpPr>
        <p:sp>
          <p:nvSpPr>
            <p:cNvPr id="7" name="矩形 1">
              <a:extLst>
                <a:ext uri="{FF2B5EF4-FFF2-40B4-BE49-F238E27FC236}">
                  <a16:creationId xmlns:a16="http://schemas.microsoft.com/office/drawing/2014/main" id="{7976E082-726F-4579-BF8C-B78E05BE4E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1747" y="3500445"/>
              <a:ext cx="1651061" cy="344716"/>
            </a:xfrm>
            <a:prstGeom prst="rect">
              <a:avLst/>
            </a:prstGeom>
            <a:solidFill>
              <a:srgbClr val="D6ECFF">
                <a:lumMod val="25000"/>
              </a:srgb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Font typeface="Arial" charset="0"/>
                <a:buNone/>
                <a:defRPr/>
              </a:pPr>
              <a:endParaRPr lang="zh-CN" altLang="en-US" kern="0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A7FFCE2D-531E-434D-BACA-870E810CDD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5945" y="3533189"/>
              <a:ext cx="1618040" cy="292285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indent="0"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$sweets = ['Muffin', 'cookie', 'cake'];</a:t>
              </a:r>
            </a:p>
            <a:p>
              <a:pPr marL="0" indent="0"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while (list($k, $v) = each($sweets)) {</a:t>
              </a:r>
            </a:p>
            <a:p>
              <a:pPr marL="0" indent="0"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   $</a:t>
              </a:r>
              <a:r>
                <a:rPr lang="en-US" altLang="zh-CN" sz="16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curr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= current($sweets);   // </a:t>
              </a:r>
              <a:r>
                <a:rPr lang="zh-CN" altLang="en-US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此时指针已经被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each()</a:t>
              </a:r>
              <a:r>
                <a:rPr lang="zh-CN" altLang="en-US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移动到了下一位</a:t>
              </a:r>
            </a:p>
            <a:p>
              <a:pPr marL="0" indent="0"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  // </a:t>
              </a:r>
              <a:r>
                <a:rPr lang="zh-CN" altLang="en-US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输出结果：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0 =&gt; Muffin-cookie 1 =&gt; cookie-cake 2 =&gt; cake-</a:t>
              </a:r>
            </a:p>
            <a:p>
              <a:pPr marL="0" indent="0"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   echo "{$k} =&gt; {$v}-{$</a:t>
              </a:r>
              <a:r>
                <a:rPr lang="en-US" altLang="zh-CN" sz="16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curr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} ";</a:t>
              </a:r>
            </a:p>
            <a:p>
              <a:pPr marL="0" indent="0"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}</a:t>
              </a:r>
            </a:p>
          </p:txBody>
        </p:sp>
      </p:grpSp>
      <p:sp>
        <p:nvSpPr>
          <p:cNvPr id="9" name="圆角矩形 8">
            <a:extLst>
              <a:ext uri="{FF2B5EF4-FFF2-40B4-BE49-F238E27FC236}">
                <a16:creationId xmlns:a16="http://schemas.microsoft.com/office/drawing/2014/main" id="{747E7E5F-8999-42B4-834C-04EEEFC85B36}"/>
              </a:ext>
            </a:extLst>
          </p:cNvPr>
          <p:cNvSpPr/>
          <p:nvPr/>
        </p:nvSpPr>
        <p:spPr>
          <a:xfrm>
            <a:off x="4475163" y="2708275"/>
            <a:ext cx="3024187" cy="557213"/>
          </a:xfrm>
          <a:prstGeom prst="roundRect">
            <a:avLst/>
          </a:prstGeom>
          <a:solidFill>
            <a:srgbClr val="FBFBFB"/>
          </a:solidFill>
          <a:ln w="12700">
            <a:solidFill>
              <a:srgbClr val="00B4E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1"/>
                </a:solidFill>
              </a:rPr>
              <a:t>③ 指针方式遍历数组</a:t>
            </a:r>
          </a:p>
        </p:txBody>
      </p:sp>
      <p:sp>
        <p:nvSpPr>
          <p:cNvPr id="60422" name="矩形 12">
            <a:extLst>
              <a:ext uri="{FF2B5EF4-FFF2-40B4-BE49-F238E27FC236}">
                <a16:creationId xmlns:a16="http://schemas.microsoft.com/office/drawing/2014/main" id="{71F1F1BC-1B68-41C8-9069-20F772031F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950" y="1947863"/>
            <a:ext cx="84074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lnSpc>
                <a:spcPct val="2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>
                <a:latin typeface="Arial" panose="020B0604020202020204" pitchFamily="34" charset="0"/>
              </a:rPr>
              <a:t>利用</a:t>
            </a:r>
            <a:r>
              <a:rPr lang="en-US" altLang="zh-CN" sz="1800">
                <a:latin typeface="Arial" panose="020B0604020202020204" pitchFamily="34" charset="0"/>
              </a:rPr>
              <a:t>list()</a:t>
            </a:r>
            <a:r>
              <a:rPr lang="zh-CN" altLang="en-US" sz="1800">
                <a:latin typeface="Arial" panose="020B0604020202020204" pitchFamily="34" charset="0"/>
              </a:rPr>
              <a:t>语言结构、</a:t>
            </a:r>
            <a:r>
              <a:rPr lang="en-US" altLang="zh-CN" sz="1800">
                <a:latin typeface="Arial" panose="020B0604020202020204" pitchFamily="34" charset="0"/>
              </a:rPr>
              <a:t>each()</a:t>
            </a:r>
            <a:r>
              <a:rPr lang="zh-CN" altLang="en-US" sz="1800">
                <a:latin typeface="Arial" panose="020B0604020202020204" pitchFamily="34" charset="0"/>
              </a:rPr>
              <a:t>函数以及</a:t>
            </a:r>
            <a:r>
              <a:rPr lang="en-US" altLang="zh-CN" sz="1800">
                <a:latin typeface="Arial" panose="020B0604020202020204" pitchFamily="34" charset="0"/>
              </a:rPr>
              <a:t>while()</a:t>
            </a:r>
            <a:r>
              <a:rPr lang="zh-CN" altLang="en-US" sz="1800">
                <a:latin typeface="Arial" panose="020B0604020202020204" pitchFamily="34" charset="0"/>
              </a:rPr>
              <a:t>循环可以对数组进行遍历。</a:t>
            </a:r>
            <a:endParaRPr lang="en-US" altLang="zh-CN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标题 1">
            <a:extLst>
              <a:ext uri="{FF2B5EF4-FFF2-40B4-BE49-F238E27FC236}">
                <a16:creationId xmlns:a16="http://schemas.microsoft.com/office/drawing/2014/main" id="{890E427F-EA86-4CD3-8B88-6C8C6558B484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/>
              <a:t>4.5 </a:t>
            </a:r>
            <a:r>
              <a:rPr lang="zh-CN" altLang="en-US"/>
              <a:t>数组的常用函数</a:t>
            </a:r>
          </a:p>
        </p:txBody>
      </p:sp>
      <p:sp>
        <p:nvSpPr>
          <p:cNvPr id="3" name="矩形 38">
            <a:extLst>
              <a:ext uri="{FF2B5EF4-FFF2-40B4-BE49-F238E27FC236}">
                <a16:creationId xmlns:a16="http://schemas.microsoft.com/office/drawing/2014/main" id="{BBAC1D4D-A90C-4CC8-B108-7AD60D8D2B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1273175"/>
            <a:ext cx="8429625" cy="4000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指针操作函数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1444" name="矩形 12">
            <a:extLst>
              <a:ext uri="{FF2B5EF4-FFF2-40B4-BE49-F238E27FC236}">
                <a16:creationId xmlns:a16="http://schemas.microsoft.com/office/drawing/2014/main" id="{F528A557-4FEA-423E-A3FA-08DF27BC3B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950" y="1947863"/>
            <a:ext cx="8407400" cy="175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lnSpc>
                <a:spcPct val="200000"/>
              </a:lnSpc>
              <a:spcBef>
                <a:spcPct val="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800">
                <a:latin typeface="Arial" panose="020B0604020202020204" pitchFamily="34" charset="0"/>
              </a:rPr>
              <a:t>list()</a:t>
            </a:r>
            <a:r>
              <a:rPr lang="zh-CN" altLang="en-US" sz="1800">
                <a:latin typeface="Arial" panose="020B0604020202020204" pitchFamily="34" charset="0"/>
              </a:rPr>
              <a:t>结构可将给定数组中的元素依次赋值给</a:t>
            </a:r>
            <a:r>
              <a:rPr lang="en-US" altLang="zh-CN" sz="1800">
                <a:latin typeface="Arial" panose="020B0604020202020204" pitchFamily="34" charset="0"/>
              </a:rPr>
              <a:t>list</a:t>
            </a:r>
            <a:r>
              <a:rPr lang="zh-CN" altLang="en-US" sz="1800">
                <a:latin typeface="Arial" panose="020B0604020202020204" pitchFamily="34" charset="0"/>
              </a:rPr>
              <a:t>小括号内从左到右定义的变量。</a:t>
            </a:r>
            <a:endParaRPr lang="en-US" altLang="zh-CN" sz="1800">
              <a:latin typeface="Arial" panose="020B0604020202020204" pitchFamily="34" charset="0"/>
            </a:endParaRPr>
          </a:p>
          <a:p>
            <a:pPr eaLnBrk="1" hangingPunct="1">
              <a:lnSpc>
                <a:spcPct val="200000"/>
              </a:lnSpc>
              <a:spcBef>
                <a:spcPct val="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800">
                <a:latin typeface="Arial" panose="020B0604020202020204" pitchFamily="34" charset="0"/>
              </a:rPr>
              <a:t>each()</a:t>
            </a:r>
            <a:r>
              <a:rPr lang="zh-CN" altLang="en-US" sz="1800">
                <a:latin typeface="Arial" panose="020B0604020202020204" pitchFamily="34" charset="0"/>
              </a:rPr>
              <a:t>函数在获取到了当前元素的键和值后，会自动将数组的指针指向下一个元素，直到没有数组元素时返回</a:t>
            </a:r>
            <a:r>
              <a:rPr lang="en-US" altLang="zh-CN" sz="1800">
                <a:latin typeface="Arial" panose="020B0604020202020204" pitchFamily="34" charset="0"/>
              </a:rPr>
              <a:t>NULL</a:t>
            </a:r>
            <a:r>
              <a:rPr lang="zh-CN" altLang="en-US" sz="1800">
                <a:latin typeface="Arial" panose="020B0604020202020204" pitchFamily="34" charset="0"/>
              </a:rPr>
              <a:t>。</a:t>
            </a:r>
            <a:endParaRPr lang="en-US" altLang="zh-CN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标题 1">
            <a:extLst>
              <a:ext uri="{FF2B5EF4-FFF2-40B4-BE49-F238E27FC236}">
                <a16:creationId xmlns:a16="http://schemas.microsoft.com/office/drawing/2014/main" id="{E59E086B-7FFC-4CDD-BEE5-1F6E79E8E55A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/>
              <a:t>4.5 </a:t>
            </a:r>
            <a:r>
              <a:rPr lang="zh-CN" altLang="en-US"/>
              <a:t>数组的常用函数</a:t>
            </a:r>
          </a:p>
        </p:txBody>
      </p:sp>
      <p:sp>
        <p:nvSpPr>
          <p:cNvPr id="3" name="矩形 38">
            <a:extLst>
              <a:ext uri="{FF2B5EF4-FFF2-40B4-BE49-F238E27FC236}">
                <a16:creationId xmlns:a16="http://schemas.microsoft.com/office/drawing/2014/main" id="{8E85D3C7-72C7-44F4-99CF-0E254293FB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1273175"/>
            <a:ext cx="8429625" cy="4000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 startAt="2"/>
              <a:defRPr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数组元素操作函数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2468" name="矩形 3">
            <a:extLst>
              <a:ext uri="{FF2B5EF4-FFF2-40B4-BE49-F238E27FC236}">
                <a16:creationId xmlns:a16="http://schemas.microsoft.com/office/drawing/2014/main" id="{74857080-1A4B-427D-8963-114D17D60F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950" y="1947863"/>
            <a:ext cx="84074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lnSpc>
                <a:spcPct val="2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>
                <a:latin typeface="Arial" panose="020B0604020202020204" pitchFamily="34" charset="0"/>
              </a:rPr>
              <a:t>在操作数组过程中，经常会遇到在数组的前面或后面添加或删除元素的情况。</a:t>
            </a:r>
            <a:endParaRPr lang="en-US" altLang="zh-CN" sz="1800">
              <a:latin typeface="Arial" panose="020B0604020202020204" pitchFamily="34" charset="0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C0A06BF1-50CD-4ED5-9D84-40BCE91CF5BE}"/>
              </a:ext>
            </a:extLst>
          </p:cNvPr>
          <p:cNvGraphicFramePr>
            <a:graphicFrameLocks noGrp="1"/>
          </p:cNvGraphicFramePr>
          <p:nvPr/>
        </p:nvGraphicFramePr>
        <p:xfrm>
          <a:off x="1254125" y="2708275"/>
          <a:ext cx="6757988" cy="3071813"/>
        </p:xfrm>
        <a:graphic>
          <a:graphicData uri="http://schemas.openxmlformats.org/drawingml/2006/table">
            <a:tbl>
              <a:tblPr firstRow="1" bandRow="1"/>
              <a:tblGrid>
                <a:gridCol w="16225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353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530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1" kern="100" dirty="0">
                          <a:solidFill>
                            <a:schemeClr val="bg1"/>
                          </a:solidFill>
                          <a:effectLst/>
                          <a:latin typeface="Franklin Gothic Book"/>
                          <a:ea typeface="+mn-ea"/>
                          <a:cs typeface="+mn-cs"/>
                        </a:rPr>
                        <a:t>函数名称</a:t>
                      </a:r>
                      <a:endParaRPr lang="zh-CN" sz="1400" b="1" kern="100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7" marR="68587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1" kern="100" dirty="0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功能描述</a:t>
                      </a:r>
                      <a:endParaRPr lang="zh-CN" sz="1400" b="1" kern="100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4229">
                <a:tc>
                  <a:txBody>
                    <a:bodyPr/>
                    <a:lstStyle/>
                    <a:p>
                      <a:pPr marL="0" indent="26670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kern="100" baseline="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array_pop</a:t>
                      </a:r>
                      <a:r>
                        <a:rPr lang="en-US" sz="1400" kern="1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()</a:t>
                      </a:r>
                      <a:endParaRPr lang="zh-CN" sz="1400" kern="100" baseline="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68576" marR="68576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400" kern="100" baseline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将数组最后一个元素弹出（出栈）</a:t>
                      </a:r>
                    </a:p>
                  </a:txBody>
                  <a:tcPr marL="68576" marR="68576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4229">
                <a:tc>
                  <a:txBody>
                    <a:bodyPr/>
                    <a:lstStyle/>
                    <a:p>
                      <a:pPr marL="0" indent="26670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kern="100" baseline="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array_push</a:t>
                      </a:r>
                      <a:r>
                        <a:rPr lang="en-US" sz="1400" kern="1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()</a:t>
                      </a:r>
                      <a:endParaRPr lang="zh-CN" sz="1400" kern="100" baseline="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68576" marR="68576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400" kern="1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将一个或多个元素压入数组的末尾（入栈）</a:t>
                      </a:r>
                    </a:p>
                  </a:txBody>
                  <a:tcPr marL="68576" marR="68576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4229">
                <a:tc>
                  <a:txBody>
                    <a:bodyPr/>
                    <a:lstStyle/>
                    <a:p>
                      <a:pPr marL="0" indent="26670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kern="100" baseline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array_unshift()</a:t>
                      </a:r>
                      <a:endParaRPr lang="zh-CN" sz="1400" kern="100" baseline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68576" marR="68576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400" kern="1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在数组开头插入一个或多个元素</a:t>
                      </a:r>
                    </a:p>
                  </a:txBody>
                  <a:tcPr marL="68576" marR="68576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1132">
                <a:tc>
                  <a:txBody>
                    <a:bodyPr/>
                    <a:lstStyle/>
                    <a:p>
                      <a:pPr marL="0" indent="26670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kern="100" baseline="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array_shift</a:t>
                      </a:r>
                      <a:r>
                        <a:rPr lang="en-US" sz="1400" kern="1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()</a:t>
                      </a:r>
                      <a:endParaRPr lang="zh-CN" sz="1400" kern="100" baseline="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68576" marR="68576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400" kern="1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将数组开头的元素移出数组</a:t>
                      </a:r>
                    </a:p>
                  </a:txBody>
                  <a:tcPr marL="68576" marR="68576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4229">
                <a:tc>
                  <a:txBody>
                    <a:bodyPr/>
                    <a:lstStyle/>
                    <a:p>
                      <a:pPr marL="0" indent="26670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kern="100" baseline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array_unique()</a:t>
                      </a:r>
                      <a:endParaRPr lang="zh-CN" sz="1400" kern="100" baseline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68576" marR="68576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400" kern="1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移除数组中重复的值</a:t>
                      </a:r>
                    </a:p>
                  </a:txBody>
                  <a:tcPr marL="68576" marR="68576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4229">
                <a:tc>
                  <a:txBody>
                    <a:bodyPr/>
                    <a:lstStyle/>
                    <a:p>
                      <a:pPr marL="0" indent="26670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kern="100" baseline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array_slice()</a:t>
                      </a:r>
                      <a:endParaRPr lang="zh-CN" sz="1400" kern="100" baseline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68576" marR="68576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400" kern="1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从数组中截取部分数组</a:t>
                      </a:r>
                    </a:p>
                  </a:txBody>
                  <a:tcPr marL="68576" marR="68576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4229">
                <a:tc>
                  <a:txBody>
                    <a:bodyPr/>
                    <a:lstStyle/>
                    <a:p>
                      <a:pPr marL="0" indent="26670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kern="100" baseline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array_splice()</a:t>
                      </a:r>
                      <a:endParaRPr lang="zh-CN" sz="1400" kern="100" baseline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68576" marR="68576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400" kern="1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将数组中的一部分元素去掉并用其他值取代</a:t>
                      </a:r>
                    </a:p>
                  </a:txBody>
                  <a:tcPr marL="68576" marR="68576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标题 1">
            <a:extLst>
              <a:ext uri="{FF2B5EF4-FFF2-40B4-BE49-F238E27FC236}">
                <a16:creationId xmlns:a16="http://schemas.microsoft.com/office/drawing/2014/main" id="{6B73C410-C26F-4ECB-8B1D-BF2AA17ADCD6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/>
              <a:t>4.5 </a:t>
            </a:r>
            <a:r>
              <a:rPr lang="zh-CN" altLang="en-US"/>
              <a:t>数组的常用函数</a:t>
            </a:r>
          </a:p>
        </p:txBody>
      </p:sp>
      <p:sp>
        <p:nvSpPr>
          <p:cNvPr id="3" name="矩形 38">
            <a:extLst>
              <a:ext uri="{FF2B5EF4-FFF2-40B4-BE49-F238E27FC236}">
                <a16:creationId xmlns:a16="http://schemas.microsoft.com/office/drawing/2014/main" id="{11471647-8FD1-416F-B64B-DCB55F01EF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1273175"/>
            <a:ext cx="8429625" cy="4000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 startAt="2"/>
              <a:defRPr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数组元素操作函数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63492" name="组合 2">
            <a:extLst>
              <a:ext uri="{FF2B5EF4-FFF2-40B4-BE49-F238E27FC236}">
                <a16:creationId xmlns:a16="http://schemas.microsoft.com/office/drawing/2014/main" id="{3CA6076A-72B7-455C-A29E-7C92C2D2A620}"/>
              </a:ext>
            </a:extLst>
          </p:cNvPr>
          <p:cNvGrpSpPr>
            <a:grpSpLocks/>
          </p:cNvGrpSpPr>
          <p:nvPr/>
        </p:nvGrpSpPr>
        <p:grpSpPr bwMode="auto">
          <a:xfrm>
            <a:off x="111125" y="2070100"/>
            <a:ext cx="8915400" cy="3508375"/>
            <a:chOff x="2157832" y="3506580"/>
            <a:chExt cx="2120115" cy="444118"/>
          </a:xfrm>
        </p:grpSpPr>
        <p:sp>
          <p:nvSpPr>
            <p:cNvPr id="7" name="矩形 1">
              <a:extLst>
                <a:ext uri="{FF2B5EF4-FFF2-40B4-BE49-F238E27FC236}">
                  <a16:creationId xmlns:a16="http://schemas.microsoft.com/office/drawing/2014/main" id="{A0C67F14-0CC1-4A49-853E-2E278C4965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7832" y="3506580"/>
              <a:ext cx="2120115" cy="444118"/>
            </a:xfrm>
            <a:prstGeom prst="rect">
              <a:avLst/>
            </a:prstGeom>
            <a:solidFill>
              <a:srgbClr val="D6ECFF">
                <a:lumMod val="25000"/>
              </a:srgb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Font typeface="Arial" charset="0"/>
                <a:buNone/>
                <a:defRPr/>
              </a:pPr>
              <a:endParaRPr lang="zh-CN" altLang="en-US" kern="0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A4B60BCE-60A6-4193-8557-08407B5A84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2756" y="3533308"/>
              <a:ext cx="2075191" cy="379811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indent="0"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$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arr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= ['puff', 'Tiramisu'];</a:t>
              </a:r>
            </a:p>
            <a:p>
              <a:pPr marL="0" indent="0"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array_pop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($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arr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);	          // </a:t>
              </a:r>
              <a:r>
                <a:rPr lang="zh-CN" altLang="en-US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移出数组最后一个元素</a:t>
              </a:r>
            </a:p>
            <a:p>
              <a:pPr marL="0" indent="0"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print_r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($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arr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);	          // </a:t>
              </a:r>
              <a:r>
                <a:rPr lang="zh-CN" altLang="en-US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输出结果：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Array ( [0] =&gt; puff ) </a:t>
              </a:r>
            </a:p>
            <a:p>
              <a:pPr marL="0" indent="0"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array_push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($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arr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, 'cookie'); // </a:t>
              </a:r>
              <a:r>
                <a:rPr lang="zh-CN" altLang="en-US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在数组末尾添加元素</a:t>
              </a:r>
            </a:p>
            <a:p>
              <a:pPr marL="0" indent="0"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print_r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($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arr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);	          // </a:t>
              </a:r>
              <a:r>
                <a:rPr lang="zh-CN" altLang="en-US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输出结果：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Array ( [0] =&gt; puff [1] =&gt; cookie ) </a:t>
              </a:r>
            </a:p>
            <a:p>
              <a:pPr marL="0" indent="0"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array_unshift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($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arr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, 22, 33);// </a:t>
              </a:r>
              <a:r>
                <a:rPr lang="zh-CN" altLang="en-US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在数组开头插入多个元素</a:t>
              </a:r>
            </a:p>
            <a:p>
              <a:pPr marL="0" indent="0"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print_r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($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arr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);	          // </a:t>
              </a:r>
              <a:r>
                <a:rPr lang="zh-CN" altLang="en-US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输出结果： 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Array ( [0] =&gt; 22 [1] =&gt; 33 [2] =&gt; puff [3] =&gt; cookie ) </a:t>
              </a:r>
            </a:p>
            <a:p>
              <a:pPr marL="0" indent="0"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array_shift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($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arr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);                 // </a:t>
              </a:r>
              <a:r>
                <a:rPr lang="zh-CN" altLang="en-US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移出数组第一个元素</a:t>
              </a:r>
            </a:p>
            <a:p>
              <a:pPr marL="0" indent="0"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print_r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($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arr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);	          // </a:t>
              </a:r>
              <a:r>
                <a:rPr lang="zh-CN" altLang="en-US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输出结果：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Array ( [0] =&gt; 33 [1] =&gt; puff [2] =&gt; cookie )</a:t>
              </a:r>
            </a:p>
          </p:txBody>
        </p:sp>
      </p:grpSp>
      <p:sp>
        <p:nvSpPr>
          <p:cNvPr id="10" name="圆角矩形 9">
            <a:extLst>
              <a:ext uri="{FF2B5EF4-FFF2-40B4-BE49-F238E27FC236}">
                <a16:creationId xmlns:a16="http://schemas.microsoft.com/office/drawing/2014/main" id="{26502F0F-58E7-4194-A52C-8A4DC088A34C}"/>
              </a:ext>
            </a:extLst>
          </p:cNvPr>
          <p:cNvSpPr/>
          <p:nvPr/>
        </p:nvSpPr>
        <p:spPr>
          <a:xfrm>
            <a:off x="6940550" y="1781175"/>
            <a:ext cx="1484313" cy="557213"/>
          </a:xfrm>
          <a:prstGeom prst="roundRect">
            <a:avLst/>
          </a:prstGeom>
          <a:solidFill>
            <a:srgbClr val="FBFBFB"/>
          </a:solidFill>
          <a:ln w="12700">
            <a:solidFill>
              <a:srgbClr val="00B4E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1"/>
                </a:solidFill>
              </a:rPr>
              <a:t>示例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标题 1">
            <a:extLst>
              <a:ext uri="{FF2B5EF4-FFF2-40B4-BE49-F238E27FC236}">
                <a16:creationId xmlns:a16="http://schemas.microsoft.com/office/drawing/2014/main" id="{1E29645B-CD4B-49D5-9020-0D2792244445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/>
              <a:t>4.5 </a:t>
            </a:r>
            <a:r>
              <a:rPr lang="zh-CN" altLang="en-US"/>
              <a:t>数组的常用函数</a:t>
            </a:r>
          </a:p>
        </p:txBody>
      </p:sp>
      <p:sp>
        <p:nvSpPr>
          <p:cNvPr id="3" name="矩形 38">
            <a:extLst>
              <a:ext uri="{FF2B5EF4-FFF2-40B4-BE49-F238E27FC236}">
                <a16:creationId xmlns:a16="http://schemas.microsoft.com/office/drawing/2014/main" id="{0D76284A-657A-4D5E-BFC7-E5C5B071F5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1273175"/>
            <a:ext cx="8429625" cy="4000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 startAt="3"/>
              <a:defRPr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排序函数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4516" name="矩形 3">
            <a:extLst>
              <a:ext uri="{FF2B5EF4-FFF2-40B4-BE49-F238E27FC236}">
                <a16:creationId xmlns:a16="http://schemas.microsoft.com/office/drawing/2014/main" id="{21344177-A73C-4F9E-9419-18E066BC88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950" y="1947863"/>
            <a:ext cx="84074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lnSpc>
                <a:spcPct val="2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>
                <a:latin typeface="Arial" panose="020B0604020202020204" pitchFamily="34" charset="0"/>
              </a:rPr>
              <a:t>对于数组的排序，除了可使用前面小节讲解的排序算法实现外。</a:t>
            </a:r>
            <a:r>
              <a:rPr lang="en-US" altLang="zh-CN" sz="1800">
                <a:latin typeface="Arial" panose="020B0604020202020204" pitchFamily="34" charset="0"/>
              </a:rPr>
              <a:t>PHP</a:t>
            </a:r>
            <a:r>
              <a:rPr lang="zh-CN" altLang="en-US" sz="1800">
                <a:latin typeface="Arial" panose="020B0604020202020204" pitchFamily="34" charset="0"/>
              </a:rPr>
              <a:t>还提供了内置的数组排序函数，可以轻松对数组实现排序、逆向排序、按键名排序等操作。</a:t>
            </a:r>
            <a:endParaRPr lang="en-US" altLang="zh-CN" sz="1800">
              <a:latin typeface="Arial" panose="020B0604020202020204" pitchFamily="34" charset="0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2E9E581E-00C6-4565-8F13-6CF0E350C791}"/>
              </a:ext>
            </a:extLst>
          </p:cNvPr>
          <p:cNvGraphicFramePr>
            <a:graphicFrameLocks noGrp="1"/>
          </p:cNvGraphicFramePr>
          <p:nvPr/>
        </p:nvGraphicFramePr>
        <p:xfrm>
          <a:off x="1793875" y="3248025"/>
          <a:ext cx="5334000" cy="2847975"/>
        </p:xfrm>
        <a:graphic>
          <a:graphicData uri="http://schemas.openxmlformats.org/drawingml/2006/table">
            <a:tbl>
              <a:tblPr firstRow="1" bandRow="1"/>
              <a:tblGrid>
                <a:gridCol w="18991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348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738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1" kern="100" dirty="0">
                          <a:solidFill>
                            <a:schemeClr val="bg1"/>
                          </a:solidFill>
                          <a:effectLst/>
                          <a:latin typeface="Franklin Gothic Book"/>
                          <a:ea typeface="+mn-ea"/>
                          <a:cs typeface="+mn-cs"/>
                        </a:rPr>
                        <a:t>函数名称</a:t>
                      </a:r>
                      <a:endParaRPr lang="zh-CN" sz="1400" b="1" kern="100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91" marR="68591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1" kern="100" dirty="0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功能描述</a:t>
                      </a:r>
                      <a:endParaRPr lang="zh-CN" sz="1400" b="1" kern="100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91" marR="68591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893"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kern="1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sort()</a:t>
                      </a:r>
                      <a:endParaRPr lang="zh-CN" sz="1400" kern="100" baseline="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400" kern="100" baseline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对数组排序（从低到高）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893"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kern="100" baseline="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rsort</a:t>
                      </a:r>
                      <a:r>
                        <a:rPr lang="en-US" sz="1400" kern="1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()</a:t>
                      </a:r>
                      <a:endParaRPr lang="zh-CN" sz="1400" kern="100" baseline="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400" kern="1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对数组逆向排序（从高到低）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1893"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kern="100" baseline="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asort</a:t>
                      </a:r>
                      <a:r>
                        <a:rPr lang="en-US" sz="1400" kern="1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()</a:t>
                      </a:r>
                      <a:endParaRPr lang="zh-CN" sz="1400" kern="100" baseline="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400" kern="1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对数组进行排序并保持键值关系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7345"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kern="100" baseline="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ksort</a:t>
                      </a:r>
                      <a:r>
                        <a:rPr lang="en-US" sz="1400" kern="1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()</a:t>
                      </a:r>
                      <a:endParaRPr lang="zh-CN" sz="1400" kern="100" baseline="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400" kern="1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对数组按照键名排序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1893"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kern="100" baseline="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arsort</a:t>
                      </a:r>
                      <a:r>
                        <a:rPr lang="en-US" sz="1400" kern="1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()</a:t>
                      </a:r>
                      <a:endParaRPr lang="zh-CN" sz="1400" kern="100" baseline="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400" kern="1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对数组进行逆向排序并保持键值关系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1893"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kern="100" baseline="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krsort</a:t>
                      </a:r>
                      <a:r>
                        <a:rPr lang="en-US" sz="1400" kern="1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()</a:t>
                      </a:r>
                      <a:endParaRPr lang="zh-CN" sz="1400" kern="100" baseline="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400" kern="1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对数组按照键名逆向排序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1893"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kern="1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shuffle()</a:t>
                      </a:r>
                      <a:endParaRPr lang="zh-CN" sz="1400" kern="100" baseline="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400" kern="1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将数组元素顺序打乱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1893"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kern="100" baseline="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array_multisort</a:t>
                      </a:r>
                      <a:r>
                        <a:rPr lang="en-US" sz="1400" kern="1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()</a:t>
                      </a:r>
                      <a:endParaRPr lang="zh-CN" sz="1400" kern="100" baseline="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400" kern="1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对多个数组或多维数组进行排序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标题 1">
            <a:extLst>
              <a:ext uri="{FF2B5EF4-FFF2-40B4-BE49-F238E27FC236}">
                <a16:creationId xmlns:a16="http://schemas.microsoft.com/office/drawing/2014/main" id="{2A536845-AE53-4CDD-AD87-032E94588B9A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/>
              <a:t>4.5 </a:t>
            </a:r>
            <a:r>
              <a:rPr lang="zh-CN" altLang="en-US"/>
              <a:t>数组的常用函数</a:t>
            </a:r>
          </a:p>
        </p:txBody>
      </p:sp>
      <p:sp>
        <p:nvSpPr>
          <p:cNvPr id="3" name="矩形 38">
            <a:extLst>
              <a:ext uri="{FF2B5EF4-FFF2-40B4-BE49-F238E27FC236}">
                <a16:creationId xmlns:a16="http://schemas.microsoft.com/office/drawing/2014/main" id="{E62B191C-99F2-4C77-8891-ADD8ADEFDF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1273175"/>
            <a:ext cx="8429625" cy="4000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 startAt="3"/>
              <a:defRPr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排序函数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65540" name="组合 2">
            <a:extLst>
              <a:ext uri="{FF2B5EF4-FFF2-40B4-BE49-F238E27FC236}">
                <a16:creationId xmlns:a16="http://schemas.microsoft.com/office/drawing/2014/main" id="{DB11005F-8DF1-499B-BBC6-A4812120DB2C}"/>
              </a:ext>
            </a:extLst>
          </p:cNvPr>
          <p:cNvGrpSpPr>
            <a:grpSpLocks/>
          </p:cNvGrpSpPr>
          <p:nvPr/>
        </p:nvGrpSpPr>
        <p:grpSpPr bwMode="auto">
          <a:xfrm>
            <a:off x="862013" y="1811338"/>
            <a:ext cx="7426325" cy="2760662"/>
            <a:chOff x="2157832" y="3506580"/>
            <a:chExt cx="1800649" cy="403032"/>
          </a:xfrm>
        </p:grpSpPr>
        <p:sp>
          <p:nvSpPr>
            <p:cNvPr id="7" name="矩形 1">
              <a:extLst>
                <a:ext uri="{FF2B5EF4-FFF2-40B4-BE49-F238E27FC236}">
                  <a16:creationId xmlns:a16="http://schemas.microsoft.com/office/drawing/2014/main" id="{AA7DF350-EA46-48F1-970E-B6D1593B20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7832" y="3506580"/>
              <a:ext cx="1800649" cy="403032"/>
            </a:xfrm>
            <a:prstGeom prst="rect">
              <a:avLst/>
            </a:prstGeom>
            <a:solidFill>
              <a:srgbClr val="D6ECFF">
                <a:lumMod val="25000"/>
              </a:srgb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Font typeface="Arial" charset="0"/>
                <a:buNone/>
                <a:defRPr/>
              </a:pPr>
              <a:endParaRPr lang="zh-CN" altLang="en-US" kern="0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932956E1-105D-4E6A-AFF8-194ED80B13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2867" y="3533232"/>
              <a:ext cx="1755614" cy="298044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indent="0"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$weather = ['sun', 'rain', 'haze'];</a:t>
              </a:r>
            </a:p>
            <a:p>
              <a:pPr marL="0" indent="0"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asort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($weather);	// </a:t>
              </a:r>
              <a:r>
                <a:rPr lang="zh-CN" altLang="en-US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保持键值关系正序排序</a:t>
              </a:r>
            </a:p>
            <a:p>
              <a:pPr marL="0" indent="0"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print_r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($weather);	// </a:t>
              </a:r>
              <a:r>
                <a:rPr lang="zh-CN" altLang="en-US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输出结果：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Array ( [2] =&gt; haze [1] =&gt; rain [0] =&gt; sun ) </a:t>
              </a:r>
            </a:p>
            <a:p>
              <a:pPr marL="0" indent="0"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sort($weather);	// </a:t>
              </a:r>
              <a:r>
                <a:rPr lang="zh-CN" altLang="en-US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按正常类型正序排序</a:t>
              </a:r>
            </a:p>
            <a:p>
              <a:pPr marL="0" indent="0"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print_r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($weather);	// </a:t>
              </a:r>
              <a:r>
                <a:rPr lang="zh-CN" altLang="en-US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输出结果：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Array ( [0] =&gt; haze [1] =&gt; rain [2] =&gt; sun ) </a:t>
              </a:r>
            </a:p>
            <a:p>
              <a:pPr marL="0" indent="0"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rsort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($weather);	// </a:t>
              </a:r>
              <a:r>
                <a:rPr lang="zh-CN" altLang="en-US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按正常类型倒序排序：</a:t>
              </a:r>
            </a:p>
            <a:p>
              <a:pPr marL="0" indent="0"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print_r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($weather);	// </a:t>
              </a:r>
              <a:r>
                <a:rPr lang="zh-CN" altLang="en-US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输出结果：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Array ( [0] =&gt; sun [1] =&gt; rain [2] =&gt; haze )</a:t>
              </a:r>
            </a:p>
          </p:txBody>
        </p:sp>
      </p:grpSp>
      <p:sp>
        <p:nvSpPr>
          <p:cNvPr id="9" name="圆角矩形 8">
            <a:extLst>
              <a:ext uri="{FF2B5EF4-FFF2-40B4-BE49-F238E27FC236}">
                <a16:creationId xmlns:a16="http://schemas.microsoft.com/office/drawing/2014/main" id="{4D7000F2-8862-456E-A302-C8D922AFD538}"/>
              </a:ext>
            </a:extLst>
          </p:cNvPr>
          <p:cNvSpPr/>
          <p:nvPr/>
        </p:nvSpPr>
        <p:spPr>
          <a:xfrm>
            <a:off x="6205538" y="1533525"/>
            <a:ext cx="1484312" cy="557213"/>
          </a:xfrm>
          <a:prstGeom prst="roundRect">
            <a:avLst/>
          </a:prstGeom>
          <a:solidFill>
            <a:srgbClr val="FBFBFB"/>
          </a:solidFill>
          <a:ln w="12700">
            <a:solidFill>
              <a:srgbClr val="00B4E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1"/>
                </a:solidFill>
              </a:rPr>
              <a:t>示例</a:t>
            </a:r>
          </a:p>
        </p:txBody>
      </p:sp>
      <p:sp>
        <p:nvSpPr>
          <p:cNvPr id="65542" name="矩形 9">
            <a:extLst>
              <a:ext uri="{FF2B5EF4-FFF2-40B4-BE49-F238E27FC236}">
                <a16:creationId xmlns:a16="http://schemas.microsoft.com/office/drawing/2014/main" id="{036E04B5-3113-4E1E-8A19-67AEB0AE61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113" y="4581525"/>
            <a:ext cx="7643812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 typeface="Wingdings" panose="05000000000000000000" pitchFamily="2" charset="2"/>
              <a:buChar char="Ø"/>
            </a:pPr>
            <a:r>
              <a:rPr lang="zh-CN" altLang="zh-CN" sz="1800">
                <a:latin typeface="Arial" panose="020B0604020202020204" pitchFamily="34" charset="0"/>
              </a:rPr>
              <a:t>第</a:t>
            </a:r>
            <a:r>
              <a:rPr lang="en-US" altLang="zh-CN" sz="1800">
                <a:latin typeface="Arial" panose="020B0604020202020204" pitchFamily="34" charset="0"/>
              </a:rPr>
              <a:t>1</a:t>
            </a:r>
            <a:r>
              <a:rPr lang="zh-CN" altLang="zh-CN" sz="1800">
                <a:latin typeface="Arial" panose="020B0604020202020204" pitchFamily="34" charset="0"/>
              </a:rPr>
              <a:t>个参数表示待排序的数组</a:t>
            </a:r>
            <a:endParaRPr lang="en-US" altLang="zh-CN" sz="1800">
              <a:latin typeface="Arial" panose="020B0604020202020204" pitchFamily="34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 typeface="Wingdings" panose="05000000000000000000" pitchFamily="2" charset="2"/>
              <a:buChar char="Ø"/>
            </a:pPr>
            <a:r>
              <a:rPr lang="zh-CN" altLang="zh-CN" sz="1800">
                <a:latin typeface="Arial" panose="020B0604020202020204" pitchFamily="34" charset="0"/>
              </a:rPr>
              <a:t>第</a:t>
            </a:r>
            <a:r>
              <a:rPr lang="en-US" altLang="zh-CN" sz="1800">
                <a:latin typeface="Arial" panose="020B0604020202020204" pitchFamily="34" charset="0"/>
              </a:rPr>
              <a:t>2</a:t>
            </a:r>
            <a:r>
              <a:rPr lang="zh-CN" altLang="zh-CN" sz="1800">
                <a:latin typeface="Arial" panose="020B0604020202020204" pitchFamily="34" charset="0"/>
              </a:rPr>
              <a:t>个可选参数用于指定按照哪种方式进行排序，默认按照数组中元素的类型正常排序。</a:t>
            </a:r>
            <a:r>
              <a:rPr lang="zh-CN" altLang="en-US" sz="1800">
                <a:latin typeface="Arial" panose="020B0604020202020204" pitchFamily="34" charset="0"/>
              </a:rPr>
              <a:t>其中，</a:t>
            </a:r>
            <a:r>
              <a:rPr lang="en-US" altLang="zh-CN" sz="1800">
                <a:latin typeface="Arial" panose="020B0604020202020204" pitchFamily="34" charset="0"/>
              </a:rPr>
              <a:t>SORT_NUMERIC</a:t>
            </a:r>
            <a:r>
              <a:rPr lang="zh-CN" altLang="zh-CN" sz="1800">
                <a:latin typeface="Arial" panose="020B0604020202020204" pitchFamily="34" charset="0"/>
              </a:rPr>
              <a:t>表示数组元素将作为数字来比较；</a:t>
            </a:r>
            <a:r>
              <a:rPr lang="en-US" altLang="zh-CN" sz="1800">
                <a:latin typeface="Arial" panose="020B0604020202020204" pitchFamily="34" charset="0"/>
              </a:rPr>
              <a:t>SORT_STRING</a:t>
            </a:r>
            <a:r>
              <a:rPr lang="zh-CN" altLang="zh-CN" sz="1800">
                <a:latin typeface="Arial" panose="020B0604020202020204" pitchFamily="34" charset="0"/>
              </a:rPr>
              <a:t>表示数组元素将作为字符串来比较</a:t>
            </a:r>
            <a:endParaRPr lang="zh-CN" altLang="en-US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>
            <a:extLst>
              <a:ext uri="{FF2B5EF4-FFF2-40B4-BE49-F238E27FC236}">
                <a16:creationId xmlns:a16="http://schemas.microsoft.com/office/drawing/2014/main" id="{4D3ADD9E-B6B7-4D98-A2E7-9F295B14EF90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/>
              <a:t>4.1 </a:t>
            </a:r>
            <a:r>
              <a:rPr lang="zh-CN" altLang="en-US"/>
              <a:t>初识数组</a:t>
            </a:r>
          </a:p>
        </p:txBody>
      </p:sp>
      <p:sp>
        <p:nvSpPr>
          <p:cNvPr id="4" name="矩形 38">
            <a:extLst>
              <a:ext uri="{FF2B5EF4-FFF2-40B4-BE49-F238E27FC236}">
                <a16:creationId xmlns:a16="http://schemas.microsoft.com/office/drawing/2014/main" id="{6E7AD5BB-5402-4403-A1BA-3D63D35B50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1273175"/>
            <a:ext cx="8429625" cy="4000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 startAt="2"/>
              <a:defRPr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关联数组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700" name="矩形 4">
            <a:extLst>
              <a:ext uri="{FF2B5EF4-FFF2-40B4-BE49-F238E27FC236}">
                <a16:creationId xmlns:a16="http://schemas.microsoft.com/office/drawing/2014/main" id="{45AFF710-F4B9-4561-89C8-B3A1D48562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950" y="1947863"/>
            <a:ext cx="8566150" cy="175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lnSpc>
                <a:spcPct val="2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 b="1" u="sng">
                <a:solidFill>
                  <a:srgbClr val="0070C0"/>
                </a:solidFill>
                <a:latin typeface="Arial" panose="020B0604020202020204" pitchFamily="34" charset="0"/>
              </a:rPr>
              <a:t>关联数组</a:t>
            </a:r>
            <a:r>
              <a:rPr lang="zh-CN" altLang="en-US" sz="1800">
                <a:latin typeface="Arial" panose="020B0604020202020204" pitchFamily="34" charset="0"/>
              </a:rPr>
              <a:t>是指键名为字符串的数组。通常情况下，关联数组元素的“键”和“值”之间有一定的业务逻辑关系。因此，通常使用关联数组存储一系列具有逻辑关系的变量。</a:t>
            </a:r>
            <a:r>
              <a:rPr lang="zh-CN" altLang="zh-CN" sz="1800">
                <a:latin typeface="Arial" panose="020B0604020202020204" pitchFamily="34" charset="0"/>
              </a:rPr>
              <a:t>关联数组的“键”都是字符串，并与“值”之间具有一一对应的关系</a:t>
            </a:r>
            <a:r>
              <a:rPr lang="zh-CN" altLang="en-US" sz="1800">
                <a:latin typeface="Arial" panose="020B0604020202020204" pitchFamily="34" charset="0"/>
              </a:rPr>
              <a:t>。</a:t>
            </a:r>
            <a:endParaRPr lang="zh-CN" altLang="zh-CN" sz="1800">
              <a:latin typeface="Arial" panose="020B0604020202020204" pitchFamily="34" charset="0"/>
            </a:endParaRPr>
          </a:p>
        </p:txBody>
      </p:sp>
      <p:sp>
        <p:nvSpPr>
          <p:cNvPr id="29701" name="Rectangle 2">
            <a:extLst>
              <a:ext uri="{FF2B5EF4-FFF2-40B4-BE49-F238E27FC236}">
                <a16:creationId xmlns:a16="http://schemas.microsoft.com/office/drawing/2014/main" id="{0A6B9FA7-2822-4043-A06F-5FB5350BE4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graphicFrame>
        <p:nvGraphicFramePr>
          <p:cNvPr id="29702" name="对象 6">
            <a:extLst>
              <a:ext uri="{FF2B5EF4-FFF2-40B4-BE49-F238E27FC236}">
                <a16:creationId xmlns:a16="http://schemas.microsoft.com/office/drawing/2014/main" id="{8953233E-47D6-4D94-8236-8E9A0ECF7AD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70063" y="4017963"/>
          <a:ext cx="5954712" cy="1235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5" name="Visio" r:id="rId3" imgW="6119010" imgH="1260535" progId="Visio.Drawing.11">
                  <p:embed/>
                </p:oleObj>
              </mc:Choice>
              <mc:Fallback>
                <p:oleObj name="Visio" r:id="rId3" imgW="6119010" imgH="1260535" progId="Visio.Drawing.11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0063" y="4017963"/>
                        <a:ext cx="5954712" cy="1235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标题 1">
            <a:extLst>
              <a:ext uri="{FF2B5EF4-FFF2-40B4-BE49-F238E27FC236}">
                <a16:creationId xmlns:a16="http://schemas.microsoft.com/office/drawing/2014/main" id="{4C389608-E2B2-40F4-BF5E-1A1BA91F725F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/>
              <a:t>4.5 </a:t>
            </a:r>
            <a:r>
              <a:rPr lang="zh-CN" altLang="en-US"/>
              <a:t>数组的常用函数</a:t>
            </a:r>
          </a:p>
        </p:txBody>
      </p:sp>
      <p:sp>
        <p:nvSpPr>
          <p:cNvPr id="3" name="矩形 38">
            <a:extLst>
              <a:ext uri="{FF2B5EF4-FFF2-40B4-BE49-F238E27FC236}">
                <a16:creationId xmlns:a16="http://schemas.microsoft.com/office/drawing/2014/main" id="{48338F18-EA5C-445B-8BBE-6B2D57DC5B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1273175"/>
            <a:ext cx="8429625" cy="4000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 startAt="4"/>
              <a:defRPr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检索函数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6564" name="矩形 3">
            <a:extLst>
              <a:ext uri="{FF2B5EF4-FFF2-40B4-BE49-F238E27FC236}">
                <a16:creationId xmlns:a16="http://schemas.microsoft.com/office/drawing/2014/main" id="{6AF4221B-8CD6-4B5A-AD14-62C690F605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950" y="1947863"/>
            <a:ext cx="8407400" cy="557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lnSpc>
                <a:spcPct val="2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>
                <a:latin typeface="Arial" panose="020B0604020202020204" pitchFamily="34" charset="0"/>
              </a:rPr>
              <a:t>数组中元素的查找，除了前面讲解的查找算法外，</a:t>
            </a:r>
            <a:r>
              <a:rPr lang="en-US" altLang="zh-CN" sz="1800">
                <a:latin typeface="Arial" panose="020B0604020202020204" pitchFamily="34" charset="0"/>
              </a:rPr>
              <a:t>PHP</a:t>
            </a:r>
            <a:r>
              <a:rPr lang="zh-CN" altLang="en-US" sz="1800">
                <a:latin typeface="Arial" panose="020B0604020202020204" pitchFamily="34" charset="0"/>
              </a:rPr>
              <a:t>还为其提供了内置函数。</a:t>
            </a:r>
            <a:endParaRPr lang="en-US" altLang="zh-CN" sz="1800">
              <a:latin typeface="Arial" panose="020B0604020202020204" pitchFamily="34" charset="0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09448FCD-81E9-49A1-AC5A-08F18B00792E}"/>
              </a:ext>
            </a:extLst>
          </p:cNvPr>
          <p:cNvGraphicFramePr>
            <a:graphicFrameLocks noGrp="1"/>
          </p:cNvGraphicFramePr>
          <p:nvPr/>
        </p:nvGraphicFramePr>
        <p:xfrm>
          <a:off x="738188" y="3057525"/>
          <a:ext cx="7702550" cy="1525588"/>
        </p:xfrm>
        <a:graphic>
          <a:graphicData uri="http://schemas.openxmlformats.org/drawingml/2006/table">
            <a:tbl>
              <a:tblPr firstRow="1" bandRow="1"/>
              <a:tblGrid>
                <a:gridCol w="27424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601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871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1" kern="100" dirty="0">
                          <a:solidFill>
                            <a:schemeClr val="bg1"/>
                          </a:solidFill>
                          <a:effectLst/>
                          <a:latin typeface="Franklin Gothic Book"/>
                          <a:ea typeface="+mn-ea"/>
                          <a:cs typeface="+mn-cs"/>
                        </a:rPr>
                        <a:t>函数名称</a:t>
                      </a:r>
                      <a:endParaRPr lang="zh-CN" sz="1400" b="1" kern="100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95" marR="68595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1" kern="100" dirty="0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功能描述</a:t>
                      </a:r>
                      <a:endParaRPr lang="zh-CN" sz="1400" b="1" kern="100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95" marR="68595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8958">
                <a:tc>
                  <a:txBody>
                    <a:bodyPr/>
                    <a:lstStyle/>
                    <a:p>
                      <a:pPr marL="0" indent="26670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kern="100" baseline="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in_array</a:t>
                      </a:r>
                      <a:r>
                        <a:rPr lang="en-US" sz="1400" kern="1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()</a:t>
                      </a:r>
                      <a:endParaRPr lang="zh-CN" sz="1400" kern="100" baseline="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68584" marR="68584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400" kern="100" baseline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检查数组中是否存在某个值</a:t>
                      </a:r>
                    </a:p>
                  </a:txBody>
                  <a:tcPr marL="68584" marR="68584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8958">
                <a:tc>
                  <a:txBody>
                    <a:bodyPr/>
                    <a:lstStyle/>
                    <a:p>
                      <a:pPr marL="0" indent="26670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kern="100" baseline="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array_search</a:t>
                      </a:r>
                      <a:r>
                        <a:rPr lang="en-US" sz="1400" kern="1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()</a:t>
                      </a:r>
                      <a:endParaRPr lang="zh-CN" sz="1400" kern="100" baseline="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68584" marR="68584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400" kern="1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在数组中搜索给定的值，如果成功则返回相应的键名</a:t>
                      </a:r>
                    </a:p>
                  </a:txBody>
                  <a:tcPr marL="68584" marR="68584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8958">
                <a:tc>
                  <a:txBody>
                    <a:bodyPr/>
                    <a:lstStyle/>
                    <a:p>
                      <a:pPr marL="0" indent="26670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kern="100" baseline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array_key_exists()</a:t>
                      </a:r>
                      <a:endParaRPr lang="zh-CN" sz="1400" kern="100" baseline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68584" marR="68584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400" kern="1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检查给定的键名是否存在于数组中</a:t>
                      </a:r>
                    </a:p>
                  </a:txBody>
                  <a:tcPr marL="68584" marR="68584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标题 1">
            <a:extLst>
              <a:ext uri="{FF2B5EF4-FFF2-40B4-BE49-F238E27FC236}">
                <a16:creationId xmlns:a16="http://schemas.microsoft.com/office/drawing/2014/main" id="{9D030FDB-E53A-43EE-9C4C-6B5DE4078475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/>
              <a:t>4.5 </a:t>
            </a:r>
            <a:r>
              <a:rPr lang="zh-CN" altLang="en-US"/>
              <a:t>数组的常用函数</a:t>
            </a:r>
          </a:p>
        </p:txBody>
      </p:sp>
      <p:sp>
        <p:nvSpPr>
          <p:cNvPr id="3" name="矩形 38">
            <a:extLst>
              <a:ext uri="{FF2B5EF4-FFF2-40B4-BE49-F238E27FC236}">
                <a16:creationId xmlns:a16="http://schemas.microsoft.com/office/drawing/2014/main" id="{2C926529-A702-494E-8EBB-68B15D0FD0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1273175"/>
            <a:ext cx="8429625" cy="4000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 startAt="4"/>
              <a:defRPr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检索函数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67588" name="组合 2">
            <a:extLst>
              <a:ext uri="{FF2B5EF4-FFF2-40B4-BE49-F238E27FC236}">
                <a16:creationId xmlns:a16="http://schemas.microsoft.com/office/drawing/2014/main" id="{1E141516-A815-4900-8A40-CECE3FB96196}"/>
              </a:ext>
            </a:extLst>
          </p:cNvPr>
          <p:cNvGrpSpPr>
            <a:grpSpLocks/>
          </p:cNvGrpSpPr>
          <p:nvPr/>
        </p:nvGrpSpPr>
        <p:grpSpPr bwMode="auto">
          <a:xfrm>
            <a:off x="1116013" y="2176463"/>
            <a:ext cx="7254875" cy="2114550"/>
            <a:chOff x="2724148" y="3500445"/>
            <a:chExt cx="1545844" cy="267569"/>
          </a:xfrm>
        </p:grpSpPr>
        <p:sp>
          <p:nvSpPr>
            <p:cNvPr id="7" name="矩形 1">
              <a:extLst>
                <a:ext uri="{FF2B5EF4-FFF2-40B4-BE49-F238E27FC236}">
                  <a16:creationId xmlns:a16="http://schemas.microsoft.com/office/drawing/2014/main" id="{CF2C5531-2B9E-49B0-830F-F4B9E9B297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4148" y="3500445"/>
              <a:ext cx="1545844" cy="267569"/>
            </a:xfrm>
            <a:prstGeom prst="rect">
              <a:avLst/>
            </a:prstGeom>
            <a:solidFill>
              <a:srgbClr val="D6ECFF">
                <a:lumMod val="25000"/>
              </a:srgb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Font typeface="Arial" charset="0"/>
                <a:buNone/>
                <a:defRPr/>
              </a:pPr>
              <a:endParaRPr lang="zh-CN" altLang="en-US" kern="0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3272E543-9DC6-493B-A4D7-92BF8DFD97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3682" y="3536201"/>
              <a:ext cx="1436248" cy="198668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indent="0"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$data = ['a' =&gt; 1, 'b' =&gt; 2, 'c' =&gt; 3];</a:t>
              </a:r>
            </a:p>
            <a:p>
              <a:pPr marL="0" indent="0"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var_dump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(</a:t>
              </a:r>
              <a:r>
                <a:rPr lang="en-US" altLang="zh-CN" sz="16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in_array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(2, $data));	    // </a:t>
              </a:r>
              <a:r>
                <a:rPr lang="zh-CN" altLang="en-US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输出结果：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bool(true)</a:t>
              </a:r>
            </a:p>
            <a:p>
              <a:pPr marL="0" indent="0"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var_dump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(</a:t>
              </a:r>
              <a:r>
                <a:rPr lang="en-US" altLang="zh-CN" sz="16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array_search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(2, $data));	    // </a:t>
              </a:r>
              <a:r>
                <a:rPr lang="zh-CN" altLang="en-US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输出结果：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string(1) "b" </a:t>
              </a:r>
            </a:p>
            <a:p>
              <a:pPr marL="0" indent="0"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var_dump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(</a:t>
              </a:r>
              <a:r>
                <a:rPr lang="en-US" altLang="zh-CN" sz="16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array_key_exists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(2, $data)); // </a:t>
              </a:r>
              <a:r>
                <a:rPr lang="zh-CN" altLang="en-US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输出结果：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bool(false)</a:t>
              </a:r>
            </a:p>
          </p:txBody>
        </p:sp>
      </p:grpSp>
      <p:sp>
        <p:nvSpPr>
          <p:cNvPr id="67589" name="矩形 8">
            <a:extLst>
              <a:ext uri="{FF2B5EF4-FFF2-40B4-BE49-F238E27FC236}">
                <a16:creationId xmlns:a16="http://schemas.microsoft.com/office/drawing/2014/main" id="{45A31ABC-B1CB-4FF1-ACB9-1145B90D8E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238" y="4360863"/>
            <a:ext cx="7575550" cy="170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800">
                <a:latin typeface="Arial" panose="020B0604020202020204" pitchFamily="34" charset="0"/>
              </a:rPr>
              <a:t>in_array()</a:t>
            </a:r>
            <a:r>
              <a:rPr lang="zh-CN" altLang="en-US" sz="1800">
                <a:latin typeface="Arial" panose="020B0604020202020204" pitchFamily="34" charset="0"/>
              </a:rPr>
              <a:t>和</a:t>
            </a:r>
            <a:r>
              <a:rPr lang="en-US" altLang="zh-CN" sz="1800">
                <a:latin typeface="Arial" panose="020B0604020202020204" pitchFamily="34" charset="0"/>
              </a:rPr>
              <a:t>array_key_exists()</a:t>
            </a:r>
            <a:r>
              <a:rPr lang="zh-CN" altLang="en-US" sz="1800">
                <a:latin typeface="Arial" panose="020B0604020202020204" pitchFamily="34" charset="0"/>
              </a:rPr>
              <a:t>函数的返回值类型均为布尔型，检测的数据存在返回</a:t>
            </a:r>
            <a:r>
              <a:rPr lang="en-US" altLang="zh-CN" sz="1800">
                <a:latin typeface="Arial" panose="020B0604020202020204" pitchFamily="34" charset="0"/>
              </a:rPr>
              <a:t>true</a:t>
            </a:r>
            <a:r>
              <a:rPr lang="zh-CN" altLang="en-US" sz="1800">
                <a:latin typeface="Arial" panose="020B0604020202020204" pitchFamily="34" charset="0"/>
              </a:rPr>
              <a:t>，否则返回</a:t>
            </a:r>
            <a:r>
              <a:rPr lang="en-US" altLang="zh-CN" sz="1800">
                <a:latin typeface="Arial" panose="020B0604020202020204" pitchFamily="34" charset="0"/>
              </a:rPr>
              <a:t>false</a:t>
            </a:r>
            <a:r>
              <a:rPr lang="zh-CN" altLang="en-US" sz="1800">
                <a:latin typeface="Arial" panose="020B0604020202020204" pitchFamily="34" charset="0"/>
              </a:rPr>
              <a:t>。</a:t>
            </a:r>
            <a:endParaRPr lang="en-US" altLang="zh-CN" sz="1800">
              <a:latin typeface="Arial" panose="020B0604020202020204" pitchFamily="34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 typeface="Wingdings" panose="05000000000000000000" pitchFamily="2" charset="2"/>
              <a:buChar char="Ø"/>
            </a:pPr>
            <a:r>
              <a:rPr lang="zh-CN" altLang="en-US" sz="1800">
                <a:latin typeface="Arial" panose="020B0604020202020204" pitchFamily="34" charset="0"/>
              </a:rPr>
              <a:t>函数</a:t>
            </a:r>
            <a:r>
              <a:rPr lang="en-US" altLang="zh-CN" sz="1800">
                <a:latin typeface="Arial" panose="020B0604020202020204" pitchFamily="34" charset="0"/>
              </a:rPr>
              <a:t>array_search()</a:t>
            </a:r>
            <a:r>
              <a:rPr lang="zh-CN" altLang="en-US" sz="1800">
                <a:latin typeface="Arial" panose="020B0604020202020204" pitchFamily="34" charset="0"/>
              </a:rPr>
              <a:t>的返回值则是查找的“值”对应的键名。检索函数返回值类型对程序开发中的判断起着重要的作用。</a:t>
            </a:r>
            <a:endParaRPr lang="zh-CN" altLang="zh-CN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标题 1">
            <a:extLst>
              <a:ext uri="{FF2B5EF4-FFF2-40B4-BE49-F238E27FC236}">
                <a16:creationId xmlns:a16="http://schemas.microsoft.com/office/drawing/2014/main" id="{7C067649-D4B8-403F-8230-7C6ACA7EBDD2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/>
              <a:t>4.5 </a:t>
            </a:r>
            <a:r>
              <a:rPr lang="zh-CN" altLang="en-US"/>
              <a:t>数组的常用函数</a:t>
            </a:r>
          </a:p>
        </p:txBody>
      </p:sp>
      <p:sp>
        <p:nvSpPr>
          <p:cNvPr id="3" name="矩形 38">
            <a:extLst>
              <a:ext uri="{FF2B5EF4-FFF2-40B4-BE49-F238E27FC236}">
                <a16:creationId xmlns:a16="http://schemas.microsoft.com/office/drawing/2014/main" id="{CCCBB16B-52A0-4E78-A442-9894591C3C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1273175"/>
            <a:ext cx="8429625" cy="4000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 startAt="5"/>
              <a:defRPr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其他数组函数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8612" name="矩形 3">
            <a:extLst>
              <a:ext uri="{FF2B5EF4-FFF2-40B4-BE49-F238E27FC236}">
                <a16:creationId xmlns:a16="http://schemas.microsoft.com/office/drawing/2014/main" id="{5055A18C-D554-4B67-994C-C1FAFD1538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950" y="1947863"/>
            <a:ext cx="84074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lnSpc>
                <a:spcPct val="2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>
                <a:latin typeface="Arial" panose="020B0604020202020204" pitchFamily="34" charset="0"/>
              </a:rPr>
              <a:t>除了前面提到的几种类型外，</a:t>
            </a:r>
            <a:r>
              <a:rPr lang="en-US" altLang="zh-CN" sz="1800">
                <a:latin typeface="Arial" panose="020B0604020202020204" pitchFamily="34" charset="0"/>
              </a:rPr>
              <a:t>PHP</a:t>
            </a:r>
            <a:r>
              <a:rPr lang="zh-CN" altLang="en-US" sz="1800">
                <a:latin typeface="Arial" panose="020B0604020202020204" pitchFamily="34" charset="0"/>
              </a:rPr>
              <a:t>还提供了很多其他常用的数组函数。如建立指定范围的数组，获取数组中所有元素的值或键名等。</a:t>
            </a:r>
            <a:endParaRPr lang="en-US" altLang="zh-CN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标题 1">
            <a:extLst>
              <a:ext uri="{FF2B5EF4-FFF2-40B4-BE49-F238E27FC236}">
                <a16:creationId xmlns:a16="http://schemas.microsoft.com/office/drawing/2014/main" id="{B061FFFA-7FFC-468C-BD2C-ED2C5BCA78B6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/>
              <a:t>4.5 </a:t>
            </a:r>
            <a:r>
              <a:rPr lang="zh-CN" altLang="en-US"/>
              <a:t>数组的常用函数</a:t>
            </a:r>
          </a:p>
        </p:txBody>
      </p:sp>
      <p:sp>
        <p:nvSpPr>
          <p:cNvPr id="3" name="矩形 38">
            <a:extLst>
              <a:ext uri="{FF2B5EF4-FFF2-40B4-BE49-F238E27FC236}">
                <a16:creationId xmlns:a16="http://schemas.microsoft.com/office/drawing/2014/main" id="{BAAA7BC9-AFC2-4B19-A9CD-7715DEBC8A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1273175"/>
            <a:ext cx="8429625" cy="4000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 startAt="5"/>
              <a:defRPr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其他数组函数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3E2CEFF4-4273-4118-9FC5-43A1FED56DAB}"/>
              </a:ext>
            </a:extLst>
          </p:cNvPr>
          <p:cNvGraphicFramePr>
            <a:graphicFrameLocks noGrp="1"/>
          </p:cNvGraphicFramePr>
          <p:nvPr/>
        </p:nvGraphicFramePr>
        <p:xfrm>
          <a:off x="849313" y="2073275"/>
          <a:ext cx="7591425" cy="3252788"/>
        </p:xfrm>
        <a:graphic>
          <a:graphicData uri="http://schemas.openxmlformats.org/drawingml/2006/table">
            <a:tbl>
              <a:tblPr firstRow="1" bandRow="1"/>
              <a:tblGrid>
                <a:gridCol w="18903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010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304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1" kern="100" dirty="0">
                          <a:solidFill>
                            <a:schemeClr val="bg1"/>
                          </a:solidFill>
                          <a:effectLst/>
                          <a:latin typeface="Franklin Gothic Book"/>
                          <a:ea typeface="+mn-ea"/>
                          <a:cs typeface="+mn-cs"/>
                        </a:rPr>
                        <a:t>函数名称</a:t>
                      </a:r>
                      <a:endParaRPr lang="zh-CN" sz="1400" b="1" kern="100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9" marR="68589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1" kern="100" dirty="0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功能描述</a:t>
                      </a:r>
                      <a:endParaRPr lang="zh-CN" sz="1400" b="1" kern="100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9" marR="68589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9968">
                <a:tc>
                  <a:txBody>
                    <a:bodyPr/>
                    <a:lstStyle/>
                    <a:p>
                      <a:pPr marL="0" indent="26670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kern="1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count()</a:t>
                      </a:r>
                      <a:endParaRPr lang="zh-CN" sz="1400" kern="100" baseline="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68578" marR="68578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400" kern="100" baseline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计算数组中的元素数目或对象中的属性个数</a:t>
                      </a:r>
                    </a:p>
                  </a:txBody>
                  <a:tcPr marL="68578" marR="68578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9968">
                <a:tc>
                  <a:txBody>
                    <a:bodyPr/>
                    <a:lstStyle/>
                    <a:p>
                      <a:pPr marL="0" indent="26670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kern="1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range()</a:t>
                      </a:r>
                      <a:endParaRPr lang="zh-CN" sz="1400" kern="100" baseline="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68578" marR="68578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400" kern="1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建立一个包含指定范围元素的数组</a:t>
                      </a:r>
                    </a:p>
                  </a:txBody>
                  <a:tcPr marL="68578" marR="68578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9968">
                <a:tc>
                  <a:txBody>
                    <a:bodyPr/>
                    <a:lstStyle/>
                    <a:p>
                      <a:pPr marL="0" indent="26670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kern="100" baseline="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array_rand</a:t>
                      </a:r>
                      <a:r>
                        <a:rPr lang="en-US" sz="1400" kern="1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()</a:t>
                      </a:r>
                      <a:endParaRPr lang="zh-CN" sz="1400" kern="100" baseline="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68578" marR="68578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400" kern="1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从数组中随机取出一个或多个元素</a:t>
                      </a:r>
                    </a:p>
                  </a:txBody>
                  <a:tcPr marL="68578" marR="68578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9968">
                <a:tc>
                  <a:txBody>
                    <a:bodyPr/>
                    <a:lstStyle/>
                    <a:p>
                      <a:pPr marL="0" indent="26670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kern="100" baseline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array_keys()</a:t>
                      </a:r>
                      <a:endParaRPr lang="zh-CN" sz="1400" kern="100" baseline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68578" marR="68578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400" kern="1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获取数组中部分的或所有的键名</a:t>
                      </a:r>
                    </a:p>
                  </a:txBody>
                  <a:tcPr marL="68578" marR="68578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9968">
                <a:tc>
                  <a:txBody>
                    <a:bodyPr/>
                    <a:lstStyle/>
                    <a:p>
                      <a:pPr marL="0" indent="26670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kern="100" baseline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array_values()</a:t>
                      </a:r>
                      <a:endParaRPr lang="zh-CN" sz="1400" kern="100" baseline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68578" marR="68578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400" kern="1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获取数组中所有的值</a:t>
                      </a:r>
                    </a:p>
                  </a:txBody>
                  <a:tcPr marL="68578" marR="68578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9968">
                <a:tc>
                  <a:txBody>
                    <a:bodyPr/>
                    <a:lstStyle/>
                    <a:p>
                      <a:pPr marL="0" indent="26670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kern="100" baseline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array_column()</a:t>
                      </a:r>
                      <a:endParaRPr lang="zh-CN" sz="1400" kern="100" baseline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68578" marR="68578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400" kern="1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获取数组中指定的一列</a:t>
                      </a:r>
                    </a:p>
                  </a:txBody>
                  <a:tcPr marL="68578" marR="68578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9968">
                <a:tc>
                  <a:txBody>
                    <a:bodyPr/>
                    <a:lstStyle/>
                    <a:p>
                      <a:pPr marL="0" indent="26670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kern="100" baseline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array_sum()</a:t>
                      </a:r>
                      <a:endParaRPr lang="zh-CN" sz="1400" kern="100" baseline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68578" marR="68578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400" kern="1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计算数组中所有值的和</a:t>
                      </a:r>
                    </a:p>
                  </a:txBody>
                  <a:tcPr marL="68578" marR="68578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9968">
                <a:tc>
                  <a:txBody>
                    <a:bodyPr/>
                    <a:lstStyle/>
                    <a:p>
                      <a:pPr marL="0" indent="26670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kern="100" baseline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array_reverse()</a:t>
                      </a:r>
                      <a:endParaRPr lang="zh-CN" sz="1400" kern="100" baseline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68578" marR="68578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400" kern="1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返回一个元素顺序相反的数组</a:t>
                      </a:r>
                    </a:p>
                  </a:txBody>
                  <a:tcPr marL="68578" marR="68578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标题 1">
            <a:extLst>
              <a:ext uri="{FF2B5EF4-FFF2-40B4-BE49-F238E27FC236}">
                <a16:creationId xmlns:a16="http://schemas.microsoft.com/office/drawing/2014/main" id="{200FC5BD-282C-437C-90C1-575E2108170E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/>
              <a:t>4.5 </a:t>
            </a:r>
            <a:r>
              <a:rPr lang="zh-CN" altLang="en-US"/>
              <a:t>数组的常用函数</a:t>
            </a:r>
          </a:p>
        </p:txBody>
      </p:sp>
      <p:sp>
        <p:nvSpPr>
          <p:cNvPr id="3" name="矩形 38">
            <a:extLst>
              <a:ext uri="{FF2B5EF4-FFF2-40B4-BE49-F238E27FC236}">
                <a16:creationId xmlns:a16="http://schemas.microsoft.com/office/drawing/2014/main" id="{A7A2B2BB-782D-4B81-B51F-C192A29151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1273175"/>
            <a:ext cx="8429625" cy="4000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 startAt="5"/>
              <a:defRPr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其他数组函数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01768F92-968E-43FE-B419-CE42B43EFA97}"/>
              </a:ext>
            </a:extLst>
          </p:cNvPr>
          <p:cNvGraphicFramePr>
            <a:graphicFrameLocks noGrp="1"/>
          </p:cNvGraphicFramePr>
          <p:nvPr/>
        </p:nvGraphicFramePr>
        <p:xfrm>
          <a:off x="849313" y="2073275"/>
          <a:ext cx="7591425" cy="3252788"/>
        </p:xfrm>
        <a:graphic>
          <a:graphicData uri="http://schemas.openxmlformats.org/drawingml/2006/table">
            <a:tbl>
              <a:tblPr firstRow="1" bandRow="1"/>
              <a:tblGrid>
                <a:gridCol w="18903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010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304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1" kern="100" dirty="0">
                          <a:solidFill>
                            <a:schemeClr val="bg1"/>
                          </a:solidFill>
                          <a:effectLst/>
                          <a:latin typeface="Franklin Gothic Book"/>
                          <a:ea typeface="+mn-ea"/>
                          <a:cs typeface="+mn-cs"/>
                        </a:rPr>
                        <a:t>函数名称</a:t>
                      </a:r>
                      <a:endParaRPr lang="zh-CN" sz="1400" b="1" kern="100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9" marR="68589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1" kern="100" dirty="0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功能描述</a:t>
                      </a:r>
                      <a:endParaRPr lang="zh-CN" sz="1400" b="1" kern="100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9" marR="68589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9968">
                <a:tc>
                  <a:txBody>
                    <a:bodyPr/>
                    <a:lstStyle/>
                    <a:p>
                      <a:pPr marL="0" indent="26670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kern="100" baseline="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array_merge</a:t>
                      </a:r>
                      <a:r>
                        <a:rPr lang="en-US" sz="1400" kern="1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()</a:t>
                      </a:r>
                      <a:endParaRPr lang="zh-CN" sz="1400" kern="100" baseline="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68578" marR="68578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400" kern="100" baseline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合并一个或多个数组</a:t>
                      </a:r>
                    </a:p>
                  </a:txBody>
                  <a:tcPr marL="68578" marR="68578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9968">
                <a:tc>
                  <a:txBody>
                    <a:bodyPr/>
                    <a:lstStyle/>
                    <a:p>
                      <a:pPr marL="0" indent="26670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kern="100" baseline="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array_flip</a:t>
                      </a:r>
                      <a:r>
                        <a:rPr lang="en-US" sz="1400" kern="1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()</a:t>
                      </a:r>
                      <a:endParaRPr lang="zh-CN" sz="1400" kern="100" baseline="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68578" marR="68578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400" kern="1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交换数组中的键和值</a:t>
                      </a:r>
                    </a:p>
                  </a:txBody>
                  <a:tcPr marL="68578" marR="68578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9968">
                <a:tc>
                  <a:txBody>
                    <a:bodyPr/>
                    <a:lstStyle/>
                    <a:p>
                      <a:pPr marL="0" indent="26670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kern="100" baseline="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array_combine</a:t>
                      </a:r>
                      <a:r>
                        <a:rPr lang="en-US" sz="1400" kern="1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()</a:t>
                      </a:r>
                      <a:endParaRPr lang="zh-CN" sz="1400" kern="100" baseline="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68578" marR="68578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400" kern="1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创建数组，用一个数组的值作为其键名，另一个数组的值作为其值</a:t>
                      </a:r>
                    </a:p>
                  </a:txBody>
                  <a:tcPr marL="68578" marR="68578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9968">
                <a:tc>
                  <a:txBody>
                    <a:bodyPr/>
                    <a:lstStyle/>
                    <a:p>
                      <a:pPr marL="0" indent="26670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kern="100" baseline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array_chunk()</a:t>
                      </a:r>
                      <a:endParaRPr lang="zh-CN" sz="1400" kern="100" baseline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68578" marR="68578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400" kern="1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将一个数组分割成多个</a:t>
                      </a:r>
                    </a:p>
                  </a:txBody>
                  <a:tcPr marL="68578" marR="68578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9968">
                <a:tc>
                  <a:txBody>
                    <a:bodyPr/>
                    <a:lstStyle/>
                    <a:p>
                      <a:pPr marL="0" indent="26670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kern="100" baseline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array_fill()</a:t>
                      </a:r>
                      <a:endParaRPr lang="zh-CN" sz="1400" kern="100" baseline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68578" marR="68578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400" kern="1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用给定的值填充数组</a:t>
                      </a:r>
                    </a:p>
                  </a:txBody>
                  <a:tcPr marL="68578" marR="68578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9968">
                <a:tc>
                  <a:txBody>
                    <a:bodyPr/>
                    <a:lstStyle/>
                    <a:p>
                      <a:pPr marL="0" indent="26670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kern="100" baseline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array_replace()</a:t>
                      </a:r>
                      <a:endParaRPr lang="zh-CN" sz="1400" kern="100" baseline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68578" marR="68578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400" kern="1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使用传递的数组替换第一个数组的元素</a:t>
                      </a:r>
                    </a:p>
                  </a:txBody>
                  <a:tcPr marL="68578" marR="68578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9968">
                <a:tc>
                  <a:txBody>
                    <a:bodyPr/>
                    <a:lstStyle/>
                    <a:p>
                      <a:pPr marL="0" indent="26670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kern="100" baseline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array_map()</a:t>
                      </a:r>
                      <a:endParaRPr lang="zh-CN" sz="1400" kern="100" baseline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68578" marR="68578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400" kern="1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为数组中的每个元素应用回调函数</a:t>
                      </a:r>
                    </a:p>
                  </a:txBody>
                  <a:tcPr marL="68578" marR="68578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9968">
                <a:tc>
                  <a:txBody>
                    <a:bodyPr/>
                    <a:lstStyle/>
                    <a:p>
                      <a:pPr marL="0" indent="26670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kern="100" baseline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array_walk()</a:t>
                      </a:r>
                      <a:endParaRPr lang="zh-CN" sz="1400" kern="100" baseline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68578" marR="68578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400" kern="1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使用自定义函数对数组中的每个元素做回调处理</a:t>
                      </a:r>
                    </a:p>
                  </a:txBody>
                  <a:tcPr marL="68578" marR="68578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标题 1">
            <a:extLst>
              <a:ext uri="{FF2B5EF4-FFF2-40B4-BE49-F238E27FC236}">
                <a16:creationId xmlns:a16="http://schemas.microsoft.com/office/drawing/2014/main" id="{B28E67BA-4F30-44DF-A603-DBF612EB2482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sz="2400"/>
              <a:t>4.6 </a:t>
            </a:r>
            <a:r>
              <a:rPr lang="zh-CN" altLang="en-US" sz="2400"/>
              <a:t>数组在字符串与函数中的应用</a:t>
            </a:r>
          </a:p>
        </p:txBody>
      </p:sp>
      <p:sp>
        <p:nvSpPr>
          <p:cNvPr id="3" name="矩形 38">
            <a:extLst>
              <a:ext uri="{FF2B5EF4-FFF2-40B4-BE49-F238E27FC236}">
                <a16:creationId xmlns:a16="http://schemas.microsoft.com/office/drawing/2014/main" id="{821FE0E9-4917-43E6-9ED2-8E7462BA5C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1273175"/>
            <a:ext cx="8429625" cy="4000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字符串与数组的转换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AD67EF2-C380-4690-BD55-CA2B26FE12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950" y="1947863"/>
            <a:ext cx="8407400" cy="34163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PHP</a:t>
            </a:r>
            <a:r>
              <a:rPr lang="zh-CN" altLang="en-US" dirty="0"/>
              <a:t>提供的</a:t>
            </a:r>
            <a:r>
              <a:rPr lang="en-US" altLang="zh-CN" dirty="0"/>
              <a:t>explode()</a:t>
            </a:r>
            <a:r>
              <a:rPr lang="zh-CN" altLang="en-US" dirty="0"/>
              <a:t>函数用于根据指定字符对字符串进行分割</a:t>
            </a:r>
            <a:endParaRPr lang="en-US" altLang="zh-CN" dirty="0"/>
          </a:p>
          <a:p>
            <a:pPr marL="285750" indent="-28575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lang="en-US" altLang="zh-CN" dirty="0"/>
              <a:t>explode()</a:t>
            </a:r>
            <a:r>
              <a:rPr lang="zh-CN" altLang="zh-CN" dirty="0"/>
              <a:t>函数的返回值类型是数组类型</a:t>
            </a:r>
            <a:endParaRPr lang="en-US" altLang="zh-CN" dirty="0"/>
          </a:p>
          <a:p>
            <a:pPr marL="285750" indent="-28575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zh-CN" dirty="0"/>
              <a:t>第</a:t>
            </a:r>
            <a:r>
              <a:rPr lang="en-US" altLang="zh-CN" dirty="0"/>
              <a:t>1</a:t>
            </a:r>
            <a:r>
              <a:rPr lang="zh-CN" altLang="zh-CN" dirty="0"/>
              <a:t>个参数表示分隔符</a:t>
            </a:r>
            <a:endParaRPr lang="en-US" altLang="zh-CN" dirty="0"/>
          </a:p>
          <a:p>
            <a:pPr marL="285750" indent="-28575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zh-CN" dirty="0"/>
              <a:t>第</a:t>
            </a:r>
            <a:r>
              <a:rPr lang="en-US" altLang="zh-CN" dirty="0"/>
              <a:t>2</a:t>
            </a:r>
            <a:r>
              <a:rPr lang="zh-CN" altLang="zh-CN" dirty="0"/>
              <a:t>个参数表示要分割的字符串</a:t>
            </a:r>
            <a:endParaRPr lang="en-US" altLang="zh-CN" dirty="0"/>
          </a:p>
          <a:p>
            <a:pPr marL="285750" indent="-28575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zh-CN" dirty="0"/>
              <a:t>第</a:t>
            </a:r>
            <a:r>
              <a:rPr lang="en-US" altLang="zh-CN" dirty="0"/>
              <a:t>3</a:t>
            </a:r>
            <a:r>
              <a:rPr lang="zh-CN" altLang="zh-CN" dirty="0"/>
              <a:t>个参数是可选的，表示返回的数组中最多包含的元素个数，当其为负数</a:t>
            </a:r>
            <a:r>
              <a:rPr lang="en-US" altLang="zh-CN" dirty="0"/>
              <a:t>m</a:t>
            </a:r>
            <a:r>
              <a:rPr lang="zh-CN" altLang="zh-CN" dirty="0"/>
              <a:t>时，表示返回除了最后的</a:t>
            </a:r>
            <a:r>
              <a:rPr lang="en-US" altLang="zh-CN" dirty="0"/>
              <a:t>m</a:t>
            </a:r>
            <a:r>
              <a:rPr lang="zh-CN" altLang="zh-CN" dirty="0"/>
              <a:t>个元素外的所有元素，当其为</a:t>
            </a:r>
            <a:r>
              <a:rPr lang="en-US" altLang="zh-CN" dirty="0"/>
              <a:t>0</a:t>
            </a:r>
            <a:r>
              <a:rPr lang="zh-CN" altLang="zh-CN" dirty="0"/>
              <a:t>时，则把它当做</a:t>
            </a:r>
            <a:r>
              <a:rPr lang="en-US" altLang="zh-CN" dirty="0"/>
              <a:t>1</a:t>
            </a:r>
            <a:r>
              <a:rPr lang="zh-CN" altLang="zh-CN" dirty="0"/>
              <a:t>处理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标题 1">
            <a:extLst>
              <a:ext uri="{FF2B5EF4-FFF2-40B4-BE49-F238E27FC236}">
                <a16:creationId xmlns:a16="http://schemas.microsoft.com/office/drawing/2014/main" id="{07B0A36A-FD2A-4F27-82F7-38FC2204F699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sz="2400"/>
              <a:t>4.6 </a:t>
            </a:r>
            <a:r>
              <a:rPr lang="zh-CN" altLang="en-US" sz="2400"/>
              <a:t>数组在字符串与函数中的应用</a:t>
            </a:r>
          </a:p>
        </p:txBody>
      </p:sp>
      <p:sp>
        <p:nvSpPr>
          <p:cNvPr id="3" name="矩形 38">
            <a:extLst>
              <a:ext uri="{FF2B5EF4-FFF2-40B4-BE49-F238E27FC236}">
                <a16:creationId xmlns:a16="http://schemas.microsoft.com/office/drawing/2014/main" id="{083860E3-B3AF-48F4-9CB8-BE8F6D11FC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1273175"/>
            <a:ext cx="8429625" cy="4000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字符串与数组的转换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72708" name="组合 2">
            <a:extLst>
              <a:ext uri="{FF2B5EF4-FFF2-40B4-BE49-F238E27FC236}">
                <a16:creationId xmlns:a16="http://schemas.microsoft.com/office/drawing/2014/main" id="{4F40493E-D14B-49EC-87AA-A9441281E1BE}"/>
              </a:ext>
            </a:extLst>
          </p:cNvPr>
          <p:cNvGrpSpPr>
            <a:grpSpLocks/>
          </p:cNvGrpSpPr>
          <p:nvPr/>
        </p:nvGrpSpPr>
        <p:grpSpPr bwMode="auto">
          <a:xfrm>
            <a:off x="928688" y="1895475"/>
            <a:ext cx="7394575" cy="4141788"/>
            <a:chOff x="2724148" y="3500445"/>
            <a:chExt cx="1575824" cy="307618"/>
          </a:xfrm>
        </p:grpSpPr>
        <p:sp>
          <p:nvSpPr>
            <p:cNvPr id="6" name="矩形 1">
              <a:extLst>
                <a:ext uri="{FF2B5EF4-FFF2-40B4-BE49-F238E27FC236}">
                  <a16:creationId xmlns:a16="http://schemas.microsoft.com/office/drawing/2014/main" id="{0020909E-FA1D-4CE4-9237-DFB1677EF6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4148" y="3500445"/>
              <a:ext cx="1575824" cy="307618"/>
            </a:xfrm>
            <a:prstGeom prst="rect">
              <a:avLst/>
            </a:prstGeom>
            <a:solidFill>
              <a:srgbClr val="D6ECFF">
                <a:lumMod val="25000"/>
              </a:srgb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Font typeface="Arial" charset="0"/>
                <a:buNone/>
                <a:defRPr/>
              </a:pPr>
              <a:endParaRPr lang="zh-CN" altLang="en-US" kern="0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47062212-8A2F-4E1A-94E2-7EAA4510F3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3690" y="3507519"/>
              <a:ext cx="1488880" cy="281089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indent="0"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// ① </a:t>
              </a:r>
              <a:r>
                <a:rPr lang="zh-CN" altLang="en-US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字符串分割成数组</a:t>
              </a:r>
            </a:p>
            <a:p>
              <a:pPr marL="0" indent="0"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var_dump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(explode('n', 'banana'));</a:t>
              </a:r>
            </a:p>
            <a:p>
              <a:pPr marL="0" indent="0"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// </a:t>
              </a:r>
              <a:r>
                <a:rPr lang="zh-CN" altLang="en-US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输出结果：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array(3) { [0]=&gt; string(2) "</a:t>
              </a:r>
              <a:r>
                <a:rPr lang="en-US" altLang="zh-CN" sz="16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ba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" [1]=&gt; string(1) "a" [2]=&gt; string(1) "a" } </a:t>
              </a:r>
            </a:p>
            <a:p>
              <a:pPr marL="0" indent="0"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// ② </a:t>
              </a:r>
              <a:r>
                <a:rPr lang="zh-CN" altLang="en-US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分割时限制次数</a:t>
              </a:r>
            </a:p>
            <a:p>
              <a:pPr marL="0" indent="0"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var_dump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(explode('n', 'banana', 2));</a:t>
              </a:r>
            </a:p>
            <a:p>
              <a:pPr marL="0" indent="0"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// </a:t>
              </a:r>
              <a:r>
                <a:rPr lang="zh-CN" altLang="en-US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输出结果：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array(2) { [0]=&gt; string(2) "</a:t>
              </a:r>
              <a:r>
                <a:rPr lang="en-US" altLang="zh-CN" sz="16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ba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" [1]=&gt; string(3) "</a:t>
              </a:r>
              <a:r>
                <a:rPr lang="en-US" altLang="zh-CN" sz="16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ana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" } </a:t>
              </a:r>
            </a:p>
            <a:p>
              <a:pPr marL="0" indent="0"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// ③ </a:t>
              </a:r>
              <a:r>
                <a:rPr lang="zh-CN" altLang="en-US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返回除了最后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r>
                <a:rPr lang="zh-CN" altLang="en-US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个元素外的所有元素</a:t>
              </a:r>
            </a:p>
            <a:p>
              <a:pPr marL="0" indent="0"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var_dump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(explode('n', 'banana', -2));</a:t>
              </a:r>
            </a:p>
            <a:p>
              <a:pPr marL="0" indent="0"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// </a:t>
              </a:r>
              <a:r>
                <a:rPr lang="zh-CN" altLang="en-US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输出结果：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array(1) { [0]=&gt; string(2) "</a:t>
              </a:r>
              <a:r>
                <a:rPr lang="en-US" altLang="zh-CN" sz="16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ba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" }</a:t>
              </a:r>
            </a:p>
          </p:txBody>
        </p:sp>
      </p:grpSp>
      <p:sp>
        <p:nvSpPr>
          <p:cNvPr id="8" name="圆角矩形 7">
            <a:extLst>
              <a:ext uri="{FF2B5EF4-FFF2-40B4-BE49-F238E27FC236}">
                <a16:creationId xmlns:a16="http://schemas.microsoft.com/office/drawing/2014/main" id="{9A0CE31C-0EC4-4BE3-BF79-68924444F20D}"/>
              </a:ext>
            </a:extLst>
          </p:cNvPr>
          <p:cNvSpPr/>
          <p:nvPr/>
        </p:nvSpPr>
        <p:spPr>
          <a:xfrm>
            <a:off x="5216525" y="1616075"/>
            <a:ext cx="2462213" cy="557213"/>
          </a:xfrm>
          <a:prstGeom prst="roundRect">
            <a:avLst/>
          </a:prstGeom>
          <a:solidFill>
            <a:srgbClr val="FBFBFB"/>
          </a:solidFill>
          <a:ln w="12700">
            <a:solidFill>
              <a:srgbClr val="00B4E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1"/>
                </a:solidFill>
              </a:rPr>
              <a:t>① 字符串转换成数组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标题 1">
            <a:extLst>
              <a:ext uri="{FF2B5EF4-FFF2-40B4-BE49-F238E27FC236}">
                <a16:creationId xmlns:a16="http://schemas.microsoft.com/office/drawing/2014/main" id="{B587E24B-C359-480A-A752-9448E59B4BF7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sz="2400"/>
              <a:t>4.6 </a:t>
            </a:r>
            <a:r>
              <a:rPr lang="zh-CN" altLang="en-US" sz="2400"/>
              <a:t>数组在字符串与函数中的应用</a:t>
            </a:r>
          </a:p>
        </p:txBody>
      </p:sp>
      <p:sp>
        <p:nvSpPr>
          <p:cNvPr id="3" name="矩形 38">
            <a:extLst>
              <a:ext uri="{FF2B5EF4-FFF2-40B4-BE49-F238E27FC236}">
                <a16:creationId xmlns:a16="http://schemas.microsoft.com/office/drawing/2014/main" id="{69241B5C-A065-402D-9FFE-D9BB9311FB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1273175"/>
            <a:ext cx="8429625" cy="4000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字符串与数组的转换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92D02DD-27D0-4596-A1F7-6312E5B1AE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950" y="1947863"/>
            <a:ext cx="8407400" cy="34163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PHP</a:t>
            </a:r>
            <a:r>
              <a:rPr lang="zh-CN" altLang="en-US" dirty="0"/>
              <a:t>提供的</a:t>
            </a:r>
            <a:r>
              <a:rPr lang="en-US" altLang="zh-CN" dirty="0"/>
              <a:t>implode()</a:t>
            </a:r>
            <a:r>
              <a:rPr lang="zh-CN" altLang="en-US" dirty="0"/>
              <a:t>函数用于利用指定字符将一维数组内的元素值连接成字符串</a:t>
            </a:r>
            <a:endParaRPr lang="en-US" altLang="zh-CN" dirty="0"/>
          </a:p>
          <a:p>
            <a:pPr marL="285750" indent="-28575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lang="en-US" altLang="zh-CN" dirty="0"/>
              <a:t>implode()</a:t>
            </a:r>
            <a:r>
              <a:rPr lang="zh-CN" altLang="zh-CN" dirty="0"/>
              <a:t>函数的返回值类型为字符串型</a:t>
            </a:r>
            <a:endParaRPr lang="en-US" altLang="zh-CN" dirty="0"/>
          </a:p>
          <a:p>
            <a:pPr marL="285750" indent="-28575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zh-CN" dirty="0"/>
              <a:t>第</a:t>
            </a:r>
            <a:r>
              <a:rPr lang="en-US" altLang="zh-CN" dirty="0"/>
              <a:t>1</a:t>
            </a:r>
            <a:r>
              <a:rPr lang="zh-CN" altLang="zh-CN" dirty="0"/>
              <a:t>个参数表示连接字符串</a:t>
            </a:r>
            <a:endParaRPr lang="en-US" altLang="zh-CN" dirty="0"/>
          </a:p>
          <a:p>
            <a:pPr marL="285750" indent="-28575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zh-CN" dirty="0"/>
              <a:t>第</a:t>
            </a:r>
            <a:r>
              <a:rPr lang="en-US" altLang="zh-CN" dirty="0"/>
              <a:t>2</a:t>
            </a:r>
            <a:r>
              <a:rPr lang="zh-CN" altLang="zh-CN" dirty="0"/>
              <a:t>个参数表示待转换的数组。其中，不论指定字符是否存在，只要第</a:t>
            </a:r>
            <a:r>
              <a:rPr lang="en-US" altLang="zh-CN" dirty="0"/>
              <a:t>2</a:t>
            </a:r>
            <a:r>
              <a:rPr lang="zh-CN" altLang="zh-CN" dirty="0"/>
              <a:t>个参数是空数组，结果都为空字符串。</a:t>
            </a:r>
            <a:endParaRPr lang="en-US" altLang="zh-CN" dirty="0"/>
          </a:p>
          <a:p>
            <a:pPr marL="285750" indent="-28575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zh-CN" dirty="0"/>
              <a:t>值得一提的是，由于历史原因，该函数的第</a:t>
            </a:r>
            <a:r>
              <a:rPr lang="en-US" altLang="zh-CN" dirty="0"/>
              <a:t>1</a:t>
            </a:r>
            <a:r>
              <a:rPr lang="zh-CN" altLang="zh-CN" dirty="0"/>
              <a:t>个参数可以省略。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标题 1">
            <a:extLst>
              <a:ext uri="{FF2B5EF4-FFF2-40B4-BE49-F238E27FC236}">
                <a16:creationId xmlns:a16="http://schemas.microsoft.com/office/drawing/2014/main" id="{ACA42D63-9F91-414D-BF6F-54BC8ED94FF0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sz="2400"/>
              <a:t>4.6 </a:t>
            </a:r>
            <a:r>
              <a:rPr lang="zh-CN" altLang="en-US" sz="2400"/>
              <a:t>数组在字符串与函数中的应用</a:t>
            </a:r>
          </a:p>
        </p:txBody>
      </p:sp>
      <p:sp>
        <p:nvSpPr>
          <p:cNvPr id="3" name="矩形 38">
            <a:extLst>
              <a:ext uri="{FF2B5EF4-FFF2-40B4-BE49-F238E27FC236}">
                <a16:creationId xmlns:a16="http://schemas.microsoft.com/office/drawing/2014/main" id="{E3531B4B-8C53-48C3-83A3-F9D4C44A37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1273175"/>
            <a:ext cx="8429625" cy="4000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字符串与数组的转换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74756" name="组合 2">
            <a:extLst>
              <a:ext uri="{FF2B5EF4-FFF2-40B4-BE49-F238E27FC236}">
                <a16:creationId xmlns:a16="http://schemas.microsoft.com/office/drawing/2014/main" id="{F2E8F447-4B44-434A-AD79-AAA1270D090F}"/>
              </a:ext>
            </a:extLst>
          </p:cNvPr>
          <p:cNvGrpSpPr>
            <a:grpSpLocks/>
          </p:cNvGrpSpPr>
          <p:nvPr/>
        </p:nvGrpSpPr>
        <p:grpSpPr bwMode="auto">
          <a:xfrm>
            <a:off x="741363" y="2176463"/>
            <a:ext cx="7751762" cy="2981325"/>
            <a:chOff x="2724148" y="3500445"/>
            <a:chExt cx="1651915" cy="221432"/>
          </a:xfrm>
        </p:grpSpPr>
        <p:sp>
          <p:nvSpPr>
            <p:cNvPr id="6" name="矩形 1">
              <a:extLst>
                <a:ext uri="{FF2B5EF4-FFF2-40B4-BE49-F238E27FC236}">
                  <a16:creationId xmlns:a16="http://schemas.microsoft.com/office/drawing/2014/main" id="{2FA12C91-070D-4441-A23A-99DD1FC3D8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4148" y="3500445"/>
              <a:ext cx="1651915" cy="221432"/>
            </a:xfrm>
            <a:prstGeom prst="rect">
              <a:avLst/>
            </a:prstGeom>
            <a:solidFill>
              <a:srgbClr val="D6ECFF">
                <a:lumMod val="25000"/>
              </a:srgb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Font typeface="Arial" charset="0"/>
                <a:buNone/>
                <a:defRPr/>
              </a:pPr>
              <a:endParaRPr lang="zh-CN" altLang="en-US" kern="0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A4C7FCEC-1A50-49AD-8838-32FB3C1C8E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3689" y="3507520"/>
              <a:ext cx="1592374" cy="198794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indent="0"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// ① </a:t>
              </a:r>
              <a:r>
                <a:rPr lang="zh-CN" altLang="en-US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利用指定字符连接一维数组元素的值</a:t>
              </a:r>
            </a:p>
            <a:p>
              <a:pPr marL="0" indent="0"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echo implode('-', ['a', 'b', 'c']);		// </a:t>
              </a:r>
              <a:r>
                <a:rPr lang="zh-CN" altLang="en-US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输出结果：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a-b-c</a:t>
              </a:r>
            </a:p>
            <a:p>
              <a:pPr marL="0" indent="0"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echo implode(',', ['a' =&gt; 1, 'b' =&gt; 2]); 	// </a:t>
              </a:r>
              <a:r>
                <a:rPr lang="zh-CN" altLang="en-US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输出结果：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1,2</a:t>
              </a:r>
            </a:p>
            <a:p>
              <a:pPr marL="0" indent="0"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// ② </a:t>
              </a:r>
              <a:r>
                <a:rPr lang="zh-CN" altLang="en-US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省略指定字符</a:t>
              </a:r>
            </a:p>
            <a:p>
              <a:pPr marL="0" indent="0"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echo implode(['a', 'b', 'c']);			// </a:t>
              </a:r>
              <a:r>
                <a:rPr lang="zh-CN" altLang="en-US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输出结果：</a:t>
              </a:r>
              <a:r>
                <a:rPr lang="en-US" altLang="zh-CN" sz="16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abc</a:t>
              </a:r>
              <a:endParaRPr lang="en-US" altLang="zh-CN" sz="16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0" indent="0"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// ③ </a:t>
              </a:r>
              <a:r>
                <a:rPr lang="zh-CN" altLang="en-US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利用指定字符连接一个空数组</a:t>
              </a:r>
            </a:p>
            <a:p>
              <a:pPr marL="0" indent="0"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var_dump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(implode('it', []));		// </a:t>
              </a:r>
              <a:r>
                <a:rPr lang="zh-CN" altLang="en-US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输出结果：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string(0) ""</a:t>
              </a:r>
            </a:p>
          </p:txBody>
        </p:sp>
      </p:grpSp>
      <p:sp>
        <p:nvSpPr>
          <p:cNvPr id="8" name="圆角矩形 7">
            <a:extLst>
              <a:ext uri="{FF2B5EF4-FFF2-40B4-BE49-F238E27FC236}">
                <a16:creationId xmlns:a16="http://schemas.microsoft.com/office/drawing/2014/main" id="{C6F995F2-C736-428E-B483-DB981D09242A}"/>
              </a:ext>
            </a:extLst>
          </p:cNvPr>
          <p:cNvSpPr/>
          <p:nvPr/>
        </p:nvSpPr>
        <p:spPr>
          <a:xfrm>
            <a:off x="5029200" y="1897063"/>
            <a:ext cx="2462213" cy="557212"/>
          </a:xfrm>
          <a:prstGeom prst="roundRect">
            <a:avLst/>
          </a:prstGeom>
          <a:solidFill>
            <a:srgbClr val="FBFBFB"/>
          </a:solidFill>
          <a:ln w="12700">
            <a:solidFill>
              <a:srgbClr val="00B4E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1"/>
                </a:solidFill>
              </a:rPr>
              <a:t>②  数组转换成字符串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标题 1">
            <a:extLst>
              <a:ext uri="{FF2B5EF4-FFF2-40B4-BE49-F238E27FC236}">
                <a16:creationId xmlns:a16="http://schemas.microsoft.com/office/drawing/2014/main" id="{6167D990-6094-4C36-AC91-68531ED6E326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sz="2400"/>
              <a:t>4.6 </a:t>
            </a:r>
            <a:r>
              <a:rPr lang="zh-CN" altLang="en-US" sz="2400"/>
              <a:t>数组在字符串与函数中的应用</a:t>
            </a:r>
          </a:p>
        </p:txBody>
      </p:sp>
      <p:sp>
        <p:nvSpPr>
          <p:cNvPr id="3" name="矩形 38">
            <a:extLst>
              <a:ext uri="{FF2B5EF4-FFF2-40B4-BE49-F238E27FC236}">
                <a16:creationId xmlns:a16="http://schemas.microsoft.com/office/drawing/2014/main" id="{9A2B966B-DAD3-4CD3-9957-0F3C1B49DC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1273175"/>
            <a:ext cx="8429625" cy="4000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 startAt="2"/>
              <a:defRPr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函数可变参数列表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5780" name="矩形 3">
            <a:extLst>
              <a:ext uri="{FF2B5EF4-FFF2-40B4-BE49-F238E27FC236}">
                <a16:creationId xmlns:a16="http://schemas.microsoft.com/office/drawing/2014/main" id="{9E9EC1DE-8716-42A3-9FC3-168015C9DF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950" y="1947863"/>
            <a:ext cx="84074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lnSpc>
                <a:spcPct val="2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>
                <a:latin typeface="Arial" panose="020B0604020202020204" pitchFamily="34" charset="0"/>
              </a:rPr>
              <a:t>用户在自定义函数时，除了可以指定具体数量的参数外，还可以将参数设置为可变数量的参数列表。在</a:t>
            </a:r>
            <a:r>
              <a:rPr lang="en-US" altLang="zh-CN" sz="1800">
                <a:latin typeface="Arial" panose="020B0604020202020204" pitchFamily="34" charset="0"/>
              </a:rPr>
              <a:t>PHP 5.5</a:t>
            </a:r>
            <a:r>
              <a:rPr lang="zh-CN" altLang="en-US" sz="1800">
                <a:latin typeface="Arial" panose="020B0604020202020204" pitchFamily="34" charset="0"/>
              </a:rPr>
              <a:t>及更早的版本中，可以使用以下函数。</a:t>
            </a:r>
            <a:endParaRPr lang="zh-CN" altLang="zh-CN" sz="1800">
              <a:latin typeface="Arial" panose="020B0604020202020204" pitchFamily="34" charset="0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39D69DBD-A129-4D3A-8A21-78992050AECD}"/>
              </a:ext>
            </a:extLst>
          </p:cNvPr>
          <p:cNvGraphicFramePr>
            <a:graphicFrameLocks noGrp="1"/>
          </p:cNvGraphicFramePr>
          <p:nvPr/>
        </p:nvGraphicFramePr>
        <p:xfrm>
          <a:off x="801688" y="3375025"/>
          <a:ext cx="7591425" cy="1452563"/>
        </p:xfrm>
        <a:graphic>
          <a:graphicData uri="http://schemas.openxmlformats.org/drawingml/2006/table">
            <a:tbl>
              <a:tblPr firstRow="1" bandRow="1"/>
              <a:tblGrid>
                <a:gridCol w="35705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208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294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1" kern="100" dirty="0">
                          <a:solidFill>
                            <a:schemeClr val="bg1"/>
                          </a:solidFill>
                          <a:effectLst/>
                          <a:latin typeface="Franklin Gothic Book"/>
                          <a:ea typeface="+mn-ea"/>
                          <a:cs typeface="+mn-cs"/>
                        </a:rPr>
                        <a:t>函数声明</a:t>
                      </a:r>
                      <a:endParaRPr lang="zh-CN" sz="1400" b="1" kern="100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9" marR="68589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1" kern="100" dirty="0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功能描述</a:t>
                      </a:r>
                      <a:endParaRPr lang="zh-CN" sz="1400" b="1" kern="100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9" marR="68589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9873">
                <a:tc>
                  <a:txBody>
                    <a:bodyPr/>
                    <a:lstStyle/>
                    <a:p>
                      <a:pPr marL="0" indent="26670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kern="100" baseline="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400" kern="1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00" baseline="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func_num_args</a:t>
                      </a:r>
                      <a:r>
                        <a:rPr lang="en-US" sz="1400" kern="1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 ( void )</a:t>
                      </a:r>
                      <a:endParaRPr lang="zh-CN" sz="1400" kern="100" baseline="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68578" marR="68578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400" kern="100" baseline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获取当前函数的参数个数</a:t>
                      </a:r>
                    </a:p>
                  </a:txBody>
                  <a:tcPr marL="68578" marR="68578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9873">
                <a:tc>
                  <a:txBody>
                    <a:bodyPr/>
                    <a:lstStyle/>
                    <a:p>
                      <a:pPr marL="0" indent="26670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kern="1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array </a:t>
                      </a:r>
                      <a:r>
                        <a:rPr lang="en-US" sz="1400" kern="100" baseline="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func_get_args</a:t>
                      </a:r>
                      <a:r>
                        <a:rPr lang="en-US" sz="1400" kern="1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 ( void )</a:t>
                      </a:r>
                      <a:endParaRPr lang="zh-CN" sz="1400" kern="100" baseline="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68578" marR="68578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400" kern="100" baseline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将参数列表以索引数组形式返回</a:t>
                      </a:r>
                    </a:p>
                  </a:txBody>
                  <a:tcPr marL="68578" marR="68578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9873">
                <a:tc>
                  <a:txBody>
                    <a:bodyPr/>
                    <a:lstStyle/>
                    <a:p>
                      <a:pPr marL="0" indent="26670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kern="1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mixed </a:t>
                      </a:r>
                      <a:r>
                        <a:rPr lang="en-US" sz="1400" kern="100" baseline="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func_get_arg</a:t>
                      </a:r>
                      <a:r>
                        <a:rPr lang="en-US" sz="1400" kern="1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 ( </a:t>
                      </a:r>
                      <a:r>
                        <a:rPr lang="en-US" sz="1400" kern="100" baseline="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400" kern="1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 $</a:t>
                      </a:r>
                      <a:r>
                        <a:rPr lang="en-US" sz="1400" kern="100" baseline="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arg_num</a:t>
                      </a:r>
                      <a:r>
                        <a:rPr lang="en-US" sz="1400" kern="1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 )</a:t>
                      </a:r>
                      <a:endParaRPr lang="zh-CN" sz="1400" kern="100" baseline="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68578" marR="68578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400" kern="1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获取参数列表中的某一项</a:t>
                      </a:r>
                    </a:p>
                  </a:txBody>
                  <a:tcPr marL="68578" marR="68578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>
            <a:extLst>
              <a:ext uri="{FF2B5EF4-FFF2-40B4-BE49-F238E27FC236}">
                <a16:creationId xmlns:a16="http://schemas.microsoft.com/office/drawing/2014/main" id="{0CC7BC2A-959B-4F32-8792-E14B919689CF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/>
              <a:t>4.2 </a:t>
            </a:r>
            <a:r>
              <a:rPr lang="zh-CN" altLang="en-US"/>
              <a:t>数组的基本使用</a:t>
            </a:r>
          </a:p>
        </p:txBody>
      </p:sp>
      <p:sp>
        <p:nvSpPr>
          <p:cNvPr id="3" name="矩形 38">
            <a:extLst>
              <a:ext uri="{FF2B5EF4-FFF2-40B4-BE49-F238E27FC236}">
                <a16:creationId xmlns:a16="http://schemas.microsoft.com/office/drawing/2014/main" id="{405FB7D3-7540-4D1D-810C-886F698C7E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1273175"/>
            <a:ext cx="8429625" cy="4000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数组的定义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284A5E9-87F8-47AF-A339-A8E6B01A2C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950" y="1947863"/>
            <a:ext cx="8407400" cy="2308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u="sng" dirty="0">
                <a:solidFill>
                  <a:srgbClr val="0070C0"/>
                </a:solidFill>
              </a:rPr>
              <a:t>数组定义的方式</a:t>
            </a:r>
            <a:endParaRPr lang="en-US" altLang="zh-CN" dirty="0"/>
          </a:p>
          <a:p>
            <a:pPr marL="285750" indent="-28575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lang="en-US" altLang="zh-CN" dirty="0"/>
              <a:t>array()</a:t>
            </a:r>
            <a:r>
              <a:rPr lang="zh-CN" altLang="en-US" dirty="0"/>
              <a:t>语言结构法</a:t>
            </a:r>
            <a:endParaRPr lang="en-US" altLang="zh-CN" dirty="0"/>
          </a:p>
          <a:p>
            <a:pPr marL="285750" indent="-28575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dirty="0"/>
              <a:t>赋值方式</a:t>
            </a:r>
            <a:endParaRPr lang="en-US" altLang="zh-CN" dirty="0"/>
          </a:p>
          <a:p>
            <a:pPr marL="285750" indent="-28575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dirty="0"/>
              <a:t>短数组定义法（</a:t>
            </a:r>
            <a:r>
              <a:rPr lang="en-US" altLang="zh-CN" dirty="0"/>
              <a:t>[]</a:t>
            </a:r>
            <a:r>
              <a:rPr lang="zh-CN" altLang="en-US" dirty="0"/>
              <a:t> </a:t>
            </a:r>
            <a:r>
              <a:rPr lang="en-US" altLang="zh-CN" dirty="0"/>
              <a:t>PHP 5.4</a:t>
            </a:r>
            <a:r>
              <a:rPr lang="zh-CN" altLang="en-US" dirty="0"/>
              <a:t>起增加的）</a:t>
            </a:r>
            <a:endParaRPr lang="zh-CN" altLang="zh-CN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标题 1">
            <a:extLst>
              <a:ext uri="{FF2B5EF4-FFF2-40B4-BE49-F238E27FC236}">
                <a16:creationId xmlns:a16="http://schemas.microsoft.com/office/drawing/2014/main" id="{965B43E2-F22B-452A-AFC9-6F33D5855904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sz="2400"/>
              <a:t>4.6 </a:t>
            </a:r>
            <a:r>
              <a:rPr lang="zh-CN" altLang="en-US" sz="2400"/>
              <a:t>数组在字符串与函数中的应用</a:t>
            </a:r>
          </a:p>
        </p:txBody>
      </p:sp>
      <p:sp>
        <p:nvSpPr>
          <p:cNvPr id="3" name="矩形 38">
            <a:extLst>
              <a:ext uri="{FF2B5EF4-FFF2-40B4-BE49-F238E27FC236}">
                <a16:creationId xmlns:a16="http://schemas.microsoft.com/office/drawing/2014/main" id="{EDD2B753-CBF7-436E-8D76-0C90CCC112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1273175"/>
            <a:ext cx="8429625" cy="4000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 startAt="2"/>
              <a:defRPr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函数可变参数列表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76804" name="组合 2">
            <a:extLst>
              <a:ext uri="{FF2B5EF4-FFF2-40B4-BE49-F238E27FC236}">
                <a16:creationId xmlns:a16="http://schemas.microsoft.com/office/drawing/2014/main" id="{DFE2AC95-D1CA-4727-9E06-2267BEEE92A4}"/>
              </a:ext>
            </a:extLst>
          </p:cNvPr>
          <p:cNvGrpSpPr>
            <a:grpSpLocks/>
          </p:cNvGrpSpPr>
          <p:nvPr/>
        </p:nvGrpSpPr>
        <p:grpSpPr bwMode="auto">
          <a:xfrm>
            <a:off x="741363" y="2176463"/>
            <a:ext cx="7751762" cy="3954462"/>
            <a:chOff x="2724148" y="3500445"/>
            <a:chExt cx="1651915" cy="293689"/>
          </a:xfrm>
        </p:grpSpPr>
        <p:sp>
          <p:nvSpPr>
            <p:cNvPr id="7" name="矩形 1">
              <a:extLst>
                <a:ext uri="{FF2B5EF4-FFF2-40B4-BE49-F238E27FC236}">
                  <a16:creationId xmlns:a16="http://schemas.microsoft.com/office/drawing/2014/main" id="{40967D79-A4FA-47E5-9000-F7ECEF599B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4148" y="3500445"/>
              <a:ext cx="1651915" cy="293689"/>
            </a:xfrm>
            <a:prstGeom prst="rect">
              <a:avLst/>
            </a:prstGeom>
            <a:solidFill>
              <a:srgbClr val="D6ECFF">
                <a:lumMod val="25000"/>
              </a:srgb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Font typeface="Arial" charset="0"/>
                <a:buNone/>
                <a:defRPr/>
              </a:pPr>
              <a:endParaRPr lang="zh-CN" altLang="en-US" kern="0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A4B2C142-0029-41F4-9A5C-3ADD6C8AAC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3689" y="3507519"/>
              <a:ext cx="1592374" cy="277890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indent="0"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function test()</a:t>
              </a:r>
            </a:p>
            <a:p>
              <a:pPr marL="0" indent="0"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{</a:t>
              </a:r>
            </a:p>
            <a:p>
              <a:pPr marL="0" indent="0"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   echo </a:t>
              </a:r>
              <a:r>
                <a:rPr lang="en-US" altLang="zh-CN" sz="16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func_num_args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();	// </a:t>
              </a:r>
              <a:r>
                <a:rPr lang="zh-CN" altLang="en-US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获取传递的参数数量，输出结果：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6</a:t>
              </a:r>
            </a:p>
            <a:p>
              <a:pPr marL="0" indent="0"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   // </a:t>
              </a:r>
              <a:r>
                <a:rPr lang="zh-CN" altLang="en-US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输出传递的参数值</a:t>
              </a:r>
            </a:p>
            <a:p>
              <a:pPr marL="0" indent="0"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   </a:t>
              </a:r>
              <a:r>
                <a:rPr lang="en-US" altLang="zh-CN" sz="16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foreach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(</a:t>
              </a:r>
              <a:r>
                <a:rPr lang="en-US" altLang="zh-CN" sz="16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func_get_args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() as $v) {</a:t>
              </a:r>
            </a:p>
            <a:p>
              <a:pPr marL="0" indent="0"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       echo $v . ' '; 		// </a:t>
              </a:r>
              <a:r>
                <a:rPr lang="zh-CN" altLang="en-US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循环输出结果：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A B C D E F</a:t>
              </a:r>
            </a:p>
            <a:p>
              <a:pPr marL="0" indent="0"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   }</a:t>
              </a:r>
            </a:p>
            <a:p>
              <a:pPr marL="0" indent="0"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   echo </a:t>
              </a:r>
              <a:r>
                <a:rPr lang="en-US" altLang="zh-CN" sz="16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func_get_arg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(1);	// </a:t>
              </a:r>
              <a:r>
                <a:rPr lang="zh-CN" altLang="en-US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获取传递的第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r>
                <a:rPr lang="zh-CN" altLang="en-US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个参数，输出结果：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</a:p>
            <a:p>
              <a:pPr marL="0" indent="0"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}</a:t>
              </a:r>
            </a:p>
            <a:p>
              <a:pPr marL="0" indent="0"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test('A', 'B', 'C', 'D', 'E', 'F');</a:t>
              </a:r>
            </a:p>
          </p:txBody>
        </p:sp>
      </p:grpSp>
      <p:sp>
        <p:nvSpPr>
          <p:cNvPr id="10" name="圆角矩形 9">
            <a:extLst>
              <a:ext uri="{FF2B5EF4-FFF2-40B4-BE49-F238E27FC236}">
                <a16:creationId xmlns:a16="http://schemas.microsoft.com/office/drawing/2014/main" id="{F46D2C9A-5A87-4001-ACB7-508D6B1D8309}"/>
              </a:ext>
            </a:extLst>
          </p:cNvPr>
          <p:cNvSpPr/>
          <p:nvPr/>
        </p:nvSpPr>
        <p:spPr>
          <a:xfrm>
            <a:off x="5908675" y="1897063"/>
            <a:ext cx="1582738" cy="557212"/>
          </a:xfrm>
          <a:prstGeom prst="roundRect">
            <a:avLst/>
          </a:prstGeom>
          <a:solidFill>
            <a:srgbClr val="FBFBFB"/>
          </a:solidFill>
          <a:ln w="12700">
            <a:solidFill>
              <a:srgbClr val="00B4E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1"/>
                </a:solidFill>
              </a:rPr>
              <a:t>方式一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标题 1">
            <a:extLst>
              <a:ext uri="{FF2B5EF4-FFF2-40B4-BE49-F238E27FC236}">
                <a16:creationId xmlns:a16="http://schemas.microsoft.com/office/drawing/2014/main" id="{5C324ECD-E983-45BD-A25B-6B6BAA921099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sz="2400"/>
              <a:t>4.6 </a:t>
            </a:r>
            <a:r>
              <a:rPr lang="zh-CN" altLang="en-US" sz="2400"/>
              <a:t>数组在字符串与函数中的应用</a:t>
            </a:r>
          </a:p>
        </p:txBody>
      </p:sp>
      <p:sp>
        <p:nvSpPr>
          <p:cNvPr id="3" name="矩形 38">
            <a:extLst>
              <a:ext uri="{FF2B5EF4-FFF2-40B4-BE49-F238E27FC236}">
                <a16:creationId xmlns:a16="http://schemas.microsoft.com/office/drawing/2014/main" id="{DC46949E-1233-4847-9685-C70581CB27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1273175"/>
            <a:ext cx="8429625" cy="4000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 startAt="2"/>
              <a:defRPr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函数可变参数列表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77828" name="组合 2">
            <a:extLst>
              <a:ext uri="{FF2B5EF4-FFF2-40B4-BE49-F238E27FC236}">
                <a16:creationId xmlns:a16="http://schemas.microsoft.com/office/drawing/2014/main" id="{F59A1D4C-D06A-468B-AD26-708E3711D96E}"/>
              </a:ext>
            </a:extLst>
          </p:cNvPr>
          <p:cNvGrpSpPr>
            <a:grpSpLocks/>
          </p:cNvGrpSpPr>
          <p:nvPr/>
        </p:nvGrpSpPr>
        <p:grpSpPr bwMode="auto">
          <a:xfrm>
            <a:off x="741363" y="2176463"/>
            <a:ext cx="7751762" cy="2994025"/>
            <a:chOff x="2724148" y="3500445"/>
            <a:chExt cx="1651915" cy="222303"/>
          </a:xfrm>
        </p:grpSpPr>
        <p:sp>
          <p:nvSpPr>
            <p:cNvPr id="7" name="矩形 1">
              <a:extLst>
                <a:ext uri="{FF2B5EF4-FFF2-40B4-BE49-F238E27FC236}">
                  <a16:creationId xmlns:a16="http://schemas.microsoft.com/office/drawing/2014/main" id="{ED406699-7385-4A8F-90CD-34D6E3011F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4148" y="3500445"/>
              <a:ext cx="1651915" cy="222303"/>
            </a:xfrm>
            <a:prstGeom prst="rect">
              <a:avLst/>
            </a:prstGeom>
            <a:solidFill>
              <a:srgbClr val="D6ECFF">
                <a:lumMod val="25000"/>
              </a:srgb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Font typeface="Arial" charset="0"/>
                <a:buNone/>
                <a:defRPr/>
              </a:pPr>
              <a:endParaRPr lang="zh-CN" altLang="en-US" kern="0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941AC9C6-DC37-4C69-97AB-D52A5EC745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3689" y="3507517"/>
              <a:ext cx="1592374" cy="195546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indent="0"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function </a:t>
              </a:r>
              <a:r>
                <a:rPr lang="en-US" altLang="zh-CN" sz="16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num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(...$</a:t>
              </a:r>
              <a:r>
                <a:rPr lang="en-US" altLang="zh-CN" sz="16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num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)</a:t>
              </a:r>
            </a:p>
            <a:p>
              <a:pPr marL="0" indent="0"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{</a:t>
              </a:r>
            </a:p>
            <a:p>
              <a:pPr marL="0" indent="0"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   </a:t>
              </a:r>
              <a:r>
                <a:rPr lang="en-US" altLang="zh-CN" sz="16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foreach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($</a:t>
              </a:r>
              <a:r>
                <a:rPr lang="en-US" altLang="zh-CN" sz="16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num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as $v) {</a:t>
              </a:r>
            </a:p>
            <a:p>
              <a:pPr marL="0" indent="0"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       echo $v . ' ';		// </a:t>
              </a:r>
              <a:r>
                <a:rPr lang="zh-CN" altLang="en-US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循环输出结果：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1 2 3 4 5 6 7 8 9 0</a:t>
              </a:r>
            </a:p>
            <a:p>
              <a:pPr marL="0" indent="0"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   }</a:t>
              </a:r>
            </a:p>
            <a:p>
              <a:pPr marL="0" indent="0"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}</a:t>
              </a:r>
            </a:p>
            <a:p>
              <a:pPr marL="0" indent="0"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num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(1, 2, 3, 4, 5, 6, 7, 8, 9, 0);</a:t>
              </a:r>
            </a:p>
          </p:txBody>
        </p:sp>
      </p:grpSp>
      <p:sp>
        <p:nvSpPr>
          <p:cNvPr id="9" name="圆角矩形 8">
            <a:extLst>
              <a:ext uri="{FF2B5EF4-FFF2-40B4-BE49-F238E27FC236}">
                <a16:creationId xmlns:a16="http://schemas.microsoft.com/office/drawing/2014/main" id="{3A487827-AF4C-4B7B-B6CE-DFCC72D7542E}"/>
              </a:ext>
            </a:extLst>
          </p:cNvPr>
          <p:cNvSpPr/>
          <p:nvPr/>
        </p:nvSpPr>
        <p:spPr>
          <a:xfrm>
            <a:off x="5908675" y="1897063"/>
            <a:ext cx="1582738" cy="557212"/>
          </a:xfrm>
          <a:prstGeom prst="roundRect">
            <a:avLst/>
          </a:prstGeom>
          <a:solidFill>
            <a:srgbClr val="FBFBFB"/>
          </a:solidFill>
          <a:ln w="12700">
            <a:solidFill>
              <a:srgbClr val="00B4E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1"/>
                </a:solidFill>
              </a:rPr>
              <a:t>方式二</a:t>
            </a:r>
          </a:p>
        </p:txBody>
      </p:sp>
      <p:sp>
        <p:nvSpPr>
          <p:cNvPr id="77830" name="矩形 3">
            <a:extLst>
              <a:ext uri="{FF2B5EF4-FFF2-40B4-BE49-F238E27FC236}">
                <a16:creationId xmlns:a16="http://schemas.microsoft.com/office/drawing/2014/main" id="{68B256B7-36EB-4AAB-9593-732E60EC8F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250" y="5414963"/>
            <a:ext cx="74310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zh-CN" sz="1800" b="1" u="sng">
                <a:solidFill>
                  <a:srgbClr val="FF0000"/>
                </a:solidFill>
                <a:latin typeface="Arial" panose="020B0604020202020204" pitchFamily="34" charset="0"/>
              </a:rPr>
              <a:t>在</a:t>
            </a:r>
            <a:r>
              <a:rPr lang="en-US" altLang="zh-CN" sz="1800" b="1" u="sng">
                <a:solidFill>
                  <a:srgbClr val="FF0000"/>
                </a:solidFill>
                <a:latin typeface="Arial" panose="020B0604020202020204" pitchFamily="34" charset="0"/>
              </a:rPr>
              <a:t>PHP 5.6</a:t>
            </a:r>
            <a:r>
              <a:rPr lang="zh-CN" altLang="zh-CN" sz="1800" b="1" u="sng">
                <a:solidFill>
                  <a:srgbClr val="FF0000"/>
                </a:solidFill>
                <a:latin typeface="Arial" panose="020B0604020202020204" pitchFamily="34" charset="0"/>
              </a:rPr>
              <a:t>及以上的版本中，还可以使用“</a:t>
            </a:r>
            <a:r>
              <a:rPr lang="en-US" altLang="zh-CN" sz="1800" b="1" u="sng">
                <a:solidFill>
                  <a:srgbClr val="FF0000"/>
                </a:solidFill>
                <a:latin typeface="Arial" panose="020B0604020202020204" pitchFamily="34" charset="0"/>
              </a:rPr>
              <a:t>…</a:t>
            </a:r>
            <a:r>
              <a:rPr lang="zh-CN" altLang="zh-CN" sz="1800" b="1" u="sng">
                <a:solidFill>
                  <a:srgbClr val="FF0000"/>
                </a:solidFill>
                <a:latin typeface="Arial" panose="020B0604020202020204" pitchFamily="34" charset="0"/>
              </a:rPr>
              <a:t>”语法实现可变参数列表</a:t>
            </a:r>
            <a:endParaRPr lang="zh-CN" altLang="en-US" sz="1800" b="1" u="sng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标题 1">
            <a:extLst>
              <a:ext uri="{FF2B5EF4-FFF2-40B4-BE49-F238E27FC236}">
                <a16:creationId xmlns:a16="http://schemas.microsoft.com/office/drawing/2014/main" id="{C0DEB4A8-9A4C-4A48-B008-A3D376CEDC4E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sz="2400"/>
              <a:t>4.6 </a:t>
            </a:r>
            <a:r>
              <a:rPr lang="zh-CN" altLang="en-US" sz="2400"/>
              <a:t>数组在字符串与函数中的应用</a:t>
            </a:r>
          </a:p>
        </p:txBody>
      </p:sp>
      <p:sp>
        <p:nvSpPr>
          <p:cNvPr id="3" name="矩形 38">
            <a:extLst>
              <a:ext uri="{FF2B5EF4-FFF2-40B4-BE49-F238E27FC236}">
                <a16:creationId xmlns:a16="http://schemas.microsoft.com/office/drawing/2014/main" id="{35ED7A36-6C06-43C5-BD85-3064E0478B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1273175"/>
            <a:ext cx="8429625" cy="4000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 startAt="3"/>
              <a:defRPr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将数组作为参数调用函数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8852" name="矩形 3">
            <a:extLst>
              <a:ext uri="{FF2B5EF4-FFF2-40B4-BE49-F238E27FC236}">
                <a16:creationId xmlns:a16="http://schemas.microsoft.com/office/drawing/2014/main" id="{3C5360FD-A9B2-4B09-87C7-333C426B73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950" y="1947863"/>
            <a:ext cx="8407400" cy="166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lnSpc>
                <a:spcPct val="2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>
                <a:latin typeface="Arial" panose="020B0604020202020204" pitchFamily="34" charset="0"/>
              </a:rPr>
              <a:t>在</a:t>
            </a:r>
            <a:r>
              <a:rPr lang="en-US" altLang="zh-CN" sz="1800">
                <a:latin typeface="Arial" panose="020B0604020202020204" pitchFamily="34" charset="0"/>
              </a:rPr>
              <a:t>PHP</a:t>
            </a:r>
            <a:r>
              <a:rPr lang="zh-CN" altLang="en-US" sz="1800">
                <a:latin typeface="Arial" panose="020B0604020202020204" pitchFamily="34" charset="0"/>
              </a:rPr>
              <a:t>中，</a:t>
            </a:r>
            <a:r>
              <a:rPr lang="en-US" altLang="zh-CN" sz="1800">
                <a:latin typeface="Arial" panose="020B0604020202020204" pitchFamily="34" charset="0"/>
              </a:rPr>
              <a:t>call_user_func_array()</a:t>
            </a:r>
            <a:r>
              <a:rPr lang="zh-CN" altLang="en-US" sz="1800">
                <a:latin typeface="Arial" panose="020B0604020202020204" pitchFamily="34" charset="0"/>
              </a:rPr>
              <a:t>函数可以实现回调函数的调用，并将一个数组作为回调函数的参数。回调函数执行后，其返回值将作为</a:t>
            </a:r>
            <a:r>
              <a:rPr lang="en-US" altLang="zh-CN" sz="1800">
                <a:latin typeface="Arial" panose="020B0604020202020204" pitchFamily="34" charset="0"/>
              </a:rPr>
              <a:t>call_user_func_array()</a:t>
            </a:r>
            <a:r>
              <a:rPr lang="zh-CN" altLang="en-US" sz="1800">
                <a:latin typeface="Arial" panose="020B0604020202020204" pitchFamily="34" charset="0"/>
              </a:rPr>
              <a:t>函数的返回值进行返回。</a:t>
            </a:r>
            <a:endParaRPr lang="zh-CN" altLang="zh-CN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标题 1">
            <a:extLst>
              <a:ext uri="{FF2B5EF4-FFF2-40B4-BE49-F238E27FC236}">
                <a16:creationId xmlns:a16="http://schemas.microsoft.com/office/drawing/2014/main" id="{D2D05EE3-C54F-41D4-913C-711D1140C193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sz="2400"/>
              <a:t>4.6 </a:t>
            </a:r>
            <a:r>
              <a:rPr lang="zh-CN" altLang="en-US" sz="2400"/>
              <a:t>数组在字符串与函数中的应用</a:t>
            </a:r>
          </a:p>
        </p:txBody>
      </p:sp>
      <p:sp>
        <p:nvSpPr>
          <p:cNvPr id="3" name="矩形 38">
            <a:extLst>
              <a:ext uri="{FF2B5EF4-FFF2-40B4-BE49-F238E27FC236}">
                <a16:creationId xmlns:a16="http://schemas.microsoft.com/office/drawing/2014/main" id="{5A56C8FF-6946-4BA4-AD5B-082F2149D2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1273175"/>
            <a:ext cx="8429625" cy="4000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 startAt="3"/>
              <a:defRPr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将数组作为参数调用函数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79876" name="组合 2">
            <a:extLst>
              <a:ext uri="{FF2B5EF4-FFF2-40B4-BE49-F238E27FC236}">
                <a16:creationId xmlns:a16="http://schemas.microsoft.com/office/drawing/2014/main" id="{F84BE09E-0C12-4D3C-B560-C945F9FAF953}"/>
              </a:ext>
            </a:extLst>
          </p:cNvPr>
          <p:cNvGrpSpPr>
            <a:grpSpLocks/>
          </p:cNvGrpSpPr>
          <p:nvPr/>
        </p:nvGrpSpPr>
        <p:grpSpPr bwMode="auto">
          <a:xfrm>
            <a:off x="1585913" y="1817688"/>
            <a:ext cx="6186487" cy="3492500"/>
            <a:chOff x="2724148" y="3492047"/>
            <a:chExt cx="1318506" cy="259429"/>
          </a:xfrm>
        </p:grpSpPr>
        <p:sp>
          <p:nvSpPr>
            <p:cNvPr id="6" name="矩形 1">
              <a:extLst>
                <a:ext uri="{FF2B5EF4-FFF2-40B4-BE49-F238E27FC236}">
                  <a16:creationId xmlns:a16="http://schemas.microsoft.com/office/drawing/2014/main" id="{81ED6560-9CC9-4062-94DF-79081CE3A3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4148" y="3492047"/>
              <a:ext cx="1318506" cy="259429"/>
            </a:xfrm>
            <a:prstGeom prst="rect">
              <a:avLst/>
            </a:prstGeom>
            <a:solidFill>
              <a:srgbClr val="D6ECFF">
                <a:lumMod val="25000"/>
              </a:srgb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Font typeface="Arial" charset="0"/>
                <a:buNone/>
                <a:defRPr/>
              </a:pPr>
              <a:endParaRPr lang="zh-CN" altLang="en-US" kern="0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C0D9257E-00EE-466C-8021-C7028296BD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3696" y="3505726"/>
              <a:ext cx="1206516" cy="226293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indent="0"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// </a:t>
              </a:r>
              <a:r>
                <a:rPr lang="zh-CN" altLang="en-US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示例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r>
                <a:rPr lang="zh-CN" altLang="en-US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，输出结果：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10, 20</a:t>
              </a:r>
            </a:p>
            <a:p>
              <a:pPr marL="0" indent="0"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function test($a, $b)</a:t>
              </a:r>
            </a:p>
            <a:p>
              <a:pPr marL="0" indent="0"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{</a:t>
              </a:r>
            </a:p>
            <a:p>
              <a:pPr marL="0" indent="0"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	echo "$a, $b";</a:t>
              </a:r>
            </a:p>
            <a:p>
              <a:pPr marL="0" indent="0"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}</a:t>
              </a:r>
            </a:p>
            <a:p>
              <a:pPr marL="0" indent="0"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echo </a:t>
              </a:r>
              <a:r>
                <a:rPr lang="en-US" altLang="zh-CN" sz="16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call_user_func_array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('test', [10, 20]); </a:t>
              </a:r>
            </a:p>
            <a:p>
              <a:pPr marL="0" indent="0"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// </a:t>
              </a:r>
              <a:r>
                <a:rPr lang="zh-CN" altLang="en-US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示例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r>
                <a:rPr lang="zh-CN" altLang="en-US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，输出结果：</a:t>
              </a:r>
              <a:r>
                <a:rPr lang="en-US" altLang="zh-CN" sz="16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int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(1) </a:t>
              </a:r>
              <a:r>
                <a:rPr lang="en-US" altLang="zh-CN" sz="16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int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(2)</a:t>
              </a:r>
            </a:p>
            <a:p>
              <a:pPr marL="0" indent="0"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call_user_func_array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('</a:t>
              </a:r>
              <a:r>
                <a:rPr lang="en-US" altLang="zh-CN" sz="16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var_dump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', ['a' =&gt; 1, 'b' =&gt; 2]);</a:t>
              </a:r>
            </a:p>
          </p:txBody>
        </p:sp>
      </p:grpSp>
      <p:sp>
        <p:nvSpPr>
          <p:cNvPr id="79877" name="矩形 7">
            <a:extLst>
              <a:ext uri="{FF2B5EF4-FFF2-40B4-BE49-F238E27FC236}">
                <a16:creationId xmlns:a16="http://schemas.microsoft.com/office/drawing/2014/main" id="{D1EB1E68-6466-46A7-834A-0887D95DB5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488" y="5337175"/>
            <a:ext cx="8005762" cy="86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call_user_func_array()</a:t>
            </a:r>
            <a:r>
              <a:rPr lang="zh-CN" altLang="zh-CN" sz="1800">
                <a:latin typeface="Arial" panose="020B0604020202020204" pitchFamily="34" charset="0"/>
              </a:rPr>
              <a:t>函数的第</a:t>
            </a:r>
            <a:r>
              <a:rPr lang="en-US" altLang="zh-CN" sz="1800">
                <a:latin typeface="Arial" panose="020B0604020202020204" pitchFamily="34" charset="0"/>
              </a:rPr>
              <a:t>1</a:t>
            </a:r>
            <a:r>
              <a:rPr lang="zh-CN" altLang="zh-CN" sz="1800">
                <a:latin typeface="Arial" panose="020B0604020202020204" pitchFamily="34" charset="0"/>
              </a:rPr>
              <a:t>个参数是函数名，第</a:t>
            </a:r>
            <a:r>
              <a:rPr lang="en-US" altLang="zh-CN" sz="1800">
                <a:latin typeface="Arial" panose="020B0604020202020204" pitchFamily="34" charset="0"/>
              </a:rPr>
              <a:t>2</a:t>
            </a:r>
            <a:r>
              <a:rPr lang="zh-CN" altLang="zh-CN" sz="1800">
                <a:latin typeface="Arial" panose="020B0604020202020204" pitchFamily="34" charset="0"/>
              </a:rPr>
              <a:t>个参数是数组，该数组的每一个元素对应</a:t>
            </a:r>
            <a:r>
              <a:rPr lang="en-US" altLang="zh-CN" sz="1800">
                <a:latin typeface="Arial" panose="020B0604020202020204" pitchFamily="34" charset="0"/>
              </a:rPr>
              <a:t>test()</a:t>
            </a:r>
            <a:r>
              <a:rPr lang="zh-CN" altLang="zh-CN" sz="1800">
                <a:latin typeface="Arial" panose="020B0604020202020204" pitchFamily="34" charset="0"/>
              </a:rPr>
              <a:t>函数的每一个参数，如果是关联数组，会忽略键名。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>
            <a:extLst>
              <a:ext uri="{FF2B5EF4-FFF2-40B4-BE49-F238E27FC236}">
                <a16:creationId xmlns:a16="http://schemas.microsoft.com/office/drawing/2014/main" id="{04C385FD-0E1B-44B4-97A3-3CB2B245531D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/>
              <a:t>4.2 </a:t>
            </a:r>
            <a:r>
              <a:rPr lang="zh-CN" altLang="en-US"/>
              <a:t>数组的基本使用</a:t>
            </a:r>
          </a:p>
        </p:txBody>
      </p:sp>
      <p:sp>
        <p:nvSpPr>
          <p:cNvPr id="3" name="矩形 38">
            <a:extLst>
              <a:ext uri="{FF2B5EF4-FFF2-40B4-BE49-F238E27FC236}">
                <a16:creationId xmlns:a16="http://schemas.microsoft.com/office/drawing/2014/main" id="{176F5C1D-A08A-4A6A-8704-048BD6EA46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1273175"/>
            <a:ext cx="8429625" cy="4000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数组的定义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——array()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语言结构方式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748" name="矩形 5">
            <a:extLst>
              <a:ext uri="{FF2B5EF4-FFF2-40B4-BE49-F238E27FC236}">
                <a16:creationId xmlns:a16="http://schemas.microsoft.com/office/drawing/2014/main" id="{D2BD63F9-6C61-429F-92C0-4C8D2C37D1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950" y="1947863"/>
            <a:ext cx="8407400" cy="1112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lnSpc>
                <a:spcPct val="2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array()</a:t>
            </a:r>
            <a:r>
              <a:rPr lang="zh-CN" altLang="en-US" sz="1800">
                <a:latin typeface="Arial" panose="020B0604020202020204" pitchFamily="34" charset="0"/>
              </a:rPr>
              <a:t>语言结构中的数组元素使用“键</a:t>
            </a:r>
            <a:r>
              <a:rPr lang="en-US" altLang="zh-CN" sz="1800">
                <a:latin typeface="Arial" panose="020B0604020202020204" pitchFamily="34" charset="0"/>
              </a:rPr>
              <a:t>=&gt;</a:t>
            </a:r>
            <a:r>
              <a:rPr lang="zh-CN" altLang="en-US" sz="1800">
                <a:latin typeface="Arial" panose="020B0604020202020204" pitchFamily="34" charset="0"/>
              </a:rPr>
              <a:t>值”的方式进行表示，各元素之间使用逗号进行分割。</a:t>
            </a:r>
            <a:endParaRPr lang="zh-CN" altLang="zh-CN" sz="1800">
              <a:latin typeface="Arial" panose="020B0604020202020204" pitchFamily="34" charset="0"/>
            </a:endParaRPr>
          </a:p>
        </p:txBody>
      </p:sp>
      <p:grpSp>
        <p:nvGrpSpPr>
          <p:cNvPr id="31749" name="组合 2">
            <a:extLst>
              <a:ext uri="{FF2B5EF4-FFF2-40B4-BE49-F238E27FC236}">
                <a16:creationId xmlns:a16="http://schemas.microsoft.com/office/drawing/2014/main" id="{2FD25812-D47D-43C1-AE0A-02714669237D}"/>
              </a:ext>
            </a:extLst>
          </p:cNvPr>
          <p:cNvGrpSpPr>
            <a:grpSpLocks/>
          </p:cNvGrpSpPr>
          <p:nvPr/>
        </p:nvGrpSpPr>
        <p:grpSpPr bwMode="auto">
          <a:xfrm>
            <a:off x="708025" y="3186113"/>
            <a:ext cx="7753350" cy="1033462"/>
            <a:chOff x="2895401" y="3515224"/>
            <a:chExt cx="1077166" cy="435030"/>
          </a:xfrm>
        </p:grpSpPr>
        <p:sp>
          <p:nvSpPr>
            <p:cNvPr id="7" name="矩形 1">
              <a:extLst>
                <a:ext uri="{FF2B5EF4-FFF2-40B4-BE49-F238E27FC236}">
                  <a16:creationId xmlns:a16="http://schemas.microsoft.com/office/drawing/2014/main" id="{017A20A6-4DBF-41E7-B055-8B2E818ECF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5401" y="3515224"/>
              <a:ext cx="1077166" cy="435030"/>
            </a:xfrm>
            <a:prstGeom prst="rect">
              <a:avLst/>
            </a:prstGeom>
            <a:solidFill>
              <a:srgbClr val="D6ECFF">
                <a:lumMod val="25000"/>
              </a:srgb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Font typeface="Arial" charset="0"/>
                <a:buNone/>
                <a:defRPr/>
              </a:pPr>
              <a:endParaRPr lang="zh-CN" altLang="en-US" kern="0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BAF17CC6-6754-46D8-BD58-374789E46B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5245" y="3541954"/>
              <a:ext cx="1007693" cy="349494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indent="0"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pt-BR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$fruits = array('apple', 'grape', 'pear');		// </a:t>
              </a:r>
              <a:r>
                <a:rPr lang="zh-CN" altLang="en-US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省略键名</a:t>
              </a:r>
            </a:p>
            <a:p>
              <a:pPr marL="0" indent="0"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$</a:t>
              </a:r>
              <a:r>
                <a:rPr lang="pt-BR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sports = array(2 =&gt; 'basketball', 4 =&gt; 'swimming');	// </a:t>
              </a:r>
              <a:r>
                <a:rPr lang="zh-CN" altLang="en-US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指定键名</a:t>
              </a:r>
            </a:p>
          </p:txBody>
        </p:sp>
      </p:grpSp>
      <p:sp>
        <p:nvSpPr>
          <p:cNvPr id="31750" name="矩形 8">
            <a:extLst>
              <a:ext uri="{FF2B5EF4-FFF2-40B4-BE49-F238E27FC236}">
                <a16:creationId xmlns:a16="http://schemas.microsoft.com/office/drawing/2014/main" id="{A8E618F6-82F4-47EA-B789-D7CC900B44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4362450"/>
            <a:ext cx="8070850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 typeface="Wingdings" panose="05000000000000000000" pitchFamily="2" charset="2"/>
              <a:buChar char="Ø"/>
            </a:pPr>
            <a:r>
              <a:rPr lang="zh-CN" altLang="en-US" sz="1800">
                <a:latin typeface="Arial" panose="020B0604020202020204" pitchFamily="34" charset="0"/>
              </a:rPr>
              <a:t>数组在省略键名的设置时，默认从</a:t>
            </a:r>
            <a:r>
              <a:rPr lang="en-US" altLang="zh-CN" sz="1800">
                <a:latin typeface="Arial" panose="020B0604020202020204" pitchFamily="34" charset="0"/>
              </a:rPr>
              <a:t>0</a:t>
            </a:r>
            <a:r>
              <a:rPr lang="zh-CN" altLang="en-US" sz="1800">
                <a:latin typeface="Arial" panose="020B0604020202020204" pitchFamily="34" charset="0"/>
              </a:rPr>
              <a:t>开始，依次递增加</a:t>
            </a:r>
            <a:r>
              <a:rPr lang="en-US" altLang="zh-CN" sz="1800">
                <a:latin typeface="Arial" panose="020B0604020202020204" pitchFamily="34" charset="0"/>
              </a:rPr>
              <a:t>1</a:t>
            </a:r>
            <a:r>
              <a:rPr lang="zh-CN" altLang="en-US" sz="1800">
                <a:latin typeface="Arial" panose="020B0604020202020204" pitchFamily="34" charset="0"/>
              </a:rPr>
              <a:t>，因此该数组元素的键名依次为“</a:t>
            </a:r>
            <a:r>
              <a:rPr lang="en-US" altLang="zh-CN" sz="1800">
                <a:latin typeface="Arial" panose="020B0604020202020204" pitchFamily="34" charset="0"/>
              </a:rPr>
              <a:t>0</a:t>
            </a:r>
            <a:r>
              <a:rPr lang="zh-CN" altLang="en-US" sz="1800">
                <a:latin typeface="Arial" panose="020B0604020202020204" pitchFamily="34" charset="0"/>
              </a:rPr>
              <a:t>、</a:t>
            </a:r>
            <a:r>
              <a:rPr lang="en-US" altLang="zh-CN" sz="1800">
                <a:latin typeface="Arial" panose="020B0604020202020204" pitchFamily="34" charset="0"/>
              </a:rPr>
              <a:t>1</a:t>
            </a:r>
            <a:r>
              <a:rPr lang="zh-CN" altLang="en-US" sz="1800">
                <a:latin typeface="Arial" panose="020B0604020202020204" pitchFamily="34" charset="0"/>
              </a:rPr>
              <a:t>、</a:t>
            </a:r>
            <a:r>
              <a:rPr lang="en-US" altLang="zh-CN" sz="1800">
                <a:latin typeface="Arial" panose="020B0604020202020204" pitchFamily="34" charset="0"/>
              </a:rPr>
              <a:t>2”</a:t>
            </a:r>
            <a:r>
              <a:rPr lang="zh-CN" altLang="en-US" sz="1800">
                <a:latin typeface="Arial" panose="020B0604020202020204" pitchFamily="34" charset="0"/>
              </a:rPr>
              <a:t>。</a:t>
            </a:r>
            <a:endParaRPr lang="en-US" altLang="zh-CN" sz="1800">
              <a:latin typeface="Arial" panose="020B0604020202020204" pitchFamily="34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 typeface="Wingdings" panose="05000000000000000000" pitchFamily="2" charset="2"/>
              <a:buChar char="Ø"/>
            </a:pPr>
            <a:r>
              <a:rPr lang="zh-CN" altLang="en-US" sz="1800">
                <a:latin typeface="Arial" panose="020B0604020202020204" pitchFamily="34" charset="0"/>
              </a:rPr>
              <a:t>除此之外，还可以根据实际需求自定义数组元素的键名，如上述示例中的</a:t>
            </a:r>
            <a:r>
              <a:rPr lang="en-US" altLang="zh-CN" sz="1800">
                <a:latin typeface="Arial" panose="020B0604020202020204" pitchFamily="34" charset="0"/>
              </a:rPr>
              <a:t>$sports</a:t>
            </a:r>
            <a:r>
              <a:rPr lang="zh-CN" altLang="en-US" sz="1800">
                <a:latin typeface="Arial" panose="020B0604020202020204" pitchFamily="34" charset="0"/>
              </a:rPr>
              <a:t>数组变量，将其第</a:t>
            </a:r>
            <a:r>
              <a:rPr lang="en-US" altLang="zh-CN" sz="1800">
                <a:latin typeface="Arial" panose="020B0604020202020204" pitchFamily="34" charset="0"/>
              </a:rPr>
              <a:t>1</a:t>
            </a:r>
            <a:r>
              <a:rPr lang="zh-CN" altLang="en-US" sz="1800">
                <a:latin typeface="Arial" panose="020B0604020202020204" pitchFamily="34" charset="0"/>
              </a:rPr>
              <a:t>个元素键名设置为</a:t>
            </a:r>
            <a:r>
              <a:rPr lang="en-US" altLang="zh-CN" sz="1800">
                <a:latin typeface="Arial" panose="020B0604020202020204" pitchFamily="34" charset="0"/>
              </a:rPr>
              <a:t>2</a:t>
            </a:r>
            <a:r>
              <a:rPr lang="zh-CN" altLang="en-US" sz="1800">
                <a:latin typeface="Arial" panose="020B0604020202020204" pitchFamily="34" charset="0"/>
              </a:rPr>
              <a:t>，第</a:t>
            </a:r>
            <a:r>
              <a:rPr lang="en-US" altLang="zh-CN" sz="1800">
                <a:latin typeface="Arial" panose="020B0604020202020204" pitchFamily="34" charset="0"/>
              </a:rPr>
              <a:t>2</a:t>
            </a:r>
            <a:r>
              <a:rPr lang="zh-CN" altLang="en-US" sz="1800">
                <a:latin typeface="Arial" panose="020B0604020202020204" pitchFamily="34" charset="0"/>
              </a:rPr>
              <a:t>个元素的键名设置为</a:t>
            </a:r>
            <a:r>
              <a:rPr lang="en-US" altLang="zh-CN" sz="1800">
                <a:latin typeface="Arial" panose="020B0604020202020204" pitchFamily="34" charset="0"/>
              </a:rPr>
              <a:t>4</a:t>
            </a: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10" name="圆角矩形 9">
            <a:extLst>
              <a:ext uri="{FF2B5EF4-FFF2-40B4-BE49-F238E27FC236}">
                <a16:creationId xmlns:a16="http://schemas.microsoft.com/office/drawing/2014/main" id="{AA98F8C4-5CBE-43CC-B5AE-72EA242CD43C}"/>
              </a:ext>
            </a:extLst>
          </p:cNvPr>
          <p:cNvSpPr/>
          <p:nvPr/>
        </p:nvSpPr>
        <p:spPr>
          <a:xfrm>
            <a:off x="5016500" y="2805113"/>
            <a:ext cx="1700213" cy="557212"/>
          </a:xfrm>
          <a:prstGeom prst="roundRect">
            <a:avLst/>
          </a:prstGeom>
          <a:solidFill>
            <a:srgbClr val="FBFBFB"/>
          </a:solidFill>
          <a:ln w="12700">
            <a:solidFill>
              <a:srgbClr val="00B4E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1"/>
                </a:solidFill>
              </a:rPr>
              <a:t>定义索引数组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>
            <a:extLst>
              <a:ext uri="{FF2B5EF4-FFF2-40B4-BE49-F238E27FC236}">
                <a16:creationId xmlns:a16="http://schemas.microsoft.com/office/drawing/2014/main" id="{E00D46C3-01F1-411B-B226-D8F1D1564C32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/>
              <a:t>4.2 </a:t>
            </a:r>
            <a:r>
              <a:rPr lang="zh-CN" altLang="en-US"/>
              <a:t>数组的基本使用</a:t>
            </a:r>
          </a:p>
        </p:txBody>
      </p:sp>
      <p:sp>
        <p:nvSpPr>
          <p:cNvPr id="3" name="矩形 38">
            <a:extLst>
              <a:ext uri="{FF2B5EF4-FFF2-40B4-BE49-F238E27FC236}">
                <a16:creationId xmlns:a16="http://schemas.microsoft.com/office/drawing/2014/main" id="{0EF1B589-86D5-4975-8C3B-BFDCBEFA91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1273175"/>
            <a:ext cx="8429625" cy="4000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数组的定义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——array()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语言结构方式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2772" name="组合 2">
            <a:extLst>
              <a:ext uri="{FF2B5EF4-FFF2-40B4-BE49-F238E27FC236}">
                <a16:creationId xmlns:a16="http://schemas.microsoft.com/office/drawing/2014/main" id="{A498E0A3-EB88-4AB7-ABB7-215E9EB4E82F}"/>
              </a:ext>
            </a:extLst>
          </p:cNvPr>
          <p:cNvGrpSpPr>
            <a:grpSpLocks/>
          </p:cNvGrpSpPr>
          <p:nvPr/>
        </p:nvGrpSpPr>
        <p:grpSpPr bwMode="auto">
          <a:xfrm>
            <a:off x="708025" y="2247900"/>
            <a:ext cx="7753350" cy="1035050"/>
            <a:chOff x="2895401" y="3515224"/>
            <a:chExt cx="1077166" cy="435030"/>
          </a:xfrm>
        </p:grpSpPr>
        <p:sp>
          <p:nvSpPr>
            <p:cNvPr id="7" name="矩形 1">
              <a:extLst>
                <a:ext uri="{FF2B5EF4-FFF2-40B4-BE49-F238E27FC236}">
                  <a16:creationId xmlns:a16="http://schemas.microsoft.com/office/drawing/2014/main" id="{B61DC000-798B-4783-BF4B-5564E1947D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5401" y="3515224"/>
              <a:ext cx="1077166" cy="435030"/>
            </a:xfrm>
            <a:prstGeom prst="rect">
              <a:avLst/>
            </a:prstGeom>
            <a:solidFill>
              <a:srgbClr val="D6ECFF">
                <a:lumMod val="25000"/>
              </a:srgb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Font typeface="Arial" charset="0"/>
                <a:buNone/>
                <a:defRPr/>
              </a:pPr>
              <a:endParaRPr lang="zh-CN" altLang="en-US" kern="0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E074D520-FF4C-4723-BD71-03A06A1E7F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5245" y="3655341"/>
              <a:ext cx="1007693" cy="176147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indent="0"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$info = array('id' =&gt; 10, 'name' =&gt; 'Tom', '</a:t>
              </a:r>
              <a:r>
                <a:rPr lang="en-US" altLang="zh-CN" sz="16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tel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' =&gt; 18810888188);</a:t>
              </a:r>
              <a:endParaRPr lang="zh-CN" altLang="en-US" sz="16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63C746FC-97DE-4CE8-BE6D-B699142C57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3424238"/>
            <a:ext cx="8070850" cy="300196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indent="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在定义关联数组时 “键”则有明确的数据类型要求，具体如下。</a:t>
            </a: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zh-CN" altLang="en-US" dirty="0"/>
              <a:t>键只能是整型或字符串型的数据，如果是其他类型，则会执行类型自动转换</a:t>
            </a: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zh-CN" altLang="en-US" dirty="0"/>
              <a:t>合法整型的字符串会被转为整型，如“</a:t>
            </a:r>
            <a:r>
              <a:rPr lang="en-US" altLang="zh-CN" dirty="0"/>
              <a:t>2</a:t>
            </a:r>
            <a:r>
              <a:rPr lang="en-US" altLang="zh-CN" dirty="0">
                <a:latin typeface="宋体" panose="02010600030101010101" pitchFamily="2" charset="-122"/>
              </a:rPr>
              <a:t>”</a:t>
            </a:r>
            <a:r>
              <a:rPr lang="zh-CN" altLang="en-US" dirty="0"/>
              <a:t>转为</a:t>
            </a:r>
            <a:r>
              <a:rPr lang="en-US" altLang="zh-CN" dirty="0"/>
              <a:t>2</a:t>
            </a:r>
            <a:r>
              <a:rPr lang="zh-CN" altLang="en-US" dirty="0"/>
              <a:t>，而“</a:t>
            </a:r>
            <a:r>
              <a:rPr lang="en-US" altLang="zh-CN" dirty="0"/>
              <a:t>02</a:t>
            </a:r>
            <a:r>
              <a:rPr lang="en-US" altLang="zh-CN" dirty="0">
                <a:latin typeface="宋体" panose="02010600030101010101" pitchFamily="2" charset="-122"/>
              </a:rPr>
              <a:t>”</a:t>
            </a:r>
            <a:r>
              <a:rPr lang="zh-CN" altLang="en-US" dirty="0"/>
              <a:t>则不会被转换</a:t>
            </a: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zh-CN" altLang="en-US" dirty="0"/>
              <a:t>浮点数会被舍去小数部分直接转换成整型，如“</a:t>
            </a:r>
            <a:r>
              <a:rPr lang="en-US" altLang="zh-CN" dirty="0"/>
              <a:t>2.6”</a:t>
            </a:r>
            <a:r>
              <a:rPr lang="zh-CN" altLang="en-US" dirty="0"/>
              <a:t>转为</a:t>
            </a:r>
            <a:r>
              <a:rPr lang="en-US" altLang="zh-CN" dirty="0"/>
              <a:t>2</a:t>
            </a:r>
            <a:endParaRPr lang="zh-CN" altLang="en-US" dirty="0"/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zh-CN" altLang="en-US" dirty="0"/>
              <a:t>布尔类型的</a:t>
            </a:r>
            <a:r>
              <a:rPr lang="en-US" altLang="zh-CN" dirty="0"/>
              <a:t>true</a:t>
            </a:r>
            <a:r>
              <a:rPr lang="zh-CN" altLang="en-US" dirty="0"/>
              <a:t>会被转为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false</a:t>
            </a:r>
            <a:r>
              <a:rPr lang="zh-CN" altLang="en-US" dirty="0"/>
              <a:t>转为</a:t>
            </a:r>
            <a:r>
              <a:rPr lang="en-US" altLang="zh-CN" dirty="0"/>
              <a:t>0</a:t>
            </a:r>
            <a:endParaRPr lang="zh-CN" altLang="en-US" dirty="0"/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US" altLang="zh-CN" dirty="0"/>
              <a:t>NULL</a:t>
            </a:r>
            <a:r>
              <a:rPr lang="zh-CN" altLang="en-US" dirty="0"/>
              <a:t>类型会被转为空字符串</a:t>
            </a: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zh-CN" altLang="en-US" dirty="0"/>
              <a:t>若数组中存在相同键名的元素时，后面的元素会覆盖前面元素的值</a:t>
            </a:r>
          </a:p>
        </p:txBody>
      </p:sp>
      <p:sp>
        <p:nvSpPr>
          <p:cNvPr id="10" name="圆角矩形 9">
            <a:extLst>
              <a:ext uri="{FF2B5EF4-FFF2-40B4-BE49-F238E27FC236}">
                <a16:creationId xmlns:a16="http://schemas.microsoft.com/office/drawing/2014/main" id="{F79ECBB3-0DDF-4285-942B-BB8F6C3B35BF}"/>
              </a:ext>
            </a:extLst>
          </p:cNvPr>
          <p:cNvSpPr/>
          <p:nvPr/>
        </p:nvSpPr>
        <p:spPr>
          <a:xfrm>
            <a:off x="5016500" y="1866900"/>
            <a:ext cx="1700213" cy="557213"/>
          </a:xfrm>
          <a:prstGeom prst="roundRect">
            <a:avLst/>
          </a:prstGeom>
          <a:solidFill>
            <a:srgbClr val="FBFBFB"/>
          </a:solidFill>
          <a:ln w="12700">
            <a:solidFill>
              <a:srgbClr val="00B4E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1"/>
                </a:solidFill>
              </a:rPr>
              <a:t>定义关联数组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>
            <a:extLst>
              <a:ext uri="{FF2B5EF4-FFF2-40B4-BE49-F238E27FC236}">
                <a16:creationId xmlns:a16="http://schemas.microsoft.com/office/drawing/2014/main" id="{E2898F9B-FBC4-432A-8007-11C259E4F010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/>
              <a:t>4.2 </a:t>
            </a:r>
            <a:r>
              <a:rPr lang="zh-CN" altLang="en-US"/>
              <a:t>数组的基本使用</a:t>
            </a:r>
          </a:p>
        </p:txBody>
      </p:sp>
      <p:sp>
        <p:nvSpPr>
          <p:cNvPr id="3" name="矩形 38">
            <a:extLst>
              <a:ext uri="{FF2B5EF4-FFF2-40B4-BE49-F238E27FC236}">
                <a16:creationId xmlns:a16="http://schemas.microsoft.com/office/drawing/2014/main" id="{78E51E11-43AC-4FF0-951A-0BBC68D2B3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1273175"/>
            <a:ext cx="8429625" cy="4000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数组的定义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——array()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语言结构方式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796" name="矩形 10">
            <a:extLst>
              <a:ext uri="{FF2B5EF4-FFF2-40B4-BE49-F238E27FC236}">
                <a16:creationId xmlns:a16="http://schemas.microsoft.com/office/drawing/2014/main" id="{7477A55F-7198-4680-B25E-5AEE6558FB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950" y="1947863"/>
            <a:ext cx="8407400" cy="1112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lnSpc>
                <a:spcPct val="2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>
                <a:latin typeface="Arial" panose="020B0604020202020204" pitchFamily="34" charset="0"/>
              </a:rPr>
              <a:t>在定义数组时，还可以定义没有任何元素的数组，以及既有索引表示方式、又有关联表示方式的数组元素。</a:t>
            </a:r>
            <a:endParaRPr lang="zh-CN" altLang="zh-CN" sz="1800">
              <a:latin typeface="Arial" panose="020B0604020202020204" pitchFamily="34" charset="0"/>
            </a:endParaRPr>
          </a:p>
        </p:txBody>
      </p:sp>
      <p:grpSp>
        <p:nvGrpSpPr>
          <p:cNvPr id="33797" name="组合 2">
            <a:extLst>
              <a:ext uri="{FF2B5EF4-FFF2-40B4-BE49-F238E27FC236}">
                <a16:creationId xmlns:a16="http://schemas.microsoft.com/office/drawing/2014/main" id="{9A4C6263-4910-4F51-9EC2-306BB3EF1190}"/>
              </a:ext>
            </a:extLst>
          </p:cNvPr>
          <p:cNvGrpSpPr>
            <a:grpSpLocks/>
          </p:cNvGrpSpPr>
          <p:nvPr/>
        </p:nvGrpSpPr>
        <p:grpSpPr bwMode="auto">
          <a:xfrm>
            <a:off x="708025" y="3186113"/>
            <a:ext cx="7753350" cy="1033462"/>
            <a:chOff x="2895401" y="3515224"/>
            <a:chExt cx="1077166" cy="435030"/>
          </a:xfrm>
        </p:grpSpPr>
        <p:sp>
          <p:nvSpPr>
            <p:cNvPr id="13" name="矩形 1">
              <a:extLst>
                <a:ext uri="{FF2B5EF4-FFF2-40B4-BE49-F238E27FC236}">
                  <a16:creationId xmlns:a16="http://schemas.microsoft.com/office/drawing/2014/main" id="{83DD2C27-0DEA-4018-AAB5-1DCAE93B22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5401" y="3515224"/>
              <a:ext cx="1077166" cy="435030"/>
            </a:xfrm>
            <a:prstGeom prst="rect">
              <a:avLst/>
            </a:prstGeom>
            <a:solidFill>
              <a:srgbClr val="D6ECFF">
                <a:lumMod val="25000"/>
              </a:srgb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Font typeface="Arial" charset="0"/>
                <a:buNone/>
                <a:defRPr/>
              </a:pPr>
              <a:endParaRPr lang="zh-CN" altLang="en-US" kern="0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090592B2-15D6-413E-AA58-B749D44C51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5245" y="3541954"/>
              <a:ext cx="1007693" cy="33145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indent="0"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$temp = array();</a:t>
              </a:r>
            </a:p>
            <a:p>
              <a:pPr marL="0" indent="0"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$mixed = array(2, '</a:t>
              </a:r>
              <a:r>
                <a:rPr lang="en-US" altLang="zh-CN" sz="16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str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', 'id' =&gt; 5, 5 =&gt; 'b', 'a');</a:t>
              </a:r>
            </a:p>
          </p:txBody>
        </p:sp>
      </p:grpSp>
      <p:sp>
        <p:nvSpPr>
          <p:cNvPr id="33798" name="矩形 14">
            <a:extLst>
              <a:ext uri="{FF2B5EF4-FFF2-40B4-BE49-F238E27FC236}">
                <a16:creationId xmlns:a16="http://schemas.microsoft.com/office/drawing/2014/main" id="{FAA4BD17-961C-4AB8-B94E-80CF353581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700" y="4362450"/>
            <a:ext cx="8270875" cy="133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800">
                <a:latin typeface="Arial" panose="020B0604020202020204" pitchFamily="34" charset="0"/>
              </a:rPr>
              <a:t>$mixed</a:t>
            </a:r>
            <a:r>
              <a:rPr lang="zh-CN" altLang="en-US" sz="1800">
                <a:latin typeface="Arial" panose="020B0604020202020204" pitchFamily="34" charset="0"/>
              </a:rPr>
              <a:t>数组的元素“</a:t>
            </a:r>
            <a:r>
              <a:rPr lang="en-US" altLang="zh-CN" sz="1800">
                <a:latin typeface="Arial" panose="020B0604020202020204" pitchFamily="34" charset="0"/>
              </a:rPr>
              <a:t>b</a:t>
            </a:r>
            <a:r>
              <a:rPr lang="en-US" altLang="zh-CN" sz="1800">
                <a:latin typeface="宋体" panose="02010600030101010101" pitchFamily="2" charset="-122"/>
              </a:rPr>
              <a:t>”</a:t>
            </a:r>
            <a:r>
              <a:rPr lang="zh-CN" altLang="en-US" sz="1800">
                <a:latin typeface="Arial" panose="020B0604020202020204" pitchFamily="34" charset="0"/>
              </a:rPr>
              <a:t>指定了数字键名为“</a:t>
            </a:r>
            <a:r>
              <a:rPr lang="en-US" altLang="zh-CN" sz="1800">
                <a:latin typeface="Arial" panose="020B0604020202020204" pitchFamily="34" charset="0"/>
              </a:rPr>
              <a:t>5</a:t>
            </a:r>
            <a:r>
              <a:rPr lang="en-US" altLang="zh-CN" sz="1800">
                <a:latin typeface="宋体" panose="02010600030101010101" pitchFamily="2" charset="-122"/>
              </a:rPr>
              <a:t>”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 typeface="Wingdings" panose="05000000000000000000" pitchFamily="2" charset="2"/>
              <a:buChar char="Ø"/>
            </a:pPr>
            <a:r>
              <a:rPr lang="zh-CN" altLang="en-US" sz="1800">
                <a:latin typeface="Arial" panose="020B0604020202020204" pitchFamily="34" charset="0"/>
              </a:rPr>
              <a:t>“</a:t>
            </a:r>
            <a:r>
              <a:rPr lang="en-US" altLang="zh-CN" sz="1800">
                <a:latin typeface="Arial" panose="020B0604020202020204" pitchFamily="34" charset="0"/>
              </a:rPr>
              <a:t>b</a:t>
            </a:r>
            <a:r>
              <a:rPr lang="zh-CN" altLang="en-US" sz="1800">
                <a:latin typeface="Arial" panose="020B0604020202020204" pitchFamily="34" charset="0"/>
              </a:rPr>
              <a:t>”元素后的“</a:t>
            </a:r>
            <a:r>
              <a:rPr lang="en-US" altLang="zh-CN" sz="1800">
                <a:latin typeface="Arial" panose="020B0604020202020204" pitchFamily="34" charset="0"/>
              </a:rPr>
              <a:t>a</a:t>
            </a:r>
            <a:r>
              <a:rPr lang="en-US" altLang="zh-CN" sz="1800">
                <a:latin typeface="宋体" panose="02010600030101010101" pitchFamily="2" charset="-122"/>
              </a:rPr>
              <a:t>”</a:t>
            </a:r>
            <a:r>
              <a:rPr lang="zh-CN" altLang="en-US" sz="1800">
                <a:latin typeface="Arial" panose="020B0604020202020204" pitchFamily="34" charset="0"/>
              </a:rPr>
              <a:t>元素会自动将前面最大的数字键名加</a:t>
            </a:r>
            <a:r>
              <a:rPr lang="en-US" altLang="zh-CN" sz="1800">
                <a:latin typeface="Arial" panose="020B0604020202020204" pitchFamily="34" charset="0"/>
              </a:rPr>
              <a:t>1</a:t>
            </a:r>
            <a:r>
              <a:rPr lang="zh-CN" altLang="en-US" sz="1800">
                <a:latin typeface="Arial" panose="020B0604020202020204" pitchFamily="34" charset="0"/>
              </a:rPr>
              <a:t>后，作为其键名，即</a:t>
            </a:r>
            <a:r>
              <a:rPr lang="en-US" altLang="zh-CN" sz="1800">
                <a:latin typeface="Arial" panose="020B0604020202020204" pitchFamily="34" charset="0"/>
              </a:rPr>
              <a:t>5+1</a:t>
            </a:r>
            <a:r>
              <a:rPr lang="zh-CN" altLang="en-US" sz="1800">
                <a:latin typeface="Arial" panose="020B0604020202020204" pitchFamily="34" charset="0"/>
              </a:rPr>
              <a:t>得到键名</a:t>
            </a:r>
            <a:r>
              <a:rPr lang="en-US" altLang="zh-CN" sz="1800">
                <a:latin typeface="Arial" panose="020B0604020202020204" pitchFamily="34" charset="0"/>
              </a:rPr>
              <a:t>6</a:t>
            </a:r>
            <a:r>
              <a:rPr lang="zh-CN" altLang="en-US" sz="1800">
                <a:latin typeface="Arial" panose="020B0604020202020204" pitchFamily="34" charset="0"/>
              </a:rPr>
              <a:t>。</a:t>
            </a:r>
          </a:p>
        </p:txBody>
      </p:sp>
      <p:sp>
        <p:nvSpPr>
          <p:cNvPr id="16" name="圆角矩形 15">
            <a:extLst>
              <a:ext uri="{FF2B5EF4-FFF2-40B4-BE49-F238E27FC236}">
                <a16:creationId xmlns:a16="http://schemas.microsoft.com/office/drawing/2014/main" id="{18665D9E-174E-43B3-AFAE-E0093D70FD34}"/>
              </a:ext>
            </a:extLst>
          </p:cNvPr>
          <p:cNvSpPr/>
          <p:nvPr/>
        </p:nvSpPr>
        <p:spPr>
          <a:xfrm>
            <a:off x="5016500" y="2805113"/>
            <a:ext cx="1700213" cy="557212"/>
          </a:xfrm>
          <a:prstGeom prst="roundRect">
            <a:avLst/>
          </a:prstGeom>
          <a:solidFill>
            <a:srgbClr val="FBFBFB"/>
          </a:solidFill>
          <a:ln w="12700">
            <a:solidFill>
              <a:srgbClr val="00B4E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1"/>
                </a:solidFill>
              </a:rPr>
              <a:t>定义混合数组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>
            <a:extLst>
              <a:ext uri="{FF2B5EF4-FFF2-40B4-BE49-F238E27FC236}">
                <a16:creationId xmlns:a16="http://schemas.microsoft.com/office/drawing/2014/main" id="{6423C4C5-9F8F-4017-9381-B50BD756DECD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/>
              <a:t>4.2 </a:t>
            </a:r>
            <a:r>
              <a:rPr lang="zh-CN" altLang="en-US"/>
              <a:t>数组的基本使用</a:t>
            </a:r>
          </a:p>
        </p:txBody>
      </p:sp>
      <p:sp>
        <p:nvSpPr>
          <p:cNvPr id="3" name="矩形 38">
            <a:extLst>
              <a:ext uri="{FF2B5EF4-FFF2-40B4-BE49-F238E27FC236}">
                <a16:creationId xmlns:a16="http://schemas.microsoft.com/office/drawing/2014/main" id="{4538AF3D-E4EB-4A00-BCC3-9A2720B12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1273175"/>
            <a:ext cx="8429625" cy="4000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数组的定义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——array()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语言结构方式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4820" name="组合 2">
            <a:extLst>
              <a:ext uri="{FF2B5EF4-FFF2-40B4-BE49-F238E27FC236}">
                <a16:creationId xmlns:a16="http://schemas.microsoft.com/office/drawing/2014/main" id="{517A5984-C51E-4BA0-B25C-3529F0E023F5}"/>
              </a:ext>
            </a:extLst>
          </p:cNvPr>
          <p:cNvGrpSpPr>
            <a:grpSpLocks/>
          </p:cNvGrpSpPr>
          <p:nvPr/>
        </p:nvGrpSpPr>
        <p:grpSpPr bwMode="auto">
          <a:xfrm>
            <a:off x="708025" y="2471738"/>
            <a:ext cx="7753350" cy="2100262"/>
            <a:chOff x="2895401" y="3515224"/>
            <a:chExt cx="1077166" cy="883880"/>
          </a:xfrm>
        </p:grpSpPr>
        <p:sp>
          <p:nvSpPr>
            <p:cNvPr id="13" name="矩形 1">
              <a:extLst>
                <a:ext uri="{FF2B5EF4-FFF2-40B4-BE49-F238E27FC236}">
                  <a16:creationId xmlns:a16="http://schemas.microsoft.com/office/drawing/2014/main" id="{E5E6EF64-8C0B-4527-8F4F-B6BE07E6B9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5401" y="3515224"/>
              <a:ext cx="1077166" cy="883880"/>
            </a:xfrm>
            <a:prstGeom prst="rect">
              <a:avLst/>
            </a:prstGeom>
            <a:solidFill>
              <a:srgbClr val="D6ECFF">
                <a:lumMod val="25000"/>
              </a:srgb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Font typeface="Arial" charset="0"/>
                <a:buNone/>
                <a:defRPr/>
              </a:pPr>
              <a:endParaRPr lang="zh-CN" altLang="en-US" kern="0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652BCFEE-472C-4E8E-93CB-A088D32E4D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5245" y="3541948"/>
              <a:ext cx="1007693" cy="797697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indent="0"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$data = array(</a:t>
              </a:r>
            </a:p>
            <a:p>
              <a:pPr marL="0" indent="0"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   0 =&gt; array('name' =&gt; 'Tom', 'gender' =&gt; '</a:t>
              </a:r>
              <a:r>
                <a:rPr lang="zh-CN" altLang="en-US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男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'),</a:t>
              </a:r>
            </a:p>
            <a:p>
              <a:pPr marL="0" indent="0"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   1 =&gt; array('name' =&gt; 'Lucy', 'gender' =&gt; '</a:t>
              </a:r>
              <a:r>
                <a:rPr lang="zh-CN" altLang="en-US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女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'),</a:t>
              </a:r>
            </a:p>
            <a:p>
              <a:pPr marL="0" indent="0"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   2 =&gt; array('name' =&gt; 'Jimmy', 'gender' =&gt; '</a:t>
              </a:r>
              <a:r>
                <a:rPr lang="zh-CN" altLang="en-US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男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')</a:t>
              </a:r>
            </a:p>
            <a:p>
              <a:pPr marL="0" indent="0"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);</a:t>
              </a:r>
            </a:p>
          </p:txBody>
        </p:sp>
      </p:grpSp>
      <p:sp>
        <p:nvSpPr>
          <p:cNvPr id="16" name="圆角矩形 15">
            <a:extLst>
              <a:ext uri="{FF2B5EF4-FFF2-40B4-BE49-F238E27FC236}">
                <a16:creationId xmlns:a16="http://schemas.microsoft.com/office/drawing/2014/main" id="{032E7454-7DDE-4CD2-BBB8-9D24F1FBCF99}"/>
              </a:ext>
            </a:extLst>
          </p:cNvPr>
          <p:cNvSpPr/>
          <p:nvPr/>
        </p:nvSpPr>
        <p:spPr>
          <a:xfrm>
            <a:off x="5016500" y="2089150"/>
            <a:ext cx="1700213" cy="557213"/>
          </a:xfrm>
          <a:prstGeom prst="roundRect">
            <a:avLst/>
          </a:prstGeom>
          <a:solidFill>
            <a:srgbClr val="FBFBFB"/>
          </a:solidFill>
          <a:ln w="12700">
            <a:solidFill>
              <a:srgbClr val="00B4E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1"/>
                </a:solidFill>
              </a:rPr>
              <a:t>定义多维数组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2c648ff973111ff25f84d0d081bceb2f89716110"/>
</p:tagLst>
</file>

<file path=ppt/theme/theme1.xml><?xml version="1.0" encoding="utf-8"?>
<a:theme xmlns:a="http://schemas.openxmlformats.org/drawingml/2006/main" name="水滴">
  <a:themeElements>
    <a:clrScheme name="水滴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水滴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水滴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水滴</Template>
  <TotalTime>3249</TotalTime>
  <Pages>0</Pages>
  <Words>5319</Words>
  <Characters>0</Characters>
  <Application>Microsoft Office PowerPoint</Application>
  <DocSecurity>0</DocSecurity>
  <PresentationFormat>全屏显示(4:3)</PresentationFormat>
  <Lines>0</Lines>
  <Paragraphs>500</Paragraphs>
  <Slides>53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53</vt:i4>
      </vt:variant>
    </vt:vector>
  </HeadingPairs>
  <TitlesOfParts>
    <vt:vector size="63" baseType="lpstr">
      <vt:lpstr>宋体</vt:lpstr>
      <vt:lpstr>微软雅黑</vt:lpstr>
      <vt:lpstr>Arial</vt:lpstr>
      <vt:lpstr>Calibri</vt:lpstr>
      <vt:lpstr>Franklin Gothic Book</vt:lpstr>
      <vt:lpstr>Times New Roman</vt:lpstr>
      <vt:lpstr>Tw Cen MT</vt:lpstr>
      <vt:lpstr>Wingdings</vt:lpstr>
      <vt:lpstr>水滴</vt:lpstr>
      <vt:lpstr>Visio</vt:lpstr>
      <vt:lpstr>第四章 数组</vt:lpstr>
      <vt:lpstr>4.1 初识数组</vt:lpstr>
      <vt:lpstr>4.1 初识数组</vt:lpstr>
      <vt:lpstr>4.1 初识数组</vt:lpstr>
      <vt:lpstr>4.2 数组的基本使用</vt:lpstr>
      <vt:lpstr>4.2 数组的基本使用</vt:lpstr>
      <vt:lpstr>4.2 数组的基本使用</vt:lpstr>
      <vt:lpstr>4.2 数组的基本使用</vt:lpstr>
      <vt:lpstr>4.2 数组的基本使用</vt:lpstr>
      <vt:lpstr>4.2 数组的基本使用</vt:lpstr>
      <vt:lpstr>4.2 数组的基本使用</vt:lpstr>
      <vt:lpstr>4.2 数组的基本使用</vt:lpstr>
      <vt:lpstr>4.2 数组的基本使用</vt:lpstr>
      <vt:lpstr>4.2 数组的基本使用</vt:lpstr>
      <vt:lpstr>4.2 数组的基本使用</vt:lpstr>
      <vt:lpstr>4.2 数组的基本使用</vt:lpstr>
      <vt:lpstr>4.2 数组的基本使用</vt:lpstr>
      <vt:lpstr>4.2 数组的基本使用</vt:lpstr>
      <vt:lpstr>4.2 数组的基本使用</vt:lpstr>
      <vt:lpstr>4.3 数组查找</vt:lpstr>
      <vt:lpstr>4.3 数组查找</vt:lpstr>
      <vt:lpstr>4.3 数组查找</vt:lpstr>
      <vt:lpstr>4.4 数组排序</vt:lpstr>
      <vt:lpstr>4.4 数组排序</vt:lpstr>
      <vt:lpstr>4.4 数组排序</vt:lpstr>
      <vt:lpstr>4.4 数组排序</vt:lpstr>
      <vt:lpstr>4.4 数组排序</vt:lpstr>
      <vt:lpstr>4.4 数组排序</vt:lpstr>
      <vt:lpstr>4.4 数组排序</vt:lpstr>
      <vt:lpstr>4.4 数组排序</vt:lpstr>
      <vt:lpstr>4.5 数组的常用函数</vt:lpstr>
      <vt:lpstr>4.5 数组的常用函数</vt:lpstr>
      <vt:lpstr>4.5 数组的常用函数</vt:lpstr>
      <vt:lpstr>4.5 数组的常用函数</vt:lpstr>
      <vt:lpstr>4.5 数组的常用函数</vt:lpstr>
      <vt:lpstr>4.5 数组的常用函数</vt:lpstr>
      <vt:lpstr>4.5 数组的常用函数</vt:lpstr>
      <vt:lpstr>4.5 数组的常用函数</vt:lpstr>
      <vt:lpstr>4.5 数组的常用函数</vt:lpstr>
      <vt:lpstr>4.5 数组的常用函数</vt:lpstr>
      <vt:lpstr>4.5 数组的常用函数</vt:lpstr>
      <vt:lpstr>4.5 数组的常用函数</vt:lpstr>
      <vt:lpstr>4.5 数组的常用函数</vt:lpstr>
      <vt:lpstr>4.5 数组的常用函数</vt:lpstr>
      <vt:lpstr>4.6 数组在字符串与函数中的应用</vt:lpstr>
      <vt:lpstr>4.6 数组在字符串与函数中的应用</vt:lpstr>
      <vt:lpstr>4.6 数组在字符串与函数中的应用</vt:lpstr>
      <vt:lpstr>4.6 数组在字符串与函数中的应用</vt:lpstr>
      <vt:lpstr>4.6 数组在字符串与函数中的应用</vt:lpstr>
      <vt:lpstr>4.6 数组在字符串与函数中的应用</vt:lpstr>
      <vt:lpstr>4.6 数组在字符串与函数中的应用</vt:lpstr>
      <vt:lpstr>4.6 数组在字符串与函数中的应用</vt:lpstr>
      <vt:lpstr>4.6 数组在字符串与函数中的应用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王哲</dc:creator>
  <cp:lastModifiedBy>A</cp:lastModifiedBy>
  <cp:revision>295</cp:revision>
  <dcterms:created xsi:type="dcterms:W3CDTF">2013-01-25T01:44:32Z</dcterms:created>
  <dcterms:modified xsi:type="dcterms:W3CDTF">2020-02-26T01:11:12Z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2052-9.1.0.4517</vt:lpwstr>
  </property>
</Properties>
</file>