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45"/>
  </p:notesMasterIdLst>
  <p:sldIdLst>
    <p:sldId id="351" r:id="rId2"/>
    <p:sldId id="462" r:id="rId3"/>
    <p:sldId id="460" r:id="rId4"/>
    <p:sldId id="461" r:id="rId5"/>
    <p:sldId id="352" r:id="rId6"/>
    <p:sldId id="419" r:id="rId7"/>
    <p:sldId id="420" r:id="rId8"/>
    <p:sldId id="421" r:id="rId9"/>
    <p:sldId id="422" r:id="rId10"/>
    <p:sldId id="456" r:id="rId11"/>
    <p:sldId id="457" r:id="rId12"/>
    <p:sldId id="411" r:id="rId13"/>
    <p:sldId id="423" r:id="rId14"/>
    <p:sldId id="424" r:id="rId15"/>
    <p:sldId id="426" r:id="rId16"/>
    <p:sldId id="428" r:id="rId17"/>
    <p:sldId id="429" r:id="rId18"/>
    <p:sldId id="431" r:id="rId19"/>
    <p:sldId id="412" r:id="rId20"/>
    <p:sldId id="432" r:id="rId21"/>
    <p:sldId id="413" r:id="rId22"/>
    <p:sldId id="433" r:id="rId23"/>
    <p:sldId id="434" r:id="rId24"/>
    <p:sldId id="438" r:id="rId25"/>
    <p:sldId id="439" r:id="rId26"/>
    <p:sldId id="440" r:id="rId27"/>
    <p:sldId id="415" r:id="rId28"/>
    <p:sldId id="442" r:id="rId29"/>
    <p:sldId id="443" r:id="rId30"/>
    <p:sldId id="458" r:id="rId31"/>
    <p:sldId id="459" r:id="rId32"/>
    <p:sldId id="416" r:id="rId33"/>
    <p:sldId id="445" r:id="rId34"/>
    <p:sldId id="446" r:id="rId35"/>
    <p:sldId id="447" r:id="rId36"/>
    <p:sldId id="448" r:id="rId37"/>
    <p:sldId id="450" r:id="rId38"/>
    <p:sldId id="451" r:id="rId39"/>
    <p:sldId id="452" r:id="rId40"/>
    <p:sldId id="417" r:id="rId41"/>
    <p:sldId id="453" r:id="rId42"/>
    <p:sldId id="454" r:id="rId43"/>
    <p:sldId id="455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CBE3F2"/>
    <a:srgbClr val="003F75"/>
    <a:srgbClr val="FFFF00"/>
    <a:srgbClr val="596B9D"/>
    <a:srgbClr val="3BCCFF"/>
    <a:srgbClr val="D5F4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 snapToGrid="0" snapToObjects="1">
      <p:cViewPr varScale="1">
        <p:scale>
          <a:sx n="89" d="100"/>
          <a:sy n="89" d="100"/>
        </p:scale>
        <p:origin x="263" y="65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f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6DEF9-E30F-405C-AE79-677EF9CEB84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E4124F1-2234-4D2A-9809-0A3AC028D395}">
      <dgm:prSet phldrT="[文本]" custT="1"/>
      <dgm:spPr/>
      <dgm:t>
        <a:bodyPr/>
        <a:lstStyle/>
        <a:p>
          <a:r>
            <a:rPr lang="zh-CN" altLang="en-US" sz="3000" dirty="0"/>
            <a:t>错误处理概述</a:t>
          </a:r>
        </a:p>
      </dgm:t>
    </dgm:pt>
    <dgm:pt modelId="{22B5F081-1914-42F2-A57F-67C64A0BD021}" type="parTrans" cxnId="{4B80BBB1-DE50-4CD9-9174-0133AA832C2F}">
      <dgm:prSet/>
      <dgm:spPr/>
      <dgm:t>
        <a:bodyPr/>
        <a:lstStyle/>
        <a:p>
          <a:endParaRPr lang="zh-CN" altLang="en-US"/>
        </a:p>
      </dgm:t>
    </dgm:pt>
    <dgm:pt modelId="{96CD97F7-781D-42FA-A227-75BC90B8205A}" type="sibTrans" cxnId="{4B80BBB1-DE50-4CD9-9174-0133AA832C2F}">
      <dgm:prSet/>
      <dgm:spPr/>
      <dgm:t>
        <a:bodyPr/>
        <a:lstStyle/>
        <a:p>
          <a:endParaRPr lang="zh-CN" altLang="en-US"/>
        </a:p>
      </dgm:t>
    </dgm:pt>
    <dgm:pt modelId="{520818E7-B6DC-474E-A86F-FF4CB3DE55B3}">
      <dgm:prSet phldrT="[文本]" custT="1"/>
      <dgm:spPr/>
      <dgm:t>
        <a:bodyPr/>
        <a:lstStyle/>
        <a:p>
          <a:r>
            <a:rPr lang="zh-CN" altLang="en-US" sz="3000" dirty="0"/>
            <a:t>错误处理</a:t>
          </a:r>
        </a:p>
      </dgm:t>
    </dgm:pt>
    <dgm:pt modelId="{4D7B38D4-181F-4E23-91AB-64AE0EF37FBC}" type="parTrans" cxnId="{7F1DEF81-94D5-45FD-A568-A671FB6B9200}">
      <dgm:prSet/>
      <dgm:spPr/>
      <dgm:t>
        <a:bodyPr/>
        <a:lstStyle/>
        <a:p>
          <a:endParaRPr lang="zh-CN" altLang="en-US"/>
        </a:p>
      </dgm:t>
    </dgm:pt>
    <dgm:pt modelId="{51317835-46A4-44F5-A251-7A9A9E96CA1A}" type="sibTrans" cxnId="{7F1DEF81-94D5-45FD-A568-A671FB6B9200}">
      <dgm:prSet/>
      <dgm:spPr/>
      <dgm:t>
        <a:bodyPr/>
        <a:lstStyle/>
        <a:p>
          <a:endParaRPr lang="zh-CN" altLang="en-US"/>
        </a:p>
      </dgm:t>
    </dgm:pt>
    <dgm:pt modelId="{140548F7-4DE6-49A4-BDEB-DE9BBF83EC32}">
      <dgm:prSet phldrT="[文本]" custT="1"/>
      <dgm:spPr/>
      <dgm:t>
        <a:bodyPr/>
        <a:lstStyle/>
        <a:p>
          <a:r>
            <a:rPr lang="zh-CN" altLang="en-US" sz="3000" dirty="0"/>
            <a:t>调试工具</a:t>
          </a:r>
        </a:p>
      </dgm:t>
    </dgm:pt>
    <dgm:pt modelId="{03DD7954-CC37-49F7-8007-B6C227EDACBE}" type="parTrans" cxnId="{F8F522CB-E1F3-412C-AC5E-BD35EF22F792}">
      <dgm:prSet/>
      <dgm:spPr/>
      <dgm:t>
        <a:bodyPr/>
        <a:lstStyle/>
        <a:p>
          <a:endParaRPr lang="zh-CN" altLang="en-US"/>
        </a:p>
      </dgm:t>
    </dgm:pt>
    <dgm:pt modelId="{7D745645-F60A-4B77-BC52-71B1328C38B6}" type="sibTrans" cxnId="{F8F522CB-E1F3-412C-AC5E-BD35EF22F792}">
      <dgm:prSet/>
      <dgm:spPr/>
      <dgm:t>
        <a:bodyPr/>
        <a:lstStyle/>
        <a:p>
          <a:endParaRPr lang="zh-CN" altLang="en-US"/>
        </a:p>
      </dgm:t>
    </dgm:pt>
    <dgm:pt modelId="{316E5A81-F8EB-4DC1-9C92-5DEDF54873E8}" type="pres">
      <dgm:prSet presAssocID="{DE46DEF9-E30F-405C-AE79-677EF9CEB848}" presName="linearFlow" presStyleCnt="0">
        <dgm:presLayoutVars>
          <dgm:dir/>
          <dgm:resizeHandles val="exact"/>
        </dgm:presLayoutVars>
      </dgm:prSet>
      <dgm:spPr/>
    </dgm:pt>
    <dgm:pt modelId="{C4FF1812-A831-444F-88CC-F03298A5920C}" type="pres">
      <dgm:prSet presAssocID="{8E4124F1-2234-4D2A-9809-0A3AC028D395}" presName="composite" presStyleCnt="0"/>
      <dgm:spPr/>
    </dgm:pt>
    <dgm:pt modelId="{80B53460-14B5-4A5C-84DA-F2CA66EE1044}" type="pres">
      <dgm:prSet presAssocID="{8E4124F1-2234-4D2A-9809-0A3AC028D39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E9D2FF-2597-4EA0-97E1-957DBEB8A9F2}" type="pres">
      <dgm:prSet presAssocID="{8E4124F1-2234-4D2A-9809-0A3AC028D395}" presName="txShp" presStyleLbl="node1" presStyleIdx="0" presStyleCnt="3" custScaleX="102582">
        <dgm:presLayoutVars>
          <dgm:bulletEnabled val="1"/>
        </dgm:presLayoutVars>
      </dgm:prSet>
      <dgm:spPr/>
    </dgm:pt>
    <dgm:pt modelId="{68BF57EE-6947-4CC7-B6CE-4077970953F7}" type="pres">
      <dgm:prSet presAssocID="{96CD97F7-781D-42FA-A227-75BC90B8205A}" presName="spacing" presStyleCnt="0"/>
      <dgm:spPr/>
    </dgm:pt>
    <dgm:pt modelId="{65BDF2EF-D67B-42ED-9C0F-945CA0B0434B}" type="pres">
      <dgm:prSet presAssocID="{520818E7-B6DC-474E-A86F-FF4CB3DE55B3}" presName="composite" presStyleCnt="0"/>
      <dgm:spPr/>
    </dgm:pt>
    <dgm:pt modelId="{4F6192FA-366D-4E29-AE47-960A518E745E}" type="pres">
      <dgm:prSet presAssocID="{520818E7-B6DC-474E-A86F-FF4CB3DE55B3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2FCB6C-3EB6-40B2-BBC8-0A0C9D00B529}" type="pres">
      <dgm:prSet presAssocID="{520818E7-B6DC-474E-A86F-FF4CB3DE55B3}" presName="txShp" presStyleLbl="node1" presStyleIdx="1" presStyleCnt="3">
        <dgm:presLayoutVars>
          <dgm:bulletEnabled val="1"/>
        </dgm:presLayoutVars>
      </dgm:prSet>
      <dgm:spPr/>
    </dgm:pt>
    <dgm:pt modelId="{6C2DDDE8-1F0D-49BE-803A-31262EC1C3E4}" type="pres">
      <dgm:prSet presAssocID="{51317835-46A4-44F5-A251-7A9A9E96CA1A}" presName="spacing" presStyleCnt="0"/>
      <dgm:spPr/>
    </dgm:pt>
    <dgm:pt modelId="{1276B35E-80A4-4384-B3CF-EBE48247DF53}" type="pres">
      <dgm:prSet presAssocID="{140548F7-4DE6-49A4-BDEB-DE9BBF83EC32}" presName="composite" presStyleCnt="0"/>
      <dgm:spPr/>
    </dgm:pt>
    <dgm:pt modelId="{A7ECE9EA-8A41-4F9D-BAA4-EC475CFAEF40}" type="pres">
      <dgm:prSet presAssocID="{140548F7-4DE6-49A4-BDEB-DE9BBF83EC32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BC8915-013D-43F4-A882-39D896E14695}" type="pres">
      <dgm:prSet presAssocID="{140548F7-4DE6-49A4-BDEB-DE9BBF83EC32}" presName="txShp" presStyleLbl="node1" presStyleIdx="2" presStyleCnt="3">
        <dgm:presLayoutVars>
          <dgm:bulletEnabled val="1"/>
        </dgm:presLayoutVars>
      </dgm:prSet>
      <dgm:spPr/>
    </dgm:pt>
  </dgm:ptLst>
  <dgm:cxnLst>
    <dgm:cxn modelId="{7F1DEF81-94D5-45FD-A568-A671FB6B9200}" srcId="{DE46DEF9-E30F-405C-AE79-677EF9CEB848}" destId="{520818E7-B6DC-474E-A86F-FF4CB3DE55B3}" srcOrd="1" destOrd="0" parTransId="{4D7B38D4-181F-4E23-91AB-64AE0EF37FBC}" sibTransId="{51317835-46A4-44F5-A251-7A9A9E96CA1A}"/>
    <dgm:cxn modelId="{1C95F48B-D167-4B1F-90DE-719EE7133D68}" type="presOf" srcId="{520818E7-B6DC-474E-A86F-FF4CB3DE55B3}" destId="{2D2FCB6C-3EB6-40B2-BBC8-0A0C9D00B529}" srcOrd="0" destOrd="0" presId="urn:microsoft.com/office/officeart/2005/8/layout/vList3"/>
    <dgm:cxn modelId="{DC93CD93-C1FE-48D2-AC17-80352BCEECD0}" type="presOf" srcId="{8E4124F1-2234-4D2A-9809-0A3AC028D395}" destId="{B2E9D2FF-2597-4EA0-97E1-957DBEB8A9F2}" srcOrd="0" destOrd="0" presId="urn:microsoft.com/office/officeart/2005/8/layout/vList3"/>
    <dgm:cxn modelId="{4B80BBB1-DE50-4CD9-9174-0133AA832C2F}" srcId="{DE46DEF9-E30F-405C-AE79-677EF9CEB848}" destId="{8E4124F1-2234-4D2A-9809-0A3AC028D395}" srcOrd="0" destOrd="0" parTransId="{22B5F081-1914-42F2-A57F-67C64A0BD021}" sibTransId="{96CD97F7-781D-42FA-A227-75BC90B8205A}"/>
    <dgm:cxn modelId="{F8F522CB-E1F3-412C-AC5E-BD35EF22F792}" srcId="{DE46DEF9-E30F-405C-AE79-677EF9CEB848}" destId="{140548F7-4DE6-49A4-BDEB-DE9BBF83EC32}" srcOrd="2" destOrd="0" parTransId="{03DD7954-CC37-49F7-8007-B6C227EDACBE}" sibTransId="{7D745645-F60A-4B77-BC52-71B1328C38B6}"/>
    <dgm:cxn modelId="{9650A6D4-AFF5-4B87-BC9E-6D02592EACF3}" type="presOf" srcId="{DE46DEF9-E30F-405C-AE79-677EF9CEB848}" destId="{316E5A81-F8EB-4DC1-9C92-5DEDF54873E8}" srcOrd="0" destOrd="0" presId="urn:microsoft.com/office/officeart/2005/8/layout/vList3"/>
    <dgm:cxn modelId="{F4A1D8FF-CDE5-423D-945A-F44505C4C032}" type="presOf" srcId="{140548F7-4DE6-49A4-BDEB-DE9BBF83EC32}" destId="{5ABC8915-013D-43F4-A882-39D896E14695}" srcOrd="0" destOrd="0" presId="urn:microsoft.com/office/officeart/2005/8/layout/vList3"/>
    <dgm:cxn modelId="{45F2E022-3B45-4097-AC3A-84C6E42D0EF4}" type="presParOf" srcId="{316E5A81-F8EB-4DC1-9C92-5DEDF54873E8}" destId="{C4FF1812-A831-444F-88CC-F03298A5920C}" srcOrd="0" destOrd="0" presId="urn:microsoft.com/office/officeart/2005/8/layout/vList3"/>
    <dgm:cxn modelId="{179903A5-FEB1-4485-B8E9-F92111549958}" type="presParOf" srcId="{C4FF1812-A831-444F-88CC-F03298A5920C}" destId="{80B53460-14B5-4A5C-84DA-F2CA66EE1044}" srcOrd="0" destOrd="0" presId="urn:microsoft.com/office/officeart/2005/8/layout/vList3"/>
    <dgm:cxn modelId="{1E8069B3-8A1F-4E32-A3B0-7D10BB271BCB}" type="presParOf" srcId="{C4FF1812-A831-444F-88CC-F03298A5920C}" destId="{B2E9D2FF-2597-4EA0-97E1-957DBEB8A9F2}" srcOrd="1" destOrd="0" presId="urn:microsoft.com/office/officeart/2005/8/layout/vList3"/>
    <dgm:cxn modelId="{33A45017-87B2-46F4-B646-A3ECF511EDEA}" type="presParOf" srcId="{316E5A81-F8EB-4DC1-9C92-5DEDF54873E8}" destId="{68BF57EE-6947-4CC7-B6CE-4077970953F7}" srcOrd="1" destOrd="0" presId="urn:microsoft.com/office/officeart/2005/8/layout/vList3"/>
    <dgm:cxn modelId="{7A802454-A123-42AC-92FD-1596FB302413}" type="presParOf" srcId="{316E5A81-F8EB-4DC1-9C92-5DEDF54873E8}" destId="{65BDF2EF-D67B-42ED-9C0F-945CA0B0434B}" srcOrd="2" destOrd="0" presId="urn:microsoft.com/office/officeart/2005/8/layout/vList3"/>
    <dgm:cxn modelId="{989866D0-8233-4545-992D-4E2805B4849A}" type="presParOf" srcId="{65BDF2EF-D67B-42ED-9C0F-945CA0B0434B}" destId="{4F6192FA-366D-4E29-AE47-960A518E745E}" srcOrd="0" destOrd="0" presId="urn:microsoft.com/office/officeart/2005/8/layout/vList3"/>
    <dgm:cxn modelId="{860BD2BF-20F1-4571-AC2E-42F1AA27DCD6}" type="presParOf" srcId="{65BDF2EF-D67B-42ED-9C0F-945CA0B0434B}" destId="{2D2FCB6C-3EB6-40B2-BBC8-0A0C9D00B529}" srcOrd="1" destOrd="0" presId="urn:microsoft.com/office/officeart/2005/8/layout/vList3"/>
    <dgm:cxn modelId="{24E27C24-CE5D-4A04-9ADD-583F1CBADEFC}" type="presParOf" srcId="{316E5A81-F8EB-4DC1-9C92-5DEDF54873E8}" destId="{6C2DDDE8-1F0D-49BE-803A-31262EC1C3E4}" srcOrd="3" destOrd="0" presId="urn:microsoft.com/office/officeart/2005/8/layout/vList3"/>
    <dgm:cxn modelId="{BFB352F9-B078-4CED-BD4E-78C37B77E389}" type="presParOf" srcId="{316E5A81-F8EB-4DC1-9C92-5DEDF54873E8}" destId="{1276B35E-80A4-4384-B3CF-EBE48247DF53}" srcOrd="4" destOrd="0" presId="urn:microsoft.com/office/officeart/2005/8/layout/vList3"/>
    <dgm:cxn modelId="{A08036BB-275C-49E1-980F-93D21A89F29C}" type="presParOf" srcId="{1276B35E-80A4-4384-B3CF-EBE48247DF53}" destId="{A7ECE9EA-8A41-4F9D-BAA4-EC475CFAEF40}" srcOrd="0" destOrd="0" presId="urn:microsoft.com/office/officeart/2005/8/layout/vList3"/>
    <dgm:cxn modelId="{057ACE69-64F7-4EFE-98C1-1A073A61EE20}" type="presParOf" srcId="{1276B35E-80A4-4384-B3CF-EBE48247DF53}" destId="{5ABC8915-013D-43F4-A882-39D896E146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9D2FF-2597-4EA0-97E1-957DBEB8A9F2}">
      <dsp:nvSpPr>
        <dsp:cNvPr id="0" name=""/>
        <dsp:cNvSpPr/>
      </dsp:nvSpPr>
      <dsp:spPr>
        <a:xfrm rot="10800000">
          <a:off x="1112366" y="1035"/>
          <a:ext cx="3662073" cy="11292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968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错误处理概述</a:t>
          </a:r>
        </a:p>
      </dsp:txBody>
      <dsp:txXfrm rot="10800000">
        <a:off x="1394678" y="1035"/>
        <a:ext cx="3379761" cy="1129249"/>
      </dsp:txXfrm>
    </dsp:sp>
    <dsp:sp modelId="{80B53460-14B5-4A5C-84DA-F2CA66EE1044}">
      <dsp:nvSpPr>
        <dsp:cNvPr id="0" name=""/>
        <dsp:cNvSpPr/>
      </dsp:nvSpPr>
      <dsp:spPr>
        <a:xfrm>
          <a:off x="593828" y="1035"/>
          <a:ext cx="1129249" cy="1129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FCB6C-3EB6-40B2-BBC8-0A0C9D00B529}">
      <dsp:nvSpPr>
        <dsp:cNvPr id="0" name=""/>
        <dsp:cNvSpPr/>
      </dsp:nvSpPr>
      <dsp:spPr>
        <a:xfrm rot="10800000">
          <a:off x="1181497" y="1467375"/>
          <a:ext cx="3569898" cy="11292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968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错误处理</a:t>
          </a:r>
        </a:p>
      </dsp:txBody>
      <dsp:txXfrm rot="10800000">
        <a:off x="1463809" y="1467375"/>
        <a:ext cx="3287586" cy="1129249"/>
      </dsp:txXfrm>
    </dsp:sp>
    <dsp:sp modelId="{4F6192FA-366D-4E29-AE47-960A518E745E}">
      <dsp:nvSpPr>
        <dsp:cNvPr id="0" name=""/>
        <dsp:cNvSpPr/>
      </dsp:nvSpPr>
      <dsp:spPr>
        <a:xfrm>
          <a:off x="616872" y="1467375"/>
          <a:ext cx="1129249" cy="1129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8915-013D-43F4-A882-39D896E14695}">
      <dsp:nvSpPr>
        <dsp:cNvPr id="0" name=""/>
        <dsp:cNvSpPr/>
      </dsp:nvSpPr>
      <dsp:spPr>
        <a:xfrm rot="10800000">
          <a:off x="1181497" y="2933714"/>
          <a:ext cx="3569898" cy="11292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968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调试工具</a:t>
          </a:r>
        </a:p>
      </dsp:txBody>
      <dsp:txXfrm rot="10800000">
        <a:off x="1463809" y="2933714"/>
        <a:ext cx="3287586" cy="1129249"/>
      </dsp:txXfrm>
    </dsp:sp>
    <dsp:sp modelId="{A7ECE9EA-8A41-4F9D-BAA4-EC475CFAEF40}">
      <dsp:nvSpPr>
        <dsp:cNvPr id="0" name=""/>
        <dsp:cNvSpPr/>
      </dsp:nvSpPr>
      <dsp:spPr>
        <a:xfrm>
          <a:off x="616872" y="2933714"/>
          <a:ext cx="1129249" cy="1129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29F652F-EA0B-4CB1-8481-6B6BDB25C7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1EB691A-28A7-448D-BFB9-17BEFC021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F67731-BEED-4693-909C-00A10E0FE0A1}" type="datetimeFigureOut">
              <a:rPr lang="zh-CN" altLang="en-US"/>
              <a:pPr>
                <a:defRPr/>
              </a:pPr>
              <a:t>2020/3/30</a:t>
            </a:fld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C14220B0-7774-44CF-BCF7-9E180696EA13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C2AC646-3D40-4FF2-87C7-1764B029A1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F68AD5A-63CA-45AD-AEBD-9EA00C624C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81F06B8-BB54-4625-9561-8FF88C463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1692F6F3-78EF-4DF0-ABA3-0CEC1AD92CF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6C26A6-4586-4BB2-BAB6-6C02D52F61A9}" type="datetimeFigureOut">
              <a:rPr lang="en-US" smtClean="0"/>
              <a:pPr>
                <a:defRPr/>
              </a:pPr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951E-5188-4668-9283-99703972C5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8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52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3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71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8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92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14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18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466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4BE3B7-7AD3-42BD-9FA4-6CE562C7C1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751" y="220663"/>
            <a:ext cx="78579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29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6835A27D-F281-4E5C-A818-7325F8C45D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81200" y="5554663"/>
            <a:ext cx="1259417" cy="792162"/>
            <a:chOff x="696160" y="5631842"/>
            <a:chExt cx="943893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DF14CF-1614-4740-8A2A-1BB4C81E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66" y="5631842"/>
              <a:ext cx="79318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z="1800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2709B7D2-475D-4E3F-A868-D7AF530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84211"/>
              <a:ext cx="747511" cy="4923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PHP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1352282"/>
            <a:ext cx="10363200" cy="2157681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613151" y="5480050"/>
            <a:ext cx="3619500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376585" y="5483225"/>
            <a:ext cx="3619500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2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82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B1092C-69D9-46E6-BF4A-F7F2681C68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751" y="220663"/>
            <a:ext cx="92365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C42D4-8B59-478C-844C-E936512680BE}" type="datetimeFigureOut">
              <a:rPr lang="en-US" smtClean="0"/>
              <a:pPr>
                <a:defRPr/>
              </a:pPr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E0C2-7CA9-4186-8A57-D493B19C67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0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3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4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227A09-F7F5-4C06-8490-AD664D1E3C6E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E629-88D0-4055-92BB-2F5FA88593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1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4C99BA-58FB-4B76-A3AE-11F17939C0B2}" type="datetimeFigureOut">
              <a:rPr lang="en-US" smtClean="0"/>
              <a:pPr>
                <a:defRPr/>
              </a:pPr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8D50-7A73-402C-9C2B-17C31378E7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87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4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E3757E-8EEE-4F45-BF85-2770CC19B4AE}" type="datetimeFigureOut">
              <a:rPr lang="en-US" smtClean="0"/>
              <a:pPr>
                <a:defRPr/>
              </a:pPr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95A-83CF-4953-BECA-CA362674B0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861FF4-79C5-4E35-BF50-E83B9E130B84}" type="datetimeFigureOut">
              <a:rPr lang="en-US" smtClean="0"/>
              <a:pPr>
                <a:defRPr/>
              </a:pPr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00824-B4B1-4852-8B27-DEE194849C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16" r:id="rId19"/>
    <p:sldLayoutId id="2147483817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B1200821-D1B2-4B79-B2B1-0A16BE8C3875}"/>
              </a:ext>
            </a:extLst>
          </p:cNvPr>
          <p:cNvSpPr txBox="1">
            <a:spLocks/>
          </p:cNvSpPr>
          <p:nvPr/>
        </p:nvSpPr>
        <p:spPr>
          <a:xfrm>
            <a:off x="2774878" y="291864"/>
            <a:ext cx="6987733" cy="1956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1369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dirty="0"/>
              <a:t>第五章：错误处理及调试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F623282-652E-4F59-919E-FB961A1DF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346084"/>
              </p:ext>
            </p:extLst>
          </p:nvPr>
        </p:nvGraphicFramePr>
        <p:xfrm>
          <a:off x="2853093" y="2134985"/>
          <a:ext cx="536826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F11E-CC8E-48E4-9B35-FAE80F2F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09CD1A8-1FD3-4E4F-9490-DCE2FD51B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32" y="1273175"/>
            <a:ext cx="9108819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错误代号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C5D787-70FF-46CF-812C-89B52BA5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36" y="1857010"/>
            <a:ext cx="11106912" cy="3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所看到的错误代码在</a:t>
            </a:r>
            <a:r>
              <a:rPr lang="en-US" altLang="zh-CN" dirty="0"/>
              <a:t>PHP</a:t>
            </a:r>
            <a:r>
              <a:rPr lang="zh-CN" altLang="en-US" dirty="0"/>
              <a:t>中都被定义成系统常量（可直接使用）。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）系统错误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E_PARSE:</a:t>
            </a:r>
            <a:r>
              <a:rPr lang="zh-CN" altLang="en-US" dirty="0"/>
              <a:t>编译错误，代码不会执行。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E_ERROR:fatal</a:t>
            </a:r>
            <a:r>
              <a:rPr lang="en-US" altLang="zh-CN" dirty="0"/>
              <a:t> error</a:t>
            </a:r>
            <a:r>
              <a:rPr lang="zh-CN" altLang="en-US" dirty="0"/>
              <a:t>，致命错误，会导致代码不能正确执行。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E_WARNING:warning</a:t>
            </a:r>
            <a:r>
              <a:rPr lang="zh-CN" altLang="en-US" dirty="0"/>
              <a:t>，警告错误，不会影响代码执行，但是可能得到不意不到的结果。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E_NOTICE:notice</a:t>
            </a:r>
            <a:r>
              <a:rPr lang="zh-CN" altLang="en-US" dirty="0"/>
              <a:t>，通知错误，不会影响代码执行。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9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3749F89-4C16-4BA3-B130-0225510B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错误处理概述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B1225122-A84A-47EA-9CAE-0F58FB4B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32" y="1273175"/>
            <a:ext cx="9108819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错误代号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F973C7-E453-4871-A78C-CBB15590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7010"/>
            <a:ext cx="10849232" cy="443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）用户错误：</a:t>
            </a:r>
            <a:r>
              <a:rPr lang="en-US" altLang="zh-CN" dirty="0"/>
              <a:t>E_USER_ERROR</a:t>
            </a:r>
            <a:r>
              <a:rPr lang="zh-CN" altLang="en-US" dirty="0"/>
              <a:t>，</a:t>
            </a:r>
            <a:r>
              <a:rPr lang="en-US" altLang="zh-CN" dirty="0"/>
              <a:t>E_USER_WARNING,E_USER_NOTICE,</a:t>
            </a:r>
            <a:r>
              <a:rPr lang="zh-CN" altLang="en-US" dirty="0"/>
              <a:t>用户在使用自定义错误触发的时候，会使用到的错误代号。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E_ALL</a:t>
            </a:r>
            <a:r>
              <a:rPr lang="zh-CN" altLang="en-US" dirty="0"/>
              <a:t>：代表着所有错误（通常在进行错误控制的时候使用比较多），建议在开发过程中（开发环境）使用。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所有以</a:t>
            </a:r>
            <a:r>
              <a:rPr lang="en-US" altLang="zh-CN" dirty="0"/>
              <a:t>E</a:t>
            </a:r>
            <a:r>
              <a:rPr lang="zh-CN" altLang="en-US" dirty="0"/>
              <a:t>开头的错误常量（代号）其实都是由一个字节存储，然后每一种错误都占据一个对应的位，如果想进行一些错误的控制，可以使用位运算进行操作。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排除通知级别</a:t>
            </a:r>
            <a:r>
              <a:rPr lang="zh-CN" altLang="en-US" dirty="0"/>
              <a:t>：</a:t>
            </a:r>
            <a:r>
              <a:rPr lang="en-US" altLang="zh-CN" dirty="0"/>
              <a:t>notice</a:t>
            </a:r>
            <a:r>
              <a:rPr lang="zh-CN" altLang="en-US" dirty="0"/>
              <a:t>：</a:t>
            </a:r>
            <a:r>
              <a:rPr lang="en-US" altLang="zh-CN" dirty="0"/>
              <a:t>E_ALL &amp; ~E_NOTICE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只警告和通知</a:t>
            </a:r>
            <a:r>
              <a:rPr lang="zh-CN" altLang="en-US" dirty="0"/>
              <a:t>：</a:t>
            </a:r>
            <a:r>
              <a:rPr lang="en-US" altLang="zh-CN" dirty="0"/>
              <a:t>E_WARNING | E_NOTICE</a:t>
            </a:r>
          </a:p>
        </p:txBody>
      </p:sp>
    </p:spTree>
    <p:extLst>
      <p:ext uri="{BB962C8B-B14F-4D97-AF65-F5344CB8AC3E}">
        <p14:creationId xmlns:p14="http://schemas.microsoft.com/office/powerpoint/2010/main" val="36782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65671470-89FF-4D6D-B1A8-CD857E580B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5.1 </a:t>
            </a:r>
            <a:r>
              <a:rPr lang="zh-CN" altLang="en-US" dirty="0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B03C0C6-384A-4A2B-8975-514FD4AA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92" y="1170432"/>
            <a:ext cx="872921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矩形 4">
            <a:extLst>
              <a:ext uri="{FF2B5EF4-FFF2-40B4-BE49-F238E27FC236}">
                <a16:creationId xmlns:a16="http://schemas.microsoft.com/office/drawing/2014/main" id="{5ABF51DB-BFB4-451D-B189-93FC914B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24" y="1947864"/>
            <a:ext cx="8813356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PHP</a:t>
            </a:r>
            <a:r>
              <a:rPr lang="zh-CN" altLang="en-US" dirty="0"/>
              <a:t>中的</a:t>
            </a:r>
            <a:r>
              <a:rPr lang="zh-CN" altLang="en-US" b="1" u="sng" dirty="0">
                <a:solidFill>
                  <a:srgbClr val="0070C0"/>
                </a:solidFill>
              </a:rPr>
              <a:t>每个错误</a:t>
            </a:r>
            <a:r>
              <a:rPr lang="zh-CN" altLang="en-US" dirty="0"/>
              <a:t>都有一个</a:t>
            </a:r>
            <a:r>
              <a:rPr lang="zh-CN" altLang="en-US" b="1" u="sng" dirty="0">
                <a:solidFill>
                  <a:srgbClr val="0070C0"/>
                </a:solidFill>
              </a:rPr>
              <a:t>错误级别</a:t>
            </a:r>
            <a:r>
              <a:rPr lang="zh-CN" altLang="en-US" dirty="0"/>
              <a:t>与之关联，用于表示当前</a:t>
            </a:r>
            <a:r>
              <a:rPr lang="zh-CN" altLang="en-US" b="1" u="sng" dirty="0">
                <a:solidFill>
                  <a:srgbClr val="0070C0"/>
                </a:solidFill>
              </a:rPr>
              <a:t>错误的等级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例如</a:t>
            </a:r>
            <a:r>
              <a:rPr lang="en-US" altLang="zh-CN" dirty="0"/>
              <a:t>Error</a:t>
            </a:r>
            <a:r>
              <a:rPr lang="zh-CN" altLang="en-US" dirty="0"/>
              <a:t>、</a:t>
            </a:r>
            <a:r>
              <a:rPr lang="en-US" altLang="zh-CN" dirty="0"/>
              <a:t>Warning</a:t>
            </a:r>
            <a:r>
              <a:rPr lang="zh-CN" altLang="en-US" dirty="0"/>
              <a:t>、</a:t>
            </a:r>
            <a:r>
              <a:rPr lang="en-US" altLang="zh-CN" dirty="0"/>
              <a:t>Notice</a:t>
            </a:r>
            <a:r>
              <a:rPr lang="zh-CN" altLang="en-US" dirty="0"/>
              <a:t>等错误。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PHP</a:t>
            </a:r>
            <a:r>
              <a:rPr lang="zh-CN" altLang="en-US" dirty="0"/>
              <a:t>采用</a:t>
            </a:r>
            <a:r>
              <a:rPr lang="zh-CN" altLang="en-US" b="1" u="sng" dirty="0">
                <a:solidFill>
                  <a:srgbClr val="0070C0"/>
                </a:solidFill>
              </a:rPr>
              <a:t>常量</a:t>
            </a:r>
            <a:r>
              <a:rPr lang="zh-CN" altLang="en-US" dirty="0"/>
              <a:t>的形式来表示错误级别，每个错误级别都是一个整型。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842469C-E780-46F2-A401-C1CF950051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5F535E9-F7DC-4D91-9E13-AEE2D794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1CC221-08E2-4DCD-90FA-EDEF53A5582A}"/>
              </a:ext>
            </a:extLst>
          </p:cNvPr>
          <p:cNvGraphicFramePr>
            <a:graphicFrameLocks noGrp="1"/>
          </p:cNvGraphicFramePr>
          <p:nvPr/>
        </p:nvGraphicFramePr>
        <p:xfrm>
          <a:off x="1704975" y="2051050"/>
          <a:ext cx="8775700" cy="3021016"/>
        </p:xfrm>
        <a:graphic>
          <a:graphicData uri="http://schemas.openxmlformats.org/drawingml/2006/table">
            <a:tbl>
              <a:tblPr firstRow="1" bandRow="1"/>
              <a:tblGrid>
                <a:gridCol w="237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级别常量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E_ERROR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致命的运行时错误，这类错误不可恢复，会导致脚本停止运行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E_WARNING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运行时警告，仅提示信息，但是脚本不会停止运行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E_PARSE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编译时语法解析错误，说明代码存在语法错误，无法执行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E_NOTICE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运行时通知，表示脚本遇到可能会表现为错误的情况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E_CORE_ERROR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16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E_ERROR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，是由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引擎核心产生的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E_CORE_WARNING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32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E_WARNING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，是由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引擎核心产生的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E_COMPILE_ERROR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64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E_ERROR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，是由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Zend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脚本引擎产生的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22BECB6A-10B9-4562-A3B3-E87BC398E7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003B0C0-D54A-4E07-997D-569F6FF8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B1340A-FFA4-4608-8F79-44D26C4322C5}"/>
              </a:ext>
            </a:extLst>
          </p:cNvPr>
          <p:cNvGraphicFramePr>
            <a:graphicFrameLocks noGrp="1"/>
          </p:cNvGraphicFramePr>
          <p:nvPr/>
        </p:nvGraphicFramePr>
        <p:xfrm>
          <a:off x="1704975" y="2051051"/>
          <a:ext cx="8775700" cy="3021016"/>
        </p:xfrm>
        <a:graphic>
          <a:graphicData uri="http://schemas.openxmlformats.org/drawingml/2006/table">
            <a:tbl>
              <a:tblPr firstRow="1" bandRow="1"/>
              <a:tblGrid>
                <a:gridCol w="237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级别常量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E_COMPILE_WARNING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128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E_WARNING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，是由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Zend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脚本引擎产生的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E_USER_ERROR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256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E_ERROR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，由用户在代码中使用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trigger_error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E_USER_WARNING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512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E_WARNING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，由用户在代码中使用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trigger_error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E_USER_NOTICE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1024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类似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E_NOTICE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，由用户在代码中使用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trigger_error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产生的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E_STRICT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2048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严格语法检查，确保代码具有互用性和向前兼容性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E_DEPRECATED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8192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运行时通知，对未来版本中可能无法正常工作的代码给出警告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E_ALL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32767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表示所有的错误和警告信息（在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PHP 5.4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之前不包括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E_STRICT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）</a:t>
                      </a: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42DCA82-2803-40E7-AD17-C74387971E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6973FCC-9A80-48D7-9F3A-41DEBCD7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56" name="组合 12">
            <a:extLst>
              <a:ext uri="{FF2B5EF4-FFF2-40B4-BE49-F238E27FC236}">
                <a16:creationId xmlns:a16="http://schemas.microsoft.com/office/drawing/2014/main" id="{48A1FAD1-5CE0-4356-95A1-90DA05680570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2038350"/>
            <a:ext cx="8050212" cy="3378200"/>
            <a:chOff x="633047" y="2065147"/>
            <a:chExt cx="6373137" cy="3377374"/>
          </a:xfrm>
        </p:grpSpPr>
        <p:sp>
          <p:nvSpPr>
            <p:cNvPr id="23559" name="矩形 5">
              <a:extLst>
                <a:ext uri="{FF2B5EF4-FFF2-40B4-BE49-F238E27FC236}">
                  <a16:creationId xmlns:a16="http://schemas.microsoft.com/office/drawing/2014/main" id="{09E05721-17E6-4A86-A5BD-0A6F68A5F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7"/>
              <a:ext cx="6373137" cy="33773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3560" name="矩形 6">
              <a:extLst>
                <a:ext uri="{FF2B5EF4-FFF2-40B4-BE49-F238E27FC236}">
                  <a16:creationId xmlns:a16="http://schemas.microsoft.com/office/drawing/2014/main" id="{FE61EF0D-5E18-4030-92DE-912BF1FE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175798"/>
              <a:ext cx="6197291" cy="3000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// ① </a:t>
              </a:r>
              <a:r>
                <a:rPr lang="zh-CN" altLang="en-US" b="1" dirty="0">
                  <a:solidFill>
                    <a:schemeClr val="bg1"/>
                  </a:solidFill>
                </a:rPr>
                <a:t>使用未定义的变量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echo $var;	// </a:t>
              </a:r>
              <a:r>
                <a:rPr lang="zh-CN" altLang="en-US" b="1" dirty="0">
                  <a:solidFill>
                    <a:schemeClr val="bg1"/>
                  </a:solidFill>
                </a:rPr>
                <a:t>提示信息“</a:t>
              </a:r>
              <a:r>
                <a:rPr lang="en-US" altLang="zh-CN" b="1" dirty="0">
                  <a:solidFill>
                    <a:schemeClr val="bg1"/>
                  </a:solidFill>
                </a:rPr>
                <a:t>Notice: Undefined variable...”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// ② </a:t>
              </a:r>
              <a:r>
                <a:rPr lang="zh-CN" altLang="en-US" b="1" dirty="0">
                  <a:solidFill>
                    <a:schemeClr val="bg1"/>
                  </a:solidFill>
                </a:rPr>
                <a:t>使用未定义的常量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echo PI;		// </a:t>
              </a:r>
              <a:r>
                <a:rPr lang="zh-CN" altLang="en-US" b="1" dirty="0">
                  <a:solidFill>
                    <a:schemeClr val="bg1"/>
                  </a:solidFill>
                </a:rPr>
                <a:t>提示信息“</a:t>
              </a:r>
              <a:r>
                <a:rPr lang="en-US" altLang="zh-CN" b="1" dirty="0">
                  <a:solidFill>
                    <a:schemeClr val="bg1"/>
                  </a:solidFill>
                </a:rPr>
                <a:t>Notice: Use of undefined constant...”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// ③ </a:t>
              </a:r>
              <a:r>
                <a:rPr lang="zh-CN" altLang="en-US" b="1" dirty="0">
                  <a:solidFill>
                    <a:schemeClr val="bg1"/>
                  </a:solidFill>
                </a:rPr>
                <a:t>访问不存在的数组元素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$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b="1" dirty="0">
                  <a:solidFill>
                    <a:schemeClr val="bg1"/>
                  </a:solidFill>
                </a:rPr>
                <a:t> = array();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echo $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b="1" dirty="0">
                  <a:solidFill>
                    <a:schemeClr val="bg1"/>
                  </a:solidFill>
                </a:rPr>
                <a:t>['age'];	// </a:t>
              </a:r>
              <a:r>
                <a:rPr lang="zh-CN" altLang="en-US" b="1" dirty="0">
                  <a:solidFill>
                    <a:schemeClr val="bg1"/>
                  </a:solidFill>
                </a:rPr>
                <a:t>提示信息“</a:t>
              </a:r>
              <a:r>
                <a:rPr lang="en-US" altLang="zh-CN" b="1" dirty="0">
                  <a:solidFill>
                    <a:schemeClr val="bg1"/>
                  </a:solidFill>
                </a:rPr>
                <a:t>Notice: Undefined index: age...”</a:t>
              </a:r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0F5BD5C-57F6-479C-BBAB-F9EF786A8909}"/>
              </a:ext>
            </a:extLst>
          </p:cNvPr>
          <p:cNvSpPr/>
          <p:nvPr/>
        </p:nvSpPr>
        <p:spPr>
          <a:xfrm>
            <a:off x="6518275" y="1801813"/>
            <a:ext cx="30353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① </a:t>
            </a:r>
            <a:r>
              <a:rPr lang="en-US" altLang="zh-CN" dirty="0">
                <a:solidFill>
                  <a:schemeClr val="tx1"/>
                </a:solidFill>
              </a:rPr>
              <a:t>Notice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E_NOTICE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3558" name="矩形 3">
            <a:extLst>
              <a:ext uri="{FF2B5EF4-FFF2-40B4-BE49-F238E27FC236}">
                <a16:creationId xmlns:a16="http://schemas.microsoft.com/office/drawing/2014/main" id="{839CA35D-243D-436F-9C4E-47BE4B5B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94" y="5638800"/>
            <a:ext cx="8116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b="1" u="sng" dirty="0">
                <a:solidFill>
                  <a:srgbClr val="FF0000"/>
                </a:solidFill>
              </a:rPr>
              <a:t>遇到</a:t>
            </a:r>
            <a:r>
              <a:rPr lang="en-US" altLang="zh-CN" b="1" u="sng" dirty="0">
                <a:solidFill>
                  <a:srgbClr val="FF0000"/>
                </a:solidFill>
              </a:rPr>
              <a:t>Notice</a:t>
            </a:r>
            <a:r>
              <a:rPr lang="zh-CN" altLang="zh-CN" b="1" u="sng" dirty="0">
                <a:solidFill>
                  <a:srgbClr val="FF0000"/>
                </a:solidFill>
              </a:rPr>
              <a:t>提示信息通常是代码不严谨造成的，不会影响脚本继续运行。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16A95D68-6056-4747-89B3-5E1F7F4C79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D2411F4-B734-4EBF-8EBC-8CE762AF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0" name="组合 12">
            <a:extLst>
              <a:ext uri="{FF2B5EF4-FFF2-40B4-BE49-F238E27FC236}">
                <a16:creationId xmlns:a16="http://schemas.microsoft.com/office/drawing/2014/main" id="{3C2DA442-3A1B-434D-9C20-83199420BDFC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2789239"/>
            <a:ext cx="8050212" cy="2098675"/>
            <a:chOff x="633047" y="2065148"/>
            <a:chExt cx="6373137" cy="2099500"/>
          </a:xfrm>
        </p:grpSpPr>
        <p:sp>
          <p:nvSpPr>
            <p:cNvPr id="24584" name="矩形 5">
              <a:extLst>
                <a:ext uri="{FF2B5EF4-FFF2-40B4-BE49-F238E27FC236}">
                  <a16:creationId xmlns:a16="http://schemas.microsoft.com/office/drawing/2014/main" id="{87BC1B90-6AB6-444F-B79D-9119D6B4D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6373137" cy="20995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585" name="矩形 6">
              <a:extLst>
                <a:ext uri="{FF2B5EF4-FFF2-40B4-BE49-F238E27FC236}">
                  <a16:creationId xmlns:a16="http://schemas.microsoft.com/office/drawing/2014/main" id="{50B665E1-1CC6-4D7F-9D94-1F2AE7CF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175798"/>
              <a:ext cx="6197291" cy="1754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// ① </a:t>
              </a:r>
              <a:r>
                <a:rPr lang="zh-CN" altLang="en-US" b="1" dirty="0">
                  <a:solidFill>
                    <a:schemeClr val="bg1"/>
                  </a:solidFill>
                </a:rPr>
                <a:t>除法运算时，除数为</a:t>
              </a:r>
              <a:r>
                <a:rPr lang="en-US" altLang="zh-CN" b="1" dirty="0">
                  <a:solidFill>
                    <a:schemeClr val="bg1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echo 5 / 0;	// </a:t>
              </a:r>
              <a:r>
                <a:rPr lang="zh-CN" altLang="en-US" b="1" dirty="0">
                  <a:solidFill>
                    <a:schemeClr val="bg1"/>
                  </a:solidFill>
                </a:rPr>
                <a:t>提示信息“</a:t>
              </a:r>
              <a:r>
                <a:rPr lang="en-US" altLang="zh-CN" b="1" dirty="0">
                  <a:solidFill>
                    <a:schemeClr val="bg1"/>
                  </a:solidFill>
                </a:rPr>
                <a:t>Warning: Division by zero...”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// ② </a:t>
              </a:r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en-US" altLang="zh-CN" b="1" dirty="0">
                  <a:solidFill>
                    <a:schemeClr val="bg1"/>
                  </a:solidFill>
                </a:rPr>
                <a:t>include</a:t>
              </a:r>
              <a:r>
                <a:rPr lang="zh-CN" altLang="en-US" b="1" dirty="0">
                  <a:solidFill>
                    <a:schemeClr val="bg1"/>
                  </a:solidFill>
                </a:rPr>
                <a:t>包含不存在的文件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include '1234';	// </a:t>
              </a:r>
              <a:r>
                <a:rPr lang="zh-CN" altLang="en-US" b="1" dirty="0">
                  <a:solidFill>
                    <a:schemeClr val="bg1"/>
                  </a:solidFill>
                </a:rPr>
                <a:t>提示信息“</a:t>
              </a:r>
              <a:r>
                <a:rPr lang="en-US" altLang="zh-CN" b="1" dirty="0">
                  <a:solidFill>
                    <a:schemeClr val="bg1"/>
                  </a:solidFill>
                </a:rPr>
                <a:t>Warning: include(): Failed opening...”</a:t>
              </a:r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E6DCBDB-A5F8-4F64-9E77-F9FC9636B395}"/>
              </a:ext>
            </a:extLst>
          </p:cNvPr>
          <p:cNvSpPr/>
          <p:nvPr/>
        </p:nvSpPr>
        <p:spPr>
          <a:xfrm>
            <a:off x="6211889" y="2552700"/>
            <a:ext cx="33416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② </a:t>
            </a:r>
            <a:r>
              <a:rPr lang="en-US" altLang="zh-CN" dirty="0">
                <a:solidFill>
                  <a:schemeClr val="tx1"/>
                </a:solidFill>
              </a:rPr>
              <a:t>Warning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E_WARNING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4582" name="矩形 5">
            <a:extLst>
              <a:ext uri="{FF2B5EF4-FFF2-40B4-BE49-F238E27FC236}">
                <a16:creationId xmlns:a16="http://schemas.microsoft.com/office/drawing/2014/main" id="{26CC627D-6E3E-4A35-BD0E-846D82CD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5046664"/>
            <a:ext cx="8116888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除法运算前，可以使用</a:t>
            </a:r>
            <a:r>
              <a:rPr lang="en-US" altLang="zh-CN" dirty="0"/>
              <a:t>if</a:t>
            </a:r>
            <a:r>
              <a:rPr lang="zh-CN" altLang="zh-CN" dirty="0"/>
              <a:t>判断除数是否为</a:t>
            </a:r>
            <a:r>
              <a:rPr lang="en-US" altLang="zh-CN" dirty="0"/>
              <a:t>0</a:t>
            </a:r>
            <a:r>
              <a:rPr lang="zh-CN" altLang="zh-CN" dirty="0"/>
              <a:t>，若为</a:t>
            </a:r>
            <a:r>
              <a:rPr lang="en-US" altLang="zh-CN" dirty="0"/>
              <a:t>0</a:t>
            </a:r>
            <a:r>
              <a:rPr lang="zh-CN" altLang="zh-CN" dirty="0"/>
              <a:t>则拒绝执行除法运算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使用</a:t>
            </a:r>
            <a:r>
              <a:rPr lang="en-US" altLang="zh-CN" dirty="0"/>
              <a:t>include</a:t>
            </a:r>
            <a:r>
              <a:rPr lang="zh-CN" altLang="zh-CN" dirty="0"/>
              <a:t>前，先用</a:t>
            </a:r>
            <a:r>
              <a:rPr lang="en-US" altLang="zh-CN" dirty="0" err="1"/>
              <a:t>is_file</a:t>
            </a:r>
            <a:r>
              <a:rPr lang="en-US" altLang="zh-CN" dirty="0"/>
              <a:t>()</a:t>
            </a:r>
            <a:r>
              <a:rPr lang="zh-CN" altLang="zh-CN" dirty="0"/>
              <a:t>函数判断该文件是否存在，防止错误发生</a:t>
            </a:r>
          </a:p>
        </p:txBody>
      </p:sp>
      <p:sp>
        <p:nvSpPr>
          <p:cNvPr id="24583" name="矩形 10">
            <a:extLst>
              <a:ext uri="{FF2B5EF4-FFF2-40B4-BE49-F238E27FC236}">
                <a16:creationId xmlns:a16="http://schemas.microsoft.com/office/drawing/2014/main" id="{889D2181-7B73-4374-8B04-8A53DFEF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Warning</a:t>
            </a:r>
            <a:r>
              <a:rPr lang="zh-CN" altLang="en-US" b="1" u="sng" dirty="0">
                <a:solidFill>
                  <a:srgbClr val="0070C0"/>
                </a:solidFill>
              </a:rPr>
              <a:t>错误级别</a:t>
            </a:r>
            <a:r>
              <a:rPr lang="zh-CN" altLang="en-US" dirty="0"/>
              <a:t>相比</a:t>
            </a:r>
            <a:r>
              <a:rPr lang="en-US" altLang="zh-CN" dirty="0"/>
              <a:t>Notice</a:t>
            </a:r>
            <a:r>
              <a:rPr lang="zh-CN" altLang="en-US" dirty="0"/>
              <a:t>更严重一些，不会影响脚本继续执行。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739E7BB-22FC-4188-A3F5-F63AB1DD16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F7356A3-3352-412E-81A5-8F4E9DDB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04" name="组合 12">
            <a:extLst>
              <a:ext uri="{FF2B5EF4-FFF2-40B4-BE49-F238E27FC236}">
                <a16:creationId xmlns:a16="http://schemas.microsoft.com/office/drawing/2014/main" id="{B88BD875-FBAC-49DD-A92D-841AA1B35830}"/>
              </a:ext>
            </a:extLst>
          </p:cNvPr>
          <p:cNvGrpSpPr>
            <a:grpSpLocks/>
          </p:cNvGrpSpPr>
          <p:nvPr/>
        </p:nvGrpSpPr>
        <p:grpSpPr bwMode="auto">
          <a:xfrm>
            <a:off x="2052639" y="3808414"/>
            <a:ext cx="8201025" cy="1279525"/>
            <a:chOff x="633046" y="2065148"/>
            <a:chExt cx="6492725" cy="1278856"/>
          </a:xfrm>
        </p:grpSpPr>
        <p:sp>
          <p:nvSpPr>
            <p:cNvPr id="25607" name="矩形 5">
              <a:extLst>
                <a:ext uri="{FF2B5EF4-FFF2-40B4-BE49-F238E27FC236}">
                  <a16:creationId xmlns:a16="http://schemas.microsoft.com/office/drawing/2014/main" id="{65297262-7A87-4CCC-B8F5-6E324A114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6" y="2065148"/>
              <a:ext cx="6492725" cy="12788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608" name="矩形 6">
              <a:extLst>
                <a:ext uri="{FF2B5EF4-FFF2-40B4-BE49-F238E27FC236}">
                  <a16:creationId xmlns:a16="http://schemas.microsoft.com/office/drawing/2014/main" id="{8241EB55-69F0-4491-A783-CCEC0232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175798"/>
              <a:ext cx="6197291" cy="869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display();     // Fatal error: Uncaught Error: Call to undefined function...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echo 'test';  // </a:t>
              </a:r>
              <a:r>
                <a:rPr lang="zh-CN" altLang="en-US" b="1" dirty="0">
                  <a:solidFill>
                    <a:schemeClr val="bg1"/>
                  </a:solidFill>
                </a:rPr>
                <a:t>前一行发生错误，此行代码不会执行</a:t>
              </a:r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7B174AC-D679-429C-ABAE-A5FA0190C33B}"/>
              </a:ext>
            </a:extLst>
          </p:cNvPr>
          <p:cNvSpPr/>
          <p:nvPr/>
        </p:nvSpPr>
        <p:spPr>
          <a:xfrm>
            <a:off x="6176964" y="3419475"/>
            <a:ext cx="33416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③ </a:t>
            </a:r>
            <a:r>
              <a:rPr lang="en-US" altLang="zh-CN" dirty="0">
                <a:solidFill>
                  <a:schemeClr val="tx1"/>
                </a:solidFill>
              </a:rPr>
              <a:t>Fatal error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E_ERROR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5606" name="矩形 22">
            <a:extLst>
              <a:ext uri="{FF2B5EF4-FFF2-40B4-BE49-F238E27FC236}">
                <a16:creationId xmlns:a16="http://schemas.microsoft.com/office/drawing/2014/main" id="{39B97B1F-0627-47F1-B7B0-8E658A9F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Fatal error</a:t>
            </a:r>
            <a:r>
              <a:rPr lang="zh-CN" altLang="en-US" dirty="0"/>
              <a:t>是一种致命错误，在运行时发生。一旦发生该错误，</a:t>
            </a:r>
            <a:r>
              <a:rPr lang="en-US" altLang="zh-CN" dirty="0"/>
              <a:t>PHP</a:t>
            </a:r>
            <a:r>
              <a:rPr lang="zh-CN" altLang="en-US" dirty="0"/>
              <a:t>脚本会立即停止执行。例如，调用未定义的函数时就会发生致命错误，示例代码如下。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1F78B48B-6ABF-43B7-ACC8-BD2C8FFB79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A25552E-35A6-4D1C-89B2-F0ADF244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错误级别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28" name="组合 12">
            <a:extLst>
              <a:ext uri="{FF2B5EF4-FFF2-40B4-BE49-F238E27FC236}">
                <a16:creationId xmlns:a16="http://schemas.microsoft.com/office/drawing/2014/main" id="{A67652DC-8108-413C-91E8-5F6BFEBFF8AB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3257551"/>
            <a:ext cx="8050212" cy="2100263"/>
            <a:chOff x="633047" y="2065148"/>
            <a:chExt cx="6373137" cy="2099500"/>
          </a:xfrm>
        </p:grpSpPr>
        <p:sp>
          <p:nvSpPr>
            <p:cNvPr id="26632" name="矩形 5">
              <a:extLst>
                <a:ext uri="{FF2B5EF4-FFF2-40B4-BE49-F238E27FC236}">
                  <a16:creationId xmlns:a16="http://schemas.microsoft.com/office/drawing/2014/main" id="{A6062596-8961-4527-8E28-A38E198A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6373137" cy="20995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633" name="矩形 6">
              <a:extLst>
                <a:ext uri="{FF2B5EF4-FFF2-40B4-BE49-F238E27FC236}">
                  <a16:creationId xmlns:a16="http://schemas.microsoft.com/office/drawing/2014/main" id="{AC4C913D-100D-4CBE-A676-249B81E91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175798"/>
              <a:ext cx="6197291" cy="1754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// ① </a:t>
              </a:r>
              <a:r>
                <a:rPr lang="zh-CN" altLang="en-US" b="1">
                  <a:solidFill>
                    <a:schemeClr val="bg1"/>
                  </a:solidFill>
                </a:rPr>
                <a:t>除法运算时，除数为</a:t>
              </a:r>
              <a:r>
                <a:rPr lang="en-US" altLang="zh-CN" b="1">
                  <a:solidFill>
                    <a:schemeClr val="bg1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echo 5 / 0;	// </a:t>
              </a:r>
              <a:r>
                <a:rPr lang="zh-CN" altLang="en-US" b="1">
                  <a:solidFill>
                    <a:schemeClr val="bg1"/>
                  </a:solidFill>
                </a:rPr>
                <a:t>提示信息“</a:t>
              </a:r>
              <a:r>
                <a:rPr lang="en-US" altLang="zh-CN" b="1">
                  <a:solidFill>
                    <a:schemeClr val="bg1"/>
                  </a:solidFill>
                </a:rPr>
                <a:t>Warning: Division by zero...”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// ② </a:t>
              </a:r>
              <a:r>
                <a:rPr lang="zh-CN" altLang="en-US" b="1">
                  <a:solidFill>
                    <a:schemeClr val="bg1"/>
                  </a:solidFill>
                </a:rPr>
                <a:t>使用</a:t>
              </a:r>
              <a:r>
                <a:rPr lang="en-US" altLang="zh-CN" b="1">
                  <a:solidFill>
                    <a:schemeClr val="bg1"/>
                  </a:solidFill>
                </a:rPr>
                <a:t>include</a:t>
              </a:r>
              <a:r>
                <a:rPr lang="zh-CN" altLang="en-US" b="1">
                  <a:solidFill>
                    <a:schemeClr val="bg1"/>
                  </a:solidFill>
                </a:rPr>
                <a:t>包含不存在的文件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include '1234';	// </a:t>
              </a:r>
              <a:r>
                <a:rPr lang="zh-CN" altLang="en-US" b="1">
                  <a:solidFill>
                    <a:schemeClr val="bg1"/>
                  </a:solidFill>
                </a:rPr>
                <a:t>提示信息“</a:t>
              </a:r>
              <a:r>
                <a:rPr lang="en-US" altLang="zh-CN" b="1">
                  <a:solidFill>
                    <a:schemeClr val="bg1"/>
                  </a:solidFill>
                </a:rPr>
                <a:t>Warning: include(): Failed opening...”</a:t>
              </a:r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55DB42A-7AB8-4658-B60C-6BD0775EDF66}"/>
              </a:ext>
            </a:extLst>
          </p:cNvPr>
          <p:cNvSpPr/>
          <p:nvPr/>
        </p:nvSpPr>
        <p:spPr>
          <a:xfrm>
            <a:off x="6211889" y="3021013"/>
            <a:ext cx="33416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④ </a:t>
            </a:r>
            <a:r>
              <a:rPr lang="en-US" altLang="zh-CN" dirty="0">
                <a:solidFill>
                  <a:schemeClr val="tx1"/>
                </a:solidFill>
              </a:rPr>
              <a:t>Parse error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E_PARSE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6630" name="矩形 10">
            <a:extLst>
              <a:ext uri="{FF2B5EF4-FFF2-40B4-BE49-F238E27FC236}">
                <a16:creationId xmlns:a16="http://schemas.microsoft.com/office/drawing/2014/main" id="{2C320283-8D43-460D-A322-481A33B9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Parse error</a:t>
            </a:r>
            <a:r>
              <a:rPr lang="zh-CN" altLang="en-US"/>
              <a:t>是语法解析错误，当脚本存在语法错误时，无法解析成功，就会发生此错误。遇到此错误说明脚本没有执行。</a:t>
            </a:r>
          </a:p>
        </p:txBody>
      </p:sp>
      <p:sp>
        <p:nvSpPr>
          <p:cNvPr id="26631" name="矩形 3">
            <a:extLst>
              <a:ext uri="{FF2B5EF4-FFF2-40B4-BE49-F238E27FC236}">
                <a16:creationId xmlns:a16="http://schemas.microsoft.com/office/drawing/2014/main" id="{E055C8C2-904C-440C-9C84-BACEAB4B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5453064"/>
            <a:ext cx="8239125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/>
              <a:t>对于这类错误，可以借助代码编辑器的语法高亮和检查功能，以提醒开发人员避免语法出错。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16BD4E6-46BD-4554-93BC-2A4780A94A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D8DD591-E3B8-41ED-93BF-6DD5A8B0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手动触发错误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矩形 3">
            <a:extLst>
              <a:ext uri="{FF2B5EF4-FFF2-40B4-BE49-F238E27FC236}">
                <a16:creationId xmlns:a16="http://schemas.microsoft.com/office/drawing/2014/main" id="{0719F6F9-5F3C-46B8-9F25-73F47F17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E_ERROR</a:t>
            </a:r>
            <a:r>
              <a:rPr lang="zh-CN" altLang="en-US"/>
              <a:t>、</a:t>
            </a:r>
            <a:r>
              <a:rPr lang="en-US" altLang="zh-CN"/>
              <a:t>E_NOTICE</a:t>
            </a:r>
            <a:r>
              <a:rPr lang="zh-CN" altLang="en-US"/>
              <a:t>、</a:t>
            </a:r>
            <a:r>
              <a:rPr lang="en-US" altLang="zh-CN"/>
              <a:t>E_WARNING</a:t>
            </a:r>
            <a:r>
              <a:rPr lang="zh-CN" altLang="en-US"/>
              <a:t>等错误都是由</a:t>
            </a:r>
            <a:r>
              <a:rPr lang="en-US" altLang="zh-CN"/>
              <a:t>PHP</a:t>
            </a:r>
            <a:r>
              <a:rPr lang="zh-CN" altLang="en-US"/>
              <a:t>解释器自动触发的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PHP</a:t>
            </a:r>
            <a:r>
              <a:rPr lang="zh-CN" altLang="en-US"/>
              <a:t>解释器自动触发的错误外，还可以根据不同的需求自定义错误，它们可以用于协助调试，或在发布给其他人的代码中生成不推荐使用的通知等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F8683-A85A-4274-895C-8EC9D90C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960A4-A880-4940-9C32-AA798499DFDF}"/>
              </a:ext>
            </a:extLst>
          </p:cNvPr>
          <p:cNvSpPr txBox="1"/>
          <p:nvPr/>
        </p:nvSpPr>
        <p:spPr>
          <a:xfrm>
            <a:off x="1418166" y="1236133"/>
            <a:ext cx="9355667" cy="278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dirty="0"/>
              <a:t>1</a:t>
            </a:r>
            <a:r>
              <a:rPr lang="zh-CN" altLang="en-US" sz="3000" dirty="0"/>
              <a:t>、文件类型不符：要求</a:t>
            </a:r>
            <a:r>
              <a:rPr lang="en-US" altLang="zh-CN" sz="3000" dirty="0"/>
              <a:t>php</a:t>
            </a:r>
            <a:r>
              <a:rPr lang="zh-CN" altLang="en-US" sz="3000" dirty="0"/>
              <a:t>源文件和运行效果截图，部分同学只交了</a:t>
            </a:r>
            <a:r>
              <a:rPr lang="en-US" altLang="zh-CN" sz="3000" dirty="0"/>
              <a:t>word</a:t>
            </a:r>
            <a:r>
              <a:rPr lang="zh-CN" altLang="en-US" sz="3000" dirty="0"/>
              <a:t>档；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2</a:t>
            </a:r>
            <a:r>
              <a:rPr lang="zh-CN" altLang="en-US" sz="3000" dirty="0"/>
              <a:t>、要求不符：要求有数据输出代码，部分同学没有；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3</a:t>
            </a:r>
            <a:r>
              <a:rPr lang="zh-CN" altLang="en-US" sz="3000" dirty="0"/>
              <a:t>、部分同学的作业很像；</a:t>
            </a:r>
          </a:p>
        </p:txBody>
      </p:sp>
    </p:spTree>
    <p:extLst>
      <p:ext uri="{BB962C8B-B14F-4D97-AF65-F5344CB8AC3E}">
        <p14:creationId xmlns:p14="http://schemas.microsoft.com/office/powerpoint/2010/main" val="2556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0AB7247-EF88-4C1E-A385-5ABAC78F9B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7DEB7CF-964E-4C6A-9A81-37043CFC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41" y="1094107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手动触发错误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6" name="矩形 3">
            <a:extLst>
              <a:ext uri="{FF2B5EF4-FFF2-40B4-BE49-F238E27FC236}">
                <a16:creationId xmlns:a16="http://schemas.microsoft.com/office/drawing/2014/main" id="{F3AECBC4-C6D3-43BC-B2B2-1A158FD1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028" y="1601012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PHP</a:t>
            </a:r>
            <a:r>
              <a:rPr lang="zh-CN" altLang="en-US" dirty="0"/>
              <a:t>的内置函数</a:t>
            </a:r>
            <a:r>
              <a:rPr lang="en-US" altLang="zh-CN" b="1" u="sng" dirty="0" err="1">
                <a:solidFill>
                  <a:srgbClr val="0070C0"/>
                </a:solidFill>
              </a:rPr>
              <a:t>trigger_error</a:t>
            </a:r>
            <a:r>
              <a:rPr lang="en-US" altLang="zh-CN" b="1" u="sng" dirty="0">
                <a:solidFill>
                  <a:srgbClr val="0070C0"/>
                </a:solidFill>
              </a:rPr>
              <a:t>()</a:t>
            </a:r>
            <a:r>
              <a:rPr lang="zh-CN" altLang="en-US" dirty="0"/>
              <a:t>可以触发错误，该函数声明如下：</a:t>
            </a:r>
          </a:p>
        </p:txBody>
      </p:sp>
      <p:grpSp>
        <p:nvGrpSpPr>
          <p:cNvPr id="28677" name="组合 4">
            <a:extLst>
              <a:ext uri="{FF2B5EF4-FFF2-40B4-BE49-F238E27FC236}">
                <a16:creationId xmlns:a16="http://schemas.microsoft.com/office/drawing/2014/main" id="{0233504E-7F0D-4F58-8179-270648ADEE38}"/>
              </a:ext>
            </a:extLst>
          </p:cNvPr>
          <p:cNvGrpSpPr>
            <a:grpSpLocks/>
          </p:cNvGrpSpPr>
          <p:nvPr/>
        </p:nvGrpSpPr>
        <p:grpSpPr bwMode="auto">
          <a:xfrm>
            <a:off x="1239845" y="2252789"/>
            <a:ext cx="8050213" cy="833438"/>
            <a:chOff x="633047" y="2065148"/>
            <a:chExt cx="6373137" cy="833358"/>
          </a:xfrm>
        </p:grpSpPr>
        <p:sp>
          <p:nvSpPr>
            <p:cNvPr id="28680" name="矩形 5">
              <a:extLst>
                <a:ext uri="{FF2B5EF4-FFF2-40B4-BE49-F238E27FC236}">
                  <a16:creationId xmlns:a16="http://schemas.microsoft.com/office/drawing/2014/main" id="{1492DB44-7F25-4D6F-A329-C2AD6272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6373137" cy="8333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681" name="矩形 6">
              <a:extLst>
                <a:ext uri="{FF2B5EF4-FFF2-40B4-BE49-F238E27FC236}">
                  <a16:creationId xmlns:a16="http://schemas.microsoft.com/office/drawing/2014/main" id="{F6111903-F9C7-4586-A9E0-8224BBA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210968"/>
              <a:ext cx="6197291" cy="416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bool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trigger_error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 string 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error_msg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[, int 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error_type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E_USER_NOTICE ] )</a:t>
              </a:r>
            </a:p>
          </p:txBody>
        </p:sp>
      </p:grpSp>
      <p:sp>
        <p:nvSpPr>
          <p:cNvPr id="28678" name="矩形 7">
            <a:extLst>
              <a:ext uri="{FF2B5EF4-FFF2-40B4-BE49-F238E27FC236}">
                <a16:creationId xmlns:a16="http://schemas.microsoft.com/office/drawing/2014/main" id="{FF46123D-4D25-4ED4-9AC3-03B12E36E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45" y="3180094"/>
            <a:ext cx="786765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个参数是错误信息内容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个参数是错误类别，默认为</a:t>
            </a:r>
            <a:r>
              <a:rPr lang="en-US" altLang="zh-CN" dirty="0"/>
              <a:t>E_UESR_NOTICE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09B091-644E-4F03-B78C-265296ABA419}"/>
              </a:ext>
            </a:extLst>
          </p:cNvPr>
          <p:cNvSpPr/>
          <p:nvPr/>
        </p:nvSpPr>
        <p:spPr>
          <a:xfrm>
            <a:off x="9720648" y="3614860"/>
            <a:ext cx="2141838" cy="8695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例子：</a:t>
            </a:r>
            <a:r>
              <a:rPr lang="en-US" altLang="zh-CN" dirty="0" err="1"/>
              <a:t>trigger.php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0484F0-CB91-46BB-B17A-8B715EAF88CE}"/>
              </a:ext>
            </a:extLst>
          </p:cNvPr>
          <p:cNvSpPr txBox="1"/>
          <p:nvPr/>
        </p:nvSpPr>
        <p:spPr>
          <a:xfrm>
            <a:off x="1139041" y="4143494"/>
            <a:ext cx="3855308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divide($num1, $num2)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if($num2 == 0){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trigger_error</a:t>
            </a:r>
            <a:r>
              <a:rPr lang="en-US" altLang="zh-CN" dirty="0"/>
              <a:t>('</a:t>
            </a:r>
            <a:r>
              <a:rPr lang="zh-CN" altLang="en-US" dirty="0"/>
              <a:t>除数不能为</a:t>
            </a:r>
            <a:r>
              <a:rPr lang="en-US" altLang="zh-CN" dirty="0"/>
              <a:t>0');</a:t>
            </a:r>
          </a:p>
          <a:p>
            <a:r>
              <a:rPr lang="en-US" altLang="zh-CN" dirty="0"/>
              <a:t>       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$num1 / $num2;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echo divide(100, 0);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AFA023-2379-49B8-9F19-BB74EBD8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51" y="4646071"/>
            <a:ext cx="5684211" cy="15801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FDD5268-5ACE-43C9-B1C6-5D50C491EB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2BC286B-AF6F-408A-AC0E-84B7128C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88" y="1284164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显示错误报告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矩形 4">
            <a:extLst>
              <a:ext uri="{FF2B5EF4-FFF2-40B4-BE49-F238E27FC236}">
                <a16:creationId xmlns:a16="http://schemas.microsoft.com/office/drawing/2014/main" id="{74A8D1AE-4FAC-427D-BB9E-5FEB5A5A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88" y="1947864"/>
            <a:ext cx="9647023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在实际开发过程中，不可避免的会出现各种各样的错误，为了提高开发效率，</a:t>
            </a:r>
            <a:r>
              <a:rPr lang="en-US" altLang="zh-CN" dirty="0"/>
              <a:t>PHP</a:t>
            </a:r>
            <a:r>
              <a:rPr lang="zh-CN" altLang="en-US" dirty="0"/>
              <a:t>语言提供了</a:t>
            </a:r>
            <a:r>
              <a:rPr lang="zh-CN" altLang="en-US" b="1" u="sng" dirty="0">
                <a:solidFill>
                  <a:srgbClr val="0070C0"/>
                </a:solidFill>
              </a:rPr>
              <a:t>显示错误的机制</a:t>
            </a:r>
            <a:r>
              <a:rPr lang="zh-CN" altLang="en-US" dirty="0"/>
              <a:t>，该机制</a:t>
            </a:r>
            <a:r>
              <a:rPr lang="zh-CN" altLang="en-US" b="1" u="sng" dirty="0">
                <a:solidFill>
                  <a:srgbClr val="0070C0"/>
                </a:solidFill>
              </a:rPr>
              <a:t>可以控制</a:t>
            </a:r>
            <a:r>
              <a:rPr lang="zh-CN" altLang="en-US" dirty="0"/>
              <a:t>是否显示错误以及显示错误的级别等。在默认情况下，会将所有的错误显示在输出结果中。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A1DBA71-22EF-4A9B-9C94-2C2075ED60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6FC6934-F3BD-4EF3-A32A-BFEBD6B7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80" y="1174321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显示错误报告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修改配置文件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矩形 4">
            <a:extLst>
              <a:ext uri="{FF2B5EF4-FFF2-40B4-BE49-F238E27FC236}">
                <a16:creationId xmlns:a16="http://schemas.microsoft.com/office/drawing/2014/main" id="{9331AD00-6FF0-4489-B9C6-685AA267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04" y="1849009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直接配置</a:t>
            </a:r>
            <a:r>
              <a:rPr lang="en-US" altLang="zh-CN" dirty="0"/>
              <a:t>php.ini</a:t>
            </a:r>
            <a:r>
              <a:rPr lang="zh-CN" altLang="en-US" dirty="0"/>
              <a:t>文件来显示错误报告。</a:t>
            </a:r>
          </a:p>
        </p:txBody>
      </p:sp>
      <p:grpSp>
        <p:nvGrpSpPr>
          <p:cNvPr id="30725" name="组合 5">
            <a:extLst>
              <a:ext uri="{FF2B5EF4-FFF2-40B4-BE49-F238E27FC236}">
                <a16:creationId xmlns:a16="http://schemas.microsoft.com/office/drawing/2014/main" id="{2FF9897F-AF17-499D-9138-D1D7AE0323A0}"/>
              </a:ext>
            </a:extLst>
          </p:cNvPr>
          <p:cNvGrpSpPr>
            <a:grpSpLocks/>
          </p:cNvGrpSpPr>
          <p:nvPr/>
        </p:nvGrpSpPr>
        <p:grpSpPr bwMode="auto">
          <a:xfrm>
            <a:off x="2957943" y="2617360"/>
            <a:ext cx="5616575" cy="1277937"/>
            <a:chOff x="633048" y="2065147"/>
            <a:chExt cx="3555917" cy="1277939"/>
          </a:xfrm>
        </p:grpSpPr>
        <p:sp>
          <p:nvSpPr>
            <p:cNvPr id="30727" name="矩形 5">
              <a:extLst>
                <a:ext uri="{FF2B5EF4-FFF2-40B4-BE49-F238E27FC236}">
                  <a16:creationId xmlns:a16="http://schemas.microsoft.com/office/drawing/2014/main" id="{C5784114-98FF-4B81-8341-61847781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065147"/>
              <a:ext cx="3555917" cy="12779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28" name="矩形 6">
              <a:extLst>
                <a:ext uri="{FF2B5EF4-FFF2-40B4-BE49-F238E27FC236}">
                  <a16:creationId xmlns:a16="http://schemas.microsoft.com/office/drawing/2014/main" id="{F7407DB1-0BF0-4099-9370-A739E35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210968"/>
              <a:ext cx="3389352" cy="87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</a:rPr>
                <a:t>error_reporting</a:t>
              </a:r>
              <a:r>
                <a:rPr lang="en-US" altLang="zh-CN" b="1" dirty="0">
                  <a:solidFill>
                    <a:schemeClr val="bg1"/>
                  </a:solidFill>
                </a:rPr>
                <a:t> = E_ALL &amp; ~E_NOTICE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</a:rPr>
                <a:t>display_errors</a:t>
              </a:r>
              <a:r>
                <a:rPr lang="en-US" altLang="zh-CN" b="1" dirty="0">
                  <a:solidFill>
                    <a:schemeClr val="bg1"/>
                  </a:solidFill>
                </a:rPr>
                <a:t> = On</a:t>
              </a:r>
            </a:p>
          </p:txBody>
        </p:sp>
      </p:grpSp>
      <p:sp>
        <p:nvSpPr>
          <p:cNvPr id="30726" name="矩形 3">
            <a:extLst>
              <a:ext uri="{FF2B5EF4-FFF2-40B4-BE49-F238E27FC236}">
                <a16:creationId xmlns:a16="http://schemas.microsoft.com/office/drawing/2014/main" id="{9EE5C767-0C9E-479D-8A30-98A5A769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18" y="4092146"/>
            <a:ext cx="90566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error_reporting</a:t>
            </a:r>
            <a:r>
              <a:rPr lang="zh-CN" altLang="zh-CN" dirty="0"/>
              <a:t>用于设置报告的错误级别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display_errors</a:t>
            </a:r>
            <a:r>
              <a:rPr lang="zh-CN" altLang="zh-CN" dirty="0"/>
              <a:t>用于设置是否显示错误信息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行代码中</a:t>
            </a:r>
            <a:r>
              <a:rPr lang="en-US" altLang="zh-CN" dirty="0"/>
              <a:t>E_ALL &amp; ~E_NOTICE</a:t>
            </a:r>
            <a:r>
              <a:rPr lang="zh-CN" altLang="zh-CN" dirty="0"/>
              <a:t>表示报告除</a:t>
            </a:r>
            <a:r>
              <a:rPr lang="en-US" altLang="zh-CN" dirty="0"/>
              <a:t>E_NOTICE</a:t>
            </a:r>
            <a:r>
              <a:rPr lang="zh-CN" altLang="zh-CN" dirty="0"/>
              <a:t>之外的所有级别的错误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行表示将错误报告显示在输出结果中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7B39CBA-EB27-49FD-9A6E-8996F452B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9E6F6E9-1000-4AF2-9DE6-0E9D448E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99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显示错误报告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error_reporting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ini_set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矩形 4">
            <a:extLst>
              <a:ext uri="{FF2B5EF4-FFF2-40B4-BE49-F238E27FC236}">
                <a16:creationId xmlns:a16="http://schemas.microsoft.com/office/drawing/2014/main" id="{3FAA99A6-E8C4-4EAC-91B8-CCF0416C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23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通过</a:t>
            </a:r>
            <a:r>
              <a:rPr lang="en-US" altLang="zh-CN"/>
              <a:t>PHP</a:t>
            </a:r>
            <a:r>
              <a:rPr lang="zh-CN" altLang="en-US"/>
              <a:t>提供的</a:t>
            </a:r>
            <a:r>
              <a:rPr lang="en-US" altLang="zh-CN" b="1" u="sng">
                <a:solidFill>
                  <a:srgbClr val="0070C0"/>
                </a:solidFill>
              </a:rPr>
              <a:t>error_reporting()</a:t>
            </a:r>
            <a:r>
              <a:rPr lang="zh-CN" altLang="en-US" b="1" u="sng">
                <a:solidFill>
                  <a:srgbClr val="0070C0"/>
                </a:solidFill>
              </a:rPr>
              <a:t>和</a:t>
            </a:r>
            <a:r>
              <a:rPr lang="en-US" altLang="zh-CN" b="1" u="sng">
                <a:solidFill>
                  <a:srgbClr val="0070C0"/>
                </a:solidFill>
              </a:rPr>
              <a:t>ini_set()</a:t>
            </a:r>
            <a:r>
              <a:rPr lang="zh-CN" altLang="en-US" b="1" u="sng">
                <a:solidFill>
                  <a:srgbClr val="0070C0"/>
                </a:solidFill>
              </a:rPr>
              <a:t>函数</a:t>
            </a:r>
            <a:r>
              <a:rPr lang="zh-CN" altLang="en-US"/>
              <a:t>来实现显示错误报告。</a:t>
            </a: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B59F544A-7C13-4E75-B891-C0A4A8EA57DA}"/>
              </a:ext>
            </a:extLst>
          </p:cNvPr>
          <p:cNvGrpSpPr>
            <a:grpSpLocks/>
          </p:cNvGrpSpPr>
          <p:nvPr/>
        </p:nvGrpSpPr>
        <p:grpSpPr bwMode="auto">
          <a:xfrm>
            <a:off x="2423898" y="2716214"/>
            <a:ext cx="5932488" cy="1277937"/>
            <a:chOff x="633048" y="2065147"/>
            <a:chExt cx="3555917" cy="1277939"/>
          </a:xfrm>
        </p:grpSpPr>
        <p:sp>
          <p:nvSpPr>
            <p:cNvPr id="31752" name="矩形 5">
              <a:extLst>
                <a:ext uri="{FF2B5EF4-FFF2-40B4-BE49-F238E27FC236}">
                  <a16:creationId xmlns:a16="http://schemas.microsoft.com/office/drawing/2014/main" id="{95843BF8-3220-4985-9F9E-FD802115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065147"/>
              <a:ext cx="3555917" cy="12779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53" name="矩形 6">
              <a:extLst>
                <a:ext uri="{FF2B5EF4-FFF2-40B4-BE49-F238E27FC236}">
                  <a16:creationId xmlns:a16="http://schemas.microsoft.com/office/drawing/2014/main" id="{B68C50C1-B373-4E92-8D16-7E7139E5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210968"/>
              <a:ext cx="3389352" cy="87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error_reporting(E_ALL &amp; ~E_NOTICE);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ini_set('display_errors', 1);</a:t>
              </a:r>
            </a:p>
          </p:txBody>
        </p:sp>
      </p:grpSp>
      <p:sp>
        <p:nvSpPr>
          <p:cNvPr id="31750" name="矩形 3">
            <a:extLst>
              <a:ext uri="{FF2B5EF4-FFF2-40B4-BE49-F238E27FC236}">
                <a16:creationId xmlns:a16="http://schemas.microsoft.com/office/drawing/2014/main" id="{094BB4EB-2A54-4F0A-ACC9-BA6D5CF4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86" y="4191000"/>
            <a:ext cx="8247062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ini_set()</a:t>
            </a:r>
            <a:r>
              <a:rPr lang="zh-CN" altLang="en-US"/>
              <a:t>函数用来设置</a:t>
            </a:r>
            <a:r>
              <a:rPr lang="en-US" altLang="zh-CN"/>
              <a:t>php.ini</a:t>
            </a:r>
            <a:r>
              <a:rPr lang="zh-CN" altLang="en-US"/>
              <a:t>中指定选项的值，仅在本脚本周期内有效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error_reporting()</a:t>
            </a:r>
            <a:r>
              <a:rPr lang="zh-CN" altLang="en-US"/>
              <a:t>函数用于设置错误级别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若要获取</a:t>
            </a:r>
            <a:r>
              <a:rPr lang="en-US" altLang="zh-CN"/>
              <a:t>php.ini</a:t>
            </a:r>
            <a:r>
              <a:rPr lang="zh-CN" altLang="en-US"/>
              <a:t>中的指定选项值，可以使用</a:t>
            </a:r>
            <a:r>
              <a:rPr lang="en-US" altLang="zh-CN"/>
              <a:t>ini_get()</a:t>
            </a:r>
            <a:r>
              <a:rPr lang="zh-CN" altLang="en-US"/>
              <a:t>函数进行获取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D4C954C-02A1-4A69-8E94-A9C69089BC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67E9967-5332-4AF5-BBEB-8AC17E1A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58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记录错误日志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矩形 3">
            <a:extLst>
              <a:ext uri="{FF2B5EF4-FFF2-40B4-BE49-F238E27FC236}">
                <a16:creationId xmlns:a16="http://schemas.microsoft.com/office/drawing/2014/main" id="{6B5152FF-50C0-408F-880D-F9CB0AC3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82" y="1947863"/>
            <a:ext cx="84026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思考</a:t>
            </a:r>
            <a:r>
              <a:rPr lang="zh-CN" altLang="en-US"/>
              <a:t>：网站已经上线或者正在运行，错误显示出来会影响用户体验，这时如何将这些错误记录下来，为后期解决这些错误提供帮助？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答案</a:t>
            </a:r>
            <a:r>
              <a:rPr lang="zh-CN" altLang="en-US"/>
              <a:t>：错误日志功能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实现方式</a:t>
            </a:r>
            <a:r>
              <a:rPr lang="zh-CN" altLang="en-US"/>
              <a:t>：一通过配置文件来记录错误日志信息，二通过</a:t>
            </a:r>
            <a:r>
              <a:rPr lang="en-US" altLang="zh-CN"/>
              <a:t>error_log()</a:t>
            </a:r>
            <a:r>
              <a:rPr lang="zh-CN" altLang="en-US"/>
              <a:t>函数来记录错误日志信息。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388FAEE-A08D-4E2B-BC12-F215D77D6A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7A7261E-83B5-4CAC-80B8-5593F050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记录错误日志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修改配置文件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1A8C3C7B-37DA-4C86-9083-7F26262F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通过</a:t>
            </a:r>
            <a:r>
              <a:rPr lang="zh-CN" altLang="en-US" b="1" u="sng">
                <a:solidFill>
                  <a:srgbClr val="0070C0"/>
                </a:solidFill>
              </a:rPr>
              <a:t>修改</a:t>
            </a:r>
            <a:r>
              <a:rPr lang="en-US" altLang="zh-CN" b="1" u="sng">
                <a:solidFill>
                  <a:srgbClr val="0070C0"/>
                </a:solidFill>
              </a:rPr>
              <a:t>php.ini</a:t>
            </a:r>
            <a:r>
              <a:rPr lang="zh-CN" altLang="en-US" b="1" u="sng">
                <a:solidFill>
                  <a:srgbClr val="0070C0"/>
                </a:solidFill>
              </a:rPr>
              <a:t>配置文件</a:t>
            </a:r>
            <a:r>
              <a:rPr lang="zh-CN" altLang="en-US"/>
              <a:t>，可以直接设置记录错误日志的相关配置项</a:t>
            </a:r>
            <a:endParaRPr lang="en-US" altLang="zh-CN"/>
          </a:p>
        </p:txBody>
      </p:sp>
      <p:grpSp>
        <p:nvGrpSpPr>
          <p:cNvPr id="33797" name="组合 4">
            <a:extLst>
              <a:ext uri="{FF2B5EF4-FFF2-40B4-BE49-F238E27FC236}">
                <a16:creationId xmlns:a16="http://schemas.microsoft.com/office/drawing/2014/main" id="{EA76E189-338C-481B-863A-BA87077FEF99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074989"/>
            <a:ext cx="3752850" cy="1703387"/>
            <a:chOff x="633048" y="2065147"/>
            <a:chExt cx="1925664" cy="1702920"/>
          </a:xfrm>
        </p:grpSpPr>
        <p:sp>
          <p:nvSpPr>
            <p:cNvPr id="33799" name="矩形 5">
              <a:extLst>
                <a:ext uri="{FF2B5EF4-FFF2-40B4-BE49-F238E27FC236}">
                  <a16:creationId xmlns:a16="http://schemas.microsoft.com/office/drawing/2014/main" id="{380B0729-6C5E-4035-9485-7DEBC9A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065147"/>
              <a:ext cx="1925664" cy="17029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3800" name="矩形 6">
              <a:extLst>
                <a:ext uri="{FF2B5EF4-FFF2-40B4-BE49-F238E27FC236}">
                  <a16:creationId xmlns:a16="http://schemas.microsoft.com/office/drawing/2014/main" id="{FB42B398-79AF-4881-BC97-27364C6D0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95" y="2222690"/>
              <a:ext cx="1808394" cy="1154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error_reporting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E_ALL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log_error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error_log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C:\web\php_errors.log</a:t>
              </a:r>
            </a:p>
          </p:txBody>
        </p:sp>
      </p:grpSp>
      <p:sp>
        <p:nvSpPr>
          <p:cNvPr id="33798" name="矩形 1">
            <a:extLst>
              <a:ext uri="{FF2B5EF4-FFF2-40B4-BE49-F238E27FC236}">
                <a16:creationId xmlns:a16="http://schemas.microsoft.com/office/drawing/2014/main" id="{45EC483B-CAE6-4A76-8E91-7CB209B6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040064"/>
            <a:ext cx="44783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error_reporting</a:t>
            </a:r>
            <a:r>
              <a:rPr lang="zh-CN" altLang="zh-CN"/>
              <a:t>用于设置显示错误级别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E_ALL</a:t>
            </a:r>
            <a:r>
              <a:rPr lang="zh-CN" altLang="zh-CN"/>
              <a:t>表示显示所有错误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log_error</a:t>
            </a:r>
            <a:r>
              <a:rPr lang="zh-CN" altLang="zh-CN"/>
              <a:t>用于设置是否记录日志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error_log</a:t>
            </a:r>
            <a:r>
              <a:rPr lang="zh-CN" altLang="zh-CN"/>
              <a:t>用于指定日志写入的文件路径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685EBF0-D8C8-4441-84DA-D61D09D9B9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07CB3FC-D573-4351-B023-1C335E31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记录错误日志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error_log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0" name="矩形 3">
            <a:extLst>
              <a:ext uri="{FF2B5EF4-FFF2-40B4-BE49-F238E27FC236}">
                <a16:creationId xmlns:a16="http://schemas.microsoft.com/office/drawing/2014/main" id="{76131C1F-55D2-4CEA-A869-6F5F15A2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error_log()</a:t>
            </a:r>
            <a:r>
              <a:rPr lang="zh-CN" altLang="en-US" b="1" u="sng">
                <a:solidFill>
                  <a:srgbClr val="0070C0"/>
                </a:solidFill>
              </a:rPr>
              <a:t>函数</a:t>
            </a:r>
            <a:r>
              <a:rPr lang="zh-CN" altLang="en-US"/>
              <a:t>用于将错误记录到指定的日志文件中</a:t>
            </a:r>
            <a:endParaRPr lang="en-US" altLang="zh-CN"/>
          </a:p>
        </p:txBody>
      </p:sp>
      <p:grpSp>
        <p:nvGrpSpPr>
          <p:cNvPr id="34821" name="组合 4">
            <a:extLst>
              <a:ext uri="{FF2B5EF4-FFF2-40B4-BE49-F238E27FC236}">
                <a16:creationId xmlns:a16="http://schemas.microsoft.com/office/drawing/2014/main" id="{906FD650-A870-4F58-A0DD-96E186EEB559}"/>
              </a:ext>
            </a:extLst>
          </p:cNvPr>
          <p:cNvGrpSpPr>
            <a:grpSpLocks/>
          </p:cNvGrpSpPr>
          <p:nvPr/>
        </p:nvGrpSpPr>
        <p:grpSpPr bwMode="auto">
          <a:xfrm>
            <a:off x="2771776" y="2657476"/>
            <a:ext cx="6494463" cy="1984375"/>
            <a:chOff x="633048" y="2065147"/>
            <a:chExt cx="2998441" cy="1984245"/>
          </a:xfrm>
        </p:grpSpPr>
        <p:sp>
          <p:nvSpPr>
            <p:cNvPr id="34823" name="矩形 5">
              <a:extLst>
                <a:ext uri="{FF2B5EF4-FFF2-40B4-BE49-F238E27FC236}">
                  <a16:creationId xmlns:a16="http://schemas.microsoft.com/office/drawing/2014/main" id="{584824AF-ECC4-47FE-B5B1-B17C0222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065147"/>
              <a:ext cx="2971381" cy="19842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24" name="矩形 6">
              <a:extLst>
                <a:ext uri="{FF2B5EF4-FFF2-40B4-BE49-F238E27FC236}">
                  <a16:creationId xmlns:a16="http://schemas.microsoft.com/office/drawing/2014/main" id="{09AF05A1-BF47-42EB-8E13-0DA1713D3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15" y="2175802"/>
              <a:ext cx="2875174" cy="170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// </a:t>
              </a:r>
              <a:r>
                <a:rPr lang="zh-CN" altLang="en-US" b="1">
                  <a:solidFill>
                    <a:schemeClr val="bg1"/>
                  </a:solidFill>
                </a:rPr>
                <a:t>将错误信息发送到</a:t>
              </a:r>
              <a:r>
                <a:rPr lang="en-US" altLang="zh-CN" b="1">
                  <a:solidFill>
                    <a:schemeClr val="bg1"/>
                  </a:solidFill>
                </a:rPr>
                <a:t>php.ini</a:t>
              </a:r>
              <a:r>
                <a:rPr lang="zh-CN" altLang="en-US" b="1">
                  <a:solidFill>
                    <a:schemeClr val="bg1"/>
                  </a:solidFill>
                </a:rPr>
                <a:t>中的</a:t>
              </a:r>
              <a:r>
                <a:rPr lang="en-US" altLang="zh-CN" b="1">
                  <a:solidFill>
                    <a:schemeClr val="bg1"/>
                  </a:solidFill>
                </a:rPr>
                <a:t>error_log</a:t>
              </a:r>
              <a:r>
                <a:rPr lang="zh-CN" altLang="en-US" b="1">
                  <a:solidFill>
                    <a:schemeClr val="bg1"/>
                  </a:solidFill>
                </a:rPr>
                <a:t>配置的日志中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error_log('error message a');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// </a:t>
              </a:r>
              <a:r>
                <a:rPr lang="zh-CN" altLang="en-US" b="1">
                  <a:solidFill>
                    <a:schemeClr val="bg1"/>
                  </a:solidFill>
                </a:rPr>
                <a:t>将错误信息发送到指定日志文件中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error_log('error message b', 3, 'C:/web/php.log');</a:t>
              </a:r>
            </a:p>
          </p:txBody>
        </p:sp>
      </p:grpSp>
      <p:sp>
        <p:nvSpPr>
          <p:cNvPr id="34822" name="矩形 1">
            <a:extLst>
              <a:ext uri="{FF2B5EF4-FFF2-40B4-BE49-F238E27FC236}">
                <a16:creationId xmlns:a16="http://schemas.microsoft.com/office/drawing/2014/main" id="{9F7E2321-7F7A-410B-9B6D-C320CFB3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4794250"/>
            <a:ext cx="8615362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个参数用于指定将错误信息发送到何处，当省略时默认为</a:t>
            </a:r>
            <a:r>
              <a:rPr lang="en-US" altLang="zh-CN" dirty="0"/>
              <a:t>php.ini</a:t>
            </a:r>
            <a:r>
              <a:rPr lang="zh-CN" altLang="en-US" dirty="0"/>
              <a:t>中的</a:t>
            </a:r>
            <a:r>
              <a:rPr lang="en-US" altLang="zh-CN" dirty="0" err="1"/>
              <a:t>error_log</a:t>
            </a:r>
            <a:r>
              <a:rPr lang="zh-CN" altLang="en-US" dirty="0"/>
              <a:t>配置的日志中，此处设置为</a:t>
            </a:r>
            <a:r>
              <a:rPr lang="en-US" altLang="zh-CN" dirty="0"/>
              <a:t>3</a:t>
            </a:r>
            <a:r>
              <a:rPr lang="zh-CN" altLang="en-US" dirty="0"/>
              <a:t>，表示发送到指定的日志文件中。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个参数的设置取决于第</a:t>
            </a:r>
            <a:r>
              <a:rPr lang="en-US" altLang="zh-CN" dirty="0"/>
              <a:t>2</a:t>
            </a:r>
            <a:r>
              <a:rPr lang="zh-CN" altLang="en-US" dirty="0"/>
              <a:t>个参数，此处表示日志文件的路径</a:t>
            </a:r>
            <a:endParaRPr lang="zh-CN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13D68E9-5647-44B2-B841-2BB1931CA9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A8E2EF0-3883-4AA0-94D8-0A408E56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自定义错误处理器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矩形 3">
            <a:extLst>
              <a:ext uri="{FF2B5EF4-FFF2-40B4-BE49-F238E27FC236}">
                <a16:creationId xmlns:a16="http://schemas.microsoft.com/office/drawing/2014/main" id="{36EE0027-8E2F-44D0-86CA-7B31C5B4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当一个错误发生时，</a:t>
            </a:r>
            <a:r>
              <a:rPr lang="en-US" altLang="zh-CN"/>
              <a:t>PHP</a:t>
            </a:r>
            <a:r>
              <a:rPr lang="zh-CN" altLang="en-US"/>
              <a:t>会采取默认方式进行处理。当需要更改错误处理方式时，可以在</a:t>
            </a:r>
            <a:r>
              <a:rPr lang="en-US" altLang="zh-CN"/>
              <a:t>PHP</a:t>
            </a:r>
            <a:r>
              <a:rPr lang="zh-CN" altLang="en-US"/>
              <a:t>脚本中设置一个</a:t>
            </a:r>
            <a:r>
              <a:rPr lang="zh-CN" altLang="en-US" b="1" u="sng">
                <a:solidFill>
                  <a:srgbClr val="0070C0"/>
                </a:solidFill>
              </a:rPr>
              <a:t>自定义错误处理器</a:t>
            </a:r>
            <a:r>
              <a:rPr lang="zh-CN" altLang="en-US"/>
              <a:t>，实现在错误发生时自动调用一个函数进行处理。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530A4C2-C5C6-4AC6-9502-B086338AA0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E594FE2-928E-441E-A510-DB4068E8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自定义错误处理器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矩形 3">
            <a:extLst>
              <a:ext uri="{FF2B5EF4-FFF2-40B4-BE49-F238E27FC236}">
                <a16:creationId xmlns:a16="http://schemas.microsoft.com/office/drawing/2014/main" id="{39E2E5DB-8E57-43AA-812D-47A5F2CA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自定义错误处理器是通过</a:t>
            </a:r>
            <a:r>
              <a:rPr lang="en-US" altLang="zh-CN" b="1" u="sng">
                <a:solidFill>
                  <a:srgbClr val="0070C0"/>
                </a:solidFill>
              </a:rPr>
              <a:t>set_error_handler()</a:t>
            </a:r>
            <a:r>
              <a:rPr lang="zh-CN" altLang="en-US" b="1" u="sng">
                <a:solidFill>
                  <a:srgbClr val="0070C0"/>
                </a:solidFill>
              </a:rPr>
              <a:t>函数</a:t>
            </a:r>
            <a:r>
              <a:rPr lang="zh-CN" altLang="en-US"/>
              <a:t>来实现的，其函数声明如下：</a:t>
            </a:r>
            <a:endParaRPr lang="en-US" altLang="zh-CN"/>
          </a:p>
        </p:txBody>
      </p:sp>
      <p:grpSp>
        <p:nvGrpSpPr>
          <p:cNvPr id="36869" name="组合 4">
            <a:extLst>
              <a:ext uri="{FF2B5EF4-FFF2-40B4-BE49-F238E27FC236}">
                <a16:creationId xmlns:a16="http://schemas.microsoft.com/office/drawing/2014/main" id="{6D45EFF0-7AF5-4273-BBDC-9145F5CFF5B0}"/>
              </a:ext>
            </a:extLst>
          </p:cNvPr>
          <p:cNvGrpSpPr>
            <a:grpSpLocks/>
          </p:cNvGrpSpPr>
          <p:nvPr/>
        </p:nvGrpSpPr>
        <p:grpSpPr bwMode="auto">
          <a:xfrm>
            <a:off x="2073276" y="2930526"/>
            <a:ext cx="8050213" cy="1127125"/>
            <a:chOff x="633047" y="2065148"/>
            <a:chExt cx="6373137" cy="1127018"/>
          </a:xfrm>
        </p:grpSpPr>
        <p:sp>
          <p:nvSpPr>
            <p:cNvPr id="36871" name="矩形 5">
              <a:extLst>
                <a:ext uri="{FF2B5EF4-FFF2-40B4-BE49-F238E27FC236}">
                  <a16:creationId xmlns:a16="http://schemas.microsoft.com/office/drawing/2014/main" id="{3E14ACD5-A3A5-4B86-A8A3-6AEBBB90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6373137" cy="11270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872" name="矩形 6">
              <a:extLst>
                <a:ext uri="{FF2B5EF4-FFF2-40B4-BE49-F238E27FC236}">
                  <a16:creationId xmlns:a16="http://schemas.microsoft.com/office/drawing/2014/main" id="{A36DF06C-9E96-433B-BDA9-6C19158F2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210968"/>
              <a:ext cx="6197291" cy="78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mixed set_error_handler( callable $error_handler [, int $error_types = E_ALL | E_STRICT ])</a:t>
              </a:r>
            </a:p>
          </p:txBody>
        </p:sp>
      </p:grpSp>
      <p:sp>
        <p:nvSpPr>
          <p:cNvPr id="36870" name="矩形 7">
            <a:extLst>
              <a:ext uri="{FF2B5EF4-FFF2-40B4-BE49-F238E27FC236}">
                <a16:creationId xmlns:a16="http://schemas.microsoft.com/office/drawing/2014/main" id="{C209D89E-6443-4793-90C6-FA4A7A64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210050"/>
            <a:ext cx="786765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callable</a:t>
            </a:r>
            <a:r>
              <a:rPr lang="zh-CN" altLang="en-US"/>
              <a:t>表示参数</a:t>
            </a:r>
            <a:r>
              <a:rPr lang="en-US" altLang="zh-CN"/>
              <a:t>$error_handler</a:t>
            </a:r>
            <a:r>
              <a:rPr lang="zh-CN" altLang="en-US"/>
              <a:t>为回调函数类型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$error_handler</a:t>
            </a:r>
            <a:r>
              <a:rPr lang="zh-CN" altLang="en-US"/>
              <a:t>是必选参数，用于指定发生错误时运行的函数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$error_types</a:t>
            </a:r>
            <a:r>
              <a:rPr lang="zh-CN" altLang="en-US"/>
              <a:t>用于指定处理错误的级别类型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6E379D1-2060-4862-B629-2C8363C0EF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5.2 </a:t>
            </a:r>
            <a:r>
              <a:rPr lang="zh-CN" altLang="en-US"/>
              <a:t>如何处理错误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64C4943-C204-47F8-8A56-56BE5148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自定义错误处理器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矩形 3">
            <a:extLst>
              <a:ext uri="{FF2B5EF4-FFF2-40B4-BE49-F238E27FC236}">
                <a16:creationId xmlns:a16="http://schemas.microsoft.com/office/drawing/2014/main" id="{2A8D5FB6-DFBD-4492-9BD6-6C948D17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$error_handler</a:t>
            </a:r>
            <a:r>
              <a:rPr lang="zh-CN" altLang="en-US" b="1" u="sng">
                <a:solidFill>
                  <a:srgbClr val="0070C0"/>
                </a:solidFill>
              </a:rPr>
              <a:t>回调函数</a:t>
            </a:r>
            <a:r>
              <a:rPr lang="zh-CN" altLang="en-US"/>
              <a:t>的参数必须符合错误处理器函数的原型</a:t>
            </a:r>
            <a:endParaRPr lang="en-US" altLang="zh-CN"/>
          </a:p>
        </p:txBody>
      </p:sp>
      <p:grpSp>
        <p:nvGrpSpPr>
          <p:cNvPr id="37893" name="组合 4">
            <a:extLst>
              <a:ext uri="{FF2B5EF4-FFF2-40B4-BE49-F238E27FC236}">
                <a16:creationId xmlns:a16="http://schemas.microsoft.com/office/drawing/2014/main" id="{5F528A6E-4FB0-454B-BD27-9CE49ED92337}"/>
              </a:ext>
            </a:extLst>
          </p:cNvPr>
          <p:cNvGrpSpPr>
            <a:grpSpLocks/>
          </p:cNvGrpSpPr>
          <p:nvPr/>
        </p:nvGrpSpPr>
        <p:grpSpPr bwMode="auto">
          <a:xfrm>
            <a:off x="2073276" y="2673351"/>
            <a:ext cx="8050213" cy="1127125"/>
            <a:chOff x="633047" y="2065148"/>
            <a:chExt cx="6373137" cy="1127018"/>
          </a:xfrm>
        </p:grpSpPr>
        <p:sp>
          <p:nvSpPr>
            <p:cNvPr id="37897" name="矩形 5">
              <a:extLst>
                <a:ext uri="{FF2B5EF4-FFF2-40B4-BE49-F238E27FC236}">
                  <a16:creationId xmlns:a16="http://schemas.microsoft.com/office/drawing/2014/main" id="{387826E7-159C-45ED-AD96-C0E795DFF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6373137" cy="11270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7898" name="矩形 6">
              <a:extLst>
                <a:ext uri="{FF2B5EF4-FFF2-40B4-BE49-F238E27FC236}">
                  <a16:creationId xmlns:a16="http://schemas.microsoft.com/office/drawing/2014/main" id="{944F0FF3-C3C2-4593-BDCC-2070B60A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210968"/>
              <a:ext cx="6197291" cy="78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function handler( int $errno , string $errstr [, string $errfile [, int $errline [, array 	$errcontext ]]] );</a:t>
              </a:r>
            </a:p>
          </p:txBody>
        </p:sp>
      </p:grpSp>
      <p:sp>
        <p:nvSpPr>
          <p:cNvPr id="37894" name="矩形 7">
            <a:extLst>
              <a:ext uri="{FF2B5EF4-FFF2-40B4-BE49-F238E27FC236}">
                <a16:creationId xmlns:a16="http://schemas.microsoft.com/office/drawing/2014/main" id="{BF8CE761-84A5-4399-8C52-22FE0489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846514"/>
            <a:ext cx="83185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参数</a:t>
            </a:r>
            <a:r>
              <a:rPr lang="en-US" altLang="zh-CN"/>
              <a:t>$errno</a:t>
            </a:r>
            <a:r>
              <a:rPr lang="zh-CN" altLang="en-US"/>
              <a:t>表示错误级别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$errstr</a:t>
            </a:r>
            <a:r>
              <a:rPr lang="zh-CN" altLang="en-US"/>
              <a:t>表示错误说明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$errcontext</a:t>
            </a:r>
            <a:r>
              <a:rPr lang="zh-CN" altLang="en-US"/>
              <a:t>表示在触发错误的范围内存在的所有变量的数组。其中前两个参数是必选参数。</a:t>
            </a:r>
          </a:p>
        </p:txBody>
      </p:sp>
      <p:sp>
        <p:nvSpPr>
          <p:cNvPr id="37895" name="矩形 1">
            <a:extLst>
              <a:ext uri="{FF2B5EF4-FFF2-40B4-BE49-F238E27FC236}">
                <a16:creationId xmlns:a16="http://schemas.microsoft.com/office/drawing/2014/main" id="{114074F0-4A4A-490D-A34E-50B2F4EE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890964"/>
            <a:ext cx="457200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$errfile</a:t>
            </a:r>
            <a:r>
              <a:rPr lang="zh-CN" altLang="en-US"/>
              <a:t>表示发生错误代码的文件名称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$errline</a:t>
            </a:r>
            <a:r>
              <a:rPr lang="zh-CN" altLang="en-US"/>
              <a:t>表示错误发生的代码行的行号</a:t>
            </a:r>
            <a:endParaRPr lang="en-US" altLang="zh-CN"/>
          </a:p>
        </p:txBody>
      </p:sp>
      <p:sp>
        <p:nvSpPr>
          <p:cNvPr id="37896" name="TextBox 17">
            <a:extLst>
              <a:ext uri="{FF2B5EF4-FFF2-40B4-BE49-F238E27FC236}">
                <a16:creationId xmlns:a16="http://schemas.microsoft.com/office/drawing/2014/main" id="{3368C22A-95D9-458E-B6B6-F74CFF8F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5462589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38B1-430F-4881-A087-945B5DB6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web</a:t>
            </a:r>
            <a:r>
              <a:rPr lang="zh-CN" altLang="en-US" dirty="0"/>
              <a:t>交互 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4FEEEDD-702E-47E5-929B-F4BCC39D5FBB}"/>
              </a:ext>
            </a:extLst>
          </p:cNvPr>
          <p:cNvSpPr/>
          <p:nvPr/>
        </p:nvSpPr>
        <p:spPr>
          <a:xfrm>
            <a:off x="1491049" y="1103871"/>
            <a:ext cx="8361405" cy="4771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000" dirty="0"/>
              <a:t>1</a:t>
            </a:r>
            <a:r>
              <a:rPr lang="zh-CN" altLang="en-US" sz="3000" dirty="0"/>
              <a:t>、建立表单；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2</a:t>
            </a:r>
            <a:r>
              <a:rPr lang="zh-CN" altLang="en-US" sz="3000" dirty="0"/>
              <a:t>、添加表单的各种控件；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3</a:t>
            </a:r>
            <a:r>
              <a:rPr lang="zh-CN" altLang="en-US" sz="3000" dirty="0"/>
              <a:t>、表单变量的获取；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4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css</a:t>
            </a:r>
            <a:r>
              <a:rPr lang="zh-CN" altLang="en-US" sz="3000" dirty="0"/>
              <a:t>的一些简单应用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标记选择器，类选择器，</a:t>
            </a:r>
            <a:r>
              <a:rPr lang="en-US" altLang="zh-CN" sz="2000" dirty="0"/>
              <a:t>id</a:t>
            </a:r>
            <a:r>
              <a:rPr lang="zh-CN" altLang="en-US" sz="2000" dirty="0"/>
              <a:t>选择器，通配符选择器</a:t>
            </a:r>
          </a:p>
        </p:txBody>
      </p:sp>
    </p:spTree>
    <p:extLst>
      <p:ext uri="{BB962C8B-B14F-4D97-AF65-F5344CB8AC3E}">
        <p14:creationId xmlns:p14="http://schemas.microsoft.com/office/powerpoint/2010/main" val="15316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6A047-C0A6-46F0-9BB9-CE4061E2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97" y="2584709"/>
            <a:ext cx="7552038" cy="776289"/>
          </a:xfrm>
        </p:spPr>
        <p:txBody>
          <a:bodyPr>
            <a:normAutofit/>
          </a:bodyPr>
          <a:lstStyle/>
          <a:p>
            <a:r>
              <a:rPr lang="zh-CN" altLang="en-US" dirty="0"/>
              <a:t>后面的调试工具可参考安装，不强作要求</a:t>
            </a:r>
          </a:p>
        </p:txBody>
      </p:sp>
    </p:spTree>
    <p:extLst>
      <p:ext uri="{BB962C8B-B14F-4D97-AF65-F5344CB8AC3E}">
        <p14:creationId xmlns:p14="http://schemas.microsoft.com/office/powerpoint/2010/main" val="1910792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B8F1-BC84-4B95-B273-E26FE792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843" y="930836"/>
            <a:ext cx="6288109" cy="776289"/>
          </a:xfrm>
        </p:spPr>
        <p:txBody>
          <a:bodyPr/>
          <a:lstStyle/>
          <a:p>
            <a:r>
              <a:rPr lang="zh-CN" altLang="en-US" dirty="0"/>
              <a:t>本章学习重点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7F1493-C59F-4F0B-9406-D5AB4CEB6685}"/>
              </a:ext>
            </a:extLst>
          </p:cNvPr>
          <p:cNvSpPr txBox="1"/>
          <p:nvPr/>
        </p:nvSpPr>
        <p:spPr>
          <a:xfrm>
            <a:off x="1532238" y="1894703"/>
            <a:ext cx="91687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1</a:t>
            </a:r>
            <a:r>
              <a:rPr lang="zh-CN" altLang="en-US" sz="3000" dirty="0"/>
              <a:t>、学会看错误提示进行排错；</a:t>
            </a:r>
            <a:endParaRPr lang="en-US" altLang="zh-CN" sz="3000" dirty="0"/>
          </a:p>
          <a:p>
            <a:r>
              <a:rPr lang="en-US" altLang="zh-CN" sz="3000" dirty="0"/>
              <a:t>2</a:t>
            </a:r>
            <a:r>
              <a:rPr lang="zh-CN" altLang="en-US" sz="3000" dirty="0"/>
              <a:t>、学会修改显示错误报告</a:t>
            </a:r>
            <a:r>
              <a:rPr lang="en-US" altLang="zh-CN" sz="3000" dirty="0"/>
              <a:t>——</a:t>
            </a:r>
            <a:r>
              <a:rPr lang="zh-CN" altLang="en-US" sz="3000" dirty="0"/>
              <a:t>修改配置文件。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42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F6ABA0F-F1ED-456B-9569-E5DC16290C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5.3 PHP</a:t>
            </a:r>
            <a:r>
              <a:rPr lang="zh-CN" altLang="en-US" dirty="0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8414FDB-693A-4C9B-BED6-EF3B20A2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3">
            <a:extLst>
              <a:ext uri="{FF2B5EF4-FFF2-40B4-BE49-F238E27FC236}">
                <a16:creationId xmlns:a16="http://schemas.microsoft.com/office/drawing/2014/main" id="{FA729304-B796-4717-B2DE-F7CDD4C0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NetBeans</a:t>
            </a:r>
            <a:r>
              <a:rPr lang="zh-CN" altLang="en-US"/>
              <a:t>是一个开放源代码、跨平台的开发工具，在官方网站</a:t>
            </a:r>
            <a:r>
              <a:rPr lang="en-US" altLang="zh-CN"/>
              <a:t>https://netbeans.org</a:t>
            </a:r>
            <a:r>
              <a:rPr lang="zh-CN" altLang="en-US"/>
              <a:t>可以获取软件的下载地址。本书基于</a:t>
            </a:r>
            <a:r>
              <a:rPr lang="en-US" altLang="zh-CN" b="1" u="sng">
                <a:solidFill>
                  <a:srgbClr val="0070C0"/>
                </a:solidFill>
              </a:rPr>
              <a:t>NetBeans IDE for PHP </a:t>
            </a:r>
            <a:r>
              <a:rPr lang="en-US" altLang="zh-CN"/>
              <a:t>8.2</a:t>
            </a:r>
            <a:r>
              <a:rPr lang="zh-CN" altLang="en-US"/>
              <a:t>版本进行讲解，该版本包含了</a:t>
            </a:r>
            <a:r>
              <a:rPr lang="en-US" altLang="zh-CN"/>
              <a:t>HTML5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PHP</a:t>
            </a:r>
            <a:r>
              <a:rPr lang="zh-CN" altLang="en-US"/>
              <a:t>三个主要功能。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DB43AA2-2DAD-4912-AC01-07B0AB90CF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6B4E62E-6D9B-45F0-BD34-3367B70F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0" name="Picture 4" descr="rtyrtyryryt">
            <a:extLst>
              <a:ext uri="{FF2B5EF4-FFF2-40B4-BE49-F238E27FC236}">
                <a16:creationId xmlns:a16="http://schemas.microsoft.com/office/drawing/2014/main" id="{BF7AC20B-388D-47DD-A3E5-DB62FB83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9" y="2092326"/>
            <a:ext cx="5989637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AE26A67-B0C3-404F-AC59-F920C8DBB4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F5D6B67-07DA-45E9-93B3-9EEC613A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中新建项目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矩形 4">
            <a:extLst>
              <a:ext uri="{FF2B5EF4-FFF2-40B4-BE49-F238E27FC236}">
                <a16:creationId xmlns:a16="http://schemas.microsoft.com/office/drawing/2014/main" id="{C24F5CF3-D1EE-47A5-B7FD-2793AF2B9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NetBeans</a:t>
            </a:r>
            <a:r>
              <a:rPr lang="zh-CN" altLang="en-US"/>
              <a:t>以项目的形式来管理代码。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执行</a:t>
            </a:r>
            <a:r>
              <a:rPr lang="en-US" altLang="zh-CN" b="1" u="sng">
                <a:solidFill>
                  <a:srgbClr val="0070C0"/>
                </a:solidFill>
              </a:rPr>
              <a:t>【</a:t>
            </a:r>
            <a:r>
              <a:rPr lang="zh-CN" altLang="en-US" b="1" u="sng">
                <a:solidFill>
                  <a:srgbClr val="0070C0"/>
                </a:solidFill>
              </a:rPr>
              <a:t>文件</a:t>
            </a:r>
            <a:r>
              <a:rPr lang="en-US" altLang="zh-CN" b="1" u="sng">
                <a:solidFill>
                  <a:srgbClr val="0070C0"/>
                </a:solidFill>
              </a:rPr>
              <a:t>】-【</a:t>
            </a:r>
            <a:r>
              <a:rPr lang="zh-CN" altLang="en-US" b="1" u="sng">
                <a:solidFill>
                  <a:srgbClr val="0070C0"/>
                </a:solidFill>
              </a:rPr>
              <a:t>新建项目</a:t>
            </a:r>
            <a:r>
              <a:rPr lang="en-US" altLang="zh-CN" b="1" u="sng">
                <a:solidFill>
                  <a:srgbClr val="0070C0"/>
                </a:solidFill>
              </a:rPr>
              <a:t>】</a:t>
            </a:r>
            <a:r>
              <a:rPr lang="zh-CN" altLang="en-US"/>
              <a:t>可以</a:t>
            </a:r>
            <a:r>
              <a:rPr lang="zh-CN" altLang="en-US" b="1" u="sng">
                <a:solidFill>
                  <a:srgbClr val="0070C0"/>
                </a:solidFill>
              </a:rPr>
              <a:t>创建一个新项目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40965" name="Picture 2" descr="wewewewe题">
            <a:extLst>
              <a:ext uri="{FF2B5EF4-FFF2-40B4-BE49-F238E27FC236}">
                <a16:creationId xmlns:a16="http://schemas.microsoft.com/office/drawing/2014/main" id="{E222745F-974C-4A5B-A226-63EAAE7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178175"/>
            <a:ext cx="554355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A1EA0030-1608-42C6-BD9D-FDBB1E0E59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31FDBF9-9C82-4724-A61C-CCCD815D7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中新建项目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8" name="矩形 4">
            <a:extLst>
              <a:ext uri="{FF2B5EF4-FFF2-40B4-BE49-F238E27FC236}">
                <a16:creationId xmlns:a16="http://schemas.microsoft.com/office/drawing/2014/main" id="{A828B750-2543-4A02-B097-3183B9D1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在对话框中选择“</a:t>
            </a:r>
            <a:r>
              <a:rPr lang="en-US" altLang="zh-CN" b="1" u="sng">
                <a:solidFill>
                  <a:srgbClr val="0070C0"/>
                </a:solidFill>
              </a:rPr>
              <a:t>PHP</a:t>
            </a:r>
            <a:r>
              <a:rPr lang="zh-CN" altLang="en-US" b="1" u="sng">
                <a:solidFill>
                  <a:srgbClr val="0070C0"/>
                </a:solidFill>
              </a:rPr>
              <a:t>应用程序</a:t>
            </a:r>
            <a:r>
              <a:rPr lang="zh-CN" altLang="en-US"/>
              <a:t>”，然后单击</a:t>
            </a:r>
            <a:r>
              <a:rPr lang="en-US" altLang="zh-CN"/>
              <a:t>【</a:t>
            </a:r>
            <a:r>
              <a:rPr lang="zh-CN" altLang="en-US"/>
              <a:t>下一步</a:t>
            </a:r>
            <a:r>
              <a:rPr lang="en-US" altLang="zh-CN"/>
              <a:t>】</a:t>
            </a:r>
            <a:r>
              <a:rPr lang="zh-CN" altLang="en-US"/>
              <a:t>按钮，配置项目信息</a:t>
            </a:r>
            <a:endParaRPr lang="en-US" altLang="zh-CN"/>
          </a:p>
        </p:txBody>
      </p:sp>
      <p:pic>
        <p:nvPicPr>
          <p:cNvPr id="41989" name="Picture 2" descr="无标题dddd">
            <a:extLst>
              <a:ext uri="{FF2B5EF4-FFF2-40B4-BE49-F238E27FC236}">
                <a16:creationId xmlns:a16="http://schemas.microsoft.com/office/drawing/2014/main" id="{6454174C-611D-4FA8-AC9F-97FE1D887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670176"/>
            <a:ext cx="58515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1057CDDB-1F79-4F2F-BCB9-C9D6D00C89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C57C720-5D1B-4F6B-8046-57ADF76C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中新建项目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矩形 4">
            <a:extLst>
              <a:ext uri="{FF2B5EF4-FFF2-40B4-BE49-F238E27FC236}">
                <a16:creationId xmlns:a16="http://schemas.microsoft.com/office/drawing/2014/main" id="{7B206DA9-7BFA-4AB3-962B-DE91C7CC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“</a:t>
            </a:r>
            <a:r>
              <a:rPr lang="zh-CN" altLang="en-US" b="1" u="sng">
                <a:solidFill>
                  <a:srgbClr val="0070C0"/>
                </a:solidFill>
              </a:rPr>
              <a:t>项目名称</a:t>
            </a:r>
            <a:r>
              <a:rPr lang="zh-CN" altLang="en-US"/>
              <a:t>”可以随意填写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“</a:t>
            </a:r>
            <a:r>
              <a:rPr lang="zh-CN" altLang="en-US" b="1" u="sng">
                <a:solidFill>
                  <a:srgbClr val="0070C0"/>
                </a:solidFill>
              </a:rPr>
              <a:t>源文件夹</a:t>
            </a:r>
            <a:r>
              <a:rPr lang="zh-CN" altLang="en-US"/>
              <a:t>”表示项目源代码的存放位置，选择</a:t>
            </a:r>
            <a:r>
              <a:rPr lang="en-US" altLang="zh-CN"/>
              <a:t>Apache</a:t>
            </a:r>
            <a:r>
              <a:rPr lang="zh-CN" altLang="en-US"/>
              <a:t>默认站点目录即可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“</a:t>
            </a:r>
            <a:r>
              <a:rPr lang="en-US" altLang="zh-CN" b="1" u="sng">
                <a:solidFill>
                  <a:srgbClr val="0070C0"/>
                </a:solidFill>
              </a:rPr>
              <a:t>PHP</a:t>
            </a:r>
            <a:r>
              <a:rPr lang="zh-CN" altLang="en-US" b="1" u="sng">
                <a:solidFill>
                  <a:srgbClr val="0070C0"/>
                </a:solidFill>
              </a:rPr>
              <a:t>版本</a:t>
            </a:r>
            <a:r>
              <a:rPr lang="zh-CN" altLang="en-US"/>
              <a:t>”用于语法检查和代码提示，如果考虑项目代码的向下兼容性，就选择一个早期的版本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B187093C-0EBD-4147-B963-035ABCE057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08F6B72-8BE9-4D4A-B392-849E573D0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中新建项目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6" name="矩形 13">
            <a:extLst>
              <a:ext uri="{FF2B5EF4-FFF2-40B4-BE49-F238E27FC236}">
                <a16:creationId xmlns:a16="http://schemas.microsoft.com/office/drawing/2014/main" id="{AD8F8144-0BC7-49E6-BF5C-D36D5157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在完成配置信息后，单击</a:t>
            </a:r>
            <a:r>
              <a:rPr lang="en-US" altLang="zh-CN" b="1" u="sng">
                <a:solidFill>
                  <a:srgbClr val="0070C0"/>
                </a:solidFill>
              </a:rPr>
              <a:t>【</a:t>
            </a:r>
            <a:r>
              <a:rPr lang="zh-CN" altLang="en-US" b="1" u="sng">
                <a:solidFill>
                  <a:srgbClr val="0070C0"/>
                </a:solidFill>
              </a:rPr>
              <a:t>下一步</a:t>
            </a:r>
            <a:r>
              <a:rPr lang="en-US" altLang="zh-CN" b="1" u="sng">
                <a:solidFill>
                  <a:srgbClr val="0070C0"/>
                </a:solidFill>
              </a:rPr>
              <a:t>】</a:t>
            </a:r>
            <a:r>
              <a:rPr lang="zh-CN" altLang="en-US"/>
              <a:t>按钮进入运行配置页面</a:t>
            </a:r>
            <a:endParaRPr lang="en-US" altLang="zh-CN"/>
          </a:p>
        </p:txBody>
      </p:sp>
      <p:pic>
        <p:nvPicPr>
          <p:cNvPr id="44037" name="Picture 2" descr="dfdfdfdf题">
            <a:extLst>
              <a:ext uri="{FF2B5EF4-FFF2-40B4-BE49-F238E27FC236}">
                <a16:creationId xmlns:a16="http://schemas.microsoft.com/office/drawing/2014/main" id="{9CD844AC-5E99-4190-813E-ACF0A815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3975"/>
            <a:ext cx="6002338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矩形 4">
            <a:extLst>
              <a:ext uri="{FF2B5EF4-FFF2-40B4-BE49-F238E27FC236}">
                <a16:creationId xmlns:a16="http://schemas.microsoft.com/office/drawing/2014/main" id="{D8CC3ECD-C0E1-4713-BA97-948CF72D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5567364"/>
            <a:ext cx="865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将项目</a:t>
            </a:r>
            <a:r>
              <a:rPr lang="en-US" altLang="zh-CN"/>
              <a:t>URL</a:t>
            </a:r>
            <a:r>
              <a:rPr lang="zh-CN" altLang="zh-CN"/>
              <a:t>配置为“</a:t>
            </a:r>
            <a:r>
              <a:rPr lang="en-US" altLang="zh-CN"/>
              <a:t>http://localhost/</a:t>
            </a:r>
            <a:r>
              <a:rPr lang="zh-CN" altLang="zh-CN"/>
              <a:t>”，然后单击【完成】按钮完成项目创建。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E2FF7B8-238A-420D-AF94-CEEBE3381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BEB7183-B69E-4533-B2C3-6577388E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实时语法检查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矩形 13">
            <a:extLst>
              <a:ext uri="{FF2B5EF4-FFF2-40B4-BE49-F238E27FC236}">
                <a16:creationId xmlns:a16="http://schemas.microsoft.com/office/drawing/2014/main" id="{D861C693-C5EB-4833-B8CF-C5474962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NetBeans</a:t>
            </a:r>
            <a:r>
              <a:rPr lang="zh-CN" altLang="en-US"/>
              <a:t>编码时可实时</a:t>
            </a:r>
            <a:r>
              <a:rPr lang="zh-CN" altLang="en-US" b="1" u="sng">
                <a:solidFill>
                  <a:srgbClr val="0070C0"/>
                </a:solidFill>
              </a:rPr>
              <a:t>语法检查</a:t>
            </a:r>
            <a:r>
              <a:rPr lang="zh-CN" altLang="en-US"/>
              <a:t>，帮助开发人员及时发现问题，提高工作效率。</a:t>
            </a:r>
            <a:endParaRPr lang="en-US" altLang="zh-CN"/>
          </a:p>
        </p:txBody>
      </p:sp>
      <p:pic>
        <p:nvPicPr>
          <p:cNvPr id="45061" name="Picture 2" descr="4饿345">
            <a:extLst>
              <a:ext uri="{FF2B5EF4-FFF2-40B4-BE49-F238E27FC236}">
                <a16:creationId xmlns:a16="http://schemas.microsoft.com/office/drawing/2014/main" id="{B333F5E8-FF75-4320-9345-E1126C03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1" y="2635251"/>
            <a:ext cx="49958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矩形 3">
            <a:extLst>
              <a:ext uri="{FF2B5EF4-FFF2-40B4-BE49-F238E27FC236}">
                <a16:creationId xmlns:a16="http://schemas.microsoft.com/office/drawing/2014/main" id="{59FB1EBF-63E4-42C5-B8DD-C35EAF8D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5140326"/>
            <a:ext cx="785495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当代码出现语法错误时，</a:t>
            </a:r>
            <a:r>
              <a:rPr lang="en-US" altLang="zh-CN" dirty="0"/>
              <a:t>NetBeans</a:t>
            </a:r>
            <a:r>
              <a:rPr lang="zh-CN" altLang="en-US" dirty="0"/>
              <a:t>会使用红色的波浪线进行提示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当代码正确时，提示就会消失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D1B3880F-116F-4F69-8CF6-83EAAEA0B6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0EBB681-93D0-4614-B299-3E7293ED3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NetBeans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查找函数位置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11AC77-CEE7-4187-A498-265604061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16659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若想在项目中查找函数的代码，可利用</a:t>
            </a:r>
            <a:r>
              <a:rPr lang="en-US" altLang="zh-CN" b="1" u="sng" dirty="0">
                <a:solidFill>
                  <a:srgbClr val="0070C0"/>
                </a:solidFill>
              </a:rPr>
              <a:t>NetBeans</a:t>
            </a:r>
            <a:r>
              <a:rPr lang="zh-CN" altLang="en-US" b="1" u="sng" dirty="0">
                <a:solidFill>
                  <a:srgbClr val="0070C0"/>
                </a:solidFill>
              </a:rPr>
              <a:t>的函数定位</a:t>
            </a:r>
            <a:r>
              <a:rPr lang="zh-CN" altLang="en-US" dirty="0"/>
              <a:t>功能。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在调用函数的地方按住</a:t>
            </a:r>
            <a:r>
              <a:rPr lang="en-US" altLang="zh-CN" dirty="0"/>
              <a:t>【Ctrl】</a:t>
            </a:r>
            <a:r>
              <a:rPr lang="zh-CN" altLang="en-US" dirty="0"/>
              <a:t>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用鼠标左键单击函数名称，就可以自动定位到函数的定义代码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93560-2A95-473D-B502-D0551726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215C6-D97E-43FC-B99B-C5C99DE4E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7" b="28007"/>
          <a:stretch/>
        </p:blipFill>
        <p:spPr>
          <a:xfrm>
            <a:off x="4852086" y="1024028"/>
            <a:ext cx="5803559" cy="24049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675E4F-6B1E-4C8A-BF24-984C56248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8" t="7760" r="19696" b="39087"/>
          <a:stretch/>
        </p:blipFill>
        <p:spPr>
          <a:xfrm>
            <a:off x="621955" y="3818466"/>
            <a:ext cx="5029201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91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416B6B80-D165-4441-93DA-BA07A1F0AC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B003AC1-0F12-4655-8564-FCEFE46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调试工具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矩形 3">
            <a:extLst>
              <a:ext uri="{FF2B5EF4-FFF2-40B4-BE49-F238E27FC236}">
                <a16:creationId xmlns:a16="http://schemas.microsoft.com/office/drawing/2014/main" id="{7C4B313D-42B1-40BD-B4DF-20AFD5AC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作用</a:t>
            </a:r>
            <a:r>
              <a:rPr lang="zh-CN" altLang="en-US"/>
              <a:t>：是一个开放源代码的</a:t>
            </a:r>
            <a:r>
              <a:rPr lang="en-US" altLang="zh-CN"/>
              <a:t>PHP</a:t>
            </a:r>
            <a:r>
              <a:rPr lang="zh-CN" altLang="en-US"/>
              <a:t>程序调试器，用来调试和分析程序的运行状况。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下载地址</a:t>
            </a:r>
            <a:r>
              <a:rPr lang="zh-CN" altLang="en-US"/>
              <a:t>：在</a:t>
            </a:r>
            <a:r>
              <a:rPr lang="en-US" altLang="zh-CN"/>
              <a:t>Xdebug</a:t>
            </a:r>
            <a:r>
              <a:rPr lang="zh-CN" altLang="en-US"/>
              <a:t>的官方网站</a:t>
            </a:r>
            <a:r>
              <a:rPr lang="en-US" altLang="zh-CN"/>
              <a:t>https://xdebug.org</a:t>
            </a:r>
            <a:r>
              <a:rPr lang="zh-CN" altLang="en-US"/>
              <a:t>可以获取软件的下载地址。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593D32A3-831E-453A-AFB2-7A5B496A82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B6FE58B-2A82-4F7F-99C9-64BEF28B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调试工具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矩形 3">
            <a:extLst>
              <a:ext uri="{FF2B5EF4-FFF2-40B4-BE49-F238E27FC236}">
                <a16:creationId xmlns:a16="http://schemas.microsoft.com/office/drawing/2014/main" id="{D561A4A2-65A4-4864-9EC0-C6DD0C499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将下载好的</a:t>
            </a:r>
            <a:r>
              <a:rPr lang="en-US" altLang="zh-CN" b="1" u="sng">
                <a:solidFill>
                  <a:srgbClr val="0070C0"/>
                </a:solidFill>
              </a:rPr>
              <a:t>php_xdebug-2.5.1-7.1-vc14.dll</a:t>
            </a:r>
            <a:r>
              <a:rPr lang="zh-CN" altLang="en-US"/>
              <a:t>文件放到</a:t>
            </a:r>
            <a:r>
              <a:rPr lang="en-US" altLang="zh-CN"/>
              <a:t>PHP</a:t>
            </a:r>
            <a:r>
              <a:rPr lang="zh-CN" altLang="en-US"/>
              <a:t>的</a:t>
            </a:r>
            <a:r>
              <a:rPr lang="en-US" altLang="zh-CN"/>
              <a:t>ext</a:t>
            </a:r>
            <a:r>
              <a:rPr lang="zh-CN" altLang="en-US"/>
              <a:t>目录中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（</a:t>
            </a:r>
            <a:r>
              <a:rPr lang="en-US" altLang="zh-CN"/>
              <a:t>C:\web\php7.1\ext</a:t>
            </a:r>
            <a:r>
              <a:rPr lang="zh-CN" altLang="en-US"/>
              <a:t>），然后在</a:t>
            </a:r>
            <a:r>
              <a:rPr lang="en-US" altLang="zh-CN"/>
              <a:t>php.ini</a:t>
            </a:r>
            <a:r>
              <a:rPr lang="zh-CN" altLang="en-US"/>
              <a:t>文件中添加配置信息，引入该扩展即可。</a:t>
            </a:r>
            <a:endParaRPr lang="en-US" altLang="zh-CN"/>
          </a:p>
        </p:txBody>
      </p:sp>
      <p:grpSp>
        <p:nvGrpSpPr>
          <p:cNvPr id="48133" name="组合 4">
            <a:extLst>
              <a:ext uri="{FF2B5EF4-FFF2-40B4-BE49-F238E27FC236}">
                <a16:creationId xmlns:a16="http://schemas.microsoft.com/office/drawing/2014/main" id="{2ACCF127-08D6-4439-AC2F-3DA938FA1EEC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3363914"/>
            <a:ext cx="8050212" cy="1127125"/>
            <a:chOff x="633047" y="2065148"/>
            <a:chExt cx="6373137" cy="1127018"/>
          </a:xfrm>
        </p:grpSpPr>
        <p:sp>
          <p:nvSpPr>
            <p:cNvPr id="48134" name="矩形 5">
              <a:extLst>
                <a:ext uri="{FF2B5EF4-FFF2-40B4-BE49-F238E27FC236}">
                  <a16:creationId xmlns:a16="http://schemas.microsoft.com/office/drawing/2014/main" id="{7D37A48B-82CF-4EFF-BFB2-C43FB2AFD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6373137" cy="11270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8135" name="矩形 6">
              <a:extLst>
                <a:ext uri="{FF2B5EF4-FFF2-40B4-BE49-F238E27FC236}">
                  <a16:creationId xmlns:a16="http://schemas.microsoft.com/office/drawing/2014/main" id="{80D4F500-802B-4A65-A898-F4BE6FAC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140637"/>
              <a:ext cx="6197291" cy="8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[Xdebug]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zend_extension="C:\web\php7.1\ext\php_xdebug-2.5.1-7.1-vc14.dll"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DD2C516-706B-45A5-AFFE-62B3F1B73E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CAFDFCA-6799-433B-8496-64CAEB5A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调试工具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6" name="矩形 3">
            <a:extLst>
              <a:ext uri="{FF2B5EF4-FFF2-40B4-BE49-F238E27FC236}">
                <a16:creationId xmlns:a16="http://schemas.microsoft.com/office/drawing/2014/main" id="{2A4C5878-E259-4698-9C07-B4A3F59E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3185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重启</a:t>
            </a:r>
            <a:r>
              <a:rPr lang="en-US" altLang="zh-CN" b="1" u="sng">
                <a:solidFill>
                  <a:srgbClr val="0070C0"/>
                </a:solidFill>
              </a:rPr>
              <a:t>Apache</a:t>
            </a:r>
            <a:r>
              <a:rPr lang="zh-CN" altLang="en-US" b="1" u="sng">
                <a:solidFill>
                  <a:srgbClr val="0070C0"/>
                </a:solidFill>
              </a:rPr>
              <a:t>服务</a:t>
            </a:r>
            <a:r>
              <a:rPr lang="zh-CN" altLang="en-US"/>
              <a:t>使</a:t>
            </a:r>
            <a:r>
              <a:rPr lang="en-US" altLang="zh-CN"/>
              <a:t>php.ini</a:t>
            </a:r>
            <a:r>
              <a:rPr lang="zh-CN" altLang="en-US"/>
              <a:t>配置生效。为了验证是否安装成功，可以通过</a:t>
            </a:r>
            <a:r>
              <a:rPr lang="en-US" altLang="zh-CN"/>
              <a:t>phpinfo()</a:t>
            </a:r>
            <a:r>
              <a:rPr lang="zh-CN" altLang="en-US"/>
              <a:t>函数查看配置信息。如果在页面中看到</a:t>
            </a:r>
            <a:r>
              <a:rPr lang="en-US" altLang="zh-CN"/>
              <a:t>Xdebug</a:t>
            </a:r>
            <a:r>
              <a:rPr lang="zh-CN" altLang="en-US"/>
              <a:t>信息，说明</a:t>
            </a:r>
            <a:r>
              <a:rPr lang="en-US" altLang="zh-CN"/>
              <a:t>Xdebug</a:t>
            </a:r>
            <a:r>
              <a:rPr lang="zh-CN" altLang="en-US"/>
              <a:t>安装成功。</a:t>
            </a:r>
            <a:endParaRPr lang="en-US" altLang="zh-CN"/>
          </a:p>
        </p:txBody>
      </p:sp>
      <p:pic>
        <p:nvPicPr>
          <p:cNvPr id="49157" name="Picture 2" descr="无标gfgf题">
            <a:extLst>
              <a:ext uri="{FF2B5EF4-FFF2-40B4-BE49-F238E27FC236}">
                <a16:creationId xmlns:a16="http://schemas.microsoft.com/office/drawing/2014/main" id="{863FC2CA-5829-4BC3-892B-78ED76E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6" y="3276600"/>
            <a:ext cx="3959225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ADD04CBD-FB4F-4E05-8C47-7688DA02B2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5.3 PHP</a:t>
            </a:r>
            <a:r>
              <a:rPr lang="zh-CN" altLang="en-US"/>
              <a:t>的调试工具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1CBCAD4-47DD-424B-A481-5C834DD2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调试工具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Xdebug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0" name="矩形 3">
            <a:extLst>
              <a:ext uri="{FF2B5EF4-FFF2-40B4-BE49-F238E27FC236}">
                <a16:creationId xmlns:a16="http://schemas.microsoft.com/office/drawing/2014/main" id="{A3A8CF0A-C8E0-4B83-B8E8-AB93DBBC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318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为了</a:t>
            </a:r>
            <a:r>
              <a:rPr lang="zh-CN" altLang="en-US" b="1" u="sng" dirty="0">
                <a:solidFill>
                  <a:srgbClr val="0070C0"/>
                </a:solidFill>
              </a:rPr>
              <a:t>演示</a:t>
            </a:r>
            <a:r>
              <a:rPr lang="en-US" altLang="zh-CN" b="1" u="sng" dirty="0" err="1">
                <a:solidFill>
                  <a:srgbClr val="0070C0"/>
                </a:solidFill>
              </a:rPr>
              <a:t>Xdebug</a:t>
            </a:r>
            <a:r>
              <a:rPr lang="zh-CN" altLang="en-US" b="1" u="sng" dirty="0">
                <a:solidFill>
                  <a:srgbClr val="0070C0"/>
                </a:solidFill>
              </a:rPr>
              <a:t>工具</a:t>
            </a:r>
            <a:r>
              <a:rPr lang="zh-CN" altLang="en-US" dirty="0"/>
              <a:t>的使用，创建一个出错的程序，演示</a:t>
            </a:r>
            <a:r>
              <a:rPr lang="en-US" altLang="zh-CN" dirty="0" err="1"/>
              <a:t>Xdebug</a:t>
            </a:r>
            <a:r>
              <a:rPr lang="zh-CN" altLang="en-US" dirty="0"/>
              <a:t>的使用。</a:t>
            </a:r>
            <a:endParaRPr lang="en-US" altLang="zh-CN" dirty="0"/>
          </a:p>
        </p:txBody>
      </p:sp>
      <p:sp>
        <p:nvSpPr>
          <p:cNvPr id="50181" name="TextBox 12">
            <a:extLst>
              <a:ext uri="{FF2B5EF4-FFF2-40B4-BE49-F238E27FC236}">
                <a16:creationId xmlns:a16="http://schemas.microsoft.com/office/drawing/2014/main" id="{3BFDFE71-D039-40B0-B1CC-433063AAE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4" y="2922588"/>
            <a:ext cx="15700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具体案例请参考教材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AA166C20-3A97-4E85-A132-702B4134C9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5.1 </a:t>
            </a:r>
            <a:r>
              <a:rPr lang="zh-CN" altLang="en-US" dirty="0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627840C-31E1-46C5-96B7-6D3C2D8B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常见的错误类型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矩形 3">
            <a:extLst>
              <a:ext uri="{FF2B5EF4-FFF2-40B4-BE49-F238E27FC236}">
                <a16:creationId xmlns:a16="http://schemas.microsoft.com/office/drawing/2014/main" id="{C2656256-658F-4FFE-9D74-772003C7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PHP</a:t>
            </a:r>
            <a:r>
              <a:rPr lang="zh-CN" altLang="en-US" dirty="0"/>
              <a:t>中，</a:t>
            </a:r>
            <a:r>
              <a:rPr lang="zh-CN" altLang="en-US" b="1" u="sng" dirty="0">
                <a:solidFill>
                  <a:srgbClr val="0070C0"/>
                </a:solidFill>
              </a:rPr>
              <a:t>错误</a:t>
            </a:r>
            <a:r>
              <a:rPr lang="zh-CN" altLang="en-US" dirty="0"/>
              <a:t>用于指出语法、环境或编程问题。根据错误出现在编程过程中的不同环节，大致可以分为以下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类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2D8AB5E-6940-405F-91C3-303E185BD0FA}"/>
              </a:ext>
            </a:extLst>
          </p:cNvPr>
          <p:cNvSpPr/>
          <p:nvPr/>
        </p:nvSpPr>
        <p:spPr>
          <a:xfrm>
            <a:off x="3876675" y="4467225"/>
            <a:ext cx="15811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逻辑错误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BE67D6C-6400-489F-80C2-8FB40E6F9891}"/>
              </a:ext>
            </a:extLst>
          </p:cNvPr>
          <p:cNvSpPr/>
          <p:nvPr/>
        </p:nvSpPr>
        <p:spPr>
          <a:xfrm>
            <a:off x="3878263" y="3576638"/>
            <a:ext cx="15811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语法错误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D458420-1F55-4879-AA75-D772D51DF74B}"/>
              </a:ext>
            </a:extLst>
          </p:cNvPr>
          <p:cNvSpPr/>
          <p:nvPr/>
        </p:nvSpPr>
        <p:spPr>
          <a:xfrm>
            <a:off x="6457950" y="4467226"/>
            <a:ext cx="15811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环境错误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71119BD-365A-4D64-829E-A8B7B63F941A}"/>
              </a:ext>
            </a:extLst>
          </p:cNvPr>
          <p:cNvSpPr/>
          <p:nvPr/>
        </p:nvSpPr>
        <p:spPr>
          <a:xfrm>
            <a:off x="6423026" y="3576638"/>
            <a:ext cx="157956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运行错误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791EB1F8-9FF4-4854-90B7-E180208077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0ADF99A-034E-45AE-B2E2-A59026A3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32" y="1322132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常见的错误类型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矩形 3">
            <a:extLst>
              <a:ext uri="{FF2B5EF4-FFF2-40B4-BE49-F238E27FC236}">
                <a16:creationId xmlns:a16="http://schemas.microsoft.com/office/drawing/2014/main" id="{2AE7D792-0518-459E-8169-0B56FC10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86" y="2104383"/>
            <a:ext cx="10775091" cy="366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语法错误</a:t>
            </a:r>
            <a:r>
              <a:rPr lang="zh-CN" altLang="en-US" sz="2400" dirty="0"/>
              <a:t>：用户书写的代码不符合</a:t>
            </a:r>
            <a:r>
              <a:rPr lang="en-US" altLang="zh-CN" sz="2400" dirty="0"/>
              <a:t>PHP</a:t>
            </a:r>
            <a:r>
              <a:rPr lang="zh-CN" altLang="en-US" sz="2400" dirty="0"/>
              <a:t>的语法规范，语法错误会导致代码在编译过程中不通过，所以代码不会执行（</a:t>
            </a:r>
            <a:r>
              <a:rPr lang="en-US" altLang="zh-CN" sz="2400" dirty="0"/>
              <a:t>Parse error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特点</a:t>
            </a:r>
            <a:r>
              <a:rPr lang="zh-CN" altLang="en-US" sz="2400" dirty="0"/>
              <a:t>：语法错误最常见，也最容易修复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例如</a:t>
            </a:r>
            <a:r>
              <a:rPr lang="zh-CN" altLang="en-US" sz="2400" dirty="0"/>
              <a:t>：遗漏了一个分号，就会显示错误信息。这类错误会阻止</a:t>
            </a:r>
            <a:r>
              <a:rPr lang="en-US" altLang="zh-CN" sz="2400" dirty="0"/>
              <a:t>PHP</a:t>
            </a:r>
            <a:r>
              <a:rPr lang="zh-CN" altLang="en-US" sz="2400" dirty="0"/>
              <a:t>脚本执行，通常发生在程序开发时，可以通过错误报告进行修复，再重新运行检查。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5A565E0-98EF-447A-9203-E85B0C7165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32F0D11-23FA-4434-A129-1DF74ABB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常见的错误类型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矩形 3">
            <a:extLst>
              <a:ext uri="{FF2B5EF4-FFF2-40B4-BE49-F238E27FC236}">
                <a16:creationId xmlns:a16="http://schemas.microsoft.com/office/drawing/2014/main" id="{170678AE-9569-4341-9FFA-4915949E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运行错误</a:t>
            </a:r>
            <a:r>
              <a:rPr lang="zh-CN" altLang="en-US" dirty="0"/>
              <a:t>：代码编译通过，但是代码在执行的过程中会出现一些条件不满足导致的错误（</a:t>
            </a:r>
            <a:r>
              <a:rPr lang="en-US" altLang="zh-CN" dirty="0"/>
              <a:t>runtime error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例如</a:t>
            </a:r>
            <a:r>
              <a:rPr lang="zh-CN" altLang="en-US" dirty="0"/>
              <a:t>：在一个脚本中定义了两次同名常量，</a:t>
            </a:r>
            <a:r>
              <a:rPr lang="en-US" altLang="zh-CN" dirty="0"/>
              <a:t>PHP</a:t>
            </a:r>
            <a:r>
              <a:rPr lang="zh-CN" altLang="en-US" dirty="0"/>
              <a:t>通常会在第二次定义时提示一条错误信息。虽然</a:t>
            </a:r>
            <a:r>
              <a:rPr lang="en-US" altLang="zh-CN" dirty="0"/>
              <a:t>PHP</a:t>
            </a:r>
            <a:r>
              <a:rPr lang="zh-CN" altLang="en-US" dirty="0"/>
              <a:t>脚本继续执行，但第二次定义常量的操作没有执行成功。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1630B78C-E1F4-4977-909A-4F4CDFB5C6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25AC8F9-4B7D-4008-8A95-1FF3A06D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1" y="993089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常见的错误类型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矩形 3">
            <a:extLst>
              <a:ext uri="{FF2B5EF4-FFF2-40B4-BE49-F238E27FC236}">
                <a16:creationId xmlns:a16="http://schemas.microsoft.com/office/drawing/2014/main" id="{321C94B1-DBDA-49A5-AE9D-6F2BA15A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77" y="1573428"/>
            <a:ext cx="10948087" cy="292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逻辑错误</a:t>
            </a:r>
            <a:r>
              <a:rPr lang="zh-CN" altLang="en-US" sz="2400" dirty="0"/>
              <a:t>：程序员在写代码的时候不够规范，出现了一些逻辑性的错误，导致代码正常执行，但是得不到想要的结果。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例如</a:t>
            </a:r>
            <a:r>
              <a:rPr lang="zh-CN" altLang="en-US" sz="2400" dirty="0"/>
              <a:t>：在</a:t>
            </a:r>
            <a:r>
              <a:rPr lang="en-US" altLang="zh-CN" sz="2400" dirty="0"/>
              <a:t>if</a:t>
            </a:r>
            <a:r>
              <a:rPr lang="zh-CN" altLang="en-US" sz="2400" dirty="0"/>
              <a:t>语句中判断两个变量的值是否相等，如果错把比较运算符“</a:t>
            </a:r>
            <a:r>
              <a:rPr lang="en-US" altLang="zh-CN" sz="2400" dirty="0"/>
              <a:t>==”</a:t>
            </a:r>
            <a:r>
              <a:rPr lang="zh-CN" altLang="en-US" sz="2400" dirty="0"/>
              <a:t>写成赋值运算符“</a:t>
            </a:r>
            <a:r>
              <a:rPr lang="en-US" altLang="zh-CN" sz="2400" dirty="0"/>
              <a:t>=”</a:t>
            </a:r>
            <a:r>
              <a:rPr lang="zh-CN" altLang="en-US" sz="2400" dirty="0"/>
              <a:t>就是一种逻辑错误，很难被发现。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7601BD-8D0E-429A-B6A5-00AEA39E6A0A}"/>
              </a:ext>
            </a:extLst>
          </p:cNvPr>
          <p:cNvSpPr txBox="1"/>
          <p:nvPr/>
        </p:nvSpPr>
        <p:spPr>
          <a:xfrm>
            <a:off x="1425146" y="4580238"/>
            <a:ext cx="2281881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$a=10;</a:t>
            </a:r>
          </a:p>
          <a:p>
            <a:r>
              <a:rPr lang="en-US" altLang="zh-CN" dirty="0"/>
              <a:t>if($a=1){</a:t>
            </a:r>
          </a:p>
          <a:p>
            <a:r>
              <a:rPr lang="en-US" altLang="zh-CN" dirty="0"/>
              <a:t>echo “wrong”;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else{</a:t>
            </a:r>
          </a:p>
          <a:p>
            <a:r>
              <a:rPr lang="en-US" altLang="zh-CN" dirty="0"/>
              <a:t>echo “right”;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CA47C7B-2F30-4467-8D24-1497FB9C4E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5.1 </a:t>
            </a:r>
            <a:r>
              <a:rPr lang="zh-CN" altLang="en-US"/>
              <a:t>错误处理概述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F7FE563-70DC-4066-A371-9E9C0A3B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15" y="1310674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常见的错误类型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矩形 3">
            <a:extLst>
              <a:ext uri="{FF2B5EF4-FFF2-40B4-BE49-F238E27FC236}">
                <a16:creationId xmlns:a16="http://schemas.microsoft.com/office/drawing/2014/main" id="{6D54A14E-1EE7-4111-8DF9-FC7A8E76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15" y="2015564"/>
            <a:ext cx="8955045" cy="219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环境错误</a:t>
            </a:r>
            <a:r>
              <a:rPr lang="zh-CN" altLang="en-US" sz="2400" dirty="0"/>
              <a:t>：是由于</a:t>
            </a:r>
            <a:r>
              <a:rPr lang="en-US" altLang="zh-CN" sz="2400" dirty="0"/>
              <a:t>PHP</a:t>
            </a:r>
            <a:r>
              <a:rPr lang="zh-CN" altLang="en-US" sz="2400" dirty="0"/>
              <a:t>开发环境配置的问题引起的代码报错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b="1" u="sng" dirty="0">
                <a:solidFill>
                  <a:srgbClr val="0070C0"/>
                </a:solidFill>
              </a:rPr>
              <a:t>例如</a:t>
            </a:r>
            <a:r>
              <a:rPr lang="zh-CN" altLang="en-US" sz="2400" dirty="0"/>
              <a:t>：用</a:t>
            </a:r>
            <a:r>
              <a:rPr lang="en-US" altLang="zh-CN" sz="2400" dirty="0" err="1"/>
              <a:t>mb_strlen</a:t>
            </a:r>
            <a:r>
              <a:rPr lang="en-US" altLang="zh-CN" sz="2400" dirty="0"/>
              <a:t>()</a:t>
            </a:r>
            <a:r>
              <a:rPr lang="zh-CN" altLang="en-US" sz="2400" dirty="0"/>
              <a:t>这个函数时，如果</a:t>
            </a:r>
            <a:r>
              <a:rPr lang="en-US" altLang="zh-CN" sz="2400" dirty="0"/>
              <a:t>PHP</a:t>
            </a:r>
            <a:r>
              <a:rPr lang="zh-CN" altLang="en-US" sz="2400" dirty="0"/>
              <a:t>环境中没有启用</a:t>
            </a:r>
            <a:r>
              <a:rPr lang="en-US" altLang="zh-CN" sz="2400" dirty="0" err="1"/>
              <a:t>mbstring</a:t>
            </a:r>
            <a:r>
              <a:rPr lang="zh-CN" altLang="en-US" sz="2400" dirty="0"/>
              <a:t>扩展，就会导致程序出错。</a:t>
            </a:r>
            <a:endParaRPr lang="en-US" altLang="zh-CN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fbefa156f1609463dfffc64a1ef2684f301e14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4185</TotalTime>
  <Pages>0</Pages>
  <Words>3123</Words>
  <Characters>0</Characters>
  <Application>Microsoft Office PowerPoint</Application>
  <DocSecurity>0</DocSecurity>
  <PresentationFormat>宽屏</PresentationFormat>
  <Lines>0</Lines>
  <Paragraphs>290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微软雅黑</vt:lpstr>
      <vt:lpstr>Arial</vt:lpstr>
      <vt:lpstr>Calibri</vt:lpstr>
      <vt:lpstr>Times New Roman</vt:lpstr>
      <vt:lpstr>Tw Cen MT</vt:lpstr>
      <vt:lpstr>Wingdings</vt:lpstr>
      <vt:lpstr>水滴</vt:lpstr>
      <vt:lpstr>PowerPoint 演示文稿</vt:lpstr>
      <vt:lpstr>作业问题</vt:lpstr>
      <vt:lpstr>复习：web交互 </vt:lpstr>
      <vt:lpstr>作业问题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5.1 错误处理概述</vt:lpstr>
      <vt:lpstr>5.2 如何处理错误</vt:lpstr>
      <vt:lpstr>5.2 如何处理错误</vt:lpstr>
      <vt:lpstr>5.2 如何处理错误</vt:lpstr>
      <vt:lpstr>5.2 如何处理错误</vt:lpstr>
      <vt:lpstr>5.2 如何处理错误</vt:lpstr>
      <vt:lpstr>5.2 如何处理错误</vt:lpstr>
      <vt:lpstr>5.2 如何处理错误</vt:lpstr>
      <vt:lpstr>5.2 如何处理错误</vt:lpstr>
      <vt:lpstr>5.2 如何处理错误</vt:lpstr>
      <vt:lpstr>后面的调试工具可参考安装，不强作要求</vt:lpstr>
      <vt:lpstr>本章学习重点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  <vt:lpstr>5.3 PHP的调试工具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</cp:lastModifiedBy>
  <cp:revision>291</cp:revision>
  <dcterms:created xsi:type="dcterms:W3CDTF">2013-01-25T01:44:32Z</dcterms:created>
  <dcterms:modified xsi:type="dcterms:W3CDTF">2020-03-30T07:43:05Z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