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96" r:id="rId3"/>
    <p:sldId id="257" r:id="rId4"/>
    <p:sldId id="258" r:id="rId5"/>
    <p:sldId id="259" r:id="rId6"/>
    <p:sldId id="260" r:id="rId7"/>
    <p:sldId id="292" r:id="rId8"/>
    <p:sldId id="261" r:id="rId9"/>
    <p:sldId id="293" r:id="rId10"/>
    <p:sldId id="262" r:id="rId11"/>
    <p:sldId id="263" r:id="rId12"/>
    <p:sldId id="264" r:id="rId13"/>
    <p:sldId id="265" r:id="rId14"/>
    <p:sldId id="266" r:id="rId15"/>
    <p:sldId id="267" r:id="rId16"/>
    <p:sldId id="294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1" r:id="rId30"/>
    <p:sldId id="280" r:id="rId31"/>
    <p:sldId id="283" r:id="rId32"/>
    <p:sldId id="282" r:id="rId33"/>
    <p:sldId id="284" r:id="rId34"/>
    <p:sldId id="286" r:id="rId35"/>
    <p:sldId id="287" r:id="rId36"/>
    <p:sldId id="289" r:id="rId37"/>
    <p:sldId id="290" r:id="rId38"/>
    <p:sldId id="291" r:id="rId39"/>
    <p:sldId id="285" r:id="rId40"/>
    <p:sldId id="295" r:id="rId41"/>
    <p:sldId id="28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63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3CA8-455D-4870-85C6-0D19D5B6C013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FFA7-B8E0-4940-A57A-8CFCD3909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37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3CA8-455D-4870-85C6-0D19D5B6C013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FFA7-B8E0-4940-A57A-8CFCD3909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87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3CA8-455D-4870-85C6-0D19D5B6C013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FFA7-B8E0-4940-A57A-8CFCD3909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811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3CA8-455D-4870-85C6-0D19D5B6C013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FFA7-B8E0-4940-A57A-8CFCD39095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594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3CA8-455D-4870-85C6-0D19D5B6C013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FFA7-B8E0-4940-A57A-8CFCD3909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654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3CA8-455D-4870-85C6-0D19D5B6C013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FFA7-B8E0-4940-A57A-8CFCD3909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851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3CA8-455D-4870-85C6-0D19D5B6C013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FFA7-B8E0-4940-A57A-8CFCD3909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35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3CA8-455D-4870-85C6-0D19D5B6C013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FFA7-B8E0-4940-A57A-8CFCD3909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911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3CA8-455D-4870-85C6-0D19D5B6C013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FFA7-B8E0-4940-A57A-8CFCD3909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43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3CA8-455D-4870-85C6-0D19D5B6C013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9" y="5867135"/>
            <a:ext cx="551167" cy="365125"/>
          </a:xfrm>
        </p:spPr>
        <p:txBody>
          <a:bodyPr/>
          <a:lstStyle/>
          <a:p>
            <a:fld id="{C72FFFA7-B8E0-4940-A57A-8CFCD3909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34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349781"/>
            <a:ext cx="10364451" cy="83376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3CA8-455D-4870-85C6-0D19D5B6C013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FFA7-B8E0-4940-A57A-8CFCD3909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52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3CA8-455D-4870-85C6-0D19D5B6C013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FFA7-B8E0-4940-A57A-8CFCD3909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28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3CA8-455D-4870-85C6-0D19D5B6C013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FFA7-B8E0-4940-A57A-8CFCD3909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7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3CA8-455D-4870-85C6-0D19D5B6C013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FFA7-B8E0-4940-A57A-8CFCD3909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60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3CA8-455D-4870-85C6-0D19D5B6C013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FFA7-B8E0-4940-A57A-8CFCD3909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54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3CA8-455D-4870-85C6-0D19D5B6C013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FFA7-B8E0-4940-A57A-8CFCD3909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5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3CA8-455D-4870-85C6-0D19D5B6C013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FFA7-B8E0-4940-A57A-8CFCD3909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11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3CA8-455D-4870-85C6-0D19D5B6C013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FFA7-B8E0-4940-A57A-8CFCD3909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69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8113CA8-455D-4870-85C6-0D19D5B6C013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72FFFA7-B8E0-4940-A57A-8CFCD3909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2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  <p:sldLayoutId id="214748382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34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35AAB-4B4C-4D13-9EBE-DE4F75FC7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第六章：表单交互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08CFF1-BAD1-4CA9-B5F7-5DE5C9EF9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07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>
            <a:extLst>
              <a:ext uri="{FF2B5EF4-FFF2-40B4-BE49-F238E27FC236}">
                <a16:creationId xmlns:a16="http://schemas.microsoft.com/office/drawing/2014/main" id="{2D768C12-FF4D-472B-9CA2-2C3B3547F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187" y="241717"/>
            <a:ext cx="10315604" cy="6374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just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．选择域标记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&lt;select&gt;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&lt;option&gt;</a:t>
            </a:r>
          </a:p>
          <a:p>
            <a:pPr algn="just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通过选择域标记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&lt;select&gt;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&lt;option&gt;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建立一个列表或者菜单。菜单的使用是为了节省空间，正常状态下只能看到一个选项，单击右侧的下三角按钮打开菜单后才能看到全部的选项。列表可以显示一定数量的选项，如果超出了这个数量，会自动出现滚动条，浏览者可以通过拖动滚动条来查看各选项。</a:t>
            </a:r>
          </a:p>
          <a:p>
            <a:pPr algn="just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语法格式如下：</a:t>
            </a:r>
          </a:p>
          <a:p>
            <a:pPr algn="just"/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select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name="name" size="value"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multiple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  <a:p>
            <a:pPr algn="just"/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option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value="value" selected&gt;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选项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/option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  <a:p>
            <a:pPr algn="just"/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option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value="value"&gt;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选项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2&lt;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/option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  <a:p>
            <a:pPr algn="just"/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option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value="value"&gt;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选项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3&lt;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/option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  <a:p>
            <a:pPr algn="just"/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  <a:p>
            <a:pPr algn="just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&lt;/select&gt;</a:t>
            </a:r>
          </a:p>
          <a:p>
            <a:pPr algn="just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参数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表示选择域的名称；参数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表示列表的行数；参数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value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表示菜单选项值；参数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multiple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表示以菜单方式显示数据，省略则以列表方式显示数据。</a:t>
            </a:r>
          </a:p>
          <a:p>
            <a:pPr algn="just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选择域标记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&lt;select&gt;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&lt;option&gt;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的显示方式及举例如表所示。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68BC5A6-0F8E-4D64-970C-BCCF8A574FB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4331" y="414866"/>
            <a:ext cx="761669" cy="604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ctr" eaLnBrk="1" hangingPunct="1"/>
            <a:r>
              <a:rPr lang="zh-CN" altLang="en-US" sz="4000" dirty="0">
                <a:solidFill>
                  <a:srgbClr val="CC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表单元素</a:t>
            </a:r>
            <a:r>
              <a:rPr lang="zh-CN" altLang="en-US" sz="40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470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08BE09E-C1F8-4267-AFAD-807A87747D4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582429" y="102971"/>
            <a:ext cx="40814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ctr" eaLnBrk="1" hangingPunct="1"/>
            <a:r>
              <a:rPr lang="zh-CN" altLang="en-US" sz="3000" dirty="0">
                <a:solidFill>
                  <a:srgbClr val="CC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表单元素</a:t>
            </a:r>
            <a:r>
              <a:rPr lang="zh-CN" altLang="en-US" sz="30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9BDF545E-9EE5-4D5B-9C85-03565EA6E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77" y="1136823"/>
            <a:ext cx="10589974" cy="491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D5C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728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>
            <a:extLst>
              <a:ext uri="{FF2B5EF4-FFF2-40B4-BE49-F238E27FC236}">
                <a16:creationId xmlns:a16="http://schemas.microsoft.com/office/drawing/2014/main" id="{86BB9E75-E9B1-49C2-AE9E-AEC9F4472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438" y="433772"/>
            <a:ext cx="10490457" cy="448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just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．文字域标记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textarea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  <a:p>
            <a:pPr algn="just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文字域标记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textarea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用来制作多行的文字域，可以在其中输入更多的文本。</a:t>
            </a:r>
          </a:p>
          <a:p>
            <a:pPr algn="just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语法格式如下：</a:t>
            </a:r>
          </a:p>
          <a:p>
            <a:pPr algn="just"/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textarea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name="name" rows=value cols=value value="value" warp="value"&gt;</a:t>
            </a:r>
          </a:p>
          <a:p>
            <a:pPr algn="just"/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…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文本内容</a:t>
            </a:r>
          </a:p>
          <a:p>
            <a:pPr algn="just"/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textarea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  <a:p>
            <a:pPr algn="just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参数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表示文字域的名称；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rows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表示文字域的行数；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cols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表示文字域的列数（这里的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rows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cols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以字符为单位）；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value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表示文字域的默认值，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warp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用于设定显示和送出时的换行方式，值为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off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表示不自动换行，值为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hard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表示自动硬回车换行，换行标记一同被发送到服务器，输出时也会换行，值为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soft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表示自动软回车换行，换行标记不会被发送到服务器，输出时仍然为一列。</a:t>
            </a:r>
          </a:p>
          <a:p>
            <a:pPr algn="just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文字域标记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textarea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的值及举例如表所示。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03667D6-6B59-47CD-994B-AF8942EFE18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433772"/>
            <a:ext cx="863729" cy="5652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ctr" eaLnBrk="1" hangingPunct="1"/>
            <a:r>
              <a:rPr lang="zh-CN" altLang="en-US" sz="3000" dirty="0">
                <a:solidFill>
                  <a:srgbClr val="CC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表单元素</a:t>
            </a:r>
            <a:r>
              <a:rPr lang="zh-CN" altLang="en-US" sz="30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F1327B31-D676-4554-85CA-0E4EC5F22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98" y="5264272"/>
            <a:ext cx="10702897" cy="138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D5C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806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121">
            <a:extLst>
              <a:ext uri="{FF2B5EF4-FFF2-40B4-BE49-F238E27FC236}">
                <a16:creationId xmlns:a16="http://schemas.microsoft.com/office/drawing/2014/main" id="{E54B0E07-122B-40F1-8FFD-3F1097014590}"/>
              </a:ext>
            </a:extLst>
          </p:cNvPr>
          <p:cNvSpPr>
            <a:spLocks noGrp="1" noChangeArrowheads="1"/>
          </p:cNvSpPr>
          <p:nvPr/>
        </p:nvSpPr>
        <p:spPr bwMode="auto">
          <a:xfrm flipH="1">
            <a:off x="469557" y="410906"/>
            <a:ext cx="782594" cy="632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ctr"/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在普通的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页中插入表单</a:t>
            </a:r>
            <a:r>
              <a:rPr lang="zh-CN" altLang="en-US" sz="30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D81F98-8D3A-4DF1-BD8C-CFE97A13C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398" y="977592"/>
            <a:ext cx="6236563" cy="458513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E0648D32-DC27-4BC4-B8F7-71AB712E2931}"/>
              </a:ext>
            </a:extLst>
          </p:cNvPr>
          <p:cNvSpPr/>
          <p:nvPr/>
        </p:nvSpPr>
        <p:spPr>
          <a:xfrm>
            <a:off x="9621795" y="2388973"/>
            <a:ext cx="1433383" cy="110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案例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005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121">
            <a:extLst>
              <a:ext uri="{FF2B5EF4-FFF2-40B4-BE49-F238E27FC236}">
                <a16:creationId xmlns:a16="http://schemas.microsoft.com/office/drawing/2014/main" id="{D053CAE9-8EDC-4A6A-834F-423B7DB9AF1B}"/>
              </a:ext>
            </a:extLst>
          </p:cNvPr>
          <p:cNvSpPr>
            <a:spLocks noGrp="1" noChangeArrowheads="1"/>
          </p:cNvSpPr>
          <p:nvPr/>
        </p:nvSpPr>
        <p:spPr bwMode="auto">
          <a:xfrm flipH="1">
            <a:off x="469556" y="410906"/>
            <a:ext cx="832021" cy="632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ctr"/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在普通的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页中插入表单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html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代码</a:t>
            </a:r>
            <a:r>
              <a:rPr lang="zh-CN" altLang="en-US" sz="30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074EB5-F163-47AE-9A21-7EB45F1B87C1}"/>
              </a:ext>
            </a:extLst>
          </p:cNvPr>
          <p:cNvSpPr txBox="1"/>
          <p:nvPr/>
        </p:nvSpPr>
        <p:spPr>
          <a:xfrm>
            <a:off x="1614616" y="335845"/>
            <a:ext cx="9489989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&lt;form action="</a:t>
            </a:r>
            <a:r>
              <a:rPr lang="en-US" altLang="zh-CN" sz="1400" dirty="0" err="1"/>
              <a:t>index.php</a:t>
            </a:r>
            <a:r>
              <a:rPr lang="en-US" altLang="zh-CN" sz="1400" dirty="0"/>
              <a:t>" method="post" name="form1" </a:t>
            </a:r>
            <a:r>
              <a:rPr lang="en-US" altLang="zh-CN" sz="1400" dirty="0" err="1"/>
              <a:t>enctype</a:t>
            </a:r>
            <a:r>
              <a:rPr lang="en-US" altLang="zh-CN" sz="1400" dirty="0"/>
              <a:t>="multipart/form-data"&gt;</a:t>
            </a:r>
          </a:p>
          <a:p>
            <a:r>
              <a:rPr lang="en-US" altLang="zh-CN" sz="1400" dirty="0"/>
              <a:t>  &lt;table width="405" height="24" border="1" cellpadding="1" </a:t>
            </a:r>
            <a:r>
              <a:rPr lang="en-US" altLang="zh-CN" sz="1400" dirty="0" err="1"/>
              <a:t>cellspacing</a:t>
            </a:r>
            <a:r>
              <a:rPr lang="en-US" altLang="zh-CN" sz="1400" dirty="0"/>
              <a:t>="1" </a:t>
            </a:r>
            <a:r>
              <a:rPr lang="en-US" altLang="zh-CN" sz="1400" dirty="0" err="1"/>
              <a:t>bordercolor</a:t>
            </a:r>
            <a:r>
              <a:rPr lang="en-US" altLang="zh-CN" sz="1400" dirty="0"/>
              <a:t>="#FFFFFF" </a:t>
            </a:r>
            <a:r>
              <a:rPr lang="en-US" altLang="zh-CN" sz="1400" dirty="0" err="1"/>
              <a:t>bgcolor</a:t>
            </a:r>
            <a:r>
              <a:rPr lang="en-US" altLang="zh-CN" sz="1400" dirty="0"/>
              <a:t>="#999999"&gt;</a:t>
            </a:r>
          </a:p>
          <a:p>
            <a:r>
              <a:rPr lang="en-US" altLang="zh-CN" sz="1400" dirty="0"/>
              <a:t>    &lt;tr </a:t>
            </a:r>
            <a:r>
              <a:rPr lang="en-US" altLang="zh-CN" sz="1400" dirty="0" err="1"/>
              <a:t>bgcolor</a:t>
            </a:r>
            <a:r>
              <a:rPr lang="en-US" altLang="zh-CN" sz="1400" dirty="0"/>
              <a:t>="#FFCC33"&gt;</a:t>
            </a:r>
          </a:p>
          <a:p>
            <a:r>
              <a:rPr lang="en-US" altLang="zh-CN" sz="1400" dirty="0"/>
              <a:t>      &lt;td width="103" height="25" align="right"&gt;</a:t>
            </a:r>
            <a:r>
              <a:rPr lang="zh-CN" altLang="en-US" sz="1400" dirty="0"/>
              <a:t>姓名：</a:t>
            </a:r>
            <a:r>
              <a:rPr lang="en-US" altLang="zh-CN" sz="1400" dirty="0"/>
              <a:t>&lt;/td&gt;</a:t>
            </a:r>
          </a:p>
          <a:p>
            <a:r>
              <a:rPr lang="en-US" altLang="zh-CN" sz="1400" dirty="0"/>
              <a:t>      &lt;td width="144" height="25" align="left"&gt;&lt;input name="user" type="text" id="user" size="20" </a:t>
            </a:r>
            <a:r>
              <a:rPr lang="en-US" altLang="zh-CN" sz="1400" dirty="0" err="1"/>
              <a:t>maxlength</a:t>
            </a:r>
            <a:r>
              <a:rPr lang="en-US" altLang="zh-CN" sz="1400" dirty="0"/>
              <a:t>="100"&gt;&lt;/td&gt;</a:t>
            </a:r>
          </a:p>
          <a:p>
            <a:r>
              <a:rPr lang="en-US" altLang="zh-CN" sz="1400" dirty="0"/>
              <a:t>    &lt;/tr&gt;</a:t>
            </a:r>
          </a:p>
          <a:p>
            <a:r>
              <a:rPr lang="en-US" altLang="zh-CN" sz="1400" dirty="0"/>
              <a:t>    &lt;tr </a:t>
            </a:r>
            <a:r>
              <a:rPr lang="en-US" altLang="zh-CN" sz="1400" dirty="0" err="1"/>
              <a:t>bgcolor</a:t>
            </a:r>
            <a:r>
              <a:rPr lang="en-US" altLang="zh-CN" sz="1400" dirty="0"/>
              <a:t>="#FFCC33"&gt;</a:t>
            </a:r>
          </a:p>
          <a:p>
            <a:r>
              <a:rPr lang="en-US" altLang="zh-CN" sz="1400" dirty="0"/>
              <a:t>      &lt;td height="25" align="right"&gt;</a:t>
            </a:r>
            <a:r>
              <a:rPr lang="zh-CN" altLang="en-US" sz="1400" dirty="0"/>
              <a:t>性别：</a:t>
            </a:r>
            <a:r>
              <a:rPr lang="en-US" altLang="zh-CN" sz="1400" dirty="0"/>
              <a:t>&lt;/td&gt;</a:t>
            </a:r>
          </a:p>
          <a:p>
            <a:r>
              <a:rPr lang="en-US" altLang="zh-CN" sz="1400" dirty="0"/>
              <a:t>      &lt;td height="25" </a:t>
            </a:r>
            <a:r>
              <a:rPr lang="en-US" altLang="zh-CN" sz="1400" dirty="0" err="1"/>
              <a:t>colspan</a:t>
            </a:r>
            <a:r>
              <a:rPr lang="en-US" altLang="zh-CN" sz="1400" dirty="0"/>
              <a:t>="2" align="left"&gt;&lt;input name="sex" type="radio" value="</a:t>
            </a:r>
            <a:r>
              <a:rPr lang="zh-CN" altLang="en-US" sz="1400" dirty="0"/>
              <a:t>男</a:t>
            </a:r>
            <a:r>
              <a:rPr lang="en-US" altLang="zh-CN" sz="1400" dirty="0"/>
              <a:t>" checked&gt;</a:t>
            </a:r>
          </a:p>
          <a:p>
            <a:r>
              <a:rPr lang="en-US" altLang="zh-CN" sz="1400" dirty="0"/>
              <a:t>        </a:t>
            </a:r>
            <a:r>
              <a:rPr lang="zh-CN" altLang="en-US" sz="1400" dirty="0"/>
              <a:t>男</a:t>
            </a:r>
          </a:p>
          <a:p>
            <a:r>
              <a:rPr lang="zh-CN" altLang="en-US" sz="1400" dirty="0"/>
              <a:t>        </a:t>
            </a:r>
            <a:r>
              <a:rPr lang="en-US" altLang="zh-CN" sz="1400" dirty="0"/>
              <a:t>&lt;input type="radio" name="sex" value="</a:t>
            </a:r>
            <a:r>
              <a:rPr lang="zh-CN" altLang="en-US" sz="1400" dirty="0"/>
              <a:t>女</a:t>
            </a:r>
            <a:r>
              <a:rPr lang="en-US" altLang="zh-CN" sz="1400" dirty="0"/>
              <a:t>"&gt;</a:t>
            </a:r>
          </a:p>
          <a:p>
            <a:r>
              <a:rPr lang="en-US" altLang="zh-CN" sz="1400" dirty="0"/>
              <a:t>        </a:t>
            </a:r>
            <a:r>
              <a:rPr lang="zh-CN" altLang="en-US" sz="1400" dirty="0"/>
              <a:t>女</a:t>
            </a:r>
            <a:r>
              <a:rPr lang="en-US" altLang="zh-CN" sz="1400" dirty="0"/>
              <a:t>&lt;/td&gt;</a:t>
            </a:r>
          </a:p>
          <a:p>
            <a:r>
              <a:rPr lang="en-US" altLang="zh-CN" sz="1400" dirty="0"/>
              <a:t>    &lt;/tr&gt;</a:t>
            </a:r>
          </a:p>
          <a:p>
            <a:r>
              <a:rPr lang="en-US" altLang="zh-CN" sz="1400" dirty="0"/>
              <a:t>    &lt;tr </a:t>
            </a:r>
            <a:r>
              <a:rPr lang="en-US" altLang="zh-CN" sz="1400" dirty="0" err="1"/>
              <a:t>bgcolor</a:t>
            </a:r>
            <a:r>
              <a:rPr lang="en-US" altLang="zh-CN" sz="1400" dirty="0"/>
              <a:t>="#FFCC33"&gt;</a:t>
            </a:r>
          </a:p>
          <a:p>
            <a:r>
              <a:rPr lang="en-US" altLang="zh-CN" sz="1400" dirty="0"/>
              <a:t>      &lt;td width="103" height="25" align="right"&gt;</a:t>
            </a:r>
            <a:r>
              <a:rPr lang="zh-CN" altLang="en-US" sz="1400" dirty="0"/>
              <a:t>密码：</a:t>
            </a:r>
            <a:r>
              <a:rPr lang="en-US" altLang="zh-CN" sz="1400" dirty="0"/>
              <a:t>&lt;/td&gt;</a:t>
            </a:r>
          </a:p>
          <a:p>
            <a:r>
              <a:rPr lang="en-US" altLang="zh-CN" sz="1400" dirty="0"/>
              <a:t>      &lt;td width="289" height="25" </a:t>
            </a:r>
            <a:r>
              <a:rPr lang="en-US" altLang="zh-CN" sz="1400" dirty="0" err="1"/>
              <a:t>colspan</a:t>
            </a:r>
            <a:r>
              <a:rPr lang="en-US" altLang="zh-CN" sz="1400" dirty="0"/>
              <a:t>="2" align="left"&gt;&lt;input name="</a:t>
            </a:r>
            <a:r>
              <a:rPr lang="en-US" altLang="zh-CN" sz="1400" dirty="0" err="1"/>
              <a:t>pwd</a:t>
            </a:r>
            <a:r>
              <a:rPr lang="en-US" altLang="zh-CN" sz="1400" dirty="0"/>
              <a:t>" type="password" id="</a:t>
            </a:r>
            <a:r>
              <a:rPr lang="en-US" altLang="zh-CN" sz="1400" dirty="0" err="1"/>
              <a:t>pwd</a:t>
            </a:r>
            <a:r>
              <a:rPr lang="en-US" altLang="zh-CN" sz="1400" dirty="0"/>
              <a:t>" size="20" </a:t>
            </a:r>
            <a:r>
              <a:rPr lang="en-US" altLang="zh-CN" sz="1400" dirty="0" err="1"/>
              <a:t>maxlength</a:t>
            </a:r>
            <a:r>
              <a:rPr lang="en-US" altLang="zh-CN" sz="1400" dirty="0"/>
              <a:t>="100"&gt;&lt;/td&gt;</a:t>
            </a:r>
          </a:p>
          <a:p>
            <a:r>
              <a:rPr lang="en-US" altLang="zh-CN" sz="1400" dirty="0"/>
              <a:t>    &lt;/tr&gt;</a:t>
            </a:r>
          </a:p>
          <a:p>
            <a:r>
              <a:rPr lang="en-US" altLang="zh-CN" sz="1400" dirty="0"/>
              <a:t>&lt;tr </a:t>
            </a:r>
            <a:r>
              <a:rPr lang="en-US" altLang="zh-CN" sz="1400" dirty="0" err="1"/>
              <a:t>bgcolor</a:t>
            </a:r>
            <a:r>
              <a:rPr lang="en-US" altLang="zh-CN" sz="1400" dirty="0"/>
              <a:t>="#FFCC33"&gt;</a:t>
            </a:r>
          </a:p>
          <a:p>
            <a:r>
              <a:rPr lang="en-US" altLang="zh-CN" sz="1400" dirty="0"/>
              <a:t>      &lt;td height="25" align="right"&gt;</a:t>
            </a:r>
            <a:r>
              <a:rPr lang="zh-CN" altLang="en-US" sz="1400" dirty="0"/>
              <a:t>学历：</a:t>
            </a:r>
            <a:r>
              <a:rPr lang="en-US" altLang="zh-CN" sz="1400" dirty="0"/>
              <a:t>&lt;/td&gt;</a:t>
            </a:r>
          </a:p>
          <a:p>
            <a:r>
              <a:rPr lang="en-US" altLang="zh-CN" sz="1400" dirty="0"/>
              <a:t>      &lt;td height="25" </a:t>
            </a:r>
            <a:r>
              <a:rPr lang="en-US" altLang="zh-CN" sz="1400" dirty="0" err="1"/>
              <a:t>colspan</a:t>
            </a:r>
            <a:r>
              <a:rPr lang="en-US" altLang="zh-CN" sz="1400" dirty="0"/>
              <a:t>="2" align="left"&gt;&lt;select name="select"&gt;</a:t>
            </a:r>
          </a:p>
          <a:p>
            <a:r>
              <a:rPr lang="en-US" altLang="zh-CN" sz="1400" dirty="0"/>
              <a:t>          &lt;option value="</a:t>
            </a:r>
            <a:r>
              <a:rPr lang="zh-CN" altLang="en-US" sz="1400" dirty="0"/>
              <a:t>初中</a:t>
            </a:r>
            <a:r>
              <a:rPr lang="en-US" altLang="zh-CN" sz="1400" dirty="0"/>
              <a:t>"&gt;</a:t>
            </a:r>
            <a:r>
              <a:rPr lang="zh-CN" altLang="en-US" sz="1400" dirty="0"/>
              <a:t>初中</a:t>
            </a:r>
            <a:r>
              <a:rPr lang="en-US" altLang="zh-CN" sz="1400" dirty="0"/>
              <a:t>&lt;/option&gt;</a:t>
            </a:r>
          </a:p>
          <a:p>
            <a:r>
              <a:rPr lang="en-US" altLang="zh-CN" sz="1400" dirty="0"/>
              <a:t>          &lt;option value="</a:t>
            </a:r>
            <a:r>
              <a:rPr lang="zh-CN" altLang="en-US" sz="1400" dirty="0"/>
              <a:t>高中</a:t>
            </a:r>
            <a:r>
              <a:rPr lang="en-US" altLang="zh-CN" sz="1400" dirty="0"/>
              <a:t>"&gt;</a:t>
            </a:r>
            <a:r>
              <a:rPr lang="zh-CN" altLang="en-US" sz="1400" dirty="0"/>
              <a:t>高中</a:t>
            </a:r>
            <a:r>
              <a:rPr lang="en-US" altLang="zh-CN" sz="1400" dirty="0"/>
              <a:t>&lt;/option&gt;</a:t>
            </a:r>
          </a:p>
          <a:p>
            <a:r>
              <a:rPr lang="en-US" altLang="zh-CN" sz="1400" dirty="0"/>
              <a:t>          &lt;option value="</a:t>
            </a:r>
            <a:r>
              <a:rPr lang="zh-CN" altLang="en-US" sz="1400" dirty="0"/>
              <a:t>专科</a:t>
            </a:r>
            <a:r>
              <a:rPr lang="en-US" altLang="zh-CN" sz="1400" dirty="0"/>
              <a:t>"&gt;</a:t>
            </a:r>
            <a:r>
              <a:rPr lang="zh-CN" altLang="en-US" sz="1400" dirty="0"/>
              <a:t>专科</a:t>
            </a:r>
            <a:r>
              <a:rPr lang="en-US" altLang="zh-CN" sz="1400" dirty="0"/>
              <a:t>&lt;/option&gt;</a:t>
            </a:r>
          </a:p>
          <a:p>
            <a:r>
              <a:rPr lang="en-US" altLang="zh-CN" sz="1400" dirty="0"/>
              <a:t>          &lt;option value="</a:t>
            </a:r>
            <a:r>
              <a:rPr lang="zh-CN" altLang="en-US" sz="1400" dirty="0"/>
              <a:t>本科</a:t>
            </a:r>
            <a:r>
              <a:rPr lang="en-US" altLang="zh-CN" sz="1400" dirty="0"/>
              <a:t>" selected&gt;</a:t>
            </a:r>
            <a:r>
              <a:rPr lang="zh-CN" altLang="en-US" sz="1400" dirty="0"/>
              <a:t>本科</a:t>
            </a:r>
            <a:r>
              <a:rPr lang="en-US" altLang="zh-CN" sz="1400" dirty="0"/>
              <a:t>&lt;/option&gt;</a:t>
            </a:r>
          </a:p>
          <a:p>
            <a:r>
              <a:rPr lang="en-US" altLang="zh-CN" sz="1400" dirty="0"/>
              <a:t>          &lt;option value="</a:t>
            </a:r>
            <a:r>
              <a:rPr lang="zh-CN" altLang="en-US" sz="1400" dirty="0"/>
              <a:t>研究生</a:t>
            </a:r>
            <a:r>
              <a:rPr lang="en-US" altLang="zh-CN" sz="1400" dirty="0"/>
              <a:t>"&gt;</a:t>
            </a:r>
            <a:r>
              <a:rPr lang="zh-CN" altLang="en-US" sz="1400" dirty="0"/>
              <a:t>研究生</a:t>
            </a:r>
            <a:r>
              <a:rPr lang="en-US" altLang="zh-CN" sz="1400" dirty="0"/>
              <a:t>&lt;/option&gt;</a:t>
            </a:r>
          </a:p>
          <a:p>
            <a:r>
              <a:rPr lang="en-US" altLang="zh-CN" sz="1400" dirty="0"/>
              <a:t>          &lt;option value="</a:t>
            </a:r>
            <a:r>
              <a:rPr lang="zh-CN" altLang="en-US" sz="1400" dirty="0"/>
              <a:t>博士生</a:t>
            </a:r>
            <a:r>
              <a:rPr lang="en-US" altLang="zh-CN" sz="1400" dirty="0"/>
              <a:t>"&gt;</a:t>
            </a:r>
            <a:r>
              <a:rPr lang="zh-CN" altLang="en-US" sz="1400" dirty="0"/>
              <a:t>博士生</a:t>
            </a:r>
            <a:r>
              <a:rPr lang="en-US" altLang="zh-CN" sz="1400" dirty="0"/>
              <a:t>&lt;/option&gt;</a:t>
            </a:r>
          </a:p>
          <a:p>
            <a:r>
              <a:rPr lang="en-US" altLang="zh-CN" sz="1400" dirty="0"/>
              <a:t>          &lt;option value="</a:t>
            </a:r>
            <a:r>
              <a:rPr lang="zh-CN" altLang="en-US" sz="1400" dirty="0"/>
              <a:t>硕士生</a:t>
            </a:r>
            <a:r>
              <a:rPr lang="en-US" altLang="zh-CN" sz="1400" dirty="0"/>
              <a:t>"&gt;</a:t>
            </a:r>
            <a:r>
              <a:rPr lang="zh-CN" altLang="en-US" sz="1400" dirty="0"/>
              <a:t>硕士生</a:t>
            </a:r>
            <a:r>
              <a:rPr lang="en-US" altLang="zh-CN" sz="1400" dirty="0"/>
              <a:t>&lt;/option&gt;</a:t>
            </a:r>
          </a:p>
          <a:p>
            <a:r>
              <a:rPr lang="en-US" altLang="zh-CN" sz="1400" dirty="0"/>
              <a:t>        &lt;/select&gt;&lt;/td&gt;</a:t>
            </a:r>
          </a:p>
          <a:p>
            <a:r>
              <a:rPr lang="en-US" altLang="zh-CN" sz="1400" dirty="0"/>
              <a:t>    &lt;/tr&gt;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097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06B465-4235-4B97-A74E-6CB731E58EE8}"/>
              </a:ext>
            </a:extLst>
          </p:cNvPr>
          <p:cNvSpPr txBox="1"/>
          <p:nvPr/>
        </p:nvSpPr>
        <p:spPr>
          <a:xfrm>
            <a:off x="1837038" y="582067"/>
            <a:ext cx="1061857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&lt;tr </a:t>
            </a:r>
            <a:r>
              <a:rPr lang="en-US" altLang="zh-CN" sz="1400" dirty="0" err="1"/>
              <a:t>bgcolor</a:t>
            </a:r>
            <a:r>
              <a:rPr lang="en-US" altLang="zh-CN" sz="1400" dirty="0"/>
              <a:t>="#FFCC33"&gt;</a:t>
            </a:r>
          </a:p>
          <a:p>
            <a:r>
              <a:rPr lang="en-US" altLang="zh-CN" sz="1400" dirty="0"/>
              <a:t>      &lt;td height="25" align="right"&gt;</a:t>
            </a:r>
            <a:r>
              <a:rPr lang="zh-CN" altLang="en-US" sz="1400" dirty="0"/>
              <a:t>爱好：</a:t>
            </a:r>
            <a:r>
              <a:rPr lang="en-US" altLang="zh-CN" sz="1400" dirty="0"/>
              <a:t>&lt;/td&gt;</a:t>
            </a:r>
          </a:p>
          <a:p>
            <a:r>
              <a:rPr lang="en-US" altLang="zh-CN" sz="1400" dirty="0"/>
              <a:t>      &lt;td height="25" </a:t>
            </a:r>
            <a:r>
              <a:rPr lang="en-US" altLang="zh-CN" sz="1400" dirty="0" err="1"/>
              <a:t>colspan</a:t>
            </a:r>
            <a:r>
              <a:rPr lang="en-US" altLang="zh-CN" sz="1400" dirty="0"/>
              <a:t>="2" align="left"&gt;&lt;input name="fond[]" type="checkbox" id="fond[]" value="</a:t>
            </a:r>
            <a:r>
              <a:rPr lang="zh-CN" altLang="en-US" sz="1400" dirty="0"/>
              <a:t>电脑</a:t>
            </a:r>
            <a:r>
              <a:rPr lang="en-US" altLang="zh-CN" sz="1400" dirty="0"/>
              <a:t>"&gt;</a:t>
            </a:r>
          </a:p>
          <a:p>
            <a:r>
              <a:rPr lang="en-US" altLang="zh-CN" sz="1400" dirty="0"/>
              <a:t>        </a:t>
            </a:r>
            <a:r>
              <a:rPr lang="zh-CN" altLang="en-US" sz="1400" dirty="0"/>
              <a:t>电脑</a:t>
            </a:r>
          </a:p>
          <a:p>
            <a:r>
              <a:rPr lang="zh-CN" altLang="en-US" sz="1400" dirty="0"/>
              <a:t>        </a:t>
            </a:r>
            <a:r>
              <a:rPr lang="en-US" altLang="zh-CN" sz="1400" dirty="0"/>
              <a:t>&lt;input name="fond[]" type="checkbox" id="fond[]" value="</a:t>
            </a:r>
            <a:r>
              <a:rPr lang="zh-CN" altLang="en-US" sz="1400" dirty="0"/>
              <a:t>音乐</a:t>
            </a:r>
            <a:r>
              <a:rPr lang="en-US" altLang="zh-CN" sz="1400" dirty="0"/>
              <a:t>"&gt;</a:t>
            </a:r>
          </a:p>
          <a:p>
            <a:r>
              <a:rPr lang="en-US" altLang="zh-CN" sz="1400" dirty="0"/>
              <a:t>        </a:t>
            </a:r>
            <a:r>
              <a:rPr lang="zh-CN" altLang="en-US" sz="1400" dirty="0"/>
              <a:t>音乐</a:t>
            </a:r>
          </a:p>
          <a:p>
            <a:r>
              <a:rPr lang="zh-CN" altLang="en-US" sz="1400" dirty="0"/>
              <a:t>        </a:t>
            </a:r>
            <a:r>
              <a:rPr lang="en-US" altLang="zh-CN" sz="1400" dirty="0"/>
              <a:t>&lt;input name="fond[]" type="checkbox" id="fond[]" value="</a:t>
            </a:r>
            <a:r>
              <a:rPr lang="zh-CN" altLang="en-US" sz="1400" dirty="0"/>
              <a:t>旅游</a:t>
            </a:r>
            <a:r>
              <a:rPr lang="en-US" altLang="zh-CN" sz="1400" dirty="0"/>
              <a:t>"&gt;</a:t>
            </a:r>
          </a:p>
          <a:p>
            <a:r>
              <a:rPr lang="en-US" altLang="zh-CN" sz="1400" dirty="0"/>
              <a:t>        </a:t>
            </a:r>
            <a:r>
              <a:rPr lang="zh-CN" altLang="en-US" sz="1400" dirty="0"/>
              <a:t>旅游</a:t>
            </a:r>
          </a:p>
          <a:p>
            <a:r>
              <a:rPr lang="zh-CN" altLang="en-US" sz="1400" dirty="0"/>
              <a:t>        </a:t>
            </a:r>
            <a:r>
              <a:rPr lang="en-US" altLang="zh-CN" sz="1400" dirty="0"/>
              <a:t>&lt;input name="fond[]" type="checkbox" id="fond[]" value="</a:t>
            </a:r>
            <a:r>
              <a:rPr lang="zh-CN" altLang="en-US" sz="1400" dirty="0"/>
              <a:t>其他</a:t>
            </a:r>
            <a:r>
              <a:rPr lang="en-US" altLang="zh-CN" sz="1400" dirty="0"/>
              <a:t>"&gt;</a:t>
            </a:r>
          </a:p>
          <a:p>
            <a:r>
              <a:rPr lang="en-US" altLang="zh-CN" sz="1400" dirty="0"/>
              <a:t>        </a:t>
            </a:r>
            <a:r>
              <a:rPr lang="zh-CN" altLang="en-US" sz="1400" dirty="0"/>
              <a:t>其他</a:t>
            </a:r>
            <a:r>
              <a:rPr lang="en-US" altLang="zh-CN" sz="1400" dirty="0"/>
              <a:t>&lt;/td&gt;</a:t>
            </a:r>
          </a:p>
          <a:p>
            <a:r>
              <a:rPr lang="en-US" altLang="zh-CN" sz="1400" dirty="0"/>
              <a:t>    &lt;/tr&gt;</a:t>
            </a:r>
          </a:p>
          <a:p>
            <a:r>
              <a:rPr lang="en-US" altLang="zh-CN" sz="1400" dirty="0"/>
              <a:t>    &lt;tr </a:t>
            </a:r>
            <a:r>
              <a:rPr lang="en-US" altLang="zh-CN" sz="1400" dirty="0" err="1"/>
              <a:t>bgcolor</a:t>
            </a:r>
            <a:r>
              <a:rPr lang="en-US" altLang="zh-CN" sz="1400" dirty="0"/>
              <a:t>="#FFCC33"&gt;</a:t>
            </a:r>
          </a:p>
          <a:p>
            <a:r>
              <a:rPr lang="en-US" altLang="zh-CN" sz="1400" dirty="0"/>
              <a:t>      &lt;td height="25" align="right"&gt;</a:t>
            </a:r>
            <a:r>
              <a:rPr lang="zh-CN" altLang="en-US" sz="1400" dirty="0"/>
              <a:t>个人写真： </a:t>
            </a:r>
            <a:r>
              <a:rPr lang="en-US" altLang="zh-CN" sz="1400" dirty="0"/>
              <a:t>&lt;/td&gt;</a:t>
            </a:r>
          </a:p>
          <a:p>
            <a:r>
              <a:rPr lang="en-US" altLang="zh-CN" sz="1400" dirty="0"/>
              <a:t>      &lt;td height="25" </a:t>
            </a:r>
            <a:r>
              <a:rPr lang="en-US" altLang="zh-CN" sz="1400" dirty="0" err="1"/>
              <a:t>colspan</a:t>
            </a:r>
            <a:r>
              <a:rPr lang="en-US" altLang="zh-CN" sz="1400" dirty="0"/>
              <a:t>="2" align="left"&gt;&lt;input name="photo" type="file" size="20" </a:t>
            </a:r>
            <a:r>
              <a:rPr lang="en-US" altLang="zh-CN" sz="1400" dirty="0" err="1"/>
              <a:t>maxlength</a:t>
            </a:r>
            <a:r>
              <a:rPr lang="en-US" altLang="zh-CN" sz="1400" dirty="0"/>
              <a:t>="1000" id="photo"&gt;&lt;/td&gt;</a:t>
            </a:r>
          </a:p>
          <a:p>
            <a:r>
              <a:rPr lang="en-US" altLang="zh-CN" sz="1400" dirty="0"/>
              <a:t>    &lt;/tr&gt;</a:t>
            </a:r>
          </a:p>
          <a:p>
            <a:r>
              <a:rPr lang="en-US" altLang="zh-CN" sz="1400" dirty="0"/>
              <a:t>    &lt;tr </a:t>
            </a:r>
            <a:r>
              <a:rPr lang="en-US" altLang="zh-CN" sz="1400" dirty="0" err="1"/>
              <a:t>bgcolor</a:t>
            </a:r>
            <a:r>
              <a:rPr lang="en-US" altLang="zh-CN" sz="1400" dirty="0"/>
              <a:t>="#FFCC33"&gt;</a:t>
            </a:r>
          </a:p>
          <a:p>
            <a:r>
              <a:rPr lang="en-US" altLang="zh-CN" sz="1400" dirty="0"/>
              <a:t>      &lt;td height="25" align="right"&gt;</a:t>
            </a:r>
            <a:r>
              <a:rPr lang="zh-CN" altLang="en-US" sz="1400" dirty="0"/>
              <a:t>个人简介： </a:t>
            </a:r>
            <a:r>
              <a:rPr lang="en-US" altLang="zh-CN" sz="1400" dirty="0"/>
              <a:t>&lt;/td&gt;</a:t>
            </a:r>
          </a:p>
          <a:p>
            <a:r>
              <a:rPr lang="en-US" altLang="zh-CN" sz="1400" dirty="0"/>
              <a:t>      &lt;td height="25" </a:t>
            </a:r>
            <a:r>
              <a:rPr lang="en-US" altLang="zh-CN" sz="1400" dirty="0" err="1"/>
              <a:t>colspan</a:t>
            </a:r>
            <a:r>
              <a:rPr lang="en-US" altLang="zh-CN" sz="1400" dirty="0"/>
              <a:t>="2" align="left"&gt;&lt;</a:t>
            </a:r>
            <a:r>
              <a:rPr lang="en-US" altLang="zh-CN" sz="1400" dirty="0" err="1"/>
              <a:t>textarea</a:t>
            </a:r>
            <a:r>
              <a:rPr lang="en-US" altLang="zh-CN" sz="1400" dirty="0"/>
              <a:t> name="intro" cols="28" rows="3" id="intro"&gt;&lt;/</a:t>
            </a:r>
            <a:r>
              <a:rPr lang="en-US" altLang="zh-CN" sz="1400" dirty="0" err="1"/>
              <a:t>textarea</a:t>
            </a:r>
            <a:r>
              <a:rPr lang="en-US" altLang="zh-CN" sz="1400" dirty="0"/>
              <a:t>&gt;&lt;/td&gt;</a:t>
            </a:r>
          </a:p>
          <a:p>
            <a:r>
              <a:rPr lang="en-US" altLang="zh-CN" sz="1400" dirty="0"/>
              <a:t>    &lt;/tr&gt;</a:t>
            </a:r>
          </a:p>
          <a:p>
            <a:r>
              <a:rPr lang="en-US" altLang="zh-CN" sz="1400" dirty="0"/>
              <a:t>    &lt;tr align="center" </a:t>
            </a:r>
            <a:r>
              <a:rPr lang="en-US" altLang="zh-CN" sz="1400" dirty="0" err="1"/>
              <a:t>bgcolor</a:t>
            </a:r>
            <a:r>
              <a:rPr lang="en-US" altLang="zh-CN" sz="1400" dirty="0"/>
              <a:t>="#FFCC33"&gt;</a:t>
            </a:r>
          </a:p>
          <a:p>
            <a:r>
              <a:rPr lang="en-US" altLang="zh-CN" sz="1400" dirty="0"/>
              <a:t>      &lt;td height="25" </a:t>
            </a:r>
            <a:r>
              <a:rPr lang="en-US" altLang="zh-CN" sz="1400" dirty="0" err="1"/>
              <a:t>colspan</a:t>
            </a:r>
            <a:r>
              <a:rPr lang="en-US" altLang="zh-CN" sz="1400" dirty="0"/>
              <a:t>="3"&gt;&lt;input type="submit" name="submit" value="</a:t>
            </a:r>
            <a:r>
              <a:rPr lang="zh-CN" altLang="en-US" sz="1400" dirty="0"/>
              <a:t>提交</a:t>
            </a:r>
            <a:r>
              <a:rPr lang="en-US" altLang="zh-CN" sz="1400" dirty="0"/>
              <a:t>"&gt;</a:t>
            </a:r>
          </a:p>
          <a:p>
            <a:r>
              <a:rPr lang="en-US" altLang="zh-CN" sz="1400" dirty="0"/>
              <a:t>        &amp;</a:t>
            </a:r>
            <a:r>
              <a:rPr lang="en-US" altLang="zh-CN" sz="1400" dirty="0" err="1"/>
              <a:t>nbsp</a:t>
            </a:r>
            <a:r>
              <a:rPr lang="en-US" altLang="zh-CN" sz="1400" dirty="0"/>
              <a:t>;&amp;</a:t>
            </a:r>
            <a:r>
              <a:rPr lang="en-US" altLang="zh-CN" sz="1400" dirty="0" err="1"/>
              <a:t>nbsp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     &lt;input type="reset" name="submit2" value="</a:t>
            </a:r>
            <a:r>
              <a:rPr lang="zh-CN" altLang="en-US" sz="1400" dirty="0"/>
              <a:t>重置</a:t>
            </a:r>
            <a:r>
              <a:rPr lang="en-US" altLang="zh-CN" sz="1400" dirty="0"/>
              <a:t>"&gt;&lt;/td&gt;</a:t>
            </a:r>
          </a:p>
          <a:p>
            <a:r>
              <a:rPr lang="en-US" altLang="zh-CN" sz="1400" dirty="0"/>
              <a:t>    &lt;/tr&gt;</a:t>
            </a:r>
          </a:p>
          <a:p>
            <a:r>
              <a:rPr lang="en-US" altLang="zh-CN" sz="1400" dirty="0"/>
              <a:t>  &lt;/table&gt;</a:t>
            </a:r>
          </a:p>
          <a:p>
            <a:r>
              <a:rPr lang="en-US" altLang="zh-CN" sz="1400" dirty="0"/>
              <a:t>&lt;/form&gt;</a:t>
            </a:r>
            <a:endParaRPr lang="zh-CN" altLang="en-US" sz="1400" dirty="0"/>
          </a:p>
        </p:txBody>
      </p:sp>
      <p:sp>
        <p:nvSpPr>
          <p:cNvPr id="3" name="Shape 5121">
            <a:extLst>
              <a:ext uri="{FF2B5EF4-FFF2-40B4-BE49-F238E27FC236}">
                <a16:creationId xmlns:a16="http://schemas.microsoft.com/office/drawing/2014/main" id="{5E170063-AD2C-4BE0-B693-D58BFA83A314}"/>
              </a:ext>
            </a:extLst>
          </p:cNvPr>
          <p:cNvSpPr>
            <a:spLocks noGrp="1" noChangeArrowheads="1"/>
          </p:cNvSpPr>
          <p:nvPr/>
        </p:nvSpPr>
        <p:spPr bwMode="auto">
          <a:xfrm flipH="1">
            <a:off x="469556" y="410906"/>
            <a:ext cx="832021" cy="632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ctr"/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在普通的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页中插入表单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html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代码</a:t>
            </a:r>
            <a:r>
              <a:rPr lang="zh-CN" altLang="en-US" sz="30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3700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86545-A218-47D3-BA28-31D85F4C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34" y="371382"/>
            <a:ext cx="10364451" cy="1596177"/>
          </a:xfrm>
        </p:spPr>
        <p:txBody>
          <a:bodyPr/>
          <a:lstStyle/>
          <a:p>
            <a:r>
              <a:rPr lang="zh-CN" altLang="en-US" dirty="0"/>
              <a:t>请回答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9B987-7339-4EBE-926C-9EAA3BE99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3" y="2065637"/>
            <a:ext cx="10364452" cy="2726726"/>
          </a:xfrm>
        </p:spPr>
        <p:txBody>
          <a:bodyPr>
            <a:noAutofit/>
          </a:bodyPr>
          <a:lstStyle/>
          <a:p>
            <a:r>
              <a:rPr lang="en-US" altLang="zh-CN" sz="3000" dirty="0"/>
              <a:t>1.</a:t>
            </a:r>
            <a:r>
              <a:rPr lang="zh-CN" altLang="en-US" sz="3000" dirty="0"/>
              <a:t>如要建立下拉选项应如何标记，相关的属性又是什么</a:t>
            </a:r>
            <a:r>
              <a:rPr lang="en-US" altLang="zh-CN" sz="3000" dirty="0"/>
              <a:t>?</a:t>
            </a:r>
          </a:p>
          <a:p>
            <a:endParaRPr lang="en-US" altLang="zh-CN" sz="3000" dirty="0"/>
          </a:p>
          <a:p>
            <a:pPr marL="0" indent="0">
              <a:buNone/>
            </a:pPr>
            <a:endParaRPr lang="en-US" altLang="zh-CN" sz="3000" dirty="0"/>
          </a:p>
          <a:p>
            <a:pPr marL="0" indent="0">
              <a:buNone/>
            </a:pPr>
            <a:endParaRPr lang="en-US" altLang="zh-CN" sz="3000" dirty="0"/>
          </a:p>
          <a:p>
            <a:r>
              <a:rPr lang="en-US" altLang="zh-CN" sz="3000" dirty="0"/>
              <a:t>2.</a:t>
            </a:r>
            <a:r>
              <a:rPr lang="zh-CN" altLang="en-US" sz="3000" dirty="0"/>
              <a:t>如要建立文字域应如何标记？把主要标记列出即可</a:t>
            </a:r>
            <a:endParaRPr lang="en-US" altLang="zh-CN" sz="3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4FC372-E367-4B08-809E-5C2E07B92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705" y="2595023"/>
            <a:ext cx="2955497" cy="16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16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121">
            <a:extLst>
              <a:ext uri="{FF2B5EF4-FFF2-40B4-BE49-F238E27FC236}">
                <a16:creationId xmlns:a16="http://schemas.microsoft.com/office/drawing/2014/main" id="{6F8E6C41-A79C-414D-9EA7-9BF9198EF81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388974" y="332645"/>
            <a:ext cx="6150468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l"/>
            <a:r>
              <a:rPr lang="zh-CN" altLang="en-US" sz="36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三、获取表单数据的两种方法</a:t>
            </a:r>
            <a:r>
              <a:rPr lang="zh-CN" altLang="en-US" sz="36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42F56B1D-49A9-41B0-BFC5-F66FE636E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041" y="2104382"/>
            <a:ext cx="4875053" cy="138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、使用</a:t>
            </a:r>
            <a:r>
              <a:rPr lang="en-US" altLang="zh-CN" sz="3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POST</a:t>
            </a:r>
            <a:r>
              <a:rPr lang="zh-CN" altLang="en-US" sz="3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方法提交表单</a:t>
            </a:r>
            <a:r>
              <a:rPr lang="zh-CN" alt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0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3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、使用</a:t>
            </a:r>
            <a:r>
              <a:rPr lang="en-US" altLang="zh-CN" sz="3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</a:t>
            </a:r>
            <a:r>
              <a:rPr lang="zh-CN" altLang="en-US" sz="3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方法提交表单</a:t>
            </a:r>
            <a:r>
              <a:rPr lang="zh-CN" altLang="en-US" sz="3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zh-CN" altLang="en-US" sz="30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91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79EFA709-1B2A-4FA4-8180-794C05B23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66" y="290989"/>
            <a:ext cx="10931610" cy="194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just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POST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方法时，只需将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&lt;form&gt;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表单中的属性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method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设置成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POST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即可。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POST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方法不依赖于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，不会显示在地址栏。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POST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方法可以没有限制地传递数据到服务器，所有提交的信息在后台传输，用户在浏览器端是看不到这一过程的，安全性高。所以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POST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方法比较适合用于发送一个保密的（如信用卡号）或者容量较大的数据到服务器。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12736F0-D041-44CF-95E0-D56ED190F331}"/>
              </a:ext>
            </a:extLst>
          </p:cNvPr>
          <p:cNvSpPr txBox="1">
            <a:spLocks noChangeArrowheads="1"/>
          </p:cNvSpPr>
          <p:nvPr/>
        </p:nvSpPr>
        <p:spPr>
          <a:xfrm>
            <a:off x="9901880" y="2426486"/>
            <a:ext cx="1607767" cy="2005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POST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方法提交表单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CF0F6A-BCFB-495F-9E42-9B2586174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08"/>
          <a:stretch/>
        </p:blipFill>
        <p:spPr>
          <a:xfrm>
            <a:off x="7286753" y="5967284"/>
            <a:ext cx="4801889" cy="7187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F8C4732-A240-4859-AADB-BD756A5AE8AC}"/>
              </a:ext>
            </a:extLst>
          </p:cNvPr>
          <p:cNvSpPr txBox="1"/>
          <p:nvPr/>
        </p:nvSpPr>
        <p:spPr>
          <a:xfrm>
            <a:off x="682353" y="2426486"/>
            <a:ext cx="8631713" cy="4247317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&lt;head&gt;</a:t>
            </a:r>
          </a:p>
          <a:p>
            <a:r>
              <a:rPr lang="en-US" altLang="zh-CN" dirty="0"/>
              <a:t>&lt;meta http-</a:t>
            </a:r>
            <a:r>
              <a:rPr lang="en-US" altLang="zh-CN" dirty="0" err="1"/>
              <a:t>equiv</a:t>
            </a:r>
            <a:r>
              <a:rPr lang="en-US" altLang="zh-CN" dirty="0"/>
              <a:t>="Content-Type" content="text/html; charset=utf-8"&gt;</a:t>
            </a:r>
          </a:p>
          <a:p>
            <a:r>
              <a:rPr lang="en-US" altLang="zh-CN" dirty="0"/>
              <a:t>&lt;title&gt;</a:t>
            </a:r>
            <a:r>
              <a:rPr lang="zh-CN" altLang="en-US" dirty="0"/>
              <a:t>使用</a:t>
            </a:r>
            <a:r>
              <a:rPr lang="en-US" altLang="zh-CN" dirty="0"/>
              <a:t>POST</a:t>
            </a:r>
            <a:r>
              <a:rPr lang="zh-CN" altLang="en-US" dirty="0"/>
              <a:t>方法提交表单</a:t>
            </a:r>
            <a:r>
              <a:rPr lang="en-US" altLang="zh-CN" dirty="0"/>
              <a:t>&lt;/title&gt;</a:t>
            </a:r>
          </a:p>
          <a:p>
            <a:r>
              <a:rPr lang="en-US" altLang="zh-CN" dirty="0"/>
              <a:t>&lt;/head&gt;</a:t>
            </a:r>
          </a:p>
          <a:p>
            <a:endParaRPr lang="en-US" altLang="zh-CN" dirty="0"/>
          </a:p>
          <a:p>
            <a:r>
              <a:rPr lang="en-US" altLang="zh-CN" dirty="0"/>
              <a:t>&lt;body&gt;</a:t>
            </a:r>
          </a:p>
          <a:p>
            <a:r>
              <a:rPr lang="en-US" altLang="zh-CN" dirty="0"/>
              <a:t>&lt;form name="form1" method="post" action="</a:t>
            </a:r>
            <a:r>
              <a:rPr lang="en-US" altLang="zh-CN" dirty="0" err="1"/>
              <a:t>index.php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&lt;table width="300" border="0" cellpadding="0" </a:t>
            </a:r>
            <a:r>
              <a:rPr lang="en-US" altLang="zh-CN" dirty="0" err="1"/>
              <a:t>cellspacing</a:t>
            </a:r>
            <a:r>
              <a:rPr lang="en-US" altLang="zh-CN" dirty="0"/>
              <a:t>="0"&gt;</a:t>
            </a:r>
          </a:p>
          <a:p>
            <a:r>
              <a:rPr lang="en-US" altLang="zh-CN" dirty="0"/>
              <a:t>&lt;tr&gt;</a:t>
            </a:r>
          </a:p>
          <a:p>
            <a:r>
              <a:rPr lang="en-US" altLang="zh-CN" dirty="0"/>
              <a:t>&lt;td height="30"&gt;&amp;</a:t>
            </a:r>
            <a:r>
              <a:rPr lang="en-US" altLang="zh-CN" dirty="0" err="1"/>
              <a:t>nbsp</a:t>
            </a:r>
            <a:r>
              <a:rPr lang="en-US" altLang="zh-CN" dirty="0"/>
              <a:t>;&amp;</a:t>
            </a:r>
            <a:r>
              <a:rPr lang="en-US" altLang="zh-CN" dirty="0" err="1"/>
              <a:t>nbsp</a:t>
            </a:r>
            <a:r>
              <a:rPr lang="en-US" altLang="zh-CN" dirty="0"/>
              <a:t>;</a:t>
            </a:r>
            <a:r>
              <a:rPr lang="zh-CN" altLang="en-US" dirty="0"/>
              <a:t>订单号：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&lt;input type="text" name="user" size="20" &gt;</a:t>
            </a:r>
          </a:p>
          <a:p>
            <a:r>
              <a:rPr lang="en-US" altLang="zh-CN" dirty="0"/>
              <a:t>  &lt;input type="submit" name="submit" value="</a:t>
            </a:r>
            <a:r>
              <a:rPr lang="zh-CN" altLang="en-US" dirty="0"/>
              <a:t>提交</a:t>
            </a:r>
            <a:r>
              <a:rPr lang="en-US" altLang="zh-CN" dirty="0"/>
              <a:t>"&gt;&lt;/td&gt;</a:t>
            </a:r>
          </a:p>
          <a:p>
            <a:r>
              <a:rPr lang="en-US" altLang="zh-CN" dirty="0"/>
              <a:t>  &lt;/tr&gt;</a:t>
            </a:r>
          </a:p>
          <a:p>
            <a:r>
              <a:rPr lang="en-US" altLang="zh-CN" dirty="0"/>
              <a:t>&lt;/table&gt;</a:t>
            </a:r>
          </a:p>
          <a:p>
            <a:r>
              <a:rPr lang="en-US" altLang="zh-CN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047496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AF352E3-A165-42BD-93EB-C276F3190A6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190321" y="148839"/>
            <a:ext cx="70310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ctr" eaLnBrk="1" hangingPunct="1"/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三、使用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方法提交表单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298F7188-3E13-4FBA-8B58-C4F7B6BA2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929" y="910738"/>
            <a:ext cx="1074214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just"/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方法是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&lt;form&gt;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表单中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method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属性的默认方法。使用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方法提交的表单数据被附加到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后，并作为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的一部分发送到服务器端。在程序的开发过程中，由于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方法提交的数据是附加到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上发送的，因此，在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的地址栏中将会显示“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URL+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用户传递的参数”。</a:t>
            </a:r>
          </a:p>
          <a:p>
            <a:pPr algn="just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GET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方法的传参格式如下：</a:t>
            </a:r>
          </a:p>
          <a:p>
            <a:pPr algn="just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http://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url?name1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value1&amp;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name2=value2……</a:t>
            </a:r>
            <a:b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其中，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为表单响应地址（如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127.0.0.1/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index.php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name1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为表单元素的名称，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value1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为表单元素的值。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和表单元素之间用“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r>
              <a:rPr lang="en-US" altLang="zh-CN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隔开，而多个表单元素之间用“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lang="en-US" altLang="zh-CN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隔开，每个表单元素的格式都是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name=value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，固定不变。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FAB3DD-9872-4FF1-A242-56EE55DF6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56" y="3617582"/>
            <a:ext cx="7943457" cy="27137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1AEFD5-614F-4388-B43A-04123DBD9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785" y="5715225"/>
            <a:ext cx="7469214" cy="106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4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83CC0-DAF1-4461-8E5A-B5CFFF92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99FB75-A83D-4BBB-A464-1563375B5C6F}"/>
              </a:ext>
            </a:extLst>
          </p:cNvPr>
          <p:cNvSpPr txBox="1"/>
          <p:nvPr/>
        </p:nvSpPr>
        <p:spPr>
          <a:xfrm>
            <a:off x="1449859" y="1680519"/>
            <a:ext cx="99018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1</a:t>
            </a:r>
            <a:r>
              <a:rPr lang="zh-CN" altLang="en-US" sz="3000" dirty="0"/>
              <a:t>、数组的分类，数组的定义</a:t>
            </a:r>
            <a:r>
              <a:rPr lang="en-US" altLang="zh-CN" sz="3000" dirty="0"/>
              <a:t>;</a:t>
            </a:r>
          </a:p>
          <a:p>
            <a:r>
              <a:rPr lang="en-US" altLang="zh-CN" sz="3000" dirty="0"/>
              <a:t>2</a:t>
            </a:r>
            <a:r>
              <a:rPr lang="zh-CN" altLang="en-US" sz="3000" dirty="0"/>
              <a:t>、数组的遍历；</a:t>
            </a:r>
            <a:endParaRPr lang="en-US" altLang="zh-CN" sz="3000" dirty="0"/>
          </a:p>
          <a:p>
            <a:r>
              <a:rPr lang="en-US" altLang="zh-CN" sz="3000" dirty="0"/>
              <a:t>3</a:t>
            </a:r>
            <a:r>
              <a:rPr lang="zh-CN" altLang="en-US" sz="3000" dirty="0"/>
              <a:t>、数组的排序；</a:t>
            </a:r>
            <a:endParaRPr lang="en-US" altLang="zh-CN" sz="3000" dirty="0"/>
          </a:p>
          <a:p>
            <a:r>
              <a:rPr lang="en-US" altLang="zh-CN" sz="3000" dirty="0"/>
              <a:t>$</a:t>
            </a:r>
            <a:r>
              <a:rPr lang="en-US" altLang="zh-CN" sz="3000" dirty="0" err="1"/>
              <a:t>arr</a:t>
            </a:r>
            <a:r>
              <a:rPr lang="en-US" altLang="zh-CN" sz="3000" dirty="0"/>
              <a:t>=array(7,3,20,68);</a:t>
            </a:r>
          </a:p>
          <a:p>
            <a:r>
              <a:rPr lang="en-US" altLang="zh-CN" sz="3000" dirty="0"/>
              <a:t>foreach($</a:t>
            </a:r>
            <a:r>
              <a:rPr lang="en-US" altLang="zh-CN" sz="3000" dirty="0" err="1"/>
              <a:t>arr</a:t>
            </a:r>
            <a:r>
              <a:rPr lang="zh-CN" altLang="en-US" sz="3000" dirty="0"/>
              <a:t> </a:t>
            </a:r>
            <a:r>
              <a:rPr lang="en-US" altLang="zh-CN" sz="3000" dirty="0"/>
              <a:t>as</a:t>
            </a:r>
            <a:r>
              <a:rPr lang="zh-CN" altLang="en-US" sz="3000" dirty="0"/>
              <a:t> </a:t>
            </a:r>
            <a:r>
              <a:rPr lang="en-US" altLang="zh-CN" sz="3000" dirty="0"/>
              <a:t>$k=&gt;$v)</a:t>
            </a:r>
          </a:p>
          <a:p>
            <a:r>
              <a:rPr lang="en-US" altLang="zh-CN" sz="3000" dirty="0"/>
              <a:t>echo $k.”:”.$v.” ”;</a:t>
            </a:r>
          </a:p>
          <a:p>
            <a:r>
              <a:rPr lang="en-US" altLang="zh-CN" sz="3000" dirty="0" err="1"/>
              <a:t>rsort</a:t>
            </a:r>
            <a:r>
              <a:rPr lang="en-US" altLang="zh-CN" sz="3000" dirty="0"/>
              <a:t>($</a:t>
            </a:r>
            <a:r>
              <a:rPr lang="en-US" altLang="zh-CN" sz="3000" dirty="0" err="1"/>
              <a:t>arr</a:t>
            </a:r>
            <a:r>
              <a:rPr lang="en-US" altLang="zh-CN" sz="3000" dirty="0"/>
              <a:t>);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784542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121">
            <a:extLst>
              <a:ext uri="{FF2B5EF4-FFF2-40B4-BE49-F238E27FC236}">
                <a16:creationId xmlns:a16="http://schemas.microsoft.com/office/drawing/2014/main" id="{796FC29C-A6C2-4E9D-96E2-82A0C7CBCB8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231119" y="373834"/>
            <a:ext cx="5360945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ctr"/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四、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PHP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参数传递的常用方法</a:t>
            </a:r>
            <a:r>
              <a:rPr lang="zh-CN" altLang="en-US" sz="30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5AB1C258-FC04-4057-8D26-667A962A4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905" y="1843475"/>
            <a:ext cx="3977371" cy="2112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$_POST[]</a:t>
            </a:r>
            <a:r>
              <a:rPr lang="zh-CN" altLang="en-US" sz="3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全局变量</a:t>
            </a:r>
            <a:r>
              <a:rPr lang="zh-CN" altLang="en-US" sz="3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zh-CN" altLang="en-US" sz="30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3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$_GET[]</a:t>
            </a:r>
            <a:r>
              <a:rPr lang="zh-CN" altLang="en-US" sz="3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全局变量</a:t>
            </a:r>
            <a:r>
              <a:rPr lang="zh-CN" altLang="en-US" sz="3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zh-CN" sz="3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$_SESSION[]</a:t>
            </a:r>
            <a:r>
              <a:rPr lang="zh-CN" altLang="en-US" sz="3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变量</a:t>
            </a:r>
            <a:r>
              <a:rPr lang="zh-CN" altLang="en-US" sz="3000" dirty="0"/>
              <a:t> </a:t>
            </a:r>
            <a:endParaRPr lang="zh-CN" altLang="en-US" sz="30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062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6E0F50B-145F-48EF-B170-A68B556D8C11}"/>
              </a:ext>
            </a:extLst>
          </p:cNvPr>
          <p:cNvSpPr txBox="1">
            <a:spLocks noChangeArrowheads="1"/>
          </p:cNvSpPr>
          <p:nvPr/>
        </p:nvSpPr>
        <p:spPr>
          <a:xfrm>
            <a:off x="3604784" y="404212"/>
            <a:ext cx="4081462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$_POST[]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全局变量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C6379497-2718-4A21-ADB9-B99071E36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505" y="1301365"/>
            <a:ext cx="10600553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just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2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PHP</a:t>
            </a:r>
            <a:r>
              <a:rPr lang="zh-CN" altLang="en-US" sz="2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$_POST[]</a:t>
            </a:r>
            <a:r>
              <a:rPr lang="zh-CN" altLang="en-US" sz="2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预定义变量可以获取表单元素的值，格式为：</a:t>
            </a:r>
          </a:p>
          <a:p>
            <a:pPr algn="just"/>
            <a:r>
              <a:rPr lang="zh-CN" altLang="en-US" sz="2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$_POST[name]</a:t>
            </a:r>
          </a:p>
          <a:p>
            <a:pPr algn="just"/>
            <a:r>
              <a:rPr lang="zh-CN" altLang="en-US" sz="2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例如，建立一个表单，设置</a:t>
            </a:r>
            <a:r>
              <a:rPr lang="en-US" altLang="zh-CN" sz="2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method</a:t>
            </a:r>
            <a:r>
              <a:rPr lang="zh-CN" altLang="en-US" sz="2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属性为</a:t>
            </a:r>
            <a:r>
              <a:rPr lang="en-US" altLang="zh-CN" sz="2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POST</a:t>
            </a:r>
            <a:r>
              <a:rPr lang="zh-CN" altLang="en-US" sz="2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，添加一个文本框，命名为</a:t>
            </a:r>
            <a:r>
              <a:rPr lang="en-US" altLang="zh-CN" sz="2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user</a:t>
            </a:r>
            <a:r>
              <a:rPr lang="zh-CN" altLang="en-US" sz="2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，获取表单元素的代码如下：</a:t>
            </a:r>
          </a:p>
          <a:p>
            <a:pPr algn="just"/>
            <a:r>
              <a:rPr lang="en-US" altLang="zh-CN" sz="2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&lt;?php</a:t>
            </a:r>
          </a:p>
          <a:p>
            <a:pPr algn="just"/>
            <a:r>
              <a:rPr lang="en-US" altLang="zh-CN" sz="2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$user=$_POST["user"];	//</a:t>
            </a:r>
            <a:r>
              <a:rPr lang="zh-CN" altLang="en-US" sz="2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  <a:r>
              <a:rPr lang="en-US" altLang="zh-CN" sz="2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$_POST[]</a:t>
            </a:r>
            <a:r>
              <a:rPr lang="zh-CN" altLang="en-US" sz="2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全局变量获取表单元素中文本框的值</a:t>
            </a:r>
          </a:p>
          <a:p>
            <a:pPr algn="just"/>
            <a:r>
              <a:rPr lang="en-US" altLang="zh-CN" sz="2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?&gt;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927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A96ADF-2930-440C-9AB7-65FFD25CF89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087478" y="503066"/>
            <a:ext cx="74469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ctr" eaLnBrk="1" hangingPunct="1"/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$_GET[]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全局变量</a:t>
            </a:r>
            <a:r>
              <a:rPr lang="zh-CN" altLang="en-US" sz="3000" dirty="0">
                <a:solidFill>
                  <a:srgbClr val="CC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D393FE31-46A1-483F-9132-2DF176926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1" y="1562958"/>
            <a:ext cx="1034919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just"/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PHP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$_GET[]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预定义变量获取通过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方法传过来的值，使用格式为：</a:t>
            </a:r>
          </a:p>
          <a:p>
            <a:pPr algn="just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$_GET[name]</a:t>
            </a:r>
          </a:p>
          <a:p>
            <a:pPr algn="just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这样就可以直接使用名字为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的表单元素的值了。</a:t>
            </a:r>
          </a:p>
          <a:p>
            <a:pPr algn="just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例如，建立一个表单，设置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method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属性为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，添加一个文本框，命名为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user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，获取表单元素的代码如下：</a:t>
            </a:r>
          </a:p>
          <a:p>
            <a:pPr algn="just"/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&lt;?php</a:t>
            </a:r>
          </a:p>
          <a:p>
            <a:pPr algn="just"/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$user=$_GET["user"];	//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$_GET[]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全局变量获取表单元素中文本框的值</a:t>
            </a:r>
          </a:p>
          <a:p>
            <a:pPr algn="just"/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?&gt;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1353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37AF882-1B0D-4C9E-8C8D-8BD59FDC91E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723932" y="412450"/>
            <a:ext cx="40814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ctr" eaLnBrk="1" hangingPunct="1"/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$_SESSION[]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变量</a:t>
            </a:r>
            <a:r>
              <a:rPr lang="zh-CN" altLang="en-US" sz="30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BC36F5A-3A11-41E0-BF01-1BFEAE3B8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14" y="1414462"/>
            <a:ext cx="10091351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just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2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$_SESSION[]</a:t>
            </a:r>
            <a:r>
              <a:rPr lang="zh-CN" altLang="en-US" sz="2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变量可以获取表单元素的值，格式为：</a:t>
            </a:r>
          </a:p>
          <a:p>
            <a:pPr algn="just"/>
            <a:r>
              <a:rPr lang="en-US" altLang="zh-CN" sz="2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$_SESSION[name]</a:t>
            </a:r>
          </a:p>
          <a:p>
            <a:pPr algn="just"/>
            <a:r>
              <a:rPr lang="zh-CN" altLang="en-US" sz="2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例如，建立一个表单，添加一个文本框，命名为</a:t>
            </a:r>
            <a:r>
              <a:rPr lang="en-US" altLang="zh-CN" sz="2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user</a:t>
            </a:r>
            <a:r>
              <a:rPr lang="zh-CN" altLang="en-US" sz="2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，获取表单元素的代码如下：</a:t>
            </a:r>
          </a:p>
          <a:p>
            <a:pPr algn="just"/>
            <a:r>
              <a:rPr lang="en-US" altLang="zh-CN" sz="2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$user=$_SESSION["user"]</a:t>
            </a:r>
          </a:p>
          <a:p>
            <a:pPr algn="just"/>
            <a:r>
              <a:rPr lang="zh-CN" altLang="en-US" sz="2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使用</a:t>
            </a:r>
            <a:r>
              <a:rPr lang="en-US" altLang="zh-CN" sz="2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$_SESSION[]</a:t>
            </a:r>
            <a:r>
              <a:rPr lang="zh-CN" altLang="en-US" sz="2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传参的方法获取的变量值，保存之后任何页面都可以使用。但这种方法</a:t>
            </a:r>
            <a:r>
              <a:rPr lang="zh-CN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很耗费系统资源</a:t>
            </a:r>
            <a:r>
              <a:rPr lang="zh-CN" altLang="en-US" sz="2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，建议读者慎重使用。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817325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121">
            <a:extLst>
              <a:ext uri="{FF2B5EF4-FFF2-40B4-BE49-F238E27FC236}">
                <a16:creationId xmlns:a16="http://schemas.microsoft.com/office/drawing/2014/main" id="{9B45E8EB-3A1C-4CA1-98B8-80F9D0E21B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817169" y="373834"/>
            <a:ext cx="5428907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ctr"/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五、在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页中嵌入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PHP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脚本</a:t>
            </a:r>
            <a:r>
              <a:rPr lang="zh-CN" altLang="en-US" sz="30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406F28F4-AF77-490B-8953-0294F2B53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138" y="1786496"/>
            <a:ext cx="5808000" cy="13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、在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HTML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标记中添加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PHP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脚本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、对表单元素的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value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属性进行赋值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8529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415735D-D0C5-48AD-8D94-1242AB7F7EDF}"/>
              </a:ext>
            </a:extLst>
          </p:cNvPr>
          <p:cNvSpPr txBox="1">
            <a:spLocks noChangeArrowheads="1"/>
          </p:cNvSpPr>
          <p:nvPr/>
        </p:nvSpPr>
        <p:spPr>
          <a:xfrm>
            <a:off x="2558363" y="407773"/>
            <a:ext cx="6048375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HTML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标记中添加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PHP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脚本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4173B0-9317-43A7-84F4-B6D859A81E25}"/>
              </a:ext>
            </a:extLst>
          </p:cNvPr>
          <p:cNvSpPr/>
          <p:nvPr/>
        </p:nvSpPr>
        <p:spPr>
          <a:xfrm>
            <a:off x="1112106" y="1689950"/>
            <a:ext cx="95476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latin typeface="Times New Roman" panose="02020603050405020304" pitchFamily="18" charset="0"/>
              </a:rPr>
              <a:t>	在</a:t>
            </a:r>
            <a:r>
              <a:rPr lang="en-US" altLang="zh-CN" sz="2400" dirty="0">
                <a:latin typeface="Times New Roman" panose="02020603050405020304" pitchFamily="18" charset="0"/>
              </a:rPr>
              <a:t>Web</a:t>
            </a:r>
            <a:r>
              <a:rPr lang="zh-CN" altLang="en-US" sz="2400" dirty="0">
                <a:latin typeface="Times New Roman" panose="02020603050405020304" pitchFamily="18" charset="0"/>
              </a:rPr>
              <a:t>编码过程中，可以随时添加</a:t>
            </a:r>
            <a:r>
              <a:rPr lang="en-US" altLang="zh-CN" sz="2400" dirty="0">
                <a:latin typeface="Times New Roman" panose="02020603050405020304" pitchFamily="18" charset="0"/>
              </a:rPr>
              <a:t>PHP</a:t>
            </a:r>
            <a:r>
              <a:rPr lang="zh-CN" altLang="en-US" sz="2400" dirty="0">
                <a:latin typeface="Times New Roman" panose="02020603050405020304" pitchFamily="18" charset="0"/>
              </a:rPr>
              <a:t>脚本标记</a:t>
            </a:r>
            <a:r>
              <a:rPr lang="en-US" altLang="zh-CN" sz="2400" dirty="0">
                <a:latin typeface="Times New Roman" panose="02020603050405020304" pitchFamily="18" charset="0"/>
              </a:rPr>
              <a:t>&lt;?php ?&gt;</a:t>
            </a:r>
            <a:r>
              <a:rPr lang="zh-CN" altLang="en-US" sz="2400" dirty="0">
                <a:latin typeface="Times New Roman" panose="02020603050405020304" pitchFamily="18" charset="0"/>
              </a:rPr>
              <a:t>，两个标记之间的所有文本都会被解释成为</a:t>
            </a:r>
            <a:r>
              <a:rPr lang="en-US" altLang="zh-CN" sz="2400" dirty="0">
                <a:latin typeface="Times New Roman" panose="02020603050405020304" pitchFamily="18" charset="0"/>
              </a:rPr>
              <a:t>PHP</a:t>
            </a:r>
            <a:r>
              <a:rPr lang="zh-CN" altLang="en-US" sz="2400" dirty="0">
                <a:latin typeface="Times New Roman" panose="02020603050405020304" pitchFamily="18" charset="0"/>
              </a:rPr>
              <a:t>，而标记之外的任何文本都会被认为是普通的</a:t>
            </a:r>
            <a:r>
              <a:rPr lang="en-US" altLang="zh-CN" sz="2400" dirty="0">
                <a:latin typeface="Times New Roman" panose="02020603050405020304" pitchFamily="18" charset="0"/>
              </a:rPr>
              <a:t>HTML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  <a:p>
            <a:pPr algn="just"/>
            <a:r>
              <a:rPr lang="zh-CN" altLang="en-US" sz="2400" dirty="0">
                <a:latin typeface="Times New Roman" panose="02020603050405020304" pitchFamily="18" charset="0"/>
              </a:rPr>
              <a:t>	例如，在</a:t>
            </a:r>
            <a:r>
              <a:rPr lang="en-US" altLang="zh-CN" sz="2400" dirty="0">
                <a:latin typeface="Times New Roman" panose="02020603050405020304" pitchFamily="18" charset="0"/>
              </a:rPr>
              <a:t>&lt;body&gt;</a:t>
            </a:r>
            <a:r>
              <a:rPr lang="zh-CN" altLang="en-US" sz="2400" dirty="0">
                <a:latin typeface="Times New Roman" panose="02020603050405020304" pitchFamily="18" charset="0"/>
              </a:rPr>
              <a:t>标记中添加</a:t>
            </a:r>
            <a:r>
              <a:rPr lang="en-US" altLang="zh-CN" sz="2400" dirty="0">
                <a:latin typeface="Times New Roman" panose="02020603050405020304" pitchFamily="18" charset="0"/>
              </a:rPr>
              <a:t>PHP</a:t>
            </a:r>
            <a:r>
              <a:rPr lang="zh-CN" altLang="en-US" sz="2400" dirty="0">
                <a:latin typeface="Times New Roman" panose="02020603050405020304" pitchFamily="18" charset="0"/>
              </a:rPr>
              <a:t>标识符，使用</a:t>
            </a:r>
            <a:r>
              <a:rPr lang="en-US" altLang="zh-CN" sz="2400" dirty="0">
                <a:latin typeface="Times New Roman" panose="02020603050405020304" pitchFamily="18" charset="0"/>
              </a:rPr>
              <a:t>include</a:t>
            </a:r>
            <a:r>
              <a:rPr lang="zh-CN" altLang="en-US" sz="2400" dirty="0">
                <a:latin typeface="Times New Roman" panose="02020603050405020304" pitchFamily="18" charset="0"/>
              </a:rPr>
              <a:t>语句调用外部文件</a:t>
            </a:r>
            <a:r>
              <a:rPr lang="en-US" altLang="zh-CN" sz="2400" dirty="0" err="1">
                <a:latin typeface="Times New Roman" panose="02020603050405020304" pitchFamily="18" charset="0"/>
              </a:rPr>
              <a:t>top.php</a:t>
            </a:r>
            <a:r>
              <a:rPr lang="zh-CN" altLang="en-US" sz="2400" dirty="0">
                <a:latin typeface="Times New Roman" panose="02020603050405020304" pitchFamily="18" charset="0"/>
              </a:rPr>
              <a:t>，代码如下：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&lt;?php 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include(" </a:t>
            </a:r>
            <a:r>
              <a:rPr lang="en-US" altLang="zh-CN" sz="2400" dirty="0" err="1">
                <a:latin typeface="Times New Roman" panose="02020603050405020304" pitchFamily="18" charset="0"/>
              </a:rPr>
              <a:t>top.php</a:t>
            </a:r>
            <a:r>
              <a:rPr lang="en-US" altLang="zh-CN" sz="2400" dirty="0">
                <a:latin typeface="Times New Roman" panose="02020603050405020304" pitchFamily="18" charset="0"/>
              </a:rPr>
              <a:t> ");			//</a:t>
            </a:r>
            <a:r>
              <a:rPr lang="zh-CN" altLang="en-US" sz="2400" dirty="0">
                <a:latin typeface="Times New Roman" panose="02020603050405020304" pitchFamily="18" charset="0"/>
              </a:rPr>
              <a:t>引用外部文件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?&gt;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161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05F93DB4-3E2D-4B40-9CEC-BC0C05D13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86" y="1742389"/>
            <a:ext cx="1045875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just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在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程序开发过程中，通常需要对表单元素的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value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属性进行赋值，以获取该表单元素的默认值。例如，为表单元素隐藏域进行赋值，只需要将所赋的值添加到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value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属性后即可，代码如下：</a:t>
            </a:r>
          </a:p>
          <a:p>
            <a:pPr algn="just"/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&lt;?php</a:t>
            </a:r>
          </a:p>
          <a:p>
            <a:pPr algn="just"/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$hidden="yg0025";			//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为变量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$hidden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赋值</a:t>
            </a:r>
          </a:p>
          <a:p>
            <a:pPr algn="just"/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?&gt;</a:t>
            </a:r>
          </a:p>
          <a:p>
            <a:pPr algn="just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隐藏域的值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:&lt;input type="hidden" name="ID" value="&lt;?php echo $hidden;?&gt;" &gt;</a:t>
            </a:r>
          </a:p>
          <a:p>
            <a:pPr algn="just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从上面的代码中可以看出，首先为变量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$hidden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赋予一个初始值，然后将变量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$hidden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的值赋给隐藏域。在程序开发过程中，经常使用隐藏域存储一些无须显示的信息或需传送的参数。</a:t>
            </a:r>
            <a:r>
              <a:rPr lang="zh-CN" altLang="en-US" sz="2400" dirty="0"/>
              <a:t> 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1128686-EB9D-45CB-B56C-1B674038E9D1}"/>
              </a:ext>
            </a:extLst>
          </p:cNvPr>
          <p:cNvSpPr txBox="1">
            <a:spLocks noChangeArrowheads="1"/>
          </p:cNvSpPr>
          <p:nvPr/>
        </p:nvSpPr>
        <p:spPr>
          <a:xfrm>
            <a:off x="2591314" y="440724"/>
            <a:ext cx="6048375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HTML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标记中添加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PHP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脚本</a:t>
            </a:r>
          </a:p>
        </p:txBody>
      </p:sp>
    </p:spTree>
    <p:extLst>
      <p:ext uri="{BB962C8B-B14F-4D97-AF65-F5344CB8AC3E}">
        <p14:creationId xmlns:p14="http://schemas.microsoft.com/office/powerpoint/2010/main" val="2151221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121">
            <a:extLst>
              <a:ext uri="{FF2B5EF4-FFF2-40B4-BE49-F238E27FC236}">
                <a16:creationId xmlns:a16="http://schemas.microsoft.com/office/drawing/2014/main" id="{28670F56-2700-430E-94D7-FEB16AD8947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684634" y="307932"/>
            <a:ext cx="5903912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algn="l"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2pPr>
            <a:lvl3pPr algn="l"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3pPr>
            <a:lvl4pPr algn="l"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4pPr>
            <a:lvl5pPr algn="l"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zh-CN" altLang="en-US" sz="35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六、在</a:t>
            </a:r>
            <a:r>
              <a:rPr lang="en-US" altLang="zh-CN" sz="35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PHP</a:t>
            </a:r>
            <a:r>
              <a:rPr lang="zh-CN" altLang="en-US" sz="35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中获取表单数据</a:t>
            </a:r>
            <a:r>
              <a:rPr lang="zh-CN" altLang="en-US" sz="3500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1AB88522-A3A2-4847-85A5-578B88D59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347" y="1674513"/>
            <a:ext cx="8722260" cy="324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0" dirty="0">
                <a:solidFill>
                  <a:schemeClr val="tx1"/>
                </a:solidFill>
                <a:ea typeface="宋体" panose="02010600030101010101" pitchFamily="2" charset="-122"/>
              </a:rPr>
              <a:t>获取文本框、密码域、隐藏域、按钮、文本域的值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0" dirty="0">
                <a:solidFill>
                  <a:schemeClr val="tx1"/>
                </a:solidFill>
                <a:ea typeface="宋体" panose="02010600030101010101" pitchFamily="2" charset="-122"/>
              </a:rPr>
              <a:t>获取单选按钮的值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0" dirty="0">
                <a:solidFill>
                  <a:schemeClr val="tx1"/>
                </a:solidFill>
                <a:ea typeface="宋体" panose="02010600030101010101" pitchFamily="2" charset="-122"/>
              </a:rPr>
              <a:t>获取复选框的值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0" dirty="0">
                <a:solidFill>
                  <a:schemeClr val="tx1"/>
                </a:solidFill>
                <a:ea typeface="宋体" panose="02010600030101010101" pitchFamily="2" charset="-122"/>
              </a:rPr>
              <a:t>获取下拉列表框</a:t>
            </a:r>
            <a:r>
              <a:rPr lang="en-US" alt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2800" b="0" dirty="0">
                <a:solidFill>
                  <a:schemeClr val="tx1"/>
                </a:solidFill>
                <a:ea typeface="宋体" panose="02010600030101010101" pitchFamily="2" charset="-122"/>
              </a:rPr>
              <a:t>菜单列表框的值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0" dirty="0">
                <a:solidFill>
                  <a:schemeClr val="tx1"/>
                </a:solidFill>
                <a:ea typeface="宋体" panose="02010600030101010101" pitchFamily="2" charset="-122"/>
              </a:rPr>
              <a:t>获取文件域的值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7642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7098A1-7331-429F-8188-859E140CCCDA}"/>
              </a:ext>
            </a:extLst>
          </p:cNvPr>
          <p:cNvSpPr txBox="1">
            <a:spLocks noChangeArrowheads="1"/>
          </p:cNvSpPr>
          <p:nvPr/>
        </p:nvSpPr>
        <p:spPr>
          <a:xfrm>
            <a:off x="823784" y="374822"/>
            <a:ext cx="10915135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500" dirty="0">
                <a:solidFill>
                  <a:srgbClr val="CC0000"/>
                </a:solidFill>
                <a:ea typeface="宋体" panose="02010600030101010101" pitchFamily="2" charset="-122"/>
              </a:rPr>
              <a:t>获取文本框、密码域、隐藏域、按钮、文本域的值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BA65FCD-E319-4BB4-A5AC-6EDB4D112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524" y="1908904"/>
            <a:ext cx="103204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3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获取表单数据，实际上就是获取不同的表单元素的数据。</a:t>
            </a:r>
            <a:r>
              <a:rPr lang="en-US" altLang="zh-CN" sz="3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&lt;form&gt;</a:t>
            </a:r>
            <a:r>
              <a:rPr lang="zh-CN" altLang="en-US" sz="3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标签中的</a:t>
            </a:r>
            <a:r>
              <a:rPr lang="en-US" altLang="zh-CN" sz="3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  <a:r>
              <a:rPr lang="zh-CN" altLang="en-US" sz="3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是所有表单元素都具备的属性，即为这个表单元素的名称，</a:t>
            </a:r>
            <a:r>
              <a:rPr lang="zh-CN" altLang="en-US" sz="3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在使用时需要使用</a:t>
            </a:r>
            <a:r>
              <a:rPr lang="en-US" altLang="zh-CN" sz="3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  <a:r>
              <a:rPr lang="zh-CN" altLang="en-US" sz="3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属性来获取相应的</a:t>
            </a:r>
            <a:r>
              <a:rPr lang="en-US" altLang="zh-CN" sz="3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value</a:t>
            </a:r>
            <a:r>
              <a:rPr lang="zh-CN" altLang="en-US" sz="3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属性值</a:t>
            </a:r>
            <a:r>
              <a:rPr lang="zh-CN" altLang="en-US" sz="3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。所以，添加的所有控件必须定义对应的</a:t>
            </a:r>
            <a:r>
              <a:rPr lang="en-US" altLang="zh-CN" sz="3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  <a:r>
              <a:rPr lang="zh-CN" altLang="en-US" sz="3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属性值，另外，控件在命名上尽可能不要重复，以免获取的数据出错。</a:t>
            </a:r>
          </a:p>
          <a:p>
            <a:pPr algn="just"/>
            <a:r>
              <a:rPr lang="zh-CN" altLang="en-US" sz="3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在程序开发过程中，获取文本框、密码域、隐藏域、按钮以及文本域的值的方法是相同的，都是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属性来获取相应的</a:t>
            </a: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value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属性值</a:t>
            </a:r>
            <a:r>
              <a:rPr lang="zh-CN" altLang="en-US" sz="3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58834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6CAB378-2660-456F-9051-D83FB42D36C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274498" y="383060"/>
            <a:ext cx="40814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algn="l"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2pPr>
            <a:lvl3pPr algn="l"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3pPr>
            <a:lvl4pPr algn="l"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4pPr>
            <a:lvl5pPr algn="l"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范例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581A33-F4CF-41E3-93E6-92E263605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74" y="1238247"/>
            <a:ext cx="8639050" cy="38856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8F352D-5286-4F59-8BFA-0AF2A2C34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998" y="5274157"/>
            <a:ext cx="8895603" cy="12007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F36886A-40F8-47B1-90F9-F224292C0901}"/>
              </a:ext>
            </a:extLst>
          </p:cNvPr>
          <p:cNvSpPr/>
          <p:nvPr/>
        </p:nvSpPr>
        <p:spPr>
          <a:xfrm>
            <a:off x="3490452" y="4483509"/>
            <a:ext cx="1455174" cy="3539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AC3B8-324F-41A8-BD15-242FC556022F}"/>
              </a:ext>
            </a:extLst>
          </p:cNvPr>
          <p:cNvSpPr/>
          <p:nvPr/>
        </p:nvSpPr>
        <p:spPr>
          <a:xfrm>
            <a:off x="7355960" y="4483508"/>
            <a:ext cx="1455174" cy="3539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427118F-746D-44DB-8D9B-70E65752211E}"/>
              </a:ext>
            </a:extLst>
          </p:cNvPr>
          <p:cNvSpPr/>
          <p:nvPr/>
        </p:nvSpPr>
        <p:spPr>
          <a:xfrm>
            <a:off x="8954167" y="2545491"/>
            <a:ext cx="1269056" cy="799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案例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91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E54BD-E38D-4D70-8406-4F2D8C42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04333"/>
            <a:ext cx="10364451" cy="790153"/>
          </a:xfrm>
        </p:spPr>
        <p:txBody>
          <a:bodyPr>
            <a:normAutofit/>
          </a:bodyPr>
          <a:lstStyle/>
          <a:p>
            <a:r>
              <a:rPr lang="zh-CN" altLang="en-US" sz="3000" b="1" dirty="0">
                <a:solidFill>
                  <a:srgbClr val="FF0000"/>
                </a:solidFill>
              </a:rPr>
              <a:t>一、创建表单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D05AEEB0-9C60-4444-8EA5-8EA07FF53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112" y="1490008"/>
            <a:ext cx="1056977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just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使用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&lt;form&gt;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元素，并在其中插入相关的表单元素，即可创建一个表单。表单结构：</a:t>
            </a:r>
          </a:p>
          <a:p>
            <a:pPr algn="just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form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form_name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method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="method"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action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 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enctype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="value"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target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target_win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"&gt;</a:t>
            </a:r>
          </a:p>
          <a:p>
            <a:pPr algn="just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			//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省略插入的表单元素</a:t>
            </a:r>
          </a:p>
          <a:p>
            <a:pPr algn="just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&lt;/form &gt;</a:t>
            </a:r>
          </a:p>
          <a:p>
            <a:pPr algn="just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&lt;form&gt;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标记的属性如表所示。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D9557350-1CA2-4101-8F39-B6BFF1084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48" y="3647868"/>
            <a:ext cx="11989686" cy="2328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D5C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5378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3284288-B6BC-4F13-950A-04C9BE9B685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950001" y="453257"/>
            <a:ext cx="40814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algn="l"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2pPr>
            <a:lvl3pPr algn="l"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3pPr>
            <a:lvl4pPr algn="l"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4pPr>
            <a:lvl5pPr algn="l"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zh-CN" altLang="en-US" sz="3500" dirty="0">
                <a:solidFill>
                  <a:srgbClr val="CC0000"/>
                </a:solidFill>
                <a:ea typeface="宋体" panose="02010600030101010101" pitchFamily="2" charset="-122"/>
              </a:rPr>
              <a:t>获取单选按钮的值</a:t>
            </a:r>
            <a:r>
              <a:rPr lang="zh-CN" altLang="en-US" sz="3500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9AAF5C04-DCB6-4D9C-9B11-E151B8AD9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1730" y="1623552"/>
            <a:ext cx="575824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radio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（单选按钮）一般是成组出现的，具有相同的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值和不同的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value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值，在一组单选按钮中，同一时间只能有一个被选中。</a:t>
            </a:r>
            <a:r>
              <a:rPr lang="zh-CN" altLang="en-US" sz="2400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6F59A5-5FD5-43E8-88EB-F5D70AC46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18" y="1227087"/>
            <a:ext cx="4973111" cy="55777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E97F57-C86F-425B-9B8A-B5412E9B9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094" y="3662242"/>
            <a:ext cx="3890744" cy="1230507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44B74DF7-1835-423B-8E9B-92AD0D05D700}"/>
              </a:ext>
            </a:extLst>
          </p:cNvPr>
          <p:cNvSpPr/>
          <p:nvPr/>
        </p:nvSpPr>
        <p:spPr>
          <a:xfrm>
            <a:off x="2850292" y="6021859"/>
            <a:ext cx="1293340" cy="2883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051D6DF-FC58-47F4-87B2-D8EAA0D41899}"/>
              </a:ext>
            </a:extLst>
          </p:cNvPr>
          <p:cNvSpPr/>
          <p:nvPr/>
        </p:nvSpPr>
        <p:spPr>
          <a:xfrm>
            <a:off x="8031463" y="5156886"/>
            <a:ext cx="1269056" cy="799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案例</a:t>
            </a:r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046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D334E6D-BDBD-4321-BC45-6A656BFF90A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361467" y="547815"/>
            <a:ext cx="40814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algn="l"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2pPr>
            <a:lvl3pPr algn="l"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3pPr>
            <a:lvl4pPr algn="l"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4pPr>
            <a:lvl5pPr algn="l"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zh-CN" altLang="en-US" sz="3500" dirty="0">
                <a:solidFill>
                  <a:srgbClr val="CC0000"/>
                </a:solidFill>
                <a:ea typeface="宋体" panose="02010600030101010101" pitchFamily="2" charset="-122"/>
              </a:rPr>
              <a:t>获取复选框的值</a:t>
            </a:r>
            <a:r>
              <a:rPr lang="zh-CN" altLang="en-US" sz="3500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203F9F17-2AB9-49D2-A962-939062FAA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412" y="1271545"/>
            <a:ext cx="961025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复选框能够进行项目的多项选择。浏览者填写表单时，有时需要选择多个项目，例如，在线听歌中需要同时选取多个歌曲等，就会用到复选框。复选框一般都是多个同时存在，为了便于传值，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的名字可以是一个数组形式，格式为：</a:t>
            </a:r>
          </a:p>
          <a:p>
            <a:pPr algn="just"/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&lt;input type="checkbox" name="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chkbox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 value="chkbox1"&gt;</a:t>
            </a:r>
          </a:p>
          <a:p>
            <a:pPr algn="just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在返回页面可以使用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count()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计算数组的大小，结合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循环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语句输出选择的复选框的值。</a:t>
            </a:r>
          </a:p>
        </p:txBody>
      </p:sp>
    </p:spTree>
    <p:extLst>
      <p:ext uri="{BB962C8B-B14F-4D97-AF65-F5344CB8AC3E}">
        <p14:creationId xmlns:p14="http://schemas.microsoft.com/office/powerpoint/2010/main" val="1196098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CF93CC-9C8B-4287-8753-8B0C0FF69046}"/>
              </a:ext>
            </a:extLst>
          </p:cNvPr>
          <p:cNvSpPr txBox="1"/>
          <p:nvPr/>
        </p:nvSpPr>
        <p:spPr>
          <a:xfrm>
            <a:off x="115331" y="-988544"/>
            <a:ext cx="11450595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&lt;body&gt;</a:t>
            </a:r>
          </a:p>
          <a:p>
            <a:r>
              <a:rPr lang="en-US" altLang="zh-CN" dirty="0"/>
              <a:t>&lt;form name="form1" method="post" action="</a:t>
            </a:r>
            <a:r>
              <a:rPr lang="en-US" altLang="zh-CN" dirty="0" err="1"/>
              <a:t>index.php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&lt;table width="506" cellpadding="0" </a:t>
            </a:r>
            <a:r>
              <a:rPr lang="en-US" altLang="zh-CN" dirty="0" err="1"/>
              <a:t>cellspacing</a:t>
            </a:r>
            <a:r>
              <a:rPr lang="en-US" altLang="zh-CN" dirty="0"/>
              <a:t>="0"&gt;</a:t>
            </a:r>
          </a:p>
          <a:p>
            <a:r>
              <a:rPr lang="en-US" altLang="zh-CN" dirty="0"/>
              <a:t>  &lt;tr&gt;</a:t>
            </a:r>
          </a:p>
          <a:p>
            <a:r>
              <a:rPr lang="en-US" altLang="zh-CN" dirty="0"/>
              <a:t>    &lt;td width="462" height="25" align="center" </a:t>
            </a:r>
            <a:r>
              <a:rPr lang="en-US" altLang="zh-CN" dirty="0" err="1"/>
              <a:t>valign</a:t>
            </a:r>
            <a:r>
              <a:rPr lang="en-US" altLang="zh-CN" dirty="0"/>
              <a:t>="top"&gt;</a:t>
            </a:r>
          </a:p>
          <a:p>
            <a:r>
              <a:rPr lang="en-US" altLang="zh-CN" dirty="0"/>
              <a:t>	    </a:t>
            </a:r>
            <a:r>
              <a:rPr lang="zh-CN" altLang="en-US" dirty="0"/>
              <a:t>您喜欢的图书类型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      &lt;input type="checkbox" name="</a:t>
            </a:r>
            <a:r>
              <a:rPr lang="en-US" altLang="zh-CN" dirty="0" err="1"/>
              <a:t>mrbook</a:t>
            </a:r>
            <a:r>
              <a:rPr lang="en-US" altLang="zh-CN" dirty="0"/>
              <a:t>[]" value="</a:t>
            </a:r>
            <a:r>
              <a:rPr lang="zh-CN" altLang="en-US" dirty="0"/>
              <a:t>入门类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	    </a:t>
            </a:r>
            <a:r>
              <a:rPr lang="zh-CN" altLang="en-US" dirty="0"/>
              <a:t>入门类</a:t>
            </a:r>
          </a:p>
          <a:p>
            <a:r>
              <a:rPr lang="zh-CN" altLang="en-US" dirty="0"/>
              <a:t>	    </a:t>
            </a:r>
            <a:r>
              <a:rPr lang="en-US" altLang="zh-CN" dirty="0"/>
              <a:t>&lt;input type="checkbox" name="</a:t>
            </a:r>
            <a:r>
              <a:rPr lang="en-US" altLang="zh-CN" dirty="0" err="1"/>
              <a:t>mrbook</a:t>
            </a:r>
            <a:r>
              <a:rPr lang="en-US" altLang="zh-CN" dirty="0"/>
              <a:t>[]" value="</a:t>
            </a:r>
            <a:r>
              <a:rPr lang="zh-CN" altLang="en-US" dirty="0"/>
              <a:t>案例类</a:t>
            </a:r>
            <a:r>
              <a:rPr lang="en-US" altLang="zh-CN" dirty="0"/>
              <a:t>"&gt; 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案例类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&lt;input type="checkbox" name="</a:t>
            </a:r>
            <a:r>
              <a:rPr lang="en-US" altLang="zh-CN" dirty="0" err="1"/>
              <a:t>mrbook</a:t>
            </a:r>
            <a:r>
              <a:rPr lang="en-US" altLang="zh-CN" dirty="0"/>
              <a:t>[]" value="</a:t>
            </a:r>
            <a:r>
              <a:rPr lang="zh-CN" altLang="en-US" dirty="0"/>
              <a:t>讲解类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讲解类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&lt;input type="checkbox" name="</a:t>
            </a:r>
            <a:r>
              <a:rPr lang="en-US" altLang="zh-CN" dirty="0" err="1"/>
              <a:t>mrbook</a:t>
            </a:r>
            <a:r>
              <a:rPr lang="en-US" altLang="zh-CN" dirty="0"/>
              <a:t>[]" value="</a:t>
            </a:r>
            <a:r>
              <a:rPr lang="zh-CN" altLang="en-US" dirty="0"/>
              <a:t>典型实例类</a:t>
            </a:r>
            <a:r>
              <a:rPr lang="en-US" altLang="zh-CN" dirty="0"/>
              <a:t>"&gt;</a:t>
            </a:r>
            <a:r>
              <a:rPr lang="zh-CN" altLang="en-US" dirty="0"/>
              <a:t>实例类</a:t>
            </a:r>
          </a:p>
          <a:p>
            <a:r>
              <a:rPr lang="zh-CN" altLang="en-US" dirty="0"/>
              <a:t>	  </a:t>
            </a:r>
            <a:r>
              <a:rPr lang="en-US" altLang="zh-CN" dirty="0"/>
              <a:t>&lt;/td&gt;</a:t>
            </a:r>
          </a:p>
          <a:p>
            <a:r>
              <a:rPr lang="en-US" altLang="zh-CN" dirty="0"/>
              <a:t>    &lt;td width="42" align="center" </a:t>
            </a:r>
            <a:r>
              <a:rPr lang="en-US" altLang="zh-CN" dirty="0" err="1"/>
              <a:t>valign</a:t>
            </a:r>
            <a:r>
              <a:rPr lang="en-US" altLang="zh-CN" dirty="0"/>
              <a:t>="top"&gt;&lt;input type="submit" name="submit" value="</a:t>
            </a:r>
            <a:r>
              <a:rPr lang="zh-CN" altLang="en-US" dirty="0"/>
              <a:t>提交</a:t>
            </a:r>
            <a:r>
              <a:rPr lang="en-US" altLang="zh-CN" dirty="0"/>
              <a:t>"&gt;&lt;/td&gt;</a:t>
            </a:r>
          </a:p>
          <a:p>
            <a:r>
              <a:rPr lang="en-US" altLang="zh-CN" dirty="0"/>
              <a:t>  &lt;/tr&gt;</a:t>
            </a:r>
          </a:p>
          <a:p>
            <a:r>
              <a:rPr lang="en-US" altLang="zh-CN" dirty="0"/>
              <a:t>&lt;/table&gt;</a:t>
            </a:r>
          </a:p>
          <a:p>
            <a:r>
              <a:rPr lang="en-US" altLang="zh-CN" dirty="0"/>
              <a:t>&lt;/form&gt;</a:t>
            </a:r>
          </a:p>
          <a:p>
            <a:r>
              <a:rPr lang="en-US" altLang="zh-CN" dirty="0"/>
              <a:t>		&lt;?php</a:t>
            </a:r>
          </a:p>
          <a:p>
            <a:r>
              <a:rPr lang="en-US" altLang="zh-CN" dirty="0"/>
              <a:t>		if(</a:t>
            </a:r>
            <a:r>
              <a:rPr lang="en-US" altLang="zh-CN" dirty="0" err="1"/>
              <a:t>isset</a:t>
            </a:r>
            <a:r>
              <a:rPr lang="en-US" altLang="zh-CN" dirty="0"/>
              <a:t>($_POST['</a:t>
            </a:r>
            <a:r>
              <a:rPr lang="en-US" altLang="zh-CN" dirty="0" err="1"/>
              <a:t>mrbook</a:t>
            </a:r>
            <a:r>
              <a:rPr lang="en-US" altLang="zh-CN" dirty="0"/>
              <a:t>']) &amp;&amp; $_POST['</a:t>
            </a:r>
            <a:r>
              <a:rPr lang="en-US" altLang="zh-CN" dirty="0" err="1"/>
              <a:t>mrbook</a:t>
            </a:r>
            <a:r>
              <a:rPr lang="en-US" altLang="zh-CN" dirty="0"/>
              <a:t>']!= null){		//</a:t>
            </a:r>
            <a:r>
              <a:rPr lang="zh-CN" altLang="en-US" dirty="0"/>
              <a:t>判断复选框如果不为空，则执行下面操作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echo "</a:t>
            </a:r>
            <a:r>
              <a:rPr lang="zh-CN" altLang="en-US" dirty="0"/>
              <a:t>您选择的结果是：</a:t>
            </a:r>
            <a:r>
              <a:rPr lang="en-US" altLang="zh-CN" dirty="0"/>
              <a:t>";							//</a:t>
            </a:r>
            <a:r>
              <a:rPr lang="zh-CN" altLang="en-US" dirty="0"/>
              <a:t>输出字符串</a:t>
            </a:r>
          </a:p>
          <a:p>
            <a:r>
              <a:rPr lang="zh-CN" altLang="en-US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for($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 = 0;$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&lt;count($_POST['</a:t>
            </a:r>
            <a:r>
              <a:rPr lang="en-US" altLang="zh-CN" sz="2400" dirty="0" err="1">
                <a:solidFill>
                  <a:srgbClr val="FF0000"/>
                </a:solidFill>
              </a:rPr>
              <a:t>mrbook</a:t>
            </a:r>
            <a:r>
              <a:rPr lang="en-US" altLang="zh-CN" sz="2400" dirty="0">
                <a:solidFill>
                  <a:srgbClr val="FF0000"/>
                </a:solidFill>
              </a:rPr>
              <a:t>']);$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++)			</a:t>
            </a:r>
            <a:r>
              <a:rPr lang="en-US" altLang="zh-CN" sz="2400" dirty="0"/>
              <a:t>//</a:t>
            </a:r>
            <a:r>
              <a:rPr lang="zh-CN" altLang="en-US" sz="2400" dirty="0"/>
              <a:t>通过</a:t>
            </a:r>
            <a:r>
              <a:rPr lang="en-US" altLang="zh-CN" sz="2400" dirty="0"/>
              <a:t>for</a:t>
            </a:r>
            <a:r>
              <a:rPr lang="zh-CN" altLang="en-US" sz="2400" dirty="0"/>
              <a:t>循环语句输出选中复选框的值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</a:rPr>
              <a:t>echo $_POST['</a:t>
            </a:r>
            <a:r>
              <a:rPr lang="en-US" altLang="zh-CN" sz="2400" dirty="0" err="1">
                <a:solidFill>
                  <a:srgbClr val="FF0000"/>
                </a:solidFill>
              </a:rPr>
              <a:t>mrbook</a:t>
            </a:r>
            <a:r>
              <a:rPr lang="en-US" altLang="zh-CN" sz="2400" dirty="0">
                <a:solidFill>
                  <a:srgbClr val="FF0000"/>
                </a:solidFill>
              </a:rPr>
              <a:t>'][$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]."&amp;</a:t>
            </a:r>
            <a:r>
              <a:rPr lang="en-US" altLang="zh-CN" sz="2400" dirty="0" err="1">
                <a:solidFill>
                  <a:srgbClr val="FF0000"/>
                </a:solidFill>
              </a:rPr>
              <a:t>nbsp</a:t>
            </a:r>
            <a:r>
              <a:rPr lang="en-US" altLang="zh-CN" sz="2400" dirty="0">
                <a:solidFill>
                  <a:srgbClr val="FF0000"/>
                </a:solidFill>
              </a:rPr>
              <a:t>;&amp;</a:t>
            </a:r>
            <a:r>
              <a:rPr lang="en-US" altLang="zh-CN" sz="2400" dirty="0" err="1">
                <a:solidFill>
                  <a:srgbClr val="FF0000"/>
                </a:solidFill>
              </a:rPr>
              <a:t>nbsp</a:t>
            </a:r>
            <a:r>
              <a:rPr lang="en-US" altLang="zh-CN" sz="2400" dirty="0">
                <a:solidFill>
                  <a:srgbClr val="FF0000"/>
                </a:solidFill>
              </a:rPr>
              <a:t>;";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/>
              <a:t>	//</a:t>
            </a:r>
            <a:r>
              <a:rPr lang="zh-CN" altLang="en-US" dirty="0"/>
              <a:t>循环输出用户选择的图书类别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		?&gt;</a:t>
            </a:r>
          </a:p>
          <a:p>
            <a:r>
              <a:rPr lang="en-US" altLang="zh-CN" dirty="0"/>
              <a:t>&lt;/body&gt;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104B96-0718-4FC5-A0D9-5298104EF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886" y="772048"/>
            <a:ext cx="6090500" cy="670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66C476DB-8A4F-49B5-A78A-1F56AA3CC0CC}"/>
              </a:ext>
            </a:extLst>
          </p:cNvPr>
          <p:cNvSpPr/>
          <p:nvPr/>
        </p:nvSpPr>
        <p:spPr>
          <a:xfrm>
            <a:off x="9910119" y="2591598"/>
            <a:ext cx="980303" cy="67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案例</a:t>
            </a:r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114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034FAEE-3010-4B9F-8E7C-A047F353384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439602" y="177113"/>
            <a:ext cx="67691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algn="l"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2pPr>
            <a:lvl3pPr algn="l"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3pPr>
            <a:lvl4pPr algn="l"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4pPr>
            <a:lvl5pPr algn="l"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</a:rPr>
              <a:t>获取下拉列表框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/</a:t>
            </a:r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</a:rPr>
              <a:t>菜单列表框的值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B15B993D-0EAC-4D33-A3A2-9731BD5EF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48" y="982176"/>
            <a:ext cx="1134350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列表框有下拉列表框和菜单列表框两种形式，其基本的语法都一样。在进行网站程序设计时，下拉列表框和菜单列表框的应用非常广泛。可以通过下拉列表框和菜单列表框实现对条件的选择。</a:t>
            </a:r>
          </a:p>
          <a:p>
            <a:pPr algn="just"/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．获取下拉列表框的值</a:t>
            </a:r>
          </a:p>
          <a:p>
            <a:pPr algn="just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获取下拉列表框的值的方法非常简单，与获取文本框的值类似，首先需要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定义下拉列表框的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属性值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，然后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$_POST[]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全局变量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进行获取。</a:t>
            </a:r>
          </a:p>
          <a:p>
            <a:pPr algn="just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．获取菜单列表框的值</a:t>
            </a:r>
          </a:p>
          <a:p>
            <a:pPr algn="just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当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&lt;select&gt;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标记设置了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multiple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属性，则为菜单列表框，可以选择多个条件。由于菜单列表框一般都是多个值同时存在，为了便于传值，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&lt;select&gt;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标记的命名通常采用数组形式，格式为：</a:t>
            </a:r>
          </a:p>
          <a:p>
            <a:pPr algn="just"/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&lt;input type="checkbox" name="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chkbox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[]" multiple&gt;</a:t>
            </a:r>
          </a:p>
          <a:p>
            <a:pPr algn="just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在返回页面可以使用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count()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计算数组的大小，结合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循环语句输出选择的菜单项。</a:t>
            </a:r>
          </a:p>
        </p:txBody>
      </p:sp>
    </p:spTree>
    <p:extLst>
      <p:ext uri="{BB962C8B-B14F-4D97-AF65-F5344CB8AC3E}">
        <p14:creationId xmlns:p14="http://schemas.microsoft.com/office/powerpoint/2010/main" val="2298545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6678D32-060F-4459-943C-1924AFA0B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615" y="5353908"/>
            <a:ext cx="5073135" cy="96082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D0614AD-AC13-4763-A99D-A0AEDA78C8BB}"/>
              </a:ext>
            </a:extLst>
          </p:cNvPr>
          <p:cNvSpPr txBox="1"/>
          <p:nvPr/>
        </p:nvSpPr>
        <p:spPr>
          <a:xfrm>
            <a:off x="238897" y="128420"/>
            <a:ext cx="1012430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&lt;body&gt;</a:t>
            </a:r>
          </a:p>
          <a:p>
            <a:r>
              <a:rPr lang="en-US" altLang="zh-CN" dirty="0"/>
              <a:t>&lt;form name="form1" method="post" action=""&gt;</a:t>
            </a:r>
          </a:p>
          <a:p>
            <a:r>
              <a:rPr lang="en-US" altLang="zh-CN" dirty="0"/>
              <a:t>  &lt;table width="280" border="0" cellpadding="0" </a:t>
            </a:r>
            <a:r>
              <a:rPr lang="en-US" altLang="zh-CN" dirty="0" err="1"/>
              <a:t>cellspacing</a:t>
            </a:r>
            <a:r>
              <a:rPr lang="en-US" altLang="zh-CN" dirty="0"/>
              <a:t>="0"&gt;</a:t>
            </a:r>
          </a:p>
          <a:p>
            <a:r>
              <a:rPr lang="en-US" altLang="zh-CN" dirty="0"/>
              <a:t>    &lt;tr&gt;</a:t>
            </a:r>
          </a:p>
          <a:p>
            <a:r>
              <a:rPr lang="en-US" altLang="zh-CN" dirty="0"/>
              <a:t>      &lt;td width="80" height="25" align="center"&gt;&lt;span class="style2"&gt;</a:t>
            </a:r>
            <a:r>
              <a:rPr lang="zh-CN" altLang="en-US" dirty="0"/>
              <a:t>意见主题</a:t>
            </a:r>
            <a:r>
              <a:rPr lang="en-US" altLang="zh-CN" dirty="0"/>
              <a:t>:&lt;/span&gt;&lt;/td&gt;</a:t>
            </a:r>
          </a:p>
          <a:p>
            <a:r>
              <a:rPr lang="en-US" altLang="zh-CN" dirty="0"/>
              <a:t>      &lt;td width="194"&gt;</a:t>
            </a:r>
          </a:p>
          <a:p>
            <a:r>
              <a:rPr lang="en-US" altLang="zh-CN" dirty="0"/>
              <a:t>		&lt;select name="select" size="1"&gt;</a:t>
            </a:r>
          </a:p>
          <a:p>
            <a:r>
              <a:rPr lang="en-US" altLang="zh-CN" dirty="0"/>
              <a:t>			&lt;option value="</a:t>
            </a:r>
            <a:r>
              <a:rPr lang="zh-CN" altLang="en-US" dirty="0"/>
              <a:t>公司发展</a:t>
            </a:r>
            <a:r>
              <a:rPr lang="en-US" altLang="zh-CN" dirty="0"/>
              <a:t>" selected&gt;</a:t>
            </a:r>
            <a:r>
              <a:rPr lang="zh-CN" altLang="en-US" dirty="0"/>
              <a:t>公司发展</a:t>
            </a:r>
            <a:r>
              <a:rPr lang="en-US" altLang="zh-CN" dirty="0"/>
              <a:t>&lt;/option&gt;</a:t>
            </a:r>
          </a:p>
          <a:p>
            <a:r>
              <a:rPr lang="en-US" altLang="zh-CN" dirty="0"/>
              <a:t>			&lt;option value="</a:t>
            </a:r>
            <a:r>
              <a:rPr lang="zh-CN" altLang="en-US" dirty="0"/>
              <a:t>管理制度</a:t>
            </a:r>
            <a:r>
              <a:rPr lang="en-US" altLang="zh-CN" dirty="0"/>
              <a:t>"&gt;</a:t>
            </a:r>
            <a:r>
              <a:rPr lang="zh-CN" altLang="en-US" dirty="0"/>
              <a:t>管理制度</a:t>
            </a:r>
            <a:r>
              <a:rPr lang="en-US" altLang="zh-CN" dirty="0"/>
              <a:t>&lt;/option&gt;</a:t>
            </a:r>
          </a:p>
          <a:p>
            <a:r>
              <a:rPr lang="en-US" altLang="zh-CN" dirty="0"/>
              <a:t>			&lt;option value="</a:t>
            </a:r>
            <a:r>
              <a:rPr lang="zh-CN" altLang="en-US" dirty="0"/>
              <a:t>后勤服务</a:t>
            </a:r>
            <a:r>
              <a:rPr lang="en-US" altLang="zh-CN" dirty="0"/>
              <a:t>"&gt;</a:t>
            </a:r>
            <a:r>
              <a:rPr lang="zh-CN" altLang="en-US" dirty="0"/>
              <a:t>后勤服务</a:t>
            </a:r>
            <a:r>
              <a:rPr lang="en-US" altLang="zh-CN" dirty="0"/>
              <a:t>&lt;/option&gt;</a:t>
            </a:r>
          </a:p>
          <a:p>
            <a:r>
              <a:rPr lang="en-US" altLang="zh-CN" dirty="0"/>
              <a:t>			&lt;option value="</a:t>
            </a:r>
            <a:r>
              <a:rPr lang="zh-CN" altLang="en-US" dirty="0"/>
              <a:t>员工薪资</a:t>
            </a:r>
            <a:r>
              <a:rPr lang="en-US" altLang="zh-CN" dirty="0"/>
              <a:t>"&gt;</a:t>
            </a:r>
            <a:r>
              <a:rPr lang="zh-CN" altLang="en-US" dirty="0"/>
              <a:t>员工薪资</a:t>
            </a:r>
            <a:r>
              <a:rPr lang="en-US" altLang="zh-CN" dirty="0"/>
              <a:t>&lt;/option&gt;</a:t>
            </a:r>
          </a:p>
          <a:p>
            <a:r>
              <a:rPr lang="en-US" altLang="zh-CN" dirty="0"/>
              <a:t>        &lt;/select&gt;&amp;</a:t>
            </a:r>
            <a:r>
              <a:rPr lang="en-US" altLang="zh-CN" dirty="0" err="1"/>
              <a:t>nbsp</a:t>
            </a:r>
            <a:r>
              <a:rPr lang="en-US" altLang="zh-CN" dirty="0"/>
              <a:t>;&amp;</a:t>
            </a:r>
            <a:r>
              <a:rPr lang="en-US" altLang="zh-CN" dirty="0" err="1"/>
              <a:t>nbsp</a:t>
            </a:r>
            <a:r>
              <a:rPr lang="en-US" altLang="zh-CN" dirty="0"/>
              <a:t>;&amp;</a:t>
            </a:r>
            <a:r>
              <a:rPr lang="en-US" altLang="zh-CN" dirty="0" err="1"/>
              <a:t>nbsp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&lt;input type="submit" name="submit" value="</a:t>
            </a:r>
            <a:r>
              <a:rPr lang="zh-CN" altLang="en-US" dirty="0"/>
              <a:t>提交</a:t>
            </a:r>
            <a:r>
              <a:rPr lang="en-US" altLang="zh-CN" dirty="0"/>
              <a:t>"&gt;&lt;/td&gt;</a:t>
            </a:r>
          </a:p>
          <a:p>
            <a:r>
              <a:rPr lang="en-US" altLang="zh-CN" dirty="0"/>
              <a:t>    &lt;/tr&gt;</a:t>
            </a:r>
          </a:p>
          <a:p>
            <a:r>
              <a:rPr lang="en-US" altLang="zh-CN" dirty="0"/>
              <a:t>  &lt;/table&gt;</a:t>
            </a:r>
          </a:p>
          <a:p>
            <a:r>
              <a:rPr lang="en-US" altLang="zh-CN" dirty="0"/>
              <a:t>&lt;/form&gt;</a:t>
            </a:r>
          </a:p>
          <a:p>
            <a:r>
              <a:rPr lang="en-US" altLang="zh-CN" dirty="0"/>
              <a:t>&lt;?php</a:t>
            </a:r>
          </a:p>
          <a:p>
            <a:r>
              <a:rPr lang="en-US" altLang="zh-CN" dirty="0"/>
              <a:t>if(</a:t>
            </a:r>
            <a:r>
              <a:rPr lang="en-US" altLang="zh-CN" dirty="0" err="1"/>
              <a:t>isset</a:t>
            </a:r>
            <a:r>
              <a:rPr lang="en-US" altLang="zh-CN" dirty="0"/>
              <a:t>($_POST['submit']) &amp;&amp; $_POST['submit']=="</a:t>
            </a:r>
            <a:r>
              <a:rPr lang="zh-CN" altLang="en-US" dirty="0"/>
              <a:t>提交</a:t>
            </a:r>
            <a:r>
              <a:rPr lang="en-US" altLang="zh-CN" dirty="0"/>
              <a:t>"){</a:t>
            </a:r>
          </a:p>
          <a:p>
            <a:r>
              <a:rPr lang="en-US" altLang="zh-CN" dirty="0"/>
              <a:t>   echo "</a:t>
            </a:r>
            <a:r>
              <a:rPr lang="zh-CN" altLang="en-US" dirty="0"/>
              <a:t>您选择的意见主题为：</a:t>
            </a:r>
            <a:r>
              <a:rPr lang="en-US" altLang="zh-CN" dirty="0"/>
              <a:t>".$_POST['select'];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?&gt;</a:t>
            </a:r>
          </a:p>
          <a:p>
            <a:r>
              <a:rPr lang="en-US" altLang="zh-CN" dirty="0"/>
              <a:t>&lt;/body&gt;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57E813B-3837-44E5-B710-D473B71E4BEB}"/>
              </a:ext>
            </a:extLst>
          </p:cNvPr>
          <p:cNvSpPr/>
          <p:nvPr/>
        </p:nvSpPr>
        <p:spPr>
          <a:xfrm>
            <a:off x="10033686" y="3501080"/>
            <a:ext cx="1664044" cy="807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下拉列表框</a:t>
            </a:r>
            <a:endParaRPr lang="en-US" altLang="zh-CN" dirty="0"/>
          </a:p>
          <a:p>
            <a:pPr algn="ctr"/>
            <a:r>
              <a:rPr lang="zh-CN" altLang="en-US" dirty="0"/>
              <a:t>案例</a:t>
            </a:r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781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39C401C-6FE0-4974-B42A-FA9FFB060C5B}"/>
              </a:ext>
            </a:extLst>
          </p:cNvPr>
          <p:cNvSpPr/>
          <p:nvPr/>
        </p:nvSpPr>
        <p:spPr>
          <a:xfrm>
            <a:off x="10428736" y="5461687"/>
            <a:ext cx="1610865" cy="803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菜单列表框</a:t>
            </a:r>
            <a:endParaRPr lang="en-US" altLang="zh-CN" dirty="0"/>
          </a:p>
          <a:p>
            <a:pPr algn="ctr"/>
            <a:r>
              <a:rPr lang="zh-CN" altLang="en-US" dirty="0"/>
              <a:t>案例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7F20A8-3822-4A07-9E2E-B912F53B567D}"/>
              </a:ext>
            </a:extLst>
          </p:cNvPr>
          <p:cNvSpPr txBox="1"/>
          <p:nvPr/>
        </p:nvSpPr>
        <p:spPr>
          <a:xfrm>
            <a:off x="387177" y="243512"/>
            <a:ext cx="1037143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&lt;form name="form1" method="post" action="</a:t>
            </a:r>
            <a:r>
              <a:rPr lang="en-US" altLang="zh-CN" sz="1400" dirty="0" err="1"/>
              <a:t>index.php</a:t>
            </a:r>
            <a:r>
              <a:rPr lang="en-US" altLang="zh-CN" sz="1400" dirty="0"/>
              <a:t>"&gt;</a:t>
            </a:r>
          </a:p>
          <a:p>
            <a:r>
              <a:rPr lang="en-US" altLang="zh-CN" sz="1400" dirty="0"/>
              <a:t>  &lt;table width="423" border="0" cellpadding="0" </a:t>
            </a:r>
            <a:r>
              <a:rPr lang="en-US" altLang="zh-CN" sz="1400" dirty="0" err="1"/>
              <a:t>cellspacing</a:t>
            </a:r>
            <a:r>
              <a:rPr lang="en-US" altLang="zh-CN" sz="1400" dirty="0"/>
              <a:t>="0"&gt;</a:t>
            </a:r>
          </a:p>
          <a:p>
            <a:r>
              <a:rPr lang="en-US" altLang="zh-CN" sz="1400" dirty="0"/>
              <a:t>    &lt;tr&gt;</a:t>
            </a:r>
          </a:p>
          <a:p>
            <a:r>
              <a:rPr lang="en-US" altLang="zh-CN" sz="1400" dirty="0"/>
              <a:t>      &lt;td width="231" height="30" align="left" </a:t>
            </a:r>
            <a:r>
              <a:rPr lang="en-US" altLang="zh-CN" sz="1400" dirty="0" err="1"/>
              <a:t>valign</a:t>
            </a:r>
            <a:r>
              <a:rPr lang="en-US" altLang="zh-CN" sz="1400" dirty="0"/>
              <a:t>="middle"&gt;&amp;</a:t>
            </a:r>
            <a:r>
              <a:rPr lang="en-US" altLang="zh-CN" sz="1400" dirty="0" err="1"/>
              <a:t>nbsp</a:t>
            </a:r>
            <a:r>
              <a:rPr lang="en-US" altLang="zh-CN" sz="1400" dirty="0"/>
              <a:t>;&amp;</a:t>
            </a:r>
            <a:r>
              <a:rPr lang="en-US" altLang="zh-CN" sz="1400" dirty="0" err="1"/>
              <a:t>nbsp</a:t>
            </a:r>
            <a:r>
              <a:rPr lang="en-US" altLang="zh-CN" sz="1400" dirty="0"/>
              <a:t>;&amp;</a:t>
            </a:r>
            <a:r>
              <a:rPr lang="en-US" altLang="zh-CN" sz="1400" dirty="0" err="1"/>
              <a:t>nbsp</a:t>
            </a:r>
            <a:r>
              <a:rPr lang="en-US" altLang="zh-CN" sz="1400" dirty="0"/>
              <a:t>;&amp;</a:t>
            </a:r>
            <a:r>
              <a:rPr lang="en-US" altLang="zh-CN" sz="1400" dirty="0" err="1"/>
              <a:t>nbsp</a:t>
            </a:r>
            <a:r>
              <a:rPr lang="en-US" altLang="zh-CN" sz="1400" dirty="0"/>
              <a:t>;</a:t>
            </a:r>
            <a:r>
              <a:rPr lang="zh-CN" altLang="en-US" sz="1400" dirty="0"/>
              <a:t>请选择您喜欢的</a:t>
            </a:r>
            <a:r>
              <a:rPr lang="en-US" altLang="zh-CN" sz="1400" dirty="0"/>
              <a:t>PHP</a:t>
            </a:r>
            <a:r>
              <a:rPr lang="zh-CN" altLang="en-US" sz="1400" dirty="0"/>
              <a:t>类图书</a:t>
            </a:r>
            <a:r>
              <a:rPr lang="en-US" altLang="zh-CN" sz="1400" dirty="0"/>
              <a:t>&lt;/td&gt;</a:t>
            </a:r>
          </a:p>
          <a:p>
            <a:r>
              <a:rPr lang="en-US" altLang="zh-CN" sz="1400" dirty="0"/>
              <a:t>      &lt;td width="192" align="center" </a:t>
            </a:r>
            <a:r>
              <a:rPr lang="en-US" altLang="zh-CN" sz="1400" dirty="0" err="1"/>
              <a:t>valign</a:t>
            </a:r>
            <a:r>
              <a:rPr lang="en-US" altLang="zh-CN" sz="1400" dirty="0"/>
              <a:t>="middle"&gt;&amp;</a:t>
            </a:r>
            <a:r>
              <a:rPr lang="en-US" altLang="zh-CN" sz="1400" dirty="0" err="1"/>
              <a:t>nbsp</a:t>
            </a:r>
            <a:r>
              <a:rPr lang="en-US" altLang="zh-CN" sz="1400" dirty="0"/>
              <a:t>;&lt;/td&gt;</a:t>
            </a:r>
          </a:p>
          <a:p>
            <a:r>
              <a:rPr lang="en-US" altLang="zh-CN" sz="1400" dirty="0"/>
              <a:t>    &lt;/tr&gt;</a:t>
            </a:r>
          </a:p>
          <a:p>
            <a:r>
              <a:rPr lang="en-US" altLang="zh-CN" sz="1400" dirty="0"/>
              <a:t>    &lt;tr&gt;</a:t>
            </a:r>
          </a:p>
          <a:p>
            <a:r>
              <a:rPr lang="en-US" altLang="zh-CN" sz="1400" dirty="0"/>
              <a:t>      &lt;td align="center" </a:t>
            </a:r>
            <a:r>
              <a:rPr lang="en-US" altLang="zh-CN" sz="1400" dirty="0" err="1"/>
              <a:t>valign</a:t>
            </a:r>
            <a:r>
              <a:rPr lang="en-US" altLang="zh-CN" sz="1400" dirty="0"/>
              <a:t>="middle"&gt;&lt;select name="select[]" size="5" multiple&gt;</a:t>
            </a:r>
          </a:p>
          <a:p>
            <a:r>
              <a:rPr lang="en-US" altLang="zh-CN" sz="1400" dirty="0"/>
              <a:t>          &lt;option value="PHP</a:t>
            </a:r>
            <a:r>
              <a:rPr lang="zh-CN" altLang="en-US" sz="1400" dirty="0"/>
              <a:t>数据库系统开发完全手册</a:t>
            </a:r>
            <a:r>
              <a:rPr lang="en-US" altLang="zh-CN" sz="1400" dirty="0"/>
              <a:t>"&gt;PHP</a:t>
            </a:r>
            <a:r>
              <a:rPr lang="zh-CN" altLang="en-US" sz="1400" dirty="0"/>
              <a:t>数据库系统开发完全手册</a:t>
            </a:r>
            <a:r>
              <a:rPr lang="en-US" altLang="zh-CN" sz="1400" dirty="0"/>
              <a:t>&lt;/option&gt;</a:t>
            </a:r>
          </a:p>
          <a:p>
            <a:r>
              <a:rPr lang="en-US" altLang="zh-CN" sz="1400" dirty="0"/>
              <a:t>          &lt;option value="PHP</a:t>
            </a:r>
            <a:r>
              <a:rPr lang="zh-CN" altLang="en-US" sz="1400" dirty="0"/>
              <a:t>编程宝典</a:t>
            </a:r>
            <a:r>
              <a:rPr lang="en-US" altLang="zh-CN" sz="1400" dirty="0"/>
              <a:t>"&gt;PHP</a:t>
            </a:r>
            <a:r>
              <a:rPr lang="zh-CN" altLang="en-US" sz="1400" dirty="0"/>
              <a:t>编程宝典</a:t>
            </a:r>
            <a:r>
              <a:rPr lang="en-US" altLang="zh-CN" sz="1400" dirty="0"/>
              <a:t>&lt;/option&gt;</a:t>
            </a:r>
          </a:p>
          <a:p>
            <a:r>
              <a:rPr lang="en-US" altLang="zh-CN" sz="1400" dirty="0"/>
              <a:t>          &lt;option value="PHP</a:t>
            </a:r>
            <a:r>
              <a:rPr lang="zh-CN" altLang="en-US" sz="1400" dirty="0"/>
              <a:t>程序开发范例宝典</a:t>
            </a:r>
            <a:r>
              <a:rPr lang="en-US" altLang="zh-CN" sz="1400" dirty="0"/>
              <a:t>"&gt;PHP</a:t>
            </a:r>
            <a:r>
              <a:rPr lang="zh-CN" altLang="en-US" sz="1400" dirty="0"/>
              <a:t>程序开发范例宝典</a:t>
            </a:r>
            <a:r>
              <a:rPr lang="en-US" altLang="zh-CN" sz="1400" dirty="0"/>
              <a:t>&lt;/option&gt;</a:t>
            </a:r>
          </a:p>
          <a:p>
            <a:r>
              <a:rPr lang="en-US" altLang="zh-CN" sz="1400" dirty="0"/>
              <a:t>          &lt;option value="PHP 5</a:t>
            </a:r>
            <a:r>
              <a:rPr lang="zh-CN" altLang="en-US" sz="1400" dirty="0"/>
              <a:t>从入门到精通</a:t>
            </a:r>
            <a:r>
              <a:rPr lang="en-US" altLang="zh-CN" sz="1400" dirty="0"/>
              <a:t>"&gt;PHP 5</a:t>
            </a:r>
            <a:r>
              <a:rPr lang="zh-CN" altLang="en-US" sz="1400" dirty="0"/>
              <a:t>从入门到精通</a:t>
            </a:r>
            <a:r>
              <a:rPr lang="en-US" altLang="zh-CN" sz="1400" dirty="0"/>
              <a:t>&lt;/option&gt;</a:t>
            </a:r>
          </a:p>
          <a:p>
            <a:r>
              <a:rPr lang="en-US" altLang="zh-CN" sz="1400" dirty="0"/>
              <a:t>          &lt;option value="PHP</a:t>
            </a:r>
            <a:r>
              <a:rPr lang="zh-CN" altLang="en-US" sz="1400" dirty="0"/>
              <a:t>函数参考大全</a:t>
            </a:r>
            <a:r>
              <a:rPr lang="en-US" altLang="zh-CN" sz="1400" dirty="0"/>
              <a:t>"&gt;PHP</a:t>
            </a:r>
            <a:r>
              <a:rPr lang="zh-CN" altLang="en-US" sz="1400" dirty="0"/>
              <a:t>函数参考大全</a:t>
            </a:r>
            <a:r>
              <a:rPr lang="en-US" altLang="zh-CN" sz="1400" dirty="0"/>
              <a:t>&lt;/option&gt;</a:t>
            </a:r>
          </a:p>
          <a:p>
            <a:r>
              <a:rPr lang="en-US" altLang="zh-CN" sz="1400" dirty="0"/>
              <a:t>        &lt;/select&gt;&lt;/td&gt;</a:t>
            </a:r>
          </a:p>
          <a:p>
            <a:r>
              <a:rPr lang="en-US" altLang="zh-CN" sz="1400" dirty="0"/>
              <a:t>      &lt;td align="left" </a:t>
            </a:r>
            <a:r>
              <a:rPr lang="en-US" altLang="zh-CN" sz="1400" dirty="0" err="1"/>
              <a:t>valign</a:t>
            </a:r>
            <a:r>
              <a:rPr lang="en-US" altLang="zh-CN" sz="1400" dirty="0"/>
              <a:t>="middle"&gt;&lt;input type="submit" name="Submit" value="</a:t>
            </a:r>
            <a:r>
              <a:rPr lang="zh-CN" altLang="en-US" sz="1400" dirty="0"/>
              <a:t>提交</a:t>
            </a:r>
            <a:r>
              <a:rPr lang="en-US" altLang="zh-CN" sz="1400" dirty="0"/>
              <a:t>"&gt;&lt;/td&gt;</a:t>
            </a:r>
          </a:p>
          <a:p>
            <a:r>
              <a:rPr lang="en-US" altLang="zh-CN" sz="1400" dirty="0"/>
              <a:t>    &lt;/tr&gt;</a:t>
            </a:r>
          </a:p>
          <a:p>
            <a:r>
              <a:rPr lang="en-US" altLang="zh-CN" sz="1400" dirty="0"/>
              <a:t>    &lt;tr&gt;</a:t>
            </a:r>
          </a:p>
          <a:p>
            <a:r>
              <a:rPr lang="en-US" altLang="zh-CN" sz="1400" dirty="0"/>
              <a:t>      &lt;td height="30" </a:t>
            </a:r>
            <a:r>
              <a:rPr lang="en-US" altLang="zh-CN" sz="1400" dirty="0" err="1"/>
              <a:t>colspan</a:t>
            </a:r>
            <a:r>
              <a:rPr lang="en-US" altLang="zh-CN" sz="1400" dirty="0"/>
              <a:t>="2" align="left" </a:t>
            </a:r>
            <a:r>
              <a:rPr lang="en-US" altLang="zh-CN" sz="1400" dirty="0" err="1"/>
              <a:t>valign</a:t>
            </a:r>
            <a:r>
              <a:rPr lang="en-US" altLang="zh-CN" sz="1400" dirty="0"/>
              <a:t>="middle"&gt;&amp;</a:t>
            </a:r>
            <a:r>
              <a:rPr lang="en-US" altLang="zh-CN" sz="1400" dirty="0" err="1"/>
              <a:t>nbsp</a:t>
            </a:r>
            <a:r>
              <a:rPr lang="en-US" altLang="zh-CN" sz="1400" dirty="0"/>
              <a:t>;&amp;</a:t>
            </a:r>
            <a:r>
              <a:rPr lang="en-US" altLang="zh-CN" sz="1400" dirty="0" err="1"/>
              <a:t>nbsp</a:t>
            </a:r>
            <a:r>
              <a:rPr lang="en-US" altLang="zh-CN" sz="1400" dirty="0"/>
              <a:t>;&amp;</a:t>
            </a:r>
            <a:r>
              <a:rPr lang="en-US" altLang="zh-CN" sz="1400" dirty="0" err="1"/>
              <a:t>nbsp</a:t>
            </a:r>
            <a:r>
              <a:rPr lang="en-US" altLang="zh-CN" sz="1400" dirty="0"/>
              <a:t>;&amp;</a:t>
            </a:r>
            <a:r>
              <a:rPr lang="en-US" altLang="zh-CN" sz="1400" dirty="0" err="1"/>
              <a:t>nbsp</a:t>
            </a:r>
            <a:r>
              <a:rPr lang="en-US" altLang="zh-CN" sz="1400" dirty="0"/>
              <a:t>;&lt;?php</a:t>
            </a:r>
          </a:p>
          <a:p>
            <a:r>
              <a:rPr lang="en-US" altLang="zh-CN" sz="2000" dirty="0"/>
              <a:t>if(</a:t>
            </a:r>
            <a:r>
              <a:rPr lang="en-US" altLang="zh-CN" sz="2000" dirty="0" err="1"/>
              <a:t>isset</a:t>
            </a:r>
            <a:r>
              <a:rPr lang="en-US" altLang="zh-CN" sz="2000" dirty="0"/>
              <a:t>($_POST['select']) &amp;&amp; $_POST['select'] != ""){				</a:t>
            </a:r>
          </a:p>
          <a:p>
            <a:r>
              <a:rPr lang="en-US" altLang="zh-CN" sz="2000" dirty="0"/>
              <a:t>	echo "</a:t>
            </a:r>
            <a:r>
              <a:rPr lang="zh-CN" altLang="en-US" sz="2000" dirty="0"/>
              <a:t>结果</a:t>
            </a:r>
            <a:r>
              <a:rPr lang="en-US" altLang="zh-CN" sz="2000" dirty="0"/>
              <a:t>:";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FF0000"/>
                </a:solidFill>
              </a:rPr>
              <a:t>for($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 = 0; $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 &lt; count($_POST['select']); $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++)				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		echo $_POST['select'][$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]."&amp;</a:t>
            </a:r>
            <a:r>
              <a:rPr lang="en-US" altLang="zh-CN" sz="2000" dirty="0" err="1">
                <a:solidFill>
                  <a:srgbClr val="FF0000"/>
                </a:solidFill>
              </a:rPr>
              <a:t>nbsp</a:t>
            </a:r>
            <a:r>
              <a:rPr lang="en-US" altLang="zh-CN" sz="2000" dirty="0">
                <a:solidFill>
                  <a:srgbClr val="FF0000"/>
                </a:solidFill>
              </a:rPr>
              <a:t>;&amp;</a:t>
            </a:r>
            <a:r>
              <a:rPr lang="en-US" altLang="zh-CN" sz="2000" dirty="0" err="1">
                <a:solidFill>
                  <a:srgbClr val="FF0000"/>
                </a:solidFill>
              </a:rPr>
              <a:t>nbsp</a:t>
            </a:r>
            <a:r>
              <a:rPr lang="en-US" altLang="zh-CN" sz="2000" dirty="0">
                <a:solidFill>
                  <a:srgbClr val="FF0000"/>
                </a:solidFill>
              </a:rPr>
              <a:t>";	</a:t>
            </a:r>
            <a:r>
              <a:rPr lang="en-US" altLang="zh-CN" sz="2000" dirty="0"/>
              <a:t>	//</a:t>
            </a:r>
            <a:r>
              <a:rPr lang="zh-CN" altLang="en-US" sz="2000" dirty="0"/>
              <a:t>循环输出多选列表框的值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1400" dirty="0"/>
              <a:t>?&gt;&lt;/td&gt;</a:t>
            </a:r>
          </a:p>
          <a:p>
            <a:r>
              <a:rPr lang="en-US" altLang="zh-CN" sz="1400" dirty="0"/>
              <a:t>    &lt;/tr&gt;</a:t>
            </a:r>
          </a:p>
          <a:p>
            <a:r>
              <a:rPr lang="en-US" altLang="zh-CN" sz="1400" dirty="0"/>
              <a:t>  &lt;/table&gt;</a:t>
            </a:r>
          </a:p>
          <a:p>
            <a:r>
              <a:rPr lang="en-US" altLang="zh-CN" sz="1400" dirty="0"/>
              <a:t>&lt;/form&gt;</a:t>
            </a:r>
            <a:endParaRPr lang="zh-CN" altLang="en-US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3F52E9-9F10-44DC-BABC-BE22F2774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087" y="1597291"/>
            <a:ext cx="3665109" cy="1587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2790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121">
            <a:extLst>
              <a:ext uri="{FF2B5EF4-FFF2-40B4-BE49-F238E27FC236}">
                <a16:creationId xmlns:a16="http://schemas.microsoft.com/office/drawing/2014/main" id="{5ABE66BD-3F26-4E6F-9CE1-0230664D6A8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481906" y="398549"/>
            <a:ext cx="7228188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36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、对</a:t>
            </a:r>
            <a:r>
              <a:rPr lang="en-US" altLang="zh-CN" sz="36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</a:t>
            </a:r>
            <a:r>
              <a:rPr lang="zh-CN" altLang="en-US" sz="36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传递的参数进行编</a:t>
            </a:r>
            <a:r>
              <a:rPr lang="en-US" altLang="zh-CN" sz="36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36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解码</a:t>
            </a:r>
            <a:r>
              <a:rPr lang="zh-CN" altLang="en-US" sz="36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2C6823C8-60B4-47EB-A9C7-451BAFA77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299" y="1917100"/>
            <a:ext cx="5500224" cy="141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、对</a:t>
            </a:r>
            <a:r>
              <a:rPr lang="en-US" altLang="zh-CN" sz="3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</a:t>
            </a:r>
            <a:r>
              <a:rPr lang="zh-CN" altLang="en-US" sz="3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传递的参数进行编码</a:t>
            </a:r>
            <a:r>
              <a:rPr lang="zh-CN" altLang="en-US" sz="3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zh-CN" altLang="en-US" sz="30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3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、对</a:t>
            </a:r>
            <a:r>
              <a:rPr lang="en-US" altLang="zh-CN" sz="3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</a:t>
            </a:r>
            <a:r>
              <a:rPr lang="zh-CN" altLang="en-US" sz="3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传递的参数进行解码</a:t>
            </a:r>
            <a:r>
              <a:rPr lang="zh-CN" altLang="en-US" sz="3000" dirty="0"/>
              <a:t> </a:t>
            </a:r>
            <a:endParaRPr lang="zh-CN" alt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591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E5CF071B-6566-4073-88E1-76207BDF6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46" y="1132703"/>
            <a:ext cx="1113601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just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使用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参数传递数据，就是在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地址后面加上适当的参数。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实体对这些参数进行处理。使用方法如下：</a:t>
            </a:r>
          </a:p>
          <a:p>
            <a:pPr algn="just"/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http://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url?name1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value1&amp;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name2=value2……</a:t>
            </a:r>
          </a:p>
          <a:p>
            <a:pPr algn="just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显而易见，这种方法会将参数暴露。</a:t>
            </a:r>
          </a:p>
          <a:p>
            <a:pPr algn="just"/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URL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编码是一种浏览器用来打包表单输入数据的格式，是对用地址栏传递参数进行的一种编码规则。如在参数中带有空格，则传递参数时就会发生错误，而用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编码后，空格转换成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%20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，这样错误就不会发生了，对中文进行编码也是同样的情况，最主要的一点就是对传递的参数起到了隐藏的作用。</a:t>
            </a:r>
          </a:p>
          <a:p>
            <a:pPr algn="just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在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PHP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中对查询字符串进行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编码，可以通过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urlencode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函数实现，该函数的语法如下：</a:t>
            </a:r>
          </a:p>
          <a:p>
            <a:pPr algn="just"/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string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urlencode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string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algn="just"/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urlencode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函数实现将字符串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编码。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FE51838-F2FD-419C-B966-19411480C651}"/>
              </a:ext>
            </a:extLst>
          </p:cNvPr>
          <p:cNvSpPr txBox="1">
            <a:spLocks noChangeArrowheads="1"/>
          </p:cNvSpPr>
          <p:nvPr/>
        </p:nvSpPr>
        <p:spPr>
          <a:xfrm>
            <a:off x="2604959" y="424249"/>
            <a:ext cx="6119813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传递的参数进行编码</a:t>
            </a:r>
          </a:p>
        </p:txBody>
      </p:sp>
    </p:spTree>
    <p:extLst>
      <p:ext uri="{BB962C8B-B14F-4D97-AF65-F5344CB8AC3E}">
        <p14:creationId xmlns:p14="http://schemas.microsoft.com/office/powerpoint/2010/main" val="4185108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02E31884-454E-4E50-BB82-FC427F923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511" y="1490008"/>
            <a:ext cx="1081297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just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对于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传递的参数直接使用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$_GET[]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方法即可获取。而对于进行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加密的查询字符串，则需要通过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urldencode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函数对获取后的字符串进行解码。该函数的语法如下：</a:t>
            </a:r>
          </a:p>
          <a:p>
            <a:pPr algn="just"/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string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urldencode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string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algn="just"/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urldencode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函数可将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编码后的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查询字符串进行解码。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05C7C4-E5C9-43E0-A3E3-928DA88E854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485939" y="498390"/>
            <a:ext cx="622969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ctr" eaLnBrk="1" hangingPunct="1"/>
            <a:r>
              <a:rPr lang="zh-CN" altLang="en-US" sz="36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zh-CN" sz="36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</a:t>
            </a:r>
            <a:r>
              <a:rPr lang="zh-CN" altLang="en-US" sz="36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传递的参数进行解码</a:t>
            </a:r>
            <a:r>
              <a:rPr lang="zh-CN" altLang="en-US" sz="36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953979-3ACE-47C0-A6F3-75E15663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939" y="4153725"/>
            <a:ext cx="7030278" cy="1499695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3571273E-4500-4354-810B-FFD5B144B6CE}"/>
              </a:ext>
            </a:extLst>
          </p:cNvPr>
          <p:cNvSpPr/>
          <p:nvPr/>
        </p:nvSpPr>
        <p:spPr>
          <a:xfrm>
            <a:off x="10116065" y="3649362"/>
            <a:ext cx="1169773" cy="881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案例</a:t>
            </a:r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15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BBDA298-A777-454B-8373-FA63D46790F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804984" y="445402"/>
            <a:ext cx="5111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algn="l"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2pPr>
            <a:lvl3pPr algn="l"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3pPr>
            <a:lvl4pPr algn="l"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4pPr>
            <a:lvl5pPr algn="l"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</a:rPr>
              <a:t>获取文件域的值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4D9C6706-F56C-41D7-B1DC-F6A3D438F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308" y="1206139"/>
            <a:ext cx="1012099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文件域的作用是实现文件或图片的上传。文件域有一个特有的属性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accept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，用于指定上传的文件类型，如果需要限制上传文件的类型，则可以通过设置该属性完成。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82EFB3-4012-4234-997A-E646E95C20F9}"/>
              </a:ext>
            </a:extLst>
          </p:cNvPr>
          <p:cNvSpPr txBox="1"/>
          <p:nvPr/>
        </p:nvSpPr>
        <p:spPr>
          <a:xfrm>
            <a:off x="752110" y="2652584"/>
            <a:ext cx="102313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&lt;body&gt;</a:t>
            </a:r>
          </a:p>
          <a:p>
            <a:r>
              <a:rPr lang="en-US" altLang="zh-CN" sz="2000" dirty="0"/>
              <a:t>&lt;form name="form1" method="post" action="</a:t>
            </a:r>
            <a:r>
              <a:rPr lang="en-US" altLang="zh-CN" sz="2000" dirty="0" err="1"/>
              <a:t>index.php</a:t>
            </a:r>
            <a:r>
              <a:rPr lang="en-US" altLang="zh-CN" sz="2000" dirty="0"/>
              <a:t>"&gt;</a:t>
            </a:r>
          </a:p>
          <a:p>
            <a:r>
              <a:rPr lang="en-US" altLang="zh-CN" sz="2000" dirty="0"/>
              <a:t>&lt;input type="file" name="file" size="15" &gt;</a:t>
            </a:r>
          </a:p>
          <a:p>
            <a:r>
              <a:rPr lang="en-US" altLang="zh-CN" sz="2000" dirty="0"/>
              <a:t>&lt;input type="submit" name="upload" value="</a:t>
            </a:r>
            <a:r>
              <a:rPr lang="zh-CN" altLang="en-US" sz="2000" dirty="0"/>
              <a:t>上传</a:t>
            </a:r>
            <a:r>
              <a:rPr lang="en-US" altLang="zh-CN" sz="2000" dirty="0"/>
              <a:t>"  &gt;</a:t>
            </a:r>
          </a:p>
          <a:p>
            <a:r>
              <a:rPr lang="en-US" altLang="zh-CN" sz="2000" dirty="0"/>
              <a:t>&lt;/form&gt;</a:t>
            </a:r>
          </a:p>
          <a:p>
            <a:r>
              <a:rPr lang="en-US" altLang="zh-CN" sz="2000" dirty="0"/>
              <a:t>&lt;?php</a:t>
            </a:r>
          </a:p>
          <a:p>
            <a:r>
              <a:rPr lang="en-US" altLang="zh-CN" sz="2000" dirty="0"/>
              <a:t>if(</a:t>
            </a:r>
            <a:r>
              <a:rPr lang="en-US" altLang="zh-CN" sz="2000" dirty="0" err="1"/>
              <a:t>isset</a:t>
            </a:r>
            <a:r>
              <a:rPr lang="en-US" altLang="zh-CN" sz="2000" dirty="0"/>
              <a:t>($_POST['file']) &amp;&amp; $_POST['file']!=""){</a:t>
            </a:r>
          </a:p>
          <a:p>
            <a:r>
              <a:rPr lang="en-US" altLang="zh-CN" sz="2000" dirty="0"/>
              <a:t>	echo $_POST['file'];							//</a:t>
            </a:r>
            <a:r>
              <a:rPr lang="zh-CN" altLang="en-US" sz="2000" dirty="0"/>
              <a:t>输出要上传文件的名称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?&gt;</a:t>
            </a:r>
          </a:p>
          <a:p>
            <a:r>
              <a:rPr lang="en-US" altLang="zh-CN" sz="2000" dirty="0"/>
              <a:t>&lt;/body&gt;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140670-A955-432F-8EC6-898F4BAD5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071" y="5274357"/>
            <a:ext cx="4807864" cy="1311236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AF177EBA-A792-4247-96D4-5FB6315FBD01}"/>
              </a:ext>
            </a:extLst>
          </p:cNvPr>
          <p:cNvSpPr/>
          <p:nvPr/>
        </p:nvSpPr>
        <p:spPr>
          <a:xfrm>
            <a:off x="10116065" y="3649362"/>
            <a:ext cx="1169773" cy="881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案例</a:t>
            </a:r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3CC3C-1A76-4A33-AA79-F4EF1792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47974"/>
            <a:ext cx="10364451" cy="107024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一、创建表单</a:t>
            </a: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45A6B72F-CDD2-4208-B81A-AEB63366D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24" y="1521807"/>
            <a:ext cx="996495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D5C00"/>
                  </a:outerShdw>
                </a:effectLst>
              </a14:hiddenEffects>
            </a:ext>
          </a:extLst>
        </p:spPr>
      </p:pic>
      <p:sp>
        <p:nvSpPr>
          <p:cNvPr id="7" name="Text Box 11">
            <a:extLst>
              <a:ext uri="{FF2B5EF4-FFF2-40B4-BE49-F238E27FC236}">
                <a16:creationId xmlns:a16="http://schemas.microsoft.com/office/drawing/2014/main" id="{C928CBBE-0946-4AA9-84C5-CB15B61AB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533" y="3798205"/>
            <a:ext cx="986893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l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例如，创建一个表单，再以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POST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方法提交到数据处理页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check_ok.php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，代码如下：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form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name="form1"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method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="post"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action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check_ok.php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"&gt;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&lt;/form&gt;</a:t>
            </a:r>
          </a:p>
          <a:p>
            <a:pPr algn="l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以上代码中的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&lt;form&gt;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标记的属性是最基本的使用方法。需要注意的是，在使用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form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表单时，必须指定其行为属性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action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，它指定表单在提交时将内容发往何处进行处理。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30695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BE7EA-3FC5-4A9D-9996-64FD8546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1417"/>
            <a:ext cx="10364451" cy="1596177"/>
          </a:xfrm>
        </p:spPr>
        <p:txBody>
          <a:bodyPr/>
          <a:lstStyle/>
          <a:p>
            <a:r>
              <a:rPr lang="zh-CN" altLang="en-US" dirty="0"/>
              <a:t>请回答</a:t>
            </a:r>
          </a:p>
        </p:txBody>
      </p:sp>
      <p:sp>
        <p:nvSpPr>
          <p:cNvPr id="6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65113916-8D77-4925-AFE0-BEB1289B9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983" y="2127594"/>
            <a:ext cx="7614735" cy="1309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0" dirty="0">
                <a:solidFill>
                  <a:schemeClr val="tx1"/>
                </a:solidFill>
                <a:ea typeface="宋体" panose="02010600030101010101" pitchFamily="2" charset="-122"/>
              </a:rPr>
              <a:t>获取文本框和密码域的值</a:t>
            </a:r>
            <a:r>
              <a:rPr lang="en-US" alt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b="0" dirty="0" err="1">
                <a:solidFill>
                  <a:schemeClr val="tx1"/>
                </a:solidFill>
                <a:ea typeface="宋体" panose="02010600030101010101" pitchFamily="2" charset="-122"/>
              </a:rPr>
              <a:t>user,pwd</a:t>
            </a:r>
            <a:r>
              <a:rPr lang="en-US" alt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0" dirty="0">
                <a:solidFill>
                  <a:schemeClr val="tx1"/>
                </a:solidFill>
                <a:ea typeface="宋体" panose="02010600030101010101" pitchFamily="2" charset="-122"/>
              </a:rPr>
              <a:t>获取复选框的值</a:t>
            </a:r>
            <a:endParaRPr lang="en-US" altLang="zh-CN" sz="2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C9EE9B-A91D-4689-B947-619F62BB0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321" y="4140538"/>
            <a:ext cx="6298720" cy="178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72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AB53ED5-0501-474E-B572-23B72B15B6F9}"/>
              </a:ext>
            </a:extLst>
          </p:cNvPr>
          <p:cNvSpPr/>
          <p:nvPr/>
        </p:nvSpPr>
        <p:spPr>
          <a:xfrm>
            <a:off x="2886482" y="369329"/>
            <a:ext cx="58588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PHP</a:t>
            </a:r>
            <a:r>
              <a:rPr lang="zh-CN" altLang="en-US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Web</a:t>
            </a:r>
            <a:r>
              <a:rPr lang="zh-CN" altLang="en-US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表单的综合应用</a:t>
            </a:r>
            <a:r>
              <a:rPr lang="zh-CN" altLang="en-US" sz="3600" dirty="0"/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9E40F8-307A-42BC-A9D3-C9B3D9D0D4FC}"/>
              </a:ext>
            </a:extLst>
          </p:cNvPr>
          <p:cNvSpPr txBox="1"/>
          <p:nvPr/>
        </p:nvSpPr>
        <p:spPr>
          <a:xfrm>
            <a:off x="576649" y="1202723"/>
            <a:ext cx="5858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、表单的设计可参见右图，请使用</a:t>
            </a:r>
            <a:r>
              <a:rPr lang="en-US" altLang="zh-CN" sz="2400" dirty="0" err="1"/>
              <a:t>css</a:t>
            </a:r>
            <a:r>
              <a:rPr lang="zh-CN" altLang="en-US" sz="2400" dirty="0"/>
              <a:t>进行美化；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、对表单提交的数据进行处理，输出各组件提交的数据。</a:t>
            </a:r>
            <a:endParaRPr lang="en-US" altLang="zh-CN" sz="2400" dirty="0"/>
          </a:p>
          <a:p>
            <a:r>
              <a:rPr lang="en-US" altLang="zh-CN" sz="2400"/>
              <a:t>3</a:t>
            </a:r>
            <a:r>
              <a:rPr lang="zh-CN" altLang="en-US" sz="2400"/>
              <a:t>、</a:t>
            </a:r>
            <a:r>
              <a:rPr lang="zh-CN" altLang="en-US" sz="2400" dirty="0"/>
              <a:t>上交档，</a:t>
            </a:r>
            <a:r>
              <a:rPr lang="en-US" altLang="zh-CN" sz="2400" dirty="0"/>
              <a:t>php</a:t>
            </a:r>
            <a:r>
              <a:rPr lang="zh-CN" altLang="en-US" sz="2400" dirty="0"/>
              <a:t>文件加上截图，两个文件都用学号命名。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A216A1-F268-4E95-8553-9EF0D8FC2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633" y="3937007"/>
            <a:ext cx="5735420" cy="270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5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F1B07-8FE8-4F58-8634-48D2093BA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49" y="173674"/>
            <a:ext cx="10364451" cy="971385"/>
          </a:xfrm>
        </p:spPr>
        <p:txBody>
          <a:bodyPr/>
          <a:lstStyle/>
          <a:p>
            <a:r>
              <a:rPr lang="zh-CN" altLang="en-US" dirty="0">
                <a:solidFill>
                  <a:srgbClr val="CC0000"/>
                </a:solidFill>
                <a:latin typeface="Verdana" panose="020B0604030504040204" pitchFamily="34" charset="0"/>
              </a:rPr>
              <a:t>表单元素</a:t>
            </a:r>
            <a:endParaRPr lang="zh-CN" alt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67BE053-E2CE-4BD8-A81D-3BCD2D4E2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71" y="1389783"/>
            <a:ext cx="1102716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just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表单（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form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）由表单元素组成。常用的表单元素有以下几种标记：输入域标记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&lt;input&gt;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、选择域标记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&lt;select&gt;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&lt;option&gt;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、文字域标记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textarea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等。</a:t>
            </a:r>
          </a:p>
          <a:p>
            <a:pPr algn="just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．输入域标记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&lt;input&gt;</a:t>
            </a:r>
          </a:p>
          <a:p>
            <a:pPr algn="just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输入域标记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&lt;input&gt;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是表单中最常用的标记之一。常用的文本框、按钮、单选按钮、复选框等构成了一个完整的表单。</a:t>
            </a:r>
          </a:p>
          <a:p>
            <a:pPr algn="just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语法格式如下：</a:t>
            </a:r>
          </a:p>
          <a:p>
            <a:pPr algn="just"/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&lt;form&gt;</a:t>
            </a:r>
          </a:p>
          <a:p>
            <a:pPr algn="just"/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&lt;input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file_name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type_name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"&gt;</a:t>
            </a:r>
          </a:p>
          <a:p>
            <a:pPr algn="just"/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&lt;/form&gt;</a:t>
            </a:r>
          </a:p>
          <a:p>
            <a:pPr algn="just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参数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是指输入域的名称，参数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是指输入域的类型。在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&lt;input type=""&gt;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标记中一共提供了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种类型的输入区域，用户所选择使用的类型由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属性决定。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属性取值及举例如表所示。</a:t>
            </a:r>
            <a:r>
              <a:rPr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702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A88F4-F5A1-4F4D-9C63-B6527192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25" y="659103"/>
            <a:ext cx="10980205" cy="582836"/>
          </a:xfrm>
        </p:spPr>
        <p:txBody>
          <a:bodyPr>
            <a:normAutofit/>
          </a:bodyPr>
          <a:lstStyle/>
          <a:p>
            <a:r>
              <a:rPr lang="zh-CN" altLang="en-US" sz="3500" dirty="0">
                <a:solidFill>
                  <a:srgbClr val="CC0000"/>
                </a:solidFill>
                <a:latin typeface="Verdana" panose="020B0604030504040204" pitchFamily="34" charset="0"/>
              </a:rPr>
              <a:t>表单元素</a:t>
            </a:r>
            <a:r>
              <a:rPr lang="zh-CN" altLang="en-US" sz="3500" dirty="0">
                <a:latin typeface="Verdana" panose="020B0604030504040204" pitchFamily="34" charset="0"/>
              </a:rPr>
              <a:t> </a:t>
            </a:r>
            <a:endParaRPr lang="zh-CN" altLang="en-US" sz="3500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0140CABA-8963-477F-BAC3-B8101F110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" r="-146" b="45800"/>
          <a:stretch/>
        </p:blipFill>
        <p:spPr bwMode="auto">
          <a:xfrm>
            <a:off x="614681" y="1816429"/>
            <a:ext cx="10778249" cy="40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D5C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48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5234573-8BC1-4D0D-B7BE-AB3A2099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81" y="832021"/>
            <a:ext cx="10980205" cy="582836"/>
          </a:xfrm>
        </p:spPr>
        <p:txBody>
          <a:bodyPr>
            <a:normAutofit/>
          </a:bodyPr>
          <a:lstStyle/>
          <a:p>
            <a:r>
              <a:rPr lang="zh-CN" altLang="en-US" sz="3500" dirty="0">
                <a:solidFill>
                  <a:srgbClr val="CC0000"/>
                </a:solidFill>
                <a:latin typeface="Verdana" panose="020B0604030504040204" pitchFamily="34" charset="0"/>
              </a:rPr>
              <a:t>表单元素</a:t>
            </a:r>
            <a:r>
              <a:rPr lang="zh-CN" altLang="en-US" sz="3500" dirty="0">
                <a:latin typeface="Verdana" panose="020B0604030504040204" pitchFamily="34" charset="0"/>
              </a:rPr>
              <a:t> </a:t>
            </a:r>
            <a:endParaRPr lang="zh-CN" altLang="en-US" sz="35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5D3EC12-6F33-42E2-99A4-806C166D39A5}"/>
              </a:ext>
            </a:extLst>
          </p:cNvPr>
          <p:cNvGrpSpPr/>
          <p:nvPr/>
        </p:nvGrpSpPr>
        <p:grpSpPr>
          <a:xfrm>
            <a:off x="289234" y="1584834"/>
            <a:ext cx="11613532" cy="4980546"/>
            <a:chOff x="402806" y="1584834"/>
            <a:chExt cx="11613532" cy="498054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71C5514A-20C6-45CA-AC94-A8DA67D3B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766" y="4881426"/>
              <a:ext cx="11600572" cy="1683954"/>
            </a:xfrm>
            <a:prstGeom prst="rect">
              <a:avLst/>
            </a:prstGeom>
          </p:spPr>
        </p:pic>
        <p:pic>
          <p:nvPicPr>
            <p:cNvPr id="6" name="Picture 7">
              <a:extLst>
                <a:ext uri="{FF2B5EF4-FFF2-40B4-BE49-F238E27FC236}">
                  <a16:creationId xmlns:a16="http://schemas.microsoft.com/office/drawing/2014/main" id="{9102829C-B2BD-4920-8B71-9AAB487BD4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" t="54600" r="-146" b="721"/>
            <a:stretch/>
          </p:blipFill>
          <p:spPr bwMode="auto">
            <a:xfrm>
              <a:off x="402806" y="1584834"/>
              <a:ext cx="11600571" cy="3629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3D5C0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079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4DDD6A9E-39E8-4597-B7FB-1AE79267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97" y="834231"/>
            <a:ext cx="1013879" cy="472439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C0000"/>
                </a:solidFill>
                <a:latin typeface="Verdana" panose="020B0604030504040204" pitchFamily="34" charset="0"/>
              </a:rPr>
              <a:t>表单元素</a:t>
            </a:r>
            <a:r>
              <a:rPr lang="zh-CN" altLang="en-US" dirty="0">
                <a:latin typeface="Verdana" panose="020B0604030504040204" pitchFamily="34" charset="0"/>
              </a:rPr>
              <a:t> </a:t>
            </a:r>
            <a:endParaRPr lang="zh-CN" alt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E1E2E3A5-3923-4A18-81FB-DEED716AF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2"/>
          <a:stretch/>
        </p:blipFill>
        <p:spPr bwMode="auto">
          <a:xfrm>
            <a:off x="1128308" y="994571"/>
            <a:ext cx="10948363" cy="508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D5C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76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86545-A218-47D3-BA28-31D85F4C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33" y="124247"/>
            <a:ext cx="10364451" cy="1596177"/>
          </a:xfrm>
        </p:spPr>
        <p:txBody>
          <a:bodyPr/>
          <a:lstStyle/>
          <a:p>
            <a:r>
              <a:rPr lang="zh-CN" altLang="en-US" dirty="0"/>
              <a:t>请回答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9B987-7339-4EBE-926C-9EAA3BE99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33" y="1252152"/>
            <a:ext cx="10364452" cy="278438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1.</a:t>
            </a:r>
            <a:r>
              <a:rPr lang="zh-CN" altLang="en-US" sz="3000" dirty="0"/>
              <a:t>如要建立姓名输入框应如何标记，标记的必要属性是什么</a:t>
            </a:r>
            <a:r>
              <a:rPr lang="en-US" altLang="zh-CN" sz="3000" dirty="0"/>
              <a:t>?</a:t>
            </a:r>
          </a:p>
          <a:p>
            <a:endParaRPr lang="en-US" altLang="zh-CN" sz="3000" dirty="0"/>
          </a:p>
          <a:p>
            <a:r>
              <a:rPr lang="en-US" altLang="zh-CN" sz="3000" dirty="0"/>
              <a:t>2.</a:t>
            </a:r>
            <a:r>
              <a:rPr lang="zh-CN" altLang="en-US" sz="3000" dirty="0"/>
              <a:t>如要建立性别的单选按钮，又应如何标记？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3642231703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774</TotalTime>
  <Words>4715</Words>
  <Application>Microsoft Office PowerPoint</Application>
  <PresentationFormat>宽屏</PresentationFormat>
  <Paragraphs>336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宋体</vt:lpstr>
      <vt:lpstr>Arial</vt:lpstr>
      <vt:lpstr>Lucida Sans Unicode</vt:lpstr>
      <vt:lpstr>Times New Roman</vt:lpstr>
      <vt:lpstr>Tw Cen MT</vt:lpstr>
      <vt:lpstr>Verdana</vt:lpstr>
      <vt:lpstr>Wingdings</vt:lpstr>
      <vt:lpstr>水滴</vt:lpstr>
      <vt:lpstr>第六章：表单交互</vt:lpstr>
      <vt:lpstr>复习</vt:lpstr>
      <vt:lpstr>一、创建表单</vt:lpstr>
      <vt:lpstr>一、创建表单</vt:lpstr>
      <vt:lpstr>表单元素</vt:lpstr>
      <vt:lpstr>表单元素 </vt:lpstr>
      <vt:lpstr>表单元素 </vt:lpstr>
      <vt:lpstr>表单元素 </vt:lpstr>
      <vt:lpstr>请回答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请回答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请回答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A</cp:lastModifiedBy>
  <cp:revision>67</cp:revision>
  <dcterms:created xsi:type="dcterms:W3CDTF">2020-03-22T01:09:27Z</dcterms:created>
  <dcterms:modified xsi:type="dcterms:W3CDTF">2020-03-27T01:49:11Z</dcterms:modified>
</cp:coreProperties>
</file>