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55"/>
  </p:notesMasterIdLst>
  <p:sldIdLst>
    <p:sldId id="473" r:id="rId2"/>
    <p:sldId id="351" r:id="rId3"/>
    <p:sldId id="352" r:id="rId4"/>
    <p:sldId id="422" r:id="rId5"/>
    <p:sldId id="423" r:id="rId6"/>
    <p:sldId id="424" r:id="rId7"/>
    <p:sldId id="416" r:id="rId8"/>
    <p:sldId id="427" r:id="rId9"/>
    <p:sldId id="429" r:id="rId10"/>
    <p:sldId id="431" r:id="rId11"/>
    <p:sldId id="432" r:id="rId12"/>
    <p:sldId id="417" r:id="rId13"/>
    <p:sldId id="433" r:id="rId14"/>
    <p:sldId id="434" r:id="rId15"/>
    <p:sldId id="436" r:id="rId16"/>
    <p:sldId id="418" r:id="rId17"/>
    <p:sldId id="437" r:id="rId18"/>
    <p:sldId id="438" r:id="rId19"/>
    <p:sldId id="412" r:id="rId20"/>
    <p:sldId id="441" r:id="rId21"/>
    <p:sldId id="442" r:id="rId22"/>
    <p:sldId id="413" r:id="rId23"/>
    <p:sldId id="443" r:id="rId24"/>
    <p:sldId id="445" r:id="rId25"/>
    <p:sldId id="446" r:id="rId26"/>
    <p:sldId id="414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15" r:id="rId37"/>
    <p:sldId id="457" r:id="rId38"/>
    <p:sldId id="419" r:id="rId39"/>
    <p:sldId id="459" r:id="rId40"/>
    <p:sldId id="420" r:id="rId41"/>
    <p:sldId id="460" r:id="rId42"/>
    <p:sldId id="461" r:id="rId43"/>
    <p:sldId id="462" r:id="rId44"/>
    <p:sldId id="463" r:id="rId45"/>
    <p:sldId id="465" r:id="rId46"/>
    <p:sldId id="466" r:id="rId47"/>
    <p:sldId id="467" r:id="rId48"/>
    <p:sldId id="421" r:id="rId49"/>
    <p:sldId id="468" r:id="rId50"/>
    <p:sldId id="469" r:id="rId51"/>
    <p:sldId id="471" r:id="rId52"/>
    <p:sldId id="472" r:id="rId53"/>
    <p:sldId id="474" r:id="rId54"/>
  </p:sldIdLst>
  <p:sldSz cx="12192000" cy="6858000"/>
  <p:notesSz cx="6858000" cy="9144000"/>
  <p:custShowLst>
    <p:custShow name="自定义放映 1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  <p:sld r:id="rId47"/>
        <p:sld r:id="rId48"/>
        <p:sld r:id="rId49"/>
        <p:sld r:id="rId50"/>
        <p:sld r:id="rId51"/>
        <p:sld r:id="rId52"/>
        <p:sld r:id="rId5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71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596B9D"/>
    <a:srgbClr val="3BCCFF"/>
    <a:srgbClr val="92A1D1"/>
    <a:srgbClr val="003F75"/>
    <a:srgbClr val="FFFF00"/>
    <a:srgbClr val="CBE3F2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 snapToGrid="0" snapToObjects="1">
      <p:cViewPr varScale="1">
        <p:scale>
          <a:sx n="60" d="100"/>
          <a:sy n="60" d="100"/>
        </p:scale>
        <p:origin x="161" y="41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9EF60-9204-4F8F-B6EF-FBAF1CEC41E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E256DE-2EF7-4098-B62B-6ACEF145E5D3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/>
            <a:t>正则表达式</a:t>
          </a:r>
        </a:p>
      </dgm:t>
    </dgm:pt>
    <dgm:pt modelId="{5B723717-65F7-4ECF-95EF-1DA70E3F79D2}" type="parTrans" cxnId="{9A2E867E-4024-4C7A-99E1-F29826F6663C}">
      <dgm:prSet/>
      <dgm:spPr/>
      <dgm:t>
        <a:bodyPr/>
        <a:lstStyle/>
        <a:p>
          <a:endParaRPr lang="zh-CN" altLang="en-US"/>
        </a:p>
      </dgm:t>
    </dgm:pt>
    <dgm:pt modelId="{507EA281-8522-4D3B-98F8-79CC5B6BEAD5}" type="sibTrans" cxnId="{9A2E867E-4024-4C7A-99E1-F29826F6663C}">
      <dgm:prSet/>
      <dgm:spPr/>
      <dgm:t>
        <a:bodyPr/>
        <a:lstStyle/>
        <a:p>
          <a:endParaRPr lang="zh-CN" altLang="en-US"/>
        </a:p>
      </dgm:t>
    </dgm:pt>
    <dgm:pt modelId="{029992E3-4352-433F-B7FD-06278F08FDF4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定界符</a:t>
          </a:r>
        </a:p>
      </dgm:t>
    </dgm:pt>
    <dgm:pt modelId="{6149C759-9CFD-4E2F-BDB4-907FF7B1FC5D}" type="parTrans" cxnId="{29801CB1-E522-4409-A8C3-E166936718D1}">
      <dgm:prSet/>
      <dgm:spPr/>
      <dgm:t>
        <a:bodyPr/>
        <a:lstStyle/>
        <a:p>
          <a:endParaRPr lang="zh-CN" altLang="en-US"/>
        </a:p>
      </dgm:t>
    </dgm:pt>
    <dgm:pt modelId="{0D70552D-44B2-4C3D-B24C-65DAC8BC6536}" type="sibTrans" cxnId="{29801CB1-E522-4409-A8C3-E166936718D1}">
      <dgm:prSet/>
      <dgm:spPr/>
      <dgm:t>
        <a:bodyPr/>
        <a:lstStyle/>
        <a:p>
          <a:endParaRPr lang="zh-CN" altLang="en-US"/>
        </a:p>
      </dgm:t>
    </dgm:pt>
    <dgm:pt modelId="{080081F8-944D-4B19-8C5A-9359D1FA802A}">
      <dgm:prSet phldrT="[文本]"/>
      <dgm:spPr>
        <a:solidFill>
          <a:srgbClr val="3BCCFF"/>
        </a:solidFill>
      </dgm:spPr>
      <dgm:t>
        <a:bodyPr/>
        <a:lstStyle/>
        <a:p>
          <a:r>
            <a:rPr lang="zh-CN" altLang="en-US" dirty="0"/>
            <a:t>元字符</a:t>
          </a:r>
        </a:p>
      </dgm:t>
    </dgm:pt>
    <dgm:pt modelId="{04BC9D74-D08E-455E-9952-39E6A42E851D}" type="parTrans" cxnId="{9C1DB8AD-26E6-40F2-8555-E9685A2A1BEB}">
      <dgm:prSet/>
      <dgm:spPr/>
      <dgm:t>
        <a:bodyPr/>
        <a:lstStyle/>
        <a:p>
          <a:endParaRPr lang="zh-CN" altLang="en-US"/>
        </a:p>
      </dgm:t>
    </dgm:pt>
    <dgm:pt modelId="{999D5D46-1AA4-46FC-BC62-FDA416422957}" type="sibTrans" cxnId="{9C1DB8AD-26E6-40F2-8555-E9685A2A1BEB}">
      <dgm:prSet/>
      <dgm:spPr/>
      <dgm:t>
        <a:bodyPr/>
        <a:lstStyle/>
        <a:p>
          <a:endParaRPr lang="zh-CN" altLang="en-US"/>
        </a:p>
      </dgm:t>
    </dgm:pt>
    <dgm:pt modelId="{C58BCF82-B536-41D6-91BE-BB7DE0F8936E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文本字符</a:t>
          </a:r>
        </a:p>
      </dgm:t>
    </dgm:pt>
    <dgm:pt modelId="{468BAA0C-6C5F-41A6-AD2F-3884A3675733}" type="parTrans" cxnId="{2380A80F-5384-4FD2-A152-58ABC80D164E}">
      <dgm:prSet/>
      <dgm:spPr/>
      <dgm:t>
        <a:bodyPr/>
        <a:lstStyle/>
        <a:p>
          <a:endParaRPr lang="zh-CN" altLang="en-US"/>
        </a:p>
      </dgm:t>
    </dgm:pt>
    <dgm:pt modelId="{83088AEB-B016-4728-8FB4-1004435F83AC}" type="sibTrans" cxnId="{2380A80F-5384-4FD2-A152-58ABC80D164E}">
      <dgm:prSet/>
      <dgm:spPr/>
      <dgm:t>
        <a:bodyPr/>
        <a:lstStyle/>
        <a:p>
          <a:endParaRPr lang="zh-CN" altLang="en-US"/>
        </a:p>
      </dgm:t>
    </dgm:pt>
    <dgm:pt modelId="{CC457961-4700-4D82-ABA8-24D29642ABB5}">
      <dgm:prSet phldrT="[文本]"/>
      <dgm:spPr>
        <a:solidFill>
          <a:srgbClr val="596B9D"/>
        </a:solidFill>
      </dgm:spPr>
      <dgm:t>
        <a:bodyPr/>
        <a:lstStyle/>
        <a:p>
          <a:r>
            <a:rPr lang="zh-CN" altLang="en-US" dirty="0"/>
            <a:t>模式修饰符</a:t>
          </a:r>
        </a:p>
      </dgm:t>
    </dgm:pt>
    <dgm:pt modelId="{61C9F967-AD55-4511-81AB-A409F97AD2D8}" type="parTrans" cxnId="{32F2A76A-7F66-4D01-8D8B-948881FAAFB1}">
      <dgm:prSet/>
      <dgm:spPr/>
      <dgm:t>
        <a:bodyPr/>
        <a:lstStyle/>
        <a:p>
          <a:endParaRPr lang="zh-CN" altLang="en-US"/>
        </a:p>
      </dgm:t>
    </dgm:pt>
    <dgm:pt modelId="{61A7C09C-BB33-4D10-A0A7-E363F5BA7BDB}" type="sibTrans" cxnId="{32F2A76A-7F66-4D01-8D8B-948881FAAFB1}">
      <dgm:prSet/>
      <dgm:spPr/>
      <dgm:t>
        <a:bodyPr/>
        <a:lstStyle/>
        <a:p>
          <a:endParaRPr lang="zh-CN" altLang="en-US"/>
        </a:p>
      </dgm:t>
    </dgm:pt>
    <dgm:pt modelId="{83F83214-0FFE-40CA-9285-7F17481BF0DF}">
      <dgm:prSet/>
      <dgm:spPr/>
      <dgm:t>
        <a:bodyPr/>
        <a:lstStyle/>
        <a:p>
          <a:endParaRPr lang="zh-CN" altLang="en-US"/>
        </a:p>
      </dgm:t>
    </dgm:pt>
    <dgm:pt modelId="{B2550F42-E592-40AE-848A-249F7E4B872E}" type="parTrans" cxnId="{01CFE54D-4188-4A90-97A8-FEE32BC2AD36}">
      <dgm:prSet/>
      <dgm:spPr/>
      <dgm:t>
        <a:bodyPr/>
        <a:lstStyle/>
        <a:p>
          <a:endParaRPr lang="zh-CN" altLang="en-US"/>
        </a:p>
      </dgm:t>
    </dgm:pt>
    <dgm:pt modelId="{04B38913-2629-4066-93D2-D995B6C726A3}" type="sibTrans" cxnId="{01CFE54D-4188-4A90-97A8-FEE32BC2AD36}">
      <dgm:prSet/>
      <dgm:spPr/>
      <dgm:t>
        <a:bodyPr/>
        <a:lstStyle/>
        <a:p>
          <a:endParaRPr lang="zh-CN" altLang="en-US"/>
        </a:p>
      </dgm:t>
    </dgm:pt>
    <dgm:pt modelId="{43CA0036-7042-42A6-8F8E-B2AECEF642E3}" type="pres">
      <dgm:prSet presAssocID="{3AC9EF60-9204-4F8F-B6EF-FBAF1CEC41E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D37108-2028-49D5-9298-A2DFF687051C}" type="pres">
      <dgm:prSet presAssocID="{87E256DE-2EF7-4098-B62B-6ACEF145E5D3}" presName="centerShape" presStyleLbl="node0" presStyleIdx="0" presStyleCnt="1"/>
      <dgm:spPr/>
    </dgm:pt>
    <dgm:pt modelId="{F531BD4B-5DF9-4C10-A65B-65F9999AAFE3}" type="pres">
      <dgm:prSet presAssocID="{6149C759-9CFD-4E2F-BDB4-907FF7B1FC5D}" presName="parTrans" presStyleLbl="sibTrans2D1" presStyleIdx="0" presStyleCnt="4"/>
      <dgm:spPr/>
    </dgm:pt>
    <dgm:pt modelId="{7CDEAEB4-96D7-41EC-B26A-6C4101038047}" type="pres">
      <dgm:prSet presAssocID="{6149C759-9CFD-4E2F-BDB4-907FF7B1FC5D}" presName="connectorText" presStyleLbl="sibTrans2D1" presStyleIdx="0" presStyleCnt="4"/>
      <dgm:spPr/>
    </dgm:pt>
    <dgm:pt modelId="{A47A9ADE-DB18-4E60-9BA4-FB258F910273}" type="pres">
      <dgm:prSet presAssocID="{029992E3-4352-433F-B7FD-06278F08FDF4}" presName="node" presStyleLbl="node1" presStyleIdx="0" presStyleCnt="4">
        <dgm:presLayoutVars>
          <dgm:bulletEnabled val="1"/>
        </dgm:presLayoutVars>
      </dgm:prSet>
      <dgm:spPr/>
    </dgm:pt>
    <dgm:pt modelId="{A02C7E24-07CD-4688-AD1F-8BDF63214004}" type="pres">
      <dgm:prSet presAssocID="{04BC9D74-D08E-455E-9952-39E6A42E851D}" presName="parTrans" presStyleLbl="sibTrans2D1" presStyleIdx="1" presStyleCnt="4"/>
      <dgm:spPr/>
    </dgm:pt>
    <dgm:pt modelId="{CB9554FD-1995-4F03-9516-57B0ADF23DDF}" type="pres">
      <dgm:prSet presAssocID="{04BC9D74-D08E-455E-9952-39E6A42E851D}" presName="connectorText" presStyleLbl="sibTrans2D1" presStyleIdx="1" presStyleCnt="4"/>
      <dgm:spPr/>
    </dgm:pt>
    <dgm:pt modelId="{AA2D27FF-B74D-49BB-BFA1-FB884AA612C9}" type="pres">
      <dgm:prSet presAssocID="{080081F8-944D-4B19-8C5A-9359D1FA802A}" presName="node" presStyleLbl="node1" presStyleIdx="1" presStyleCnt="4">
        <dgm:presLayoutVars>
          <dgm:bulletEnabled val="1"/>
        </dgm:presLayoutVars>
      </dgm:prSet>
      <dgm:spPr/>
    </dgm:pt>
    <dgm:pt modelId="{0C3D970A-872E-4A8B-834D-F4B4D14197F0}" type="pres">
      <dgm:prSet presAssocID="{468BAA0C-6C5F-41A6-AD2F-3884A3675733}" presName="parTrans" presStyleLbl="sibTrans2D1" presStyleIdx="2" presStyleCnt="4"/>
      <dgm:spPr/>
    </dgm:pt>
    <dgm:pt modelId="{ECB7CB36-C979-44AE-A8FC-32D13DD16655}" type="pres">
      <dgm:prSet presAssocID="{468BAA0C-6C5F-41A6-AD2F-3884A3675733}" presName="connectorText" presStyleLbl="sibTrans2D1" presStyleIdx="2" presStyleCnt="4"/>
      <dgm:spPr/>
    </dgm:pt>
    <dgm:pt modelId="{FF9C7209-64A0-4687-83D2-30A965766495}" type="pres">
      <dgm:prSet presAssocID="{C58BCF82-B536-41D6-91BE-BB7DE0F8936E}" presName="node" presStyleLbl="node1" presStyleIdx="2" presStyleCnt="4">
        <dgm:presLayoutVars>
          <dgm:bulletEnabled val="1"/>
        </dgm:presLayoutVars>
      </dgm:prSet>
      <dgm:spPr/>
    </dgm:pt>
    <dgm:pt modelId="{F6D67393-9D47-4A03-B038-CE060B1594A7}" type="pres">
      <dgm:prSet presAssocID="{61C9F967-AD55-4511-81AB-A409F97AD2D8}" presName="parTrans" presStyleLbl="sibTrans2D1" presStyleIdx="3" presStyleCnt="4"/>
      <dgm:spPr/>
    </dgm:pt>
    <dgm:pt modelId="{721F5C15-2911-48A2-A2FE-40A8A20DEFC5}" type="pres">
      <dgm:prSet presAssocID="{61C9F967-AD55-4511-81AB-A409F97AD2D8}" presName="connectorText" presStyleLbl="sibTrans2D1" presStyleIdx="3" presStyleCnt="4"/>
      <dgm:spPr/>
    </dgm:pt>
    <dgm:pt modelId="{91009119-380D-41B9-B645-C453B2181178}" type="pres">
      <dgm:prSet presAssocID="{CC457961-4700-4D82-ABA8-24D29642ABB5}" presName="node" presStyleLbl="node1" presStyleIdx="3" presStyleCnt="4">
        <dgm:presLayoutVars>
          <dgm:bulletEnabled val="1"/>
        </dgm:presLayoutVars>
      </dgm:prSet>
      <dgm:spPr/>
    </dgm:pt>
  </dgm:ptLst>
  <dgm:cxnLst>
    <dgm:cxn modelId="{2380A80F-5384-4FD2-A152-58ABC80D164E}" srcId="{87E256DE-2EF7-4098-B62B-6ACEF145E5D3}" destId="{C58BCF82-B536-41D6-91BE-BB7DE0F8936E}" srcOrd="2" destOrd="0" parTransId="{468BAA0C-6C5F-41A6-AD2F-3884A3675733}" sibTransId="{83088AEB-B016-4728-8FB4-1004435F83AC}"/>
    <dgm:cxn modelId="{E9B39610-6481-4EE5-9FAD-00C09248B004}" type="presOf" srcId="{61C9F967-AD55-4511-81AB-A409F97AD2D8}" destId="{F6D67393-9D47-4A03-B038-CE060B1594A7}" srcOrd="0" destOrd="0" presId="urn:microsoft.com/office/officeart/2005/8/layout/radial5"/>
    <dgm:cxn modelId="{45D87318-F6F5-4CFC-855C-DD92600AD40A}" type="presOf" srcId="{080081F8-944D-4B19-8C5A-9359D1FA802A}" destId="{AA2D27FF-B74D-49BB-BFA1-FB884AA612C9}" srcOrd="0" destOrd="0" presId="urn:microsoft.com/office/officeart/2005/8/layout/radial5"/>
    <dgm:cxn modelId="{F9809B1E-6389-4CCF-8C26-2A48B9C4C23B}" type="presOf" srcId="{61C9F967-AD55-4511-81AB-A409F97AD2D8}" destId="{721F5C15-2911-48A2-A2FE-40A8A20DEFC5}" srcOrd="1" destOrd="0" presId="urn:microsoft.com/office/officeart/2005/8/layout/radial5"/>
    <dgm:cxn modelId="{95A30A26-D3DC-4F56-9305-8C278483DC54}" type="presOf" srcId="{04BC9D74-D08E-455E-9952-39E6A42E851D}" destId="{CB9554FD-1995-4F03-9516-57B0ADF23DDF}" srcOrd="1" destOrd="0" presId="urn:microsoft.com/office/officeart/2005/8/layout/radial5"/>
    <dgm:cxn modelId="{58481130-F882-475C-95B2-9DAAF0B905FB}" type="presOf" srcId="{468BAA0C-6C5F-41A6-AD2F-3884A3675733}" destId="{ECB7CB36-C979-44AE-A8FC-32D13DD16655}" srcOrd="1" destOrd="0" presId="urn:microsoft.com/office/officeart/2005/8/layout/radial5"/>
    <dgm:cxn modelId="{4A81555C-1D25-4410-B984-D6139CAD91FE}" type="presOf" srcId="{6149C759-9CFD-4E2F-BDB4-907FF7B1FC5D}" destId="{F531BD4B-5DF9-4C10-A65B-65F9999AAFE3}" srcOrd="0" destOrd="0" presId="urn:microsoft.com/office/officeart/2005/8/layout/radial5"/>
    <dgm:cxn modelId="{EA505B4A-65B9-4731-8784-30C7FD5C3720}" type="presOf" srcId="{029992E3-4352-433F-B7FD-06278F08FDF4}" destId="{A47A9ADE-DB18-4E60-9BA4-FB258F910273}" srcOrd="0" destOrd="0" presId="urn:microsoft.com/office/officeart/2005/8/layout/radial5"/>
    <dgm:cxn modelId="{32F2A76A-7F66-4D01-8D8B-948881FAAFB1}" srcId="{87E256DE-2EF7-4098-B62B-6ACEF145E5D3}" destId="{CC457961-4700-4D82-ABA8-24D29642ABB5}" srcOrd="3" destOrd="0" parTransId="{61C9F967-AD55-4511-81AB-A409F97AD2D8}" sibTransId="{61A7C09C-BB33-4D10-A0A7-E363F5BA7BDB}"/>
    <dgm:cxn modelId="{01CFE54D-4188-4A90-97A8-FEE32BC2AD36}" srcId="{3AC9EF60-9204-4F8F-B6EF-FBAF1CEC41E7}" destId="{83F83214-0FFE-40CA-9285-7F17481BF0DF}" srcOrd="1" destOrd="0" parTransId="{B2550F42-E592-40AE-848A-249F7E4B872E}" sibTransId="{04B38913-2629-4066-93D2-D995B6C726A3}"/>
    <dgm:cxn modelId="{C2BEAC73-9416-41E4-BDB2-369B98E088E1}" type="presOf" srcId="{468BAA0C-6C5F-41A6-AD2F-3884A3675733}" destId="{0C3D970A-872E-4A8B-834D-F4B4D14197F0}" srcOrd="0" destOrd="0" presId="urn:microsoft.com/office/officeart/2005/8/layout/radial5"/>
    <dgm:cxn modelId="{9A2E867E-4024-4C7A-99E1-F29826F6663C}" srcId="{3AC9EF60-9204-4F8F-B6EF-FBAF1CEC41E7}" destId="{87E256DE-2EF7-4098-B62B-6ACEF145E5D3}" srcOrd="0" destOrd="0" parTransId="{5B723717-65F7-4ECF-95EF-1DA70E3F79D2}" sibTransId="{507EA281-8522-4D3B-98F8-79CC5B6BEAD5}"/>
    <dgm:cxn modelId="{0BB5D498-68CD-4E02-BF74-FF0C672D872F}" type="presOf" srcId="{C58BCF82-B536-41D6-91BE-BB7DE0F8936E}" destId="{FF9C7209-64A0-4687-83D2-30A965766495}" srcOrd="0" destOrd="0" presId="urn:microsoft.com/office/officeart/2005/8/layout/radial5"/>
    <dgm:cxn modelId="{9C1DB8AD-26E6-40F2-8555-E9685A2A1BEB}" srcId="{87E256DE-2EF7-4098-B62B-6ACEF145E5D3}" destId="{080081F8-944D-4B19-8C5A-9359D1FA802A}" srcOrd="1" destOrd="0" parTransId="{04BC9D74-D08E-455E-9952-39E6A42E851D}" sibTransId="{999D5D46-1AA4-46FC-BC62-FDA416422957}"/>
    <dgm:cxn modelId="{CE6DD6AF-8737-4E6B-8BDD-B05C1EA4AAD5}" type="presOf" srcId="{3AC9EF60-9204-4F8F-B6EF-FBAF1CEC41E7}" destId="{43CA0036-7042-42A6-8F8E-B2AECEF642E3}" srcOrd="0" destOrd="0" presId="urn:microsoft.com/office/officeart/2005/8/layout/radial5"/>
    <dgm:cxn modelId="{29801CB1-E522-4409-A8C3-E166936718D1}" srcId="{87E256DE-2EF7-4098-B62B-6ACEF145E5D3}" destId="{029992E3-4352-433F-B7FD-06278F08FDF4}" srcOrd="0" destOrd="0" parTransId="{6149C759-9CFD-4E2F-BDB4-907FF7B1FC5D}" sibTransId="{0D70552D-44B2-4C3D-B24C-65DAC8BC6536}"/>
    <dgm:cxn modelId="{C6C3D4C6-4EEB-4B86-8429-7F63F70C1DAC}" type="presOf" srcId="{CC457961-4700-4D82-ABA8-24D29642ABB5}" destId="{91009119-380D-41B9-B645-C453B2181178}" srcOrd="0" destOrd="0" presId="urn:microsoft.com/office/officeart/2005/8/layout/radial5"/>
    <dgm:cxn modelId="{800B78CF-08DD-4533-A62B-711B9CEB3EAF}" type="presOf" srcId="{87E256DE-2EF7-4098-B62B-6ACEF145E5D3}" destId="{F2D37108-2028-49D5-9298-A2DFF687051C}" srcOrd="0" destOrd="0" presId="urn:microsoft.com/office/officeart/2005/8/layout/radial5"/>
    <dgm:cxn modelId="{D19BE2F6-82A0-4262-A16E-2050A06AF222}" type="presOf" srcId="{6149C759-9CFD-4E2F-BDB4-907FF7B1FC5D}" destId="{7CDEAEB4-96D7-41EC-B26A-6C4101038047}" srcOrd="1" destOrd="0" presId="urn:microsoft.com/office/officeart/2005/8/layout/radial5"/>
    <dgm:cxn modelId="{54CAD6FB-3B75-47AD-85F5-149C92328157}" type="presOf" srcId="{04BC9D74-D08E-455E-9952-39E6A42E851D}" destId="{A02C7E24-07CD-4688-AD1F-8BDF63214004}" srcOrd="0" destOrd="0" presId="urn:microsoft.com/office/officeart/2005/8/layout/radial5"/>
    <dgm:cxn modelId="{0B5FC58A-08F8-4518-AC1E-BDC7B1E8D4C4}" type="presParOf" srcId="{43CA0036-7042-42A6-8F8E-B2AECEF642E3}" destId="{F2D37108-2028-49D5-9298-A2DFF687051C}" srcOrd="0" destOrd="0" presId="urn:microsoft.com/office/officeart/2005/8/layout/radial5"/>
    <dgm:cxn modelId="{6483A313-01C1-49CE-BFFB-5770720A5E20}" type="presParOf" srcId="{43CA0036-7042-42A6-8F8E-B2AECEF642E3}" destId="{F531BD4B-5DF9-4C10-A65B-65F9999AAFE3}" srcOrd="1" destOrd="0" presId="urn:microsoft.com/office/officeart/2005/8/layout/radial5"/>
    <dgm:cxn modelId="{A58701FE-6694-4761-9BCE-E16C90396272}" type="presParOf" srcId="{F531BD4B-5DF9-4C10-A65B-65F9999AAFE3}" destId="{7CDEAEB4-96D7-41EC-B26A-6C4101038047}" srcOrd="0" destOrd="0" presId="urn:microsoft.com/office/officeart/2005/8/layout/radial5"/>
    <dgm:cxn modelId="{61347475-5CBB-45C3-B005-80789ABC91A8}" type="presParOf" srcId="{43CA0036-7042-42A6-8F8E-B2AECEF642E3}" destId="{A47A9ADE-DB18-4E60-9BA4-FB258F910273}" srcOrd="2" destOrd="0" presId="urn:microsoft.com/office/officeart/2005/8/layout/radial5"/>
    <dgm:cxn modelId="{0833370C-4BBC-451F-A9B5-5AFABF478C08}" type="presParOf" srcId="{43CA0036-7042-42A6-8F8E-B2AECEF642E3}" destId="{A02C7E24-07CD-4688-AD1F-8BDF63214004}" srcOrd="3" destOrd="0" presId="urn:microsoft.com/office/officeart/2005/8/layout/radial5"/>
    <dgm:cxn modelId="{97A55209-B91A-457F-B1EB-25C4CB99EE7B}" type="presParOf" srcId="{A02C7E24-07CD-4688-AD1F-8BDF63214004}" destId="{CB9554FD-1995-4F03-9516-57B0ADF23DDF}" srcOrd="0" destOrd="0" presId="urn:microsoft.com/office/officeart/2005/8/layout/radial5"/>
    <dgm:cxn modelId="{F4D2E0F5-5052-441E-B52B-37C6A388E9E6}" type="presParOf" srcId="{43CA0036-7042-42A6-8F8E-B2AECEF642E3}" destId="{AA2D27FF-B74D-49BB-BFA1-FB884AA612C9}" srcOrd="4" destOrd="0" presId="urn:microsoft.com/office/officeart/2005/8/layout/radial5"/>
    <dgm:cxn modelId="{9B45DE04-CD22-4DF6-808A-72C26973A4E5}" type="presParOf" srcId="{43CA0036-7042-42A6-8F8E-B2AECEF642E3}" destId="{0C3D970A-872E-4A8B-834D-F4B4D14197F0}" srcOrd="5" destOrd="0" presId="urn:microsoft.com/office/officeart/2005/8/layout/radial5"/>
    <dgm:cxn modelId="{C77DC25D-FB6F-4A62-BF4F-4B4A7B48A87C}" type="presParOf" srcId="{0C3D970A-872E-4A8B-834D-F4B4D14197F0}" destId="{ECB7CB36-C979-44AE-A8FC-32D13DD16655}" srcOrd="0" destOrd="0" presId="urn:microsoft.com/office/officeart/2005/8/layout/radial5"/>
    <dgm:cxn modelId="{B7D99B0B-498B-42FC-B885-CF734C359D28}" type="presParOf" srcId="{43CA0036-7042-42A6-8F8E-B2AECEF642E3}" destId="{FF9C7209-64A0-4687-83D2-30A965766495}" srcOrd="6" destOrd="0" presId="urn:microsoft.com/office/officeart/2005/8/layout/radial5"/>
    <dgm:cxn modelId="{08E77EEE-BD3B-4FB7-9464-C52DBC57D214}" type="presParOf" srcId="{43CA0036-7042-42A6-8F8E-B2AECEF642E3}" destId="{F6D67393-9D47-4A03-B038-CE060B1594A7}" srcOrd="7" destOrd="0" presId="urn:microsoft.com/office/officeart/2005/8/layout/radial5"/>
    <dgm:cxn modelId="{EAE2BC62-E7E5-493F-9378-FC64E882DC95}" type="presParOf" srcId="{F6D67393-9D47-4A03-B038-CE060B1594A7}" destId="{721F5C15-2911-48A2-A2FE-40A8A20DEFC5}" srcOrd="0" destOrd="0" presId="urn:microsoft.com/office/officeart/2005/8/layout/radial5"/>
    <dgm:cxn modelId="{84085877-9DC2-4134-B0EC-A3C8BA2038C4}" type="presParOf" srcId="{43CA0036-7042-42A6-8F8E-B2AECEF642E3}" destId="{91009119-380D-41B9-B645-C453B218117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37108-2028-49D5-9298-A2DFF687051C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正则表达式</a:t>
          </a:r>
        </a:p>
      </dsp:txBody>
      <dsp:txXfrm>
        <a:off x="2670198" y="1654198"/>
        <a:ext cx="755603" cy="755603"/>
      </dsp:txXfrm>
    </dsp:sp>
    <dsp:sp modelId="{F531BD4B-5DF9-4C10-A65B-65F9999AAFE3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968814" y="1215612"/>
        <a:ext cx="158372" cy="217991"/>
      </dsp:txXfrm>
    </dsp:sp>
    <dsp:sp modelId="{A47A9ADE-DB18-4E60-9BA4-FB258F910273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定界符</a:t>
          </a:r>
        </a:p>
      </dsp:txBody>
      <dsp:txXfrm>
        <a:off x="2670198" y="158734"/>
        <a:ext cx="755603" cy="755603"/>
      </dsp:txXfrm>
    </dsp:sp>
    <dsp:sp modelId="{A02C7E24-07CD-4688-AD1F-8BDF63214004}">
      <dsp:nvSpPr>
        <dsp:cNvPr id="0" name=""/>
        <dsp:cNvSpPr/>
      </dsp:nvSpPr>
      <dsp:spPr>
        <a:xfrm>
          <a:off x="3676206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676206" y="1923004"/>
        <a:ext cx="158372" cy="217991"/>
      </dsp:txXfrm>
    </dsp:sp>
    <dsp:sp modelId="{AA2D27FF-B74D-49BB-BFA1-FB884AA612C9}">
      <dsp:nvSpPr>
        <dsp:cNvPr id="0" name=""/>
        <dsp:cNvSpPr/>
      </dsp:nvSpPr>
      <dsp:spPr>
        <a:xfrm>
          <a:off x="4009170" y="1497707"/>
          <a:ext cx="1068585" cy="1068585"/>
        </a:xfrm>
        <a:prstGeom prst="ellipse">
          <a:avLst/>
        </a:prstGeom>
        <a:solidFill>
          <a:srgbClr val="3BCC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元字符</a:t>
          </a:r>
        </a:p>
      </dsp:txBody>
      <dsp:txXfrm>
        <a:off x="4165661" y="1654198"/>
        <a:ext cx="755603" cy="755603"/>
      </dsp:txXfrm>
    </dsp:sp>
    <dsp:sp modelId="{0C3D970A-872E-4A8B-834D-F4B4D14197F0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968814" y="2630397"/>
        <a:ext cx="158372" cy="217991"/>
      </dsp:txXfrm>
    </dsp:sp>
    <dsp:sp modelId="{FF9C7209-64A0-4687-83D2-30A965766495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文本字符</a:t>
          </a:r>
        </a:p>
      </dsp:txBody>
      <dsp:txXfrm>
        <a:off x="2670198" y="3149661"/>
        <a:ext cx="755603" cy="755603"/>
      </dsp:txXfrm>
    </dsp:sp>
    <dsp:sp modelId="{F6D67393-9D47-4A03-B038-CE060B1594A7}">
      <dsp:nvSpPr>
        <dsp:cNvPr id="0" name=""/>
        <dsp:cNvSpPr/>
      </dsp:nvSpPr>
      <dsp:spPr>
        <a:xfrm rot="10800000">
          <a:off x="2193548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2261421" y="1923004"/>
        <a:ext cx="158372" cy="217991"/>
      </dsp:txXfrm>
    </dsp:sp>
    <dsp:sp modelId="{91009119-380D-41B9-B645-C453B2181178}">
      <dsp:nvSpPr>
        <dsp:cNvPr id="0" name=""/>
        <dsp:cNvSpPr/>
      </dsp:nvSpPr>
      <dsp:spPr>
        <a:xfrm>
          <a:off x="1018243" y="1497707"/>
          <a:ext cx="1068585" cy="1068585"/>
        </a:xfrm>
        <a:prstGeom prst="ellipse">
          <a:avLst/>
        </a:prstGeom>
        <a:solidFill>
          <a:srgbClr val="596B9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模式修饰符</a:t>
          </a:r>
        </a:p>
      </dsp:txBody>
      <dsp:txXfrm>
        <a:off x="1174734" y="1654198"/>
        <a:ext cx="755603" cy="75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DC65588-DA6F-49F7-9999-F80B23CC4E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2046BE9-DCD1-43E0-B410-D62B43C7A7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E0C1730-A545-4545-92C7-21AA05119AE7}" type="datetimeFigureOut">
              <a:rPr lang="zh-CN" altLang="en-US"/>
              <a:pPr>
                <a:defRPr/>
              </a:pPr>
              <a:t>2020/4/1</a:t>
            </a:fld>
            <a:endParaRPr 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7AE3C59F-1CB5-4C11-8095-1C77792C60B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2412DD6-DA64-46A6-B958-BDBB4CF795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A3559B5-40D8-4C79-846D-D161488E26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CF42D4B-43BC-49B9-B760-3FED51E2A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E976F0B6-57E8-4AB1-A670-3AE17D1A3B9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6F0B6-57E8-4AB1-A670-3AE17D1A3B9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5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DA8DF5-7E9C-474E-AB94-DB4C8C3EAC74}" type="datetimeFigureOut">
              <a:rPr lang="en-US" smtClean="0"/>
              <a:pPr>
                <a:defRPr/>
              </a:pPr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8573-4356-4D57-B756-B5352BC5DD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4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16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77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83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20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32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93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421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832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6B53A6-3277-4C63-AF05-67040C75FC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0751" y="220663"/>
            <a:ext cx="78579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9800" y="154547"/>
            <a:ext cx="6288109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69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>
            <a:extLst>
              <a:ext uri="{FF2B5EF4-FFF2-40B4-BE49-F238E27FC236}">
                <a16:creationId xmlns:a16="http://schemas.microsoft.com/office/drawing/2014/main" id="{DB4ABCFF-CD62-42D9-8EF4-C9ACDF0940F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81200" y="5554663"/>
            <a:ext cx="1259417" cy="792162"/>
            <a:chOff x="696160" y="5631842"/>
            <a:chExt cx="943893" cy="792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7B5DD6-9638-4B47-B077-46EFA4F28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66" y="5631842"/>
              <a:ext cx="793187" cy="792000"/>
            </a:xfrm>
            <a:prstGeom prst="ellipse">
              <a:avLst/>
            </a:prstGeom>
            <a:solidFill>
              <a:srgbClr val="9C9CDF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z="1800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03CDA70F-4812-418E-B8A0-6352C20E6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0" y="5784211"/>
              <a:ext cx="747511" cy="4923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PHP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14400" y="1352282"/>
            <a:ext cx="10363200" cy="2157681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613151" y="5480050"/>
            <a:ext cx="3619500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7376585" y="5483225"/>
            <a:ext cx="3619500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6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112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849FD2-7BC3-4A4A-A68C-910E2A5EED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0751" y="220663"/>
            <a:ext cx="92365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9800" y="154547"/>
            <a:ext cx="6288109" cy="77628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498C6-D60A-49FC-9AB0-C197122B26A8}" type="datetimeFigureOut">
              <a:rPr lang="en-US" smtClean="0"/>
              <a:pPr>
                <a:defRPr/>
              </a:pPr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F0C5-FB9F-4B29-85D1-24E2FB384F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4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07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77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5CBBC-F46C-4F67-9F77-D5DDFEA60479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CDE3-3DF3-4572-8A86-0B8E39507F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93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AC147-C6B6-4716-8407-DF34A0B0BD1C}" type="datetimeFigureOut">
              <a:rPr lang="en-US" smtClean="0"/>
              <a:pPr>
                <a:defRPr/>
              </a:pPr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2BA6-BDCF-4EA8-8F0D-CAC413E8B8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40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65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27379F-9C9D-4CA7-A5E2-C98018E41BF9}" type="datetimeFigureOut">
              <a:rPr lang="en-US" smtClean="0"/>
              <a:pPr>
                <a:defRPr/>
              </a:pPr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0E89-F629-45BB-97FF-FFE4089154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07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B97C92-CD84-4FE6-90A6-AA96DD314797}" type="datetimeFigureOut">
              <a:rPr lang="en-US" smtClean="0"/>
              <a:pPr>
                <a:defRPr/>
              </a:pPr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9A7442-C6A3-4CAA-BFC3-2F4BF5953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42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00" r:id="rId19"/>
    <p:sldLayoutId id="2147483801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2878-D7D8-4919-8EC2-838A0BFB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811" y="1699714"/>
            <a:ext cx="8142530" cy="228880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800" dirty="0"/>
              <a:t>第</a:t>
            </a:r>
            <a:r>
              <a:rPr lang="en-US" altLang="zh-CN" sz="4800" dirty="0"/>
              <a:t>7</a:t>
            </a:r>
            <a:r>
              <a:rPr lang="zh-CN" altLang="en-US" sz="4800" dirty="0"/>
              <a:t>章 ：正则表达式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5A5B8045-181C-44D2-97D4-83ED1CEBFB1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99E4001-F3AE-44BA-8D4E-E69A940B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如何使用正则表达式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矩形 3">
            <a:extLst>
              <a:ext uri="{FF2B5EF4-FFF2-40B4-BE49-F238E27FC236}">
                <a16:creationId xmlns:a16="http://schemas.microsoft.com/office/drawing/2014/main" id="{843449A4-4FE4-432D-B26B-BCFD8E57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（</a:t>
            </a:r>
            <a:r>
              <a:rPr lang="en-US" altLang="zh-CN" b="1" u="sng">
                <a:solidFill>
                  <a:srgbClr val="0070C0"/>
                </a:solidFill>
              </a:rPr>
              <a:t>3</a:t>
            </a:r>
            <a:r>
              <a:rPr lang="zh-CN" altLang="en-US" b="1" u="sng">
                <a:solidFill>
                  <a:srgbClr val="0070C0"/>
                </a:solidFill>
              </a:rPr>
              <a:t>）设置偏移量</a:t>
            </a:r>
          </a:p>
        </p:txBody>
      </p:sp>
      <p:grpSp>
        <p:nvGrpSpPr>
          <p:cNvPr id="24581" name="组合 2">
            <a:extLst>
              <a:ext uri="{FF2B5EF4-FFF2-40B4-BE49-F238E27FC236}">
                <a16:creationId xmlns:a16="http://schemas.microsoft.com/office/drawing/2014/main" id="{BCD19FB2-1D48-4D0E-B65D-CE71758D11E7}"/>
              </a:ext>
            </a:extLst>
          </p:cNvPr>
          <p:cNvGrpSpPr>
            <a:grpSpLocks/>
          </p:cNvGrpSpPr>
          <p:nvPr/>
        </p:nvGrpSpPr>
        <p:grpSpPr bwMode="auto">
          <a:xfrm>
            <a:off x="2241550" y="2840039"/>
            <a:ext cx="7742238" cy="769937"/>
            <a:chOff x="3474760" y="3515220"/>
            <a:chExt cx="1697404" cy="1263339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36F39357-0C48-4840-AE8B-76581AB0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0"/>
              <a:ext cx="1697404" cy="126333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4D457F-2E0F-4F64-B6C7-94E7B951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016" y="3593365"/>
              <a:ext cx="1582898" cy="8387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preg_match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/',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abdbc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', $matches, PREG_OFFSET_CAPTURE);</a:t>
              </a:r>
            </a:p>
          </p:txBody>
        </p:sp>
      </p:grpSp>
      <p:grpSp>
        <p:nvGrpSpPr>
          <p:cNvPr id="4" name="组合 2">
            <a:extLst>
              <a:ext uri="{FF2B5EF4-FFF2-40B4-BE49-F238E27FC236}">
                <a16:creationId xmlns:a16="http://schemas.microsoft.com/office/drawing/2014/main" id="{0314E654-D868-4A13-BA0E-6945AEF0271F}"/>
              </a:ext>
            </a:extLst>
          </p:cNvPr>
          <p:cNvGrpSpPr>
            <a:grpSpLocks/>
          </p:cNvGrpSpPr>
          <p:nvPr/>
        </p:nvGrpSpPr>
        <p:grpSpPr bwMode="auto">
          <a:xfrm>
            <a:off x="6117369" y="3873963"/>
            <a:ext cx="3871266" cy="2179848"/>
            <a:chOff x="3474760" y="3515222"/>
            <a:chExt cx="848702" cy="3577002"/>
          </a:xfrm>
          <a:solidFill>
            <a:srgbClr val="3BCCFF"/>
          </a:solidFill>
        </p:grpSpPr>
        <p:sp>
          <p:nvSpPr>
            <p:cNvPr id="10" name="矩形 1">
              <a:extLst>
                <a:ext uri="{FF2B5EF4-FFF2-40B4-BE49-F238E27FC236}">
                  <a16:creationId xmlns:a16="http://schemas.microsoft.com/office/drawing/2014/main" id="{E2468A69-33F6-4AB9-A665-4886CE2E9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2"/>
              <a:ext cx="848702" cy="3577002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C04CAAB-13A7-4ECF-AB1A-006E61C3F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156" y="3594596"/>
              <a:ext cx="766368" cy="3181772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array(1) {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[0]=&gt; array(2) {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[0]=&gt; string(2) "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[1]=&gt;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(3)</a:t>
              </a:r>
            </a:p>
            <a:p>
              <a:pPr marL="0" indent="0">
                <a:lnSpc>
                  <a:spcPct val="15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5" name="组合 2">
            <a:extLst>
              <a:ext uri="{FF2B5EF4-FFF2-40B4-BE49-F238E27FC236}">
                <a16:creationId xmlns:a16="http://schemas.microsoft.com/office/drawing/2014/main" id="{DEE9A14B-3449-44A0-AD22-C34AA6BC54B9}"/>
              </a:ext>
            </a:extLst>
          </p:cNvPr>
          <p:cNvGrpSpPr>
            <a:grpSpLocks/>
          </p:cNvGrpSpPr>
          <p:nvPr/>
        </p:nvGrpSpPr>
        <p:grpSpPr bwMode="auto">
          <a:xfrm>
            <a:off x="2253031" y="4497107"/>
            <a:ext cx="3170535" cy="769887"/>
            <a:chOff x="3474760" y="3515220"/>
            <a:chExt cx="695080" cy="1263339"/>
          </a:xfrm>
          <a:solidFill>
            <a:srgbClr val="92D050"/>
          </a:solidFill>
        </p:grpSpPr>
        <p:sp>
          <p:nvSpPr>
            <p:cNvPr id="13" name="矩形 1">
              <a:extLst>
                <a:ext uri="{FF2B5EF4-FFF2-40B4-BE49-F238E27FC236}">
                  <a16:creationId xmlns:a16="http://schemas.microsoft.com/office/drawing/2014/main" id="{330D3659-10B9-40F9-A8CE-1EC9B245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0"/>
              <a:ext cx="695080" cy="126333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0FCB2CE-6DFD-441B-BA76-F281F1736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156" y="3594596"/>
              <a:ext cx="585000" cy="83774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($matches)</a:t>
              </a:r>
            </a:p>
          </p:txBody>
        </p:sp>
      </p:grp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49F9BEC-682D-4840-BFA4-2F3ADBA2D630}"/>
              </a:ext>
            </a:extLst>
          </p:cNvPr>
          <p:cNvSpPr/>
          <p:nvPr/>
        </p:nvSpPr>
        <p:spPr>
          <a:xfrm>
            <a:off x="8855676" y="930836"/>
            <a:ext cx="733167" cy="7762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AC8D9D0B-6987-4883-A87E-7C9B2641E6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C8D03F4-AD83-45D7-8082-08A622F7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如何使用正则表达式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63832B-7895-42C1-9AB0-B7E8B63F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2862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）设置偏移量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preg_match</a:t>
            </a:r>
            <a:r>
              <a:rPr lang="en-US" altLang="zh-CN" dirty="0"/>
              <a:t>()</a:t>
            </a:r>
            <a:r>
              <a:rPr lang="zh-CN" altLang="zh-CN" dirty="0"/>
              <a:t>的第</a:t>
            </a:r>
            <a:r>
              <a:rPr lang="en-US" altLang="zh-CN" dirty="0"/>
              <a:t>4</a:t>
            </a:r>
            <a:r>
              <a:rPr lang="zh-CN" altLang="zh-CN" dirty="0"/>
              <a:t>个参数设置为“</a:t>
            </a:r>
            <a:r>
              <a:rPr lang="en-US" altLang="zh-CN" dirty="0"/>
              <a:t>PREG_OFFSET_CAPTURE</a:t>
            </a:r>
            <a:r>
              <a:rPr lang="zh-CN" altLang="zh-CN" dirty="0"/>
              <a:t>”，表示将第一次匹配到指定规则的内容所在位置的偏移量添加到</a:t>
            </a:r>
            <a:r>
              <a:rPr lang="en-US" altLang="zh-CN" dirty="0"/>
              <a:t>$matches</a:t>
            </a:r>
            <a:r>
              <a:rPr lang="zh-CN" altLang="zh-CN" dirty="0"/>
              <a:t>中，待查字符串的开始位置从</a:t>
            </a:r>
            <a:r>
              <a:rPr lang="en-US" altLang="zh-CN" dirty="0"/>
              <a:t>0</a:t>
            </a:r>
            <a:r>
              <a:rPr lang="zh-CN" altLang="zh-CN" dirty="0"/>
              <a:t>开始计算。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例如，字符串“</a:t>
            </a:r>
            <a:r>
              <a:rPr lang="en-US" altLang="zh-CN" dirty="0" err="1"/>
              <a:t>abdbc</a:t>
            </a:r>
            <a:r>
              <a:rPr lang="zh-CN" altLang="zh-CN" dirty="0"/>
              <a:t>”中的“</a:t>
            </a:r>
            <a:r>
              <a:rPr lang="en-US" altLang="zh-CN" dirty="0"/>
              <a:t>a</a:t>
            </a:r>
            <a:r>
              <a:rPr lang="zh-CN" altLang="zh-CN" dirty="0"/>
              <a:t>”的偏移量是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zh-CN" altLang="en-US" dirty="0"/>
              <a:t>“</a:t>
            </a:r>
            <a:r>
              <a:rPr lang="en-US" altLang="zh-CN" dirty="0"/>
              <a:t>b”</a:t>
            </a:r>
            <a:r>
              <a:rPr lang="zh-CN" altLang="en-US" dirty="0"/>
              <a:t>字符的位置偏移量为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36CCAB2-6CB3-4C06-A189-0EBB8472BA97}"/>
              </a:ext>
            </a:extLst>
          </p:cNvPr>
          <p:cNvSpPr/>
          <p:nvPr/>
        </p:nvSpPr>
        <p:spPr>
          <a:xfrm>
            <a:off x="8855676" y="930836"/>
            <a:ext cx="733167" cy="7762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E6BB10AB-4E7F-478B-9A16-B587EE9E94A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B5217A8-C431-4EAD-9C60-B99B9570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正则表达式的组成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DCA2341-4EAC-48B8-B7F4-C843A9A0888D}"/>
              </a:ext>
            </a:extLst>
          </p:cNvPr>
          <p:cNvGraphicFramePr/>
          <p:nvPr/>
        </p:nvGraphicFramePr>
        <p:xfrm>
          <a:off x="3048000" y="180730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1B7FD680-E279-4115-B506-AD10AA120E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9A051263-963D-4FCE-BDC7-AB863327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正则表达式的组成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2" name="矩形 5">
            <a:extLst>
              <a:ext uri="{FF2B5EF4-FFF2-40B4-BE49-F238E27FC236}">
                <a16:creationId xmlns:a16="http://schemas.microsoft.com/office/drawing/2014/main" id="{86915924-2F8C-4A02-800B-7E9EE4CC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>
                <a:solidFill>
                  <a:srgbClr val="0070C0"/>
                </a:solidFill>
              </a:rPr>
              <a:t>元字符</a:t>
            </a:r>
            <a:r>
              <a:rPr lang="zh-CN" altLang="en-US"/>
              <a:t>是具有特殊含义的字符，如“</a:t>
            </a:r>
            <a:r>
              <a:rPr lang="en-US" altLang="zh-CN"/>
              <a:t>^”</a:t>
            </a:r>
            <a:r>
              <a:rPr lang="zh-CN" altLang="en-US"/>
              <a:t>、“</a:t>
            </a:r>
            <a:r>
              <a:rPr lang="en-US" altLang="zh-CN"/>
              <a:t>.”</a:t>
            </a:r>
            <a:r>
              <a:rPr lang="zh-CN" altLang="en-US"/>
              <a:t>或“*”等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>
                <a:solidFill>
                  <a:srgbClr val="0070C0"/>
                </a:solidFill>
              </a:rPr>
              <a:t>文本字符</a:t>
            </a:r>
            <a:r>
              <a:rPr lang="zh-CN" altLang="en-US"/>
              <a:t>就是普通的文本，如字母和数字等。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>
                <a:solidFill>
                  <a:srgbClr val="0070C0"/>
                </a:solidFill>
              </a:rPr>
              <a:t>模式修饰符</a:t>
            </a:r>
            <a:r>
              <a:rPr lang="zh-CN" altLang="en-US"/>
              <a:t>用于指定正则表达式以何种方式进行匹配，如</a:t>
            </a:r>
            <a:r>
              <a:rPr lang="en-US" altLang="zh-CN"/>
              <a:t>i</a:t>
            </a:r>
            <a:r>
              <a:rPr lang="zh-CN" altLang="en-US"/>
              <a:t>表示忽略大小写等。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2F2EF900-0D4C-408F-9887-E087BA5EC0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1B01F40-698E-49F6-8B4D-A78CF4E6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正则表达式的组成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76" name="组合 9">
            <a:extLst>
              <a:ext uri="{FF2B5EF4-FFF2-40B4-BE49-F238E27FC236}">
                <a16:creationId xmlns:a16="http://schemas.microsoft.com/office/drawing/2014/main" id="{CFCE7243-65FF-4D5C-8440-B791440FD92A}"/>
              </a:ext>
            </a:extLst>
          </p:cNvPr>
          <p:cNvGrpSpPr>
            <a:grpSpLocks/>
          </p:cNvGrpSpPr>
          <p:nvPr/>
        </p:nvGrpSpPr>
        <p:grpSpPr bwMode="auto">
          <a:xfrm>
            <a:off x="2935289" y="2317751"/>
            <a:ext cx="6103937" cy="1211263"/>
            <a:chOff x="1277815" y="3552092"/>
            <a:chExt cx="2543908" cy="1008157"/>
          </a:xfrm>
        </p:grpSpPr>
        <p:sp>
          <p:nvSpPr>
            <p:cNvPr id="28679" name="矩形 10">
              <a:extLst>
                <a:ext uri="{FF2B5EF4-FFF2-40B4-BE49-F238E27FC236}">
                  <a16:creationId xmlns:a16="http://schemas.microsoft.com/office/drawing/2014/main" id="{D4645F5F-D9CB-4CB8-94C8-95FFC7EA5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543908" cy="100815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680" name="矩形 11">
              <a:extLst>
                <a:ext uri="{FF2B5EF4-FFF2-40B4-BE49-F238E27FC236}">
                  <a16:creationId xmlns:a16="http://schemas.microsoft.com/office/drawing/2014/main" id="{67F020EF-9502-4980-B0A0-3EC6BE7DF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906" y="3680709"/>
              <a:ext cx="2286000" cy="65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preg_match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('/.*it/',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ITheima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	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匹配结果：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preg_match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('/.*it/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ITheima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	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匹配结果：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98344222-FF85-4D83-93AB-8D256DA31B85}"/>
              </a:ext>
            </a:extLst>
          </p:cNvPr>
          <p:cNvSpPr/>
          <p:nvPr/>
        </p:nvSpPr>
        <p:spPr>
          <a:xfrm>
            <a:off x="6072189" y="2003426"/>
            <a:ext cx="1087437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sp>
        <p:nvSpPr>
          <p:cNvPr id="28678" name="矩形 3">
            <a:extLst>
              <a:ext uri="{FF2B5EF4-FFF2-40B4-BE49-F238E27FC236}">
                <a16:creationId xmlns:a16="http://schemas.microsoft.com/office/drawing/2014/main" id="{C75F04E4-2548-41A3-B408-E2B9CDE3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1" y="3706814"/>
            <a:ext cx="84042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“</a:t>
            </a:r>
            <a:r>
              <a:rPr lang="en-US" altLang="zh-CN" dirty="0"/>
              <a:t>.*</a:t>
            </a:r>
            <a:r>
              <a:rPr lang="zh-CN" altLang="zh-CN" dirty="0"/>
              <a:t>”用于匹配任意字符，因此正则表达式“</a:t>
            </a:r>
            <a:r>
              <a:rPr lang="en-US" altLang="zh-CN" dirty="0"/>
              <a:t>/.*it/</a:t>
            </a:r>
            <a:r>
              <a:rPr lang="zh-CN" altLang="zh-CN" dirty="0"/>
              <a:t>”可以匹配任意含有“</a:t>
            </a:r>
            <a:r>
              <a:rPr lang="en-US" altLang="zh-CN" dirty="0"/>
              <a:t>it</a:t>
            </a:r>
            <a:r>
              <a:rPr lang="zh-CN" altLang="zh-CN" dirty="0"/>
              <a:t>”的字符串，如“</a:t>
            </a:r>
            <a:r>
              <a:rPr lang="en-US" altLang="zh-CN" dirty="0"/>
              <a:t>it</a:t>
            </a:r>
            <a:r>
              <a:rPr lang="zh-CN" altLang="zh-CN" dirty="0"/>
              <a:t>”、“</a:t>
            </a:r>
            <a:r>
              <a:rPr lang="en-US" altLang="zh-CN" dirty="0" err="1"/>
              <a:t>itheima</a:t>
            </a:r>
            <a:r>
              <a:rPr lang="zh-CN" altLang="zh-CN" dirty="0"/>
              <a:t>”等。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当添加模式修饰符“</a:t>
            </a:r>
            <a:r>
              <a:rPr lang="en-US" altLang="zh-CN" dirty="0" err="1"/>
              <a:t>i</a:t>
            </a:r>
            <a:r>
              <a:rPr lang="zh-CN" altLang="zh-CN" dirty="0"/>
              <a:t>”时，表示可匹配的内容忽略大小写，如所有含“</a:t>
            </a:r>
            <a:r>
              <a:rPr lang="en-US" altLang="zh-CN" dirty="0"/>
              <a:t>IT</a:t>
            </a:r>
            <a:r>
              <a:rPr lang="zh-CN" altLang="zh-CN" dirty="0"/>
              <a:t>”、“</a:t>
            </a:r>
            <a:r>
              <a:rPr lang="en-US" altLang="zh-CN" dirty="0"/>
              <a:t>It</a:t>
            </a:r>
            <a:r>
              <a:rPr lang="zh-CN" altLang="zh-CN" dirty="0"/>
              <a:t>”、“</a:t>
            </a:r>
            <a:r>
              <a:rPr lang="en-US" altLang="zh-CN" dirty="0" err="1"/>
              <a:t>iT</a:t>
            </a:r>
            <a:r>
              <a:rPr lang="zh-CN" altLang="zh-CN" dirty="0"/>
              <a:t>”和“</a:t>
            </a:r>
            <a:r>
              <a:rPr lang="en-US" altLang="zh-CN" dirty="0"/>
              <a:t>it</a:t>
            </a:r>
            <a:r>
              <a:rPr lang="zh-CN" altLang="zh-CN" dirty="0"/>
              <a:t>”的字符串都可以。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1F788F5E-4C71-44A1-A71E-3BA893D5D8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50C139F-1E58-4C28-B32C-1A20C8F5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正则表达式的组成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矩形 16">
            <a:extLst>
              <a:ext uri="{FF2B5EF4-FFF2-40B4-BE49-F238E27FC236}">
                <a16:creationId xmlns:a16="http://schemas.microsoft.com/office/drawing/2014/main" id="{649CD915-340E-4338-9067-4465AE32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正则表达式定义了许多元字符用于实现复杂匹配，而若要匹配的内容是这些字符本身时，就需要在前面加上</a:t>
            </a:r>
            <a:r>
              <a:rPr lang="zh-CN" altLang="en-US" b="1" u="sng">
                <a:solidFill>
                  <a:srgbClr val="0070C0"/>
                </a:solidFill>
              </a:rPr>
              <a:t>转义字符“</a:t>
            </a:r>
            <a:r>
              <a:rPr lang="en-US" altLang="zh-CN" b="1" u="sng">
                <a:solidFill>
                  <a:srgbClr val="0070C0"/>
                </a:solidFill>
              </a:rPr>
              <a:t>\</a:t>
            </a:r>
            <a:r>
              <a:rPr lang="zh-CN" altLang="en-US" b="1" u="sng">
                <a:solidFill>
                  <a:srgbClr val="0070C0"/>
                </a:solidFill>
              </a:rPr>
              <a:t>”</a:t>
            </a:r>
            <a:r>
              <a:rPr lang="zh-CN" altLang="en-US"/>
              <a:t>，如“</a:t>
            </a:r>
            <a:r>
              <a:rPr lang="en-US" altLang="zh-CN"/>
              <a:t>\^”</a:t>
            </a:r>
            <a:r>
              <a:rPr lang="zh-CN" altLang="en-US"/>
              <a:t>、“</a:t>
            </a:r>
            <a:r>
              <a:rPr lang="en-US" altLang="zh-CN"/>
              <a:t>\\”</a:t>
            </a:r>
            <a:r>
              <a:rPr lang="zh-CN" altLang="en-US"/>
              <a:t>等，具体示例如下。</a:t>
            </a:r>
          </a:p>
        </p:txBody>
      </p:sp>
      <p:grpSp>
        <p:nvGrpSpPr>
          <p:cNvPr id="29701" name="组合 9">
            <a:extLst>
              <a:ext uri="{FF2B5EF4-FFF2-40B4-BE49-F238E27FC236}">
                <a16:creationId xmlns:a16="http://schemas.microsoft.com/office/drawing/2014/main" id="{7CF85E3B-8BB7-43ED-98C6-F6D8661CC323}"/>
              </a:ext>
            </a:extLst>
          </p:cNvPr>
          <p:cNvGrpSpPr>
            <a:grpSpLocks/>
          </p:cNvGrpSpPr>
          <p:nvPr/>
        </p:nvGrpSpPr>
        <p:grpSpPr bwMode="auto">
          <a:xfrm>
            <a:off x="2209799" y="3138616"/>
            <a:ext cx="8524103" cy="3564837"/>
            <a:chOff x="1277815" y="3552092"/>
            <a:chExt cx="2506227" cy="933584"/>
          </a:xfrm>
        </p:grpSpPr>
        <p:sp>
          <p:nvSpPr>
            <p:cNvPr id="29702" name="矩形 10">
              <a:extLst>
                <a:ext uri="{FF2B5EF4-FFF2-40B4-BE49-F238E27FC236}">
                  <a16:creationId xmlns:a16="http://schemas.microsoft.com/office/drawing/2014/main" id="{7E06A6F1-1B40-45FA-B86C-4002B58B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506227" cy="9335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9703" name="矩形 11">
              <a:extLst>
                <a:ext uri="{FF2B5EF4-FFF2-40B4-BE49-F238E27FC236}">
                  <a16:creationId xmlns:a16="http://schemas.microsoft.com/office/drawing/2014/main" id="{8D871744-FA1C-41AA-8F81-D3582E659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525" y="3601992"/>
              <a:ext cx="2377382" cy="733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</a:rPr>
                <a:t>preg_match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/</a:t>
              </a:r>
              <a:r>
                <a:rPr lang="en-US" altLang="zh-CN" sz="2000" b="1" dirty="0">
                  <a:solidFill>
                    <a:srgbClr val="FFC000"/>
                  </a:solidFill>
                </a:rPr>
                <a:t>\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^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/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', '123^456', $matches);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</a:rPr>
                <a:t>print_r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($matches);			// 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Array ( [0] =&gt; ^ 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</a:rPr>
                <a:t>preg_match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/</a:t>
              </a:r>
              <a:r>
                <a:rPr lang="en-US" altLang="zh-CN" sz="2000" b="1" dirty="0">
                  <a:solidFill>
                    <a:srgbClr val="FFC000"/>
                  </a:solidFill>
                </a:rPr>
                <a:t>\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*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/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', '123*456', $matches);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</a:rPr>
                <a:t>print_r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($matches);			// 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Array ( [0] =&gt; * 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</a:rPr>
                <a:t>preg_match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/</a:t>
              </a:r>
              <a:r>
                <a:rPr lang="en-US" altLang="zh-CN" sz="2000" b="1" dirty="0">
                  <a:solidFill>
                    <a:srgbClr val="FFC000"/>
                  </a:solidFill>
                </a:rPr>
                <a:t>\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\\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/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', '123\456', $matches);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</a:rPr>
                <a:t>print_r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($matches);			// 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Array ( [0] =&gt; \ 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49C3F48-14F0-43E0-B21F-BE6F369D63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D62986C-7924-4B3F-983C-5204746F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获取所有匹配结果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C145B7-0429-4DC8-A9AF-8EED8177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/>
              <a:t>PHP</a:t>
            </a:r>
            <a:r>
              <a:rPr lang="zh-CN" altLang="en-US" dirty="0"/>
              <a:t>中，</a:t>
            </a:r>
            <a:r>
              <a:rPr lang="en-US" altLang="zh-CN" b="1" u="sng" dirty="0" err="1">
                <a:solidFill>
                  <a:srgbClr val="0070C0"/>
                </a:solidFill>
              </a:rPr>
              <a:t>preg_match_all</a:t>
            </a:r>
            <a:r>
              <a:rPr lang="en-US" altLang="zh-CN" b="1" u="sng" dirty="0">
                <a:solidFill>
                  <a:srgbClr val="0070C0"/>
                </a:solidFill>
              </a:rPr>
              <a:t>()</a:t>
            </a:r>
            <a:r>
              <a:rPr lang="zh-CN" altLang="en-US" b="1" u="sng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的功能与</a:t>
            </a:r>
            <a:r>
              <a:rPr lang="en-US" altLang="zh-CN" dirty="0" err="1"/>
              <a:t>preg_match</a:t>
            </a:r>
            <a:r>
              <a:rPr lang="en-US" altLang="zh-CN" dirty="0"/>
              <a:t>()</a:t>
            </a:r>
            <a:r>
              <a:rPr lang="zh-CN" altLang="en-US" dirty="0"/>
              <a:t>函数类似，区别在于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err="1"/>
              <a:t>preg_match</a:t>
            </a:r>
            <a:r>
              <a:rPr lang="en-US" altLang="zh-CN" dirty="0"/>
              <a:t>()</a:t>
            </a:r>
            <a:r>
              <a:rPr lang="zh-CN" altLang="en-US" dirty="0"/>
              <a:t>函数在第一次匹配成功后就停止查找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err="1"/>
              <a:t>preg_match_all</a:t>
            </a:r>
            <a:r>
              <a:rPr lang="en-US" altLang="zh-CN" dirty="0"/>
              <a:t>()</a:t>
            </a:r>
            <a:r>
              <a:rPr lang="zh-CN" altLang="en-US" dirty="0"/>
              <a:t>函数会一直匹配到最后才停止，获取到所有相匹配的结果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AD4711A5-6BAF-4AC1-AEF4-7FB88A8C36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30FD767-790F-47E7-8A91-965183E0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获取所有匹配结果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矩形 3">
            <a:extLst>
              <a:ext uri="{FF2B5EF4-FFF2-40B4-BE49-F238E27FC236}">
                <a16:creationId xmlns:a16="http://schemas.microsoft.com/office/drawing/2014/main" id="{FB1F5D68-7159-4691-9EEF-64787A489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（</a:t>
            </a:r>
            <a:r>
              <a:rPr lang="en-US" altLang="zh-CN" b="1" u="sng">
                <a:solidFill>
                  <a:srgbClr val="0070C0"/>
                </a:solidFill>
              </a:rPr>
              <a:t>1</a:t>
            </a:r>
            <a:r>
              <a:rPr lang="zh-CN" altLang="en-US" b="1" u="sng">
                <a:solidFill>
                  <a:srgbClr val="0070C0"/>
                </a:solidFill>
              </a:rPr>
              <a:t>）执行匹配</a:t>
            </a:r>
          </a:p>
          <a:p>
            <a:pPr>
              <a:lnSpc>
                <a:spcPct val="200000"/>
              </a:lnSpc>
            </a:pPr>
            <a:r>
              <a:rPr lang="zh-CN" altLang="en-US"/>
              <a:t>利用</a:t>
            </a:r>
            <a:r>
              <a:rPr lang="en-US" altLang="zh-CN"/>
              <a:t>preg_match_all()</a:t>
            </a:r>
            <a:r>
              <a:rPr lang="zh-CN" altLang="en-US"/>
              <a:t>执行正则表达式匹配，示例代码如下。</a:t>
            </a:r>
          </a:p>
        </p:txBody>
      </p:sp>
      <p:grpSp>
        <p:nvGrpSpPr>
          <p:cNvPr id="31749" name="组合 2">
            <a:extLst>
              <a:ext uri="{FF2B5EF4-FFF2-40B4-BE49-F238E27FC236}">
                <a16:creationId xmlns:a16="http://schemas.microsoft.com/office/drawing/2014/main" id="{4EB50388-F3E5-417C-A167-861E3133EBDB}"/>
              </a:ext>
            </a:extLst>
          </p:cNvPr>
          <p:cNvGrpSpPr>
            <a:grpSpLocks/>
          </p:cNvGrpSpPr>
          <p:nvPr/>
        </p:nvGrpSpPr>
        <p:grpSpPr bwMode="auto">
          <a:xfrm>
            <a:off x="2363788" y="3305176"/>
            <a:ext cx="7499350" cy="1306513"/>
            <a:chOff x="3474760" y="3515220"/>
            <a:chExt cx="1644072" cy="2142191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590479D7-7CBD-49E7-99A2-99EDBB16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0"/>
              <a:ext cx="1638155" cy="214219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133E65-EAFA-467B-A0EC-75647435E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012" y="3593307"/>
              <a:ext cx="1582820" cy="16476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$result =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preg_match_all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('/web/',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phpwebphpweb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($result);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(2)</a:t>
              </a:r>
            </a:p>
          </p:txBody>
        </p:sp>
      </p:grpSp>
      <p:sp>
        <p:nvSpPr>
          <p:cNvPr id="31750" name="矩形 7">
            <a:extLst>
              <a:ext uri="{FF2B5EF4-FFF2-40B4-BE49-F238E27FC236}">
                <a16:creationId xmlns:a16="http://schemas.microsoft.com/office/drawing/2014/main" id="{7D224BE3-942F-4FD4-9134-729FC8E4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714875"/>
            <a:ext cx="8115300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个参数表示正则表达式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个参数是被搜索的字符串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执行成功时返回匹配的次数，返回</a:t>
            </a:r>
            <a:r>
              <a:rPr lang="en-US" altLang="zh-CN"/>
              <a:t>0</a:t>
            </a:r>
            <a:r>
              <a:rPr lang="zh-CN" altLang="en-US"/>
              <a:t>表示没有匹配到；发生错误返回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9AE21404-E5B3-4711-A6DF-0A06CCE6D7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BD8A272-3270-4C86-96E8-F8A73A5F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获取所有匹配结果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矩形 3">
            <a:extLst>
              <a:ext uri="{FF2B5EF4-FFF2-40B4-BE49-F238E27FC236}">
                <a16:creationId xmlns:a16="http://schemas.microsoft.com/office/drawing/2014/main" id="{EEE96FCF-81DE-473B-8F13-E79E493F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（</a:t>
            </a:r>
            <a:r>
              <a:rPr lang="en-US" altLang="zh-CN" b="1" u="sng">
                <a:solidFill>
                  <a:srgbClr val="0070C0"/>
                </a:solidFill>
              </a:rPr>
              <a:t>2</a:t>
            </a:r>
            <a:r>
              <a:rPr lang="zh-CN" altLang="en-US" b="1" u="sng">
                <a:solidFill>
                  <a:srgbClr val="0070C0"/>
                </a:solidFill>
              </a:rPr>
              <a:t>）获取匹配结果</a:t>
            </a:r>
          </a:p>
          <a:p>
            <a:pPr>
              <a:lnSpc>
                <a:spcPct val="200000"/>
              </a:lnSpc>
            </a:pPr>
            <a:r>
              <a:rPr lang="en-US" altLang="zh-CN"/>
              <a:t>preg_match_all()</a:t>
            </a:r>
            <a:r>
              <a:rPr lang="zh-CN" altLang="en-US"/>
              <a:t>函数的第</a:t>
            </a:r>
            <a:r>
              <a:rPr lang="en-US" altLang="zh-CN"/>
              <a:t>3</a:t>
            </a:r>
            <a:r>
              <a:rPr lang="zh-CN" altLang="en-US"/>
              <a:t>个参数可以保存所有匹配到的结果，具体示例如下</a:t>
            </a:r>
          </a:p>
        </p:txBody>
      </p:sp>
      <p:grpSp>
        <p:nvGrpSpPr>
          <p:cNvPr id="32773" name="组合 2">
            <a:extLst>
              <a:ext uri="{FF2B5EF4-FFF2-40B4-BE49-F238E27FC236}">
                <a16:creationId xmlns:a16="http://schemas.microsoft.com/office/drawing/2014/main" id="{6367598D-7DF9-40B1-AAEC-EEFF5DF58BC3}"/>
              </a:ext>
            </a:extLst>
          </p:cNvPr>
          <p:cNvGrpSpPr>
            <a:grpSpLocks/>
          </p:cNvGrpSpPr>
          <p:nvPr/>
        </p:nvGrpSpPr>
        <p:grpSpPr bwMode="auto">
          <a:xfrm>
            <a:off x="1989138" y="3317876"/>
            <a:ext cx="8274050" cy="1304925"/>
            <a:chOff x="3474760" y="3515220"/>
            <a:chExt cx="1638188" cy="2142191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41025EAF-8EC0-49A5-B878-B1E9B3720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0"/>
              <a:ext cx="1638188" cy="214219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530BB9-25DE-445B-B04C-BF2CE545A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792" y="3575160"/>
              <a:ext cx="1582869" cy="16464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preg_match_all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na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/', ' banana ', $matches);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($matches); 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Array ( [0] =&gt;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na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[1] =&gt;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na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) 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F0A97DBC-8B66-47AA-8650-1A9278FAC9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0601FCA-6C9C-4FAE-B22B-F9451297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定位符与选择符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9C212-5D27-434F-A11A-659F7A14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定位符</a:t>
            </a:r>
            <a:r>
              <a:rPr lang="zh-CN" altLang="en-US" dirty="0"/>
              <a:t>用于确定字符在字符串中的具体方位，正则表达式中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定位符“</a:t>
            </a:r>
            <a:r>
              <a:rPr lang="en-US" altLang="zh-CN" dirty="0"/>
              <a:t>^”</a:t>
            </a:r>
            <a:r>
              <a:rPr lang="zh-CN" altLang="en-US" dirty="0"/>
              <a:t>可用于匹配字符串开始的位置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定位符“</a:t>
            </a:r>
            <a:r>
              <a:rPr lang="en-US" altLang="zh-CN" dirty="0"/>
              <a:t>$”</a:t>
            </a:r>
            <a:r>
              <a:rPr lang="zh-CN" altLang="en-US" dirty="0"/>
              <a:t>用于匹配字符串结尾的位置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B65B154-F854-4333-A01A-A39F54E666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09800" y="154547"/>
            <a:ext cx="6604686" cy="77628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zh-CN" altLang="en-US" b="1" dirty="0"/>
              <a:t>目录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5A3ED8E-6462-4AAE-9113-34D57B7C8383}"/>
              </a:ext>
            </a:extLst>
          </p:cNvPr>
          <p:cNvCxnSpPr/>
          <p:nvPr/>
        </p:nvCxnSpPr>
        <p:spPr bwMode="auto">
          <a:xfrm>
            <a:off x="5397501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15364" name="矩形 36">
            <a:extLst>
              <a:ext uri="{FF2B5EF4-FFF2-40B4-BE49-F238E27FC236}">
                <a16:creationId xmlns:a16="http://schemas.microsoft.com/office/drawing/2014/main" id="{1425162A-8AC1-4F42-AE19-2E6FD32904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00650" y="2576513"/>
            <a:ext cx="295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正则表达式快速入门</a:t>
            </a:r>
          </a:p>
        </p:txBody>
      </p:sp>
      <p:grpSp>
        <p:nvGrpSpPr>
          <p:cNvPr id="15365" name="组合 111">
            <a:extLst>
              <a:ext uri="{FF2B5EF4-FFF2-40B4-BE49-F238E27FC236}">
                <a16:creationId xmlns:a16="http://schemas.microsoft.com/office/drawing/2014/main" id="{A006EA95-FA82-44A9-A343-6665D90E6309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3970339" y="2578100"/>
            <a:ext cx="1260475" cy="954088"/>
            <a:chOff x="1936217" y="1275606"/>
            <a:chExt cx="1296545" cy="1728192"/>
          </a:xfrm>
        </p:grpSpPr>
        <p:grpSp>
          <p:nvGrpSpPr>
            <p:cNvPr id="15387" name="组合 112">
              <a:extLst>
                <a:ext uri="{FF2B5EF4-FFF2-40B4-BE49-F238E27FC236}">
                  <a16:creationId xmlns:a16="http://schemas.microsoft.com/office/drawing/2014/main" id="{744DA79C-EEBA-4C36-AC16-F0A3EC85A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15972F8A-40CB-4447-AD86-C0378C70E0C9}"/>
                  </a:ext>
                </a:extLst>
              </p:cNvPr>
              <p:cNvSpPr/>
              <p:nvPr/>
            </p:nvSpPr>
            <p:spPr>
              <a:xfrm>
                <a:off x="1907301" y="1275606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65" name="圆角矩形 64">
                <a:extLst>
                  <a:ext uri="{FF2B5EF4-FFF2-40B4-BE49-F238E27FC236}">
                    <a16:creationId xmlns:a16="http://schemas.microsoft.com/office/drawing/2014/main" id="{F6AB9B5C-E6DD-4A4C-9667-263FFFA9D954}"/>
                  </a:ext>
                </a:extLst>
              </p:cNvPr>
              <p:cNvSpPr/>
              <p:nvPr/>
            </p:nvSpPr>
            <p:spPr>
              <a:xfrm>
                <a:off x="1961187" y="1347496"/>
                <a:ext cx="1188772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63" name="圆角矩形 5">
              <a:extLst>
                <a:ext uri="{FF2B5EF4-FFF2-40B4-BE49-F238E27FC236}">
                  <a16:creationId xmlns:a16="http://schemas.microsoft.com/office/drawing/2014/main" id="{D4D655A9-DE38-488E-8FC5-A5C98DFEDF2B}"/>
                </a:ext>
              </a:extLst>
            </p:cNvPr>
            <p:cNvSpPr/>
            <p:nvPr/>
          </p:nvSpPr>
          <p:spPr>
            <a:xfrm>
              <a:off x="1902737" y="2060404"/>
              <a:ext cx="1294912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15366" name="直接连接符 51">
            <a:extLst>
              <a:ext uri="{FF2B5EF4-FFF2-40B4-BE49-F238E27FC236}">
                <a16:creationId xmlns:a16="http://schemas.microsoft.com/office/drawing/2014/main" id="{1D9D3F2A-CB29-4B5E-9A75-BEE801ED2E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3714" y="4418013"/>
            <a:ext cx="4408487" cy="0"/>
          </a:xfrm>
          <a:prstGeom prst="line">
            <a:avLst/>
          </a:prstGeom>
          <a:noFill/>
          <a:ln w="3175" algn="ctr">
            <a:solidFill>
              <a:srgbClr val="404040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矩形 53">
            <a:extLst>
              <a:ext uri="{FF2B5EF4-FFF2-40B4-BE49-F238E27FC236}">
                <a16:creationId xmlns:a16="http://schemas.microsoft.com/office/drawing/2014/main" id="{82C6BA7B-9FB1-426C-8AD4-ABB802C3F3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62425" y="3916363"/>
            <a:ext cx="2338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</a:t>
            </a:r>
          </a:p>
        </p:txBody>
      </p:sp>
      <p:grpSp>
        <p:nvGrpSpPr>
          <p:cNvPr id="15368" name="组合 116">
            <a:extLst>
              <a:ext uri="{FF2B5EF4-FFF2-40B4-BE49-F238E27FC236}">
                <a16:creationId xmlns:a16="http://schemas.microsoft.com/office/drawing/2014/main" id="{D51C12C8-8CB4-4BEC-8390-A441F16C65CE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889251" y="3910013"/>
            <a:ext cx="1260475" cy="952500"/>
            <a:chOff x="1936620" y="1275606"/>
            <a:chExt cx="1297014" cy="1728192"/>
          </a:xfrm>
        </p:grpSpPr>
        <p:grpSp>
          <p:nvGrpSpPr>
            <p:cNvPr id="15383" name="组合 117">
              <a:extLst>
                <a:ext uri="{FF2B5EF4-FFF2-40B4-BE49-F238E27FC236}">
                  <a16:creationId xmlns:a16="http://schemas.microsoft.com/office/drawing/2014/main" id="{9A70FA1D-3779-46B2-99B5-F2EF364BA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71" name="圆角矩形 70">
                <a:extLst>
                  <a:ext uri="{FF2B5EF4-FFF2-40B4-BE49-F238E27FC236}">
                    <a16:creationId xmlns:a16="http://schemas.microsoft.com/office/drawing/2014/main" id="{8D405C3D-82EB-473E-B3DB-959EC33D1DC3}"/>
                  </a:ext>
                </a:extLst>
              </p:cNvPr>
              <p:cNvSpPr/>
              <p:nvPr/>
            </p:nvSpPr>
            <p:spPr>
              <a:xfrm>
                <a:off x="1907704" y="1275605"/>
                <a:ext cx="1297014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F18BCB92-2370-47E4-A966-BB6A66016EC5}"/>
                  </a:ext>
                </a:extLst>
              </p:cNvPr>
              <p:cNvSpPr/>
              <p:nvPr/>
            </p:nvSpPr>
            <p:spPr>
              <a:xfrm>
                <a:off x="1961611" y="1347612"/>
                <a:ext cx="1189201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70" name="圆角矩形 5">
              <a:extLst>
                <a:ext uri="{FF2B5EF4-FFF2-40B4-BE49-F238E27FC236}">
                  <a16:creationId xmlns:a16="http://schemas.microsoft.com/office/drawing/2014/main" id="{2010F819-A1D7-47A4-A700-E4E16BCB1181}"/>
                </a:ext>
              </a:extLst>
            </p:cNvPr>
            <p:cNvSpPr/>
            <p:nvPr/>
          </p:nvSpPr>
          <p:spPr>
            <a:xfrm>
              <a:off x="1857390" y="2061406"/>
              <a:ext cx="1293747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CC51F98-7E42-423F-A090-688EACB7491A}"/>
              </a:ext>
            </a:extLst>
          </p:cNvPr>
          <p:cNvCxnSpPr/>
          <p:nvPr/>
        </p:nvCxnSpPr>
        <p:spPr bwMode="auto">
          <a:xfrm>
            <a:off x="5395913" y="5741988"/>
            <a:ext cx="3833812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15370" name="矩形 36">
            <a:extLst>
              <a:ext uri="{FF2B5EF4-FFF2-40B4-BE49-F238E27FC236}">
                <a16:creationId xmlns:a16="http://schemas.microsoft.com/office/drawing/2014/main" id="{F7F2254A-99D8-4E2C-AF94-26D876F1A8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00664" y="5238751"/>
            <a:ext cx="371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PCRE</a:t>
            </a:r>
            <a:r>
              <a:rPr lang="zh-CN" altLang="en-US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兼容正则表达式函数</a:t>
            </a:r>
          </a:p>
        </p:txBody>
      </p:sp>
      <p:grpSp>
        <p:nvGrpSpPr>
          <p:cNvPr id="15371" name="组合 111">
            <a:extLst>
              <a:ext uri="{FF2B5EF4-FFF2-40B4-BE49-F238E27FC236}">
                <a16:creationId xmlns:a16="http://schemas.microsoft.com/office/drawing/2014/main" id="{57610577-2CB7-4901-9651-6F9E7E7CF7DB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3970339" y="5238750"/>
            <a:ext cx="1260475" cy="954088"/>
            <a:chOff x="1936217" y="1275606"/>
            <a:chExt cx="1296545" cy="1728192"/>
          </a:xfrm>
        </p:grpSpPr>
        <p:grpSp>
          <p:nvGrpSpPr>
            <p:cNvPr id="15379" name="组合 112">
              <a:extLst>
                <a:ext uri="{FF2B5EF4-FFF2-40B4-BE49-F238E27FC236}">
                  <a16:creationId xmlns:a16="http://schemas.microsoft.com/office/drawing/2014/main" id="{A0960390-0D59-4E21-A411-223A71C71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2CCDBF77-AC60-4FE9-91AB-2525FE09C80E}"/>
                  </a:ext>
                </a:extLst>
              </p:cNvPr>
              <p:cNvSpPr/>
              <p:nvPr/>
            </p:nvSpPr>
            <p:spPr>
              <a:xfrm>
                <a:off x="1907301" y="1275606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6085DEB4-C53F-4C72-8B00-31EFF00B9F32}"/>
                  </a:ext>
                </a:extLst>
              </p:cNvPr>
              <p:cNvSpPr/>
              <p:nvPr/>
            </p:nvSpPr>
            <p:spPr>
              <a:xfrm>
                <a:off x="1961187" y="1347496"/>
                <a:ext cx="1188772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77" name="圆角矩形 5">
              <a:extLst>
                <a:ext uri="{FF2B5EF4-FFF2-40B4-BE49-F238E27FC236}">
                  <a16:creationId xmlns:a16="http://schemas.microsoft.com/office/drawing/2014/main" id="{60B74800-C2E4-4E34-9B9F-9D7FC3352F58}"/>
                </a:ext>
              </a:extLst>
            </p:cNvPr>
            <p:cNvSpPr/>
            <p:nvPr/>
          </p:nvSpPr>
          <p:spPr>
            <a:xfrm>
              <a:off x="1906003" y="2060420"/>
              <a:ext cx="1293279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15372" name="组合 29">
            <a:extLst>
              <a:ext uri="{FF2B5EF4-FFF2-40B4-BE49-F238E27FC236}">
                <a16:creationId xmlns:a16="http://schemas.microsoft.com/office/drawing/2014/main" id="{9E322BCA-B8FE-4A7A-9D77-892437757931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889251" y="1273175"/>
            <a:ext cx="1260475" cy="952500"/>
            <a:chOff x="1936620" y="1275606"/>
            <a:chExt cx="1296876" cy="1728192"/>
          </a:xfrm>
        </p:grpSpPr>
        <p:grpSp>
          <p:nvGrpSpPr>
            <p:cNvPr id="15375" name="组合 31">
              <a:extLst>
                <a:ext uri="{FF2B5EF4-FFF2-40B4-BE49-F238E27FC236}">
                  <a16:creationId xmlns:a16="http://schemas.microsoft.com/office/drawing/2014/main" id="{7FB63E0B-600C-413A-B2BF-915D5F7729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51F225E7-E5C6-468A-B91A-73F3179ECE43}"/>
                  </a:ext>
                </a:extLst>
              </p:cNvPr>
              <p:cNvSpPr/>
              <p:nvPr/>
            </p:nvSpPr>
            <p:spPr>
              <a:xfrm>
                <a:off x="1907704" y="1275607"/>
                <a:ext cx="1296876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7.1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A42E1FA5-2214-4AEE-8FBD-898AC372B438}"/>
                  </a:ext>
                </a:extLst>
              </p:cNvPr>
              <p:cNvSpPr/>
              <p:nvPr/>
            </p:nvSpPr>
            <p:spPr>
              <a:xfrm>
                <a:off x="1961605" y="1347615"/>
                <a:ext cx="1189075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85" name="圆角矩形 5">
              <a:extLst>
                <a:ext uri="{FF2B5EF4-FFF2-40B4-BE49-F238E27FC236}">
                  <a16:creationId xmlns:a16="http://schemas.microsoft.com/office/drawing/2014/main" id="{24C9E7E7-3502-422D-A900-240E03186A1A}"/>
                </a:ext>
              </a:extLst>
            </p:cNvPr>
            <p:cNvSpPr/>
            <p:nvPr/>
          </p:nvSpPr>
          <p:spPr>
            <a:xfrm>
              <a:off x="1919465" y="2061627"/>
              <a:ext cx="1236443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E78DCF3-4A18-441A-8861-60AE67392081}"/>
              </a:ext>
            </a:extLst>
          </p:cNvPr>
          <p:cNvCxnSpPr/>
          <p:nvPr/>
        </p:nvCxnSpPr>
        <p:spPr bwMode="auto">
          <a:xfrm>
            <a:off x="4333876" y="1768475"/>
            <a:ext cx="33131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15374" name="矩形 35">
            <a:extLst>
              <a:ext uri="{FF2B5EF4-FFF2-40B4-BE49-F238E27FC236}">
                <a16:creationId xmlns:a16="http://schemas.microsoft.com/office/drawing/2014/main" id="{A11033AD-9877-444F-89DD-04665F142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1295401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什么是正则表达式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1A4C4693-CD60-4E0C-BC21-5A680B76BD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D90FB38-2066-4025-A0A2-72F51D6B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定位符与选择符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44" name="组合 2">
            <a:extLst>
              <a:ext uri="{FF2B5EF4-FFF2-40B4-BE49-F238E27FC236}">
                <a16:creationId xmlns:a16="http://schemas.microsoft.com/office/drawing/2014/main" id="{92C77EBA-2779-41E5-95E4-4824E9F9FD20}"/>
              </a:ext>
            </a:extLst>
          </p:cNvPr>
          <p:cNvGrpSpPr>
            <a:grpSpLocks/>
          </p:cNvGrpSpPr>
          <p:nvPr/>
        </p:nvGrpSpPr>
        <p:grpSpPr bwMode="auto">
          <a:xfrm>
            <a:off x="1930400" y="1992314"/>
            <a:ext cx="8274050" cy="3798887"/>
            <a:chOff x="3474760" y="3515219"/>
            <a:chExt cx="1638188" cy="3610041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B51C0679-C0C2-47FC-847B-9272E295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19"/>
              <a:ext cx="1638188" cy="361004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B8AE51-02FD-40B5-85E8-DA956E4C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792" y="3575562"/>
              <a:ext cx="1582869" cy="32932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$subject = "It's a nice day today";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匹配字符串开始的位置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preg_match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('/^It/', $subject, $matches);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($matches);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It )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匹配字符串结束的位置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preg_match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('/today$/', $subject, $matches);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($matches);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today )</a:t>
              </a:r>
            </a:p>
          </p:txBody>
        </p:sp>
      </p:grpSp>
      <p:sp>
        <p:nvSpPr>
          <p:cNvPr id="9" name="圆角矩形 8">
            <a:extLst>
              <a:ext uri="{FF2B5EF4-FFF2-40B4-BE49-F238E27FC236}">
                <a16:creationId xmlns:a16="http://schemas.microsoft.com/office/drawing/2014/main" id="{3C20682E-837D-41E5-B00C-F2469BD06B57}"/>
              </a:ext>
            </a:extLst>
          </p:cNvPr>
          <p:cNvSpPr/>
          <p:nvPr/>
        </p:nvSpPr>
        <p:spPr>
          <a:xfrm>
            <a:off x="7897814" y="1712913"/>
            <a:ext cx="108743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98321A00-6C7E-4C49-BFC0-9466382A39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3B1B88E-75E3-456B-8949-D1D4C19B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定位符与选择符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矩形 9">
            <a:extLst>
              <a:ext uri="{FF2B5EF4-FFF2-40B4-BE49-F238E27FC236}">
                <a16:creationId xmlns:a16="http://schemas.microsoft.com/office/drawing/2014/main" id="{988DE6DB-5D40-49FB-B28C-0D6E2AE89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若要查找的条件有多个，只要其中一个满足即可成立时，可以用</a:t>
            </a:r>
            <a:r>
              <a:rPr lang="zh-CN" altLang="en-US" b="1" u="sng">
                <a:solidFill>
                  <a:srgbClr val="0070C0"/>
                </a:solidFill>
              </a:rPr>
              <a:t>选择符“</a:t>
            </a:r>
            <a:r>
              <a:rPr lang="en-US" altLang="zh-CN" b="1" u="sng">
                <a:solidFill>
                  <a:srgbClr val="0070C0"/>
                </a:solidFill>
              </a:rPr>
              <a:t>|</a:t>
            </a:r>
            <a:r>
              <a:rPr lang="zh-CN" altLang="en-US" b="1" u="sng">
                <a:solidFill>
                  <a:srgbClr val="0070C0"/>
                </a:solidFill>
              </a:rPr>
              <a:t>”</a:t>
            </a:r>
            <a:r>
              <a:rPr lang="zh-CN" altLang="en-US"/>
              <a:t>。该字符可以理解为“或”。</a:t>
            </a:r>
          </a:p>
        </p:txBody>
      </p:sp>
      <p:grpSp>
        <p:nvGrpSpPr>
          <p:cNvPr id="36869" name="组合 2">
            <a:extLst>
              <a:ext uri="{FF2B5EF4-FFF2-40B4-BE49-F238E27FC236}">
                <a16:creationId xmlns:a16="http://schemas.microsoft.com/office/drawing/2014/main" id="{30652076-0250-4BC8-AC52-79C81592E8D2}"/>
              </a:ext>
            </a:extLst>
          </p:cNvPr>
          <p:cNvGrpSpPr>
            <a:grpSpLocks/>
          </p:cNvGrpSpPr>
          <p:nvPr/>
        </p:nvGrpSpPr>
        <p:grpSpPr bwMode="auto">
          <a:xfrm>
            <a:off x="1965325" y="3270250"/>
            <a:ext cx="8274050" cy="1277938"/>
            <a:chOff x="3474760" y="3515222"/>
            <a:chExt cx="1638188" cy="2097124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DA8DF6D5-63A1-454E-A478-FB92E5EA3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209712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CAE0BD-6F92-4B4A-8001-5FAFE4C6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792" y="3556904"/>
              <a:ext cx="1582869" cy="164383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preg_match_all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('/34|56|78/', '123456', $matches);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($matches); 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Array ( [0] =&gt; 34 [1] =&gt; 56 ) )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93265209-288C-4FFE-9A84-02269E385C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7564643-C696-4074-801F-D0859933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字符范围与反斜线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2" name="矩形 4">
            <a:extLst>
              <a:ext uri="{FF2B5EF4-FFF2-40B4-BE49-F238E27FC236}">
                <a16:creationId xmlns:a16="http://schemas.microsoft.com/office/drawing/2014/main" id="{138DFB1A-F9D4-4AC1-8B25-3FA3A0D9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正则表达式中，对于匹配某个范围内的字符，可以用</a:t>
            </a:r>
            <a:r>
              <a:rPr lang="zh-CN" altLang="en-US" b="1" u="sng" dirty="0">
                <a:solidFill>
                  <a:srgbClr val="0070C0"/>
                </a:solidFill>
              </a:rPr>
              <a:t>中括号“</a:t>
            </a:r>
            <a:r>
              <a:rPr lang="en-US" altLang="zh-CN" b="1" u="sng" dirty="0">
                <a:solidFill>
                  <a:srgbClr val="0070C0"/>
                </a:solidFill>
              </a:rPr>
              <a:t>[ ]</a:t>
            </a:r>
            <a:r>
              <a:rPr lang="zh-CN" altLang="en-US" b="1" u="sng" dirty="0">
                <a:solidFill>
                  <a:srgbClr val="0070C0"/>
                </a:solidFill>
              </a:rPr>
              <a:t>”和连字符“</a:t>
            </a:r>
            <a:r>
              <a:rPr lang="en-US" altLang="zh-CN" b="1" u="sng" dirty="0">
                <a:solidFill>
                  <a:srgbClr val="0070C0"/>
                </a:solidFill>
              </a:rPr>
              <a:t>-</a:t>
            </a:r>
            <a:r>
              <a:rPr lang="zh-CN" altLang="en-US" b="1" u="sng" dirty="0">
                <a:solidFill>
                  <a:srgbClr val="0070C0"/>
                </a:solidFill>
              </a:rPr>
              <a:t>”</a:t>
            </a:r>
            <a:r>
              <a:rPr lang="zh-CN" altLang="en-US" dirty="0"/>
              <a:t>来实现。且在中括号中还可以用</a:t>
            </a:r>
            <a:r>
              <a:rPr lang="zh-CN" altLang="en-US" b="1" u="sng" dirty="0">
                <a:solidFill>
                  <a:srgbClr val="0070C0"/>
                </a:solidFill>
              </a:rPr>
              <a:t>反义字符“</a:t>
            </a:r>
            <a:r>
              <a:rPr lang="en-US" altLang="zh-CN" b="1" u="sng" dirty="0">
                <a:solidFill>
                  <a:srgbClr val="0070C0"/>
                </a:solidFill>
              </a:rPr>
              <a:t>^</a:t>
            </a:r>
            <a:r>
              <a:rPr lang="zh-CN" altLang="en-US" b="1" u="sng" dirty="0">
                <a:solidFill>
                  <a:srgbClr val="0070C0"/>
                </a:solidFill>
              </a:rPr>
              <a:t>”</a:t>
            </a:r>
            <a:r>
              <a:rPr lang="zh-CN" altLang="en-US" dirty="0"/>
              <a:t>，表示匹配不在指定字符范围内的字符。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866A2FC-F4A4-4785-A986-4626F8FC71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60CD8B6-86A0-40FD-AD84-931858ED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字符范围与反斜线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6" name="矩形 4">
            <a:extLst>
              <a:ext uri="{FF2B5EF4-FFF2-40B4-BE49-F238E27FC236}">
                <a16:creationId xmlns:a16="http://schemas.microsoft.com/office/drawing/2014/main" id="{7F6C5BA6-736F-4001-941D-F7D20DFF3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下面</a:t>
            </a:r>
            <a:r>
              <a:rPr lang="zh-CN" altLang="en-US" b="1" u="sng" dirty="0">
                <a:solidFill>
                  <a:srgbClr val="0070C0"/>
                </a:solidFill>
              </a:rPr>
              <a:t>以使用</a:t>
            </a:r>
            <a:r>
              <a:rPr lang="en-US" altLang="zh-CN" b="1" u="sng" dirty="0" err="1">
                <a:solidFill>
                  <a:srgbClr val="0070C0"/>
                </a:solidFill>
              </a:rPr>
              <a:t>preg_match_all</a:t>
            </a:r>
            <a:r>
              <a:rPr lang="en-US" altLang="zh-CN" b="1" u="sng" dirty="0">
                <a:solidFill>
                  <a:srgbClr val="0070C0"/>
                </a:solidFill>
              </a:rPr>
              <a:t>()</a:t>
            </a:r>
            <a:r>
              <a:rPr lang="zh-CN" altLang="en-US" b="1" u="sng" dirty="0">
                <a:solidFill>
                  <a:srgbClr val="0070C0"/>
                </a:solidFill>
              </a:rPr>
              <a:t>函数匹配“</a:t>
            </a:r>
            <a:r>
              <a:rPr lang="en-US" altLang="zh-CN" b="1" u="sng" dirty="0" err="1">
                <a:solidFill>
                  <a:srgbClr val="0070C0"/>
                </a:solidFill>
              </a:rPr>
              <a:t>AbCd</a:t>
            </a:r>
            <a:r>
              <a:rPr lang="en-US" altLang="zh-CN" b="1" u="sng" dirty="0">
                <a:solidFill>
                  <a:srgbClr val="0070C0"/>
                </a:solidFill>
              </a:rPr>
              <a:t>”</a:t>
            </a:r>
            <a:r>
              <a:rPr lang="zh-CN" altLang="en-US" b="1" u="sng" dirty="0">
                <a:solidFill>
                  <a:srgbClr val="0070C0"/>
                </a:solidFill>
              </a:rPr>
              <a:t>为例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ADB0E9-5BC4-4E3E-BE64-971266E6992B}"/>
              </a:ext>
            </a:extLst>
          </p:cNvPr>
          <p:cNvGraphicFramePr>
            <a:graphicFrameLocks noGrp="1"/>
          </p:cNvGraphicFramePr>
          <p:nvPr/>
        </p:nvGraphicFramePr>
        <p:xfrm>
          <a:off x="2378076" y="2697163"/>
          <a:ext cx="7458075" cy="2387598"/>
        </p:xfrm>
        <a:graphic>
          <a:graphicData uri="http://schemas.openxmlformats.org/drawingml/2006/table">
            <a:tbl>
              <a:tblPr firstRow="1" bandRow="1"/>
              <a:tblGrid>
                <a:gridCol w="1314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示例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/>
                          <a:ea typeface="宋体"/>
                        </a:rPr>
                        <a:t>匹配结果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匹配字符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以外的字符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[B-Z]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匹配字母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B~Z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范围内的字符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[^a-z]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匹配字母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a~z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范围外的字符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[a-zA-Z0-9]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匹配大写字母、小写字母和数字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0~9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范围内的字符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DC32EC76-6AFA-4FEE-8CD6-22473D5BB9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9A26016-9314-4DE5-A9E9-C723373AB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字符范围与反斜线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0" name="矩形 4">
            <a:extLst>
              <a:ext uri="{FF2B5EF4-FFF2-40B4-BE49-F238E27FC236}">
                <a16:creationId xmlns:a16="http://schemas.microsoft.com/office/drawing/2014/main" id="{57E0973C-84F4-409C-A4BC-9A27BD1B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在正则表达式中，</a:t>
            </a:r>
            <a:r>
              <a:rPr lang="zh-CN" altLang="en-US" b="1" u="sng">
                <a:solidFill>
                  <a:srgbClr val="0070C0"/>
                </a:solidFill>
              </a:rPr>
              <a:t>“</a:t>
            </a:r>
            <a:r>
              <a:rPr lang="en-US" altLang="zh-CN" b="1" u="sng">
                <a:solidFill>
                  <a:srgbClr val="0070C0"/>
                </a:solidFill>
              </a:rPr>
              <a:t>\</a:t>
            </a:r>
            <a:r>
              <a:rPr lang="zh-CN" altLang="en-US" b="1" u="sng">
                <a:solidFill>
                  <a:srgbClr val="0070C0"/>
                </a:solidFill>
              </a:rPr>
              <a:t>”</a:t>
            </a:r>
            <a:r>
              <a:rPr lang="zh-CN" altLang="en-US"/>
              <a:t>除了前面讲解的可作转义字符外，还具有其他功能。例如，</a:t>
            </a:r>
            <a:r>
              <a:rPr lang="zh-CN" altLang="en-US" b="1" u="sng">
                <a:solidFill>
                  <a:srgbClr val="0070C0"/>
                </a:solidFill>
              </a:rPr>
              <a:t>匹配不可打印的字符、指定预定义字符集</a:t>
            </a:r>
            <a:r>
              <a:rPr lang="zh-CN" altLang="en-US"/>
              <a:t>等。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A401D7-5D2F-4723-B153-29E91F791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15473"/>
              </p:ext>
            </p:extLst>
          </p:nvPr>
        </p:nvGraphicFramePr>
        <p:xfrm>
          <a:off x="2447926" y="3306763"/>
          <a:ext cx="7434263" cy="2387598"/>
        </p:xfrm>
        <a:graphic>
          <a:graphicData uri="http://schemas.openxmlformats.org/drawingml/2006/table">
            <a:tbl>
              <a:tblPr firstRow="1" bandRow="1"/>
              <a:tblGrid>
                <a:gridCol w="163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字符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任意一个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进制数字，相当于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[0-9]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\D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任意一个非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进制数字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\w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任意一个单词字符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（数字、字母或下划线）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，相当于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[a-zA-Z0-9_]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\W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任意一个非单词字符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（除数字、字母或下划线）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\s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任意一个空白字符（如空格、水平制表符等）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128DBB6-E5B3-41E7-85D9-E5988B3176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7118E8F-499A-4B68-8A08-5A7DB0BAC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字符范围与反斜线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F157EE1-4A47-4AFF-AB24-F6AC6F2D73C2}"/>
              </a:ext>
            </a:extLst>
          </p:cNvPr>
          <p:cNvGraphicFramePr>
            <a:graphicFrameLocks noGrp="1"/>
          </p:cNvGraphicFramePr>
          <p:nvPr/>
        </p:nvGraphicFramePr>
        <p:xfrm>
          <a:off x="2482851" y="2112964"/>
          <a:ext cx="7434263" cy="1989135"/>
        </p:xfrm>
        <a:graphic>
          <a:graphicData uri="http://schemas.openxmlformats.org/drawingml/2006/table">
            <a:tbl>
              <a:tblPr firstRow="1" bandRow="1"/>
              <a:tblGrid>
                <a:gridCol w="163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字符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2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任意一个非空白字符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2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\b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单词分界符，如“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bgra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”可以匹配“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best grade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”的结果为“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gra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2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\B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非单词分界符，如“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\Bade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”可以匹配“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best grade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”的结果为“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ade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2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\xhh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hh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进制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位数字）对应的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ASCII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字符，如“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\x61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”表示“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89" name="矩形 3">
            <a:extLst>
              <a:ext uri="{FF2B5EF4-FFF2-40B4-BE49-F238E27FC236}">
                <a16:creationId xmlns:a16="http://schemas.microsoft.com/office/drawing/2014/main" id="{6202069A-8676-456E-8B33-2309A799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4306889"/>
            <a:ext cx="74342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利用预定的字符集可以很容易的完成某些正则匹配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例如大写字母、小写字母和数字可以使用“</a:t>
            </a:r>
            <a:r>
              <a:rPr lang="en-US" altLang="zh-CN"/>
              <a:t>\w</a:t>
            </a:r>
            <a:r>
              <a:rPr lang="zh-CN" altLang="zh-CN"/>
              <a:t>”直接表示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若要匹配</a:t>
            </a:r>
            <a:r>
              <a:rPr lang="en-US" altLang="zh-CN"/>
              <a:t>0</a:t>
            </a:r>
            <a:r>
              <a:rPr lang="zh-CN" altLang="zh-CN"/>
              <a:t>到</a:t>
            </a:r>
            <a:r>
              <a:rPr lang="en-US" altLang="zh-CN"/>
              <a:t>9</a:t>
            </a:r>
            <a:r>
              <a:rPr lang="zh-CN" altLang="zh-CN"/>
              <a:t>之间的数字可以使用“</a:t>
            </a:r>
            <a:r>
              <a:rPr lang="en-US" altLang="zh-CN"/>
              <a:t>\d</a:t>
            </a:r>
            <a:r>
              <a:rPr lang="zh-CN" altLang="zh-CN"/>
              <a:t>”表示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有效的使用反斜线的这些功能可以使正则表达式更加简洁，便于阅读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CCA210F-FFC1-44FE-BEA7-9422988005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9772046-312F-41C4-AED6-E9147240E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8" name="矩形 3">
            <a:extLst>
              <a:ext uri="{FF2B5EF4-FFF2-40B4-BE49-F238E27FC236}">
                <a16:creationId xmlns:a16="http://schemas.microsoft.com/office/drawing/2014/main" id="{130FF5E9-66E2-46F4-940B-D1F370D7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>
                <a:solidFill>
                  <a:srgbClr val="0070C0"/>
                </a:solidFill>
              </a:rPr>
              <a:t>点字符</a:t>
            </a:r>
            <a:r>
              <a:rPr lang="zh-CN" altLang="en-US"/>
              <a:t>“</a:t>
            </a:r>
            <a:r>
              <a:rPr lang="en-US" altLang="zh-CN"/>
              <a:t>.</a:t>
            </a:r>
            <a:r>
              <a:rPr lang="zh-CN" altLang="en-US"/>
              <a:t>”用于匹配一个任意字符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>
                <a:solidFill>
                  <a:srgbClr val="0070C0"/>
                </a:solidFill>
              </a:rPr>
              <a:t>限定符</a:t>
            </a:r>
            <a:r>
              <a:rPr lang="zh-CN" altLang="en-US"/>
              <a:t>（</a:t>
            </a:r>
            <a:r>
              <a:rPr lang="en-US" altLang="zh-CN"/>
              <a:t>?</a:t>
            </a:r>
            <a:r>
              <a:rPr lang="zh-CN" altLang="en-US"/>
              <a:t>、</a:t>
            </a:r>
            <a:r>
              <a:rPr lang="en-US" altLang="zh-CN"/>
              <a:t>+</a:t>
            </a:r>
            <a:r>
              <a:rPr lang="zh-CN" altLang="en-US"/>
              <a:t>、*、</a:t>
            </a:r>
            <a:r>
              <a:rPr lang="en-US" altLang="zh-CN"/>
              <a:t>{ }</a:t>
            </a:r>
            <a:r>
              <a:rPr lang="zh-CN" altLang="en-US"/>
              <a:t>）用于匹配某个字符连续出现的次数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6F914F6F-B2C4-4E82-AF4D-D44AF4EA67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357B359-59C9-4DF6-8AE0-A1E84715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0E0DEC-9C87-4951-A6D1-283CE5557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14433"/>
              </p:ext>
            </p:extLst>
          </p:nvPr>
        </p:nvGraphicFramePr>
        <p:xfrm>
          <a:off x="2389188" y="2252663"/>
          <a:ext cx="7434263" cy="3181352"/>
        </p:xfrm>
        <a:graphic>
          <a:graphicData uri="http://schemas.openxmlformats.org/drawingml/2006/table">
            <a:tbl>
              <a:tblPr firstRow="1" bandRow="1"/>
              <a:tblGrid>
                <a:gridCol w="81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字符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匹配一个任意字符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p.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php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pup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?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匹配前面的字符零次或一次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hone?y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honey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hony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匹配前面的字符一次或多次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co+me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可匹配范围从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匹配前面的字符零次或多次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co*me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可匹配范围从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cme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{n}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匹配前面的字符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ne{2}d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只能匹配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{n,}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匹配前面的字符最少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ne{2,}d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可匹配范围从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need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{n,m}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匹配前面的字符最少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次，最多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lug{0,2}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lu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lug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lugg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三种情况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3951631B-6750-4D0A-BE61-5204E01614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E2293E4-2ED5-4C7C-9440-589F4533C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605" y="1323694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6" name="矩形 5">
            <a:extLst>
              <a:ext uri="{FF2B5EF4-FFF2-40B4-BE49-F238E27FC236}">
                <a16:creationId xmlns:a16="http://schemas.microsoft.com/office/drawing/2014/main" id="{998F7D2F-601C-4FB5-96D0-3F0241F2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35" y="1840772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下面演示如何使用正则完成一个</a:t>
            </a:r>
            <a:r>
              <a:rPr lang="en-US" altLang="zh-CN" b="1" u="sng" dirty="0">
                <a:solidFill>
                  <a:srgbClr val="0070C0"/>
                </a:solidFill>
              </a:rPr>
              <a:t>11</a:t>
            </a:r>
            <a:r>
              <a:rPr lang="zh-CN" altLang="en-US" b="1" u="sng" dirty="0">
                <a:solidFill>
                  <a:srgbClr val="0070C0"/>
                </a:solidFill>
              </a:rPr>
              <a:t>位数字组成的手机号</a:t>
            </a:r>
            <a:r>
              <a:rPr lang="zh-CN" altLang="en-US" dirty="0"/>
              <a:t>的验证。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要求</a:t>
            </a:r>
            <a:r>
              <a:rPr lang="zh-CN" altLang="en-US" dirty="0"/>
              <a:t>手机号以</a:t>
            </a:r>
            <a:r>
              <a:rPr lang="en-US" altLang="zh-CN" dirty="0"/>
              <a:t>1</a:t>
            </a:r>
            <a:r>
              <a:rPr lang="zh-CN" altLang="en-US" dirty="0"/>
              <a:t>开头，第</a:t>
            </a:r>
            <a:r>
              <a:rPr lang="en-US" altLang="zh-CN" dirty="0"/>
              <a:t>2</a:t>
            </a:r>
            <a:r>
              <a:rPr lang="zh-CN" altLang="en-US" dirty="0"/>
              <a:t>位数字是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中的一个，剩余的数字可以是</a:t>
            </a:r>
            <a:r>
              <a:rPr lang="en-US" altLang="zh-CN" dirty="0"/>
              <a:t>0~9</a:t>
            </a:r>
            <a:r>
              <a:rPr lang="zh-CN" altLang="en-US" dirty="0"/>
              <a:t>之间的任意数字。具体实现如例</a:t>
            </a:r>
            <a:r>
              <a:rPr lang="en-US" altLang="zh-CN" dirty="0"/>
              <a:t>10-1</a:t>
            </a:r>
            <a:r>
              <a:rPr lang="zh-CN" altLang="en-US" dirty="0"/>
              <a:t>所示。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21753E-BC1F-407E-8030-5D8A9708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78" y="4011827"/>
            <a:ext cx="10213767" cy="19617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4BD9164-2FCD-402F-8B6F-471636D293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1C663063-50F7-4584-B408-A75984BE4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矩形 5">
            <a:extLst>
              <a:ext uri="{FF2B5EF4-FFF2-40B4-BE49-F238E27FC236}">
                <a16:creationId xmlns:a16="http://schemas.microsoft.com/office/drawing/2014/main" id="{9836DC06-3AA4-4885-8720-696611C8B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当</a:t>
            </a:r>
            <a:r>
              <a:rPr lang="zh-CN" altLang="en-US" b="1" u="sng" dirty="0">
                <a:solidFill>
                  <a:srgbClr val="0070C0"/>
                </a:solidFill>
              </a:rPr>
              <a:t>点字符和限定符连用</a:t>
            </a:r>
            <a:r>
              <a:rPr lang="zh-CN" altLang="en-US" dirty="0"/>
              <a:t>时，可以实现匹配</a:t>
            </a:r>
            <a:r>
              <a:rPr lang="zh-CN" altLang="en-US" b="1" u="sng" dirty="0">
                <a:solidFill>
                  <a:srgbClr val="0070C0"/>
                </a:solidFill>
              </a:rPr>
              <a:t>指定数量范围</a:t>
            </a:r>
            <a:r>
              <a:rPr lang="zh-CN" altLang="en-US" dirty="0"/>
              <a:t>的任意字符。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例如，“</a:t>
            </a:r>
            <a:r>
              <a:rPr lang="en-US" altLang="zh-CN" dirty="0"/>
              <a:t>^pre.*end$”</a:t>
            </a:r>
            <a:r>
              <a:rPr lang="zh-CN" altLang="en-US" dirty="0"/>
              <a:t>可以匹配从</a:t>
            </a:r>
            <a:r>
              <a:rPr lang="en-US" altLang="zh-CN" dirty="0"/>
              <a:t>pre</a:t>
            </a:r>
            <a:r>
              <a:rPr lang="zh-CN" altLang="en-US" dirty="0"/>
              <a:t>开始到</a:t>
            </a:r>
            <a:r>
              <a:rPr lang="en-US" altLang="zh-CN" dirty="0"/>
              <a:t>end</a:t>
            </a:r>
            <a:r>
              <a:rPr lang="zh-CN" altLang="en-US" dirty="0"/>
              <a:t>结束，中间包含零个或多个任意字符的字符串</a:t>
            </a:r>
            <a:endParaRPr lang="en-US" altLang="zh-CN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68946F3-666A-4B67-B866-2659039D4D38}"/>
              </a:ext>
            </a:extLst>
          </p:cNvPr>
          <p:cNvSpPr/>
          <p:nvPr/>
        </p:nvSpPr>
        <p:spPr>
          <a:xfrm>
            <a:off x="3965575" y="3927475"/>
            <a:ext cx="18923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贪婪匹配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6509D17-81D1-4CC4-A2D0-6D74E80AABB4}"/>
              </a:ext>
            </a:extLst>
          </p:cNvPr>
          <p:cNvSpPr/>
          <p:nvPr/>
        </p:nvSpPr>
        <p:spPr>
          <a:xfrm>
            <a:off x="6477000" y="3927475"/>
            <a:ext cx="189388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惰性匹配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7DE9ABAD-6D02-4302-9782-556596770B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10.1 </a:t>
            </a:r>
            <a:r>
              <a:rPr lang="zh-CN" altLang="en-US"/>
              <a:t>什么是正则表达式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93192E-F3C1-4A37-8FB3-A19E4B3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398589"/>
            <a:ext cx="8402638" cy="36677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sz="2400" b="1" u="sng" dirty="0">
                <a:solidFill>
                  <a:srgbClr val="0070C0"/>
                </a:solidFill>
              </a:rPr>
              <a:t>正则表达式（</a:t>
            </a:r>
            <a:r>
              <a:rPr lang="en-US" altLang="zh-CN" sz="2400" b="1" u="sng" dirty="0">
                <a:solidFill>
                  <a:srgbClr val="0070C0"/>
                </a:solidFill>
              </a:rPr>
              <a:t>Regular Expression</a:t>
            </a:r>
            <a:r>
              <a:rPr lang="zh-CN" altLang="en-US" sz="2400" b="1" u="sng" dirty="0">
                <a:solidFill>
                  <a:srgbClr val="0070C0"/>
                </a:solidFill>
              </a:rPr>
              <a:t>，简称</a:t>
            </a:r>
            <a:r>
              <a:rPr lang="en-US" altLang="zh-CN" sz="2400" b="1" u="sng" dirty="0" err="1">
                <a:solidFill>
                  <a:srgbClr val="0070C0"/>
                </a:solidFill>
              </a:rPr>
              <a:t>regexp</a:t>
            </a:r>
            <a:r>
              <a:rPr lang="zh-CN" altLang="en-US" sz="2400" b="1" u="sng" dirty="0">
                <a:solidFill>
                  <a:srgbClr val="0070C0"/>
                </a:solidFill>
              </a:rPr>
              <a:t>）</a:t>
            </a:r>
            <a:endParaRPr lang="en-US" altLang="zh-CN" sz="2400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是一种描述字符串结构的语法规则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是一个特定的格式化模式，用于验证各种字符串是否匹配（</a:t>
            </a:r>
            <a:r>
              <a:rPr lang="en-US" altLang="zh-CN" sz="2400" dirty="0"/>
              <a:t>Match</a:t>
            </a:r>
            <a:r>
              <a:rPr lang="zh-CN" altLang="en-US" sz="2400" dirty="0"/>
              <a:t>）这个特征，进而实现高级的文本查找、替换、截取内容等操作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98299E7-E15D-4AF6-A4B2-4C33DE982B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7AD65F2-582F-493F-B5E4-3A25C9228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4" name="矩形 5">
            <a:extLst>
              <a:ext uri="{FF2B5EF4-FFF2-40B4-BE49-F238E27FC236}">
                <a16:creationId xmlns:a16="http://schemas.microsoft.com/office/drawing/2014/main" id="{8BBE7488-5FDF-4715-8D47-AA46E177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贪婪表示匹配尽可能多的字符，默认情况下是贪婪匹配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惰性表示匹配尽可能少的字符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若想要实现惰性匹配，需在上一个限定符的后面加上“</a:t>
            </a:r>
            <a:r>
              <a:rPr lang="en-US" altLang="zh-CN"/>
              <a:t>?”</a:t>
            </a:r>
            <a:r>
              <a:rPr lang="zh-CN" altLang="en-US"/>
              <a:t>符号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CE2F2C7B-0ABB-46B1-A02F-DDBB1D1F30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4B48F77-B414-47B3-A9A7-2C02195A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08" name="组合 9">
            <a:extLst>
              <a:ext uri="{FF2B5EF4-FFF2-40B4-BE49-F238E27FC236}">
                <a16:creationId xmlns:a16="http://schemas.microsoft.com/office/drawing/2014/main" id="{4FCC0CF3-9DDE-4B4C-B9C5-A68B154A853E}"/>
              </a:ext>
            </a:extLst>
          </p:cNvPr>
          <p:cNvGrpSpPr>
            <a:grpSpLocks/>
          </p:cNvGrpSpPr>
          <p:nvPr/>
        </p:nvGrpSpPr>
        <p:grpSpPr bwMode="auto">
          <a:xfrm>
            <a:off x="2732089" y="2071689"/>
            <a:ext cx="7032625" cy="2547937"/>
            <a:chOff x="1277815" y="3552092"/>
            <a:chExt cx="2613603" cy="2120409"/>
          </a:xfrm>
        </p:grpSpPr>
        <p:sp>
          <p:nvSpPr>
            <p:cNvPr id="47110" name="矩形 10">
              <a:extLst>
                <a:ext uri="{FF2B5EF4-FFF2-40B4-BE49-F238E27FC236}">
                  <a16:creationId xmlns:a16="http://schemas.microsoft.com/office/drawing/2014/main" id="{9777D0FB-54A3-4974-BCFE-B7A9685D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574399" cy="212040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7111" name="矩形 11">
              <a:extLst>
                <a:ext uri="{FF2B5EF4-FFF2-40B4-BE49-F238E27FC236}">
                  <a16:creationId xmlns:a16="http://schemas.microsoft.com/office/drawing/2014/main" id="{FF9FD800-8098-46AB-BDF7-1A7FBA2DD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785" y="3592899"/>
              <a:ext cx="2545633" cy="192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贪婪匹配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preg_match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('/p.*h/',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phphphph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$matches);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print_r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($matches);	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Array ( [0] =&gt;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phphphph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懒惰匹配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preg_match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('/p.*?h/',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phphphph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$matches);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print_r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($matches);	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Array ( [0] =&gt;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)</a:t>
              </a:r>
            </a:p>
          </p:txBody>
        </p:sp>
      </p:grpSp>
      <p:sp>
        <p:nvSpPr>
          <p:cNvPr id="47109" name="矩形 3">
            <a:extLst>
              <a:ext uri="{FF2B5EF4-FFF2-40B4-BE49-F238E27FC236}">
                <a16:creationId xmlns:a16="http://schemas.microsoft.com/office/drawing/2014/main" id="{B88BEDDB-4D34-4D46-9730-C8839A9B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6" y="4681538"/>
            <a:ext cx="725646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贪婪匹配时，会获取最先出现的</a:t>
            </a:r>
            <a:r>
              <a:rPr lang="en-US" altLang="zh-CN"/>
              <a:t>p</a:t>
            </a:r>
            <a:r>
              <a:rPr lang="zh-CN" altLang="zh-CN"/>
              <a:t>到最后出现的</a:t>
            </a:r>
            <a:r>
              <a:rPr lang="en-US" altLang="zh-CN"/>
              <a:t>h</a:t>
            </a:r>
            <a:r>
              <a:rPr lang="zh-CN" altLang="zh-CN"/>
              <a:t>，即可获得匹配结果为“</a:t>
            </a:r>
            <a:r>
              <a:rPr lang="en-US" altLang="zh-CN"/>
              <a:t>phphphph</a:t>
            </a:r>
            <a:r>
              <a:rPr lang="zh-CN" altLang="zh-CN"/>
              <a:t>”；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懒惰匹配时，会获取最先出现的</a:t>
            </a:r>
            <a:r>
              <a:rPr lang="en-US" altLang="zh-CN"/>
              <a:t>p</a:t>
            </a:r>
            <a:r>
              <a:rPr lang="zh-CN" altLang="zh-CN"/>
              <a:t>到最先的出现的</a:t>
            </a:r>
            <a:r>
              <a:rPr lang="en-US" altLang="zh-CN"/>
              <a:t>h</a:t>
            </a:r>
            <a:r>
              <a:rPr lang="zh-CN" altLang="zh-CN"/>
              <a:t>，即可获取匹配结果“</a:t>
            </a:r>
            <a:r>
              <a:rPr lang="en-US" altLang="zh-CN"/>
              <a:t>ph</a:t>
            </a:r>
            <a:r>
              <a:rPr lang="zh-CN" altLang="zh-CN"/>
              <a:t>”。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19AB5E9C-9D74-49D5-AF77-B0D2A7C199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5F6A6B6-17D0-4420-8EB9-70AB3E5E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矩形 5">
            <a:extLst>
              <a:ext uri="{FF2B5EF4-FFF2-40B4-BE49-F238E27FC236}">
                <a16:creationId xmlns:a16="http://schemas.microsoft.com/office/drawing/2014/main" id="{D84FCEEE-B5FE-429E-BB16-4AF391BD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在正则表达式中，</a:t>
            </a:r>
            <a:r>
              <a:rPr lang="zh-CN" altLang="en-US" b="1" u="sng">
                <a:solidFill>
                  <a:srgbClr val="0070C0"/>
                </a:solidFill>
              </a:rPr>
              <a:t>括号字符“</a:t>
            </a:r>
            <a:r>
              <a:rPr lang="en-US" altLang="zh-CN" b="1" u="sng">
                <a:solidFill>
                  <a:srgbClr val="0070C0"/>
                </a:solidFill>
              </a:rPr>
              <a:t>()</a:t>
            </a:r>
            <a:r>
              <a:rPr lang="zh-CN" altLang="en-US" b="1" u="sng">
                <a:solidFill>
                  <a:srgbClr val="0070C0"/>
                </a:solidFill>
              </a:rPr>
              <a:t>”</a:t>
            </a:r>
            <a:r>
              <a:rPr lang="zh-CN" altLang="en-US"/>
              <a:t>有两个作用：</a:t>
            </a:r>
            <a:endParaRPr lang="en-US" altLang="zh-CN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4D5A56B-2A16-4E9B-BA3A-84ADA650624B}"/>
              </a:ext>
            </a:extLst>
          </p:cNvPr>
          <p:cNvSpPr/>
          <p:nvPr/>
        </p:nvSpPr>
        <p:spPr>
          <a:xfrm>
            <a:off x="3300414" y="3248026"/>
            <a:ext cx="2974975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改变限定符的作用范围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A87EC4E-AAC0-4F35-9F20-1E5FBE2C9FC8}"/>
              </a:ext>
            </a:extLst>
          </p:cNvPr>
          <p:cNvSpPr/>
          <p:nvPr/>
        </p:nvSpPr>
        <p:spPr>
          <a:xfrm>
            <a:off x="6892925" y="3248026"/>
            <a:ext cx="1893888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分组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EB379041-629C-4FDE-B009-2DCF3CFC44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8FEC6856-7E0A-478E-B18E-D8FCF9D0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56" name="组合 9">
            <a:extLst>
              <a:ext uri="{FF2B5EF4-FFF2-40B4-BE49-F238E27FC236}">
                <a16:creationId xmlns:a16="http://schemas.microsoft.com/office/drawing/2014/main" id="{FCC0DBDF-0B2E-434E-88DE-B17289A9253E}"/>
              </a:ext>
            </a:extLst>
          </p:cNvPr>
          <p:cNvGrpSpPr>
            <a:grpSpLocks/>
          </p:cNvGrpSpPr>
          <p:nvPr/>
        </p:nvGrpSpPr>
        <p:grpSpPr bwMode="auto">
          <a:xfrm>
            <a:off x="2825750" y="2484438"/>
            <a:ext cx="2954338" cy="1935162"/>
            <a:chOff x="1277815" y="3552092"/>
            <a:chExt cx="1097742" cy="1164262"/>
          </a:xfrm>
        </p:grpSpPr>
        <p:sp>
          <p:nvSpPr>
            <p:cNvPr id="49162" name="矩形 10">
              <a:extLst>
                <a:ext uri="{FF2B5EF4-FFF2-40B4-BE49-F238E27FC236}">
                  <a16:creationId xmlns:a16="http://schemas.microsoft.com/office/drawing/2014/main" id="{90CE0690-291C-4021-B9E9-7E6A6DF7E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1097742" cy="116426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3" name="矩形 11">
              <a:extLst>
                <a:ext uri="{FF2B5EF4-FFF2-40B4-BE49-F238E27FC236}">
                  <a16:creationId xmlns:a16="http://schemas.microsoft.com/office/drawing/2014/main" id="{712A6E5F-9579-424B-BEB8-C1610ACF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785" y="3783817"/>
              <a:ext cx="1029772" cy="693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① 改变作用范围前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正则表达式：</a:t>
              </a:r>
              <a:r>
                <a:rPr lang="en-US" altLang="zh-CN" sz="1600" b="1">
                  <a:solidFill>
                    <a:schemeClr val="bg1"/>
                  </a:solidFill>
                </a:rPr>
                <a:t>firm|sh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可匹配的结果：</a:t>
              </a:r>
              <a:r>
                <a:rPr lang="en-US" altLang="zh-CN" sz="1600" b="1">
                  <a:solidFill>
                    <a:schemeClr val="bg1"/>
                  </a:solidFill>
                </a:rPr>
                <a:t>firm</a:t>
              </a:r>
              <a:r>
                <a:rPr lang="zh-CN" altLang="en-US" sz="1600" b="1">
                  <a:solidFill>
                    <a:schemeClr val="bg1"/>
                  </a:solidFill>
                </a:rPr>
                <a:t>、</a:t>
              </a:r>
              <a:r>
                <a:rPr lang="en-US" altLang="zh-CN" sz="1600" b="1">
                  <a:solidFill>
                    <a:schemeClr val="bg1"/>
                  </a:solidFill>
                </a:rPr>
                <a:t>sh</a:t>
              </a:r>
            </a:p>
          </p:txBody>
        </p:sp>
      </p:grpSp>
      <p:grpSp>
        <p:nvGrpSpPr>
          <p:cNvPr id="49157" name="组合 9">
            <a:extLst>
              <a:ext uri="{FF2B5EF4-FFF2-40B4-BE49-F238E27FC236}">
                <a16:creationId xmlns:a16="http://schemas.microsoft.com/office/drawing/2014/main" id="{32D75DE3-DE15-41B8-AFE3-A159F5B1B7C1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2484438"/>
            <a:ext cx="2954338" cy="1935162"/>
            <a:chOff x="1277815" y="3552092"/>
            <a:chExt cx="1097742" cy="1164262"/>
          </a:xfrm>
        </p:grpSpPr>
        <p:sp>
          <p:nvSpPr>
            <p:cNvPr id="49160" name="矩形 10">
              <a:extLst>
                <a:ext uri="{FF2B5EF4-FFF2-40B4-BE49-F238E27FC236}">
                  <a16:creationId xmlns:a16="http://schemas.microsoft.com/office/drawing/2014/main" id="{28AECE47-384A-4A19-A7F0-D4A9D1927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1097742" cy="116426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1" name="矩形 11">
              <a:extLst>
                <a:ext uri="{FF2B5EF4-FFF2-40B4-BE49-F238E27FC236}">
                  <a16:creationId xmlns:a16="http://schemas.microsoft.com/office/drawing/2014/main" id="{D493A652-7597-42AB-A7D5-C03E58761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785" y="3823119"/>
              <a:ext cx="1029772" cy="693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② 改变作用范围后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正则表达式：</a:t>
              </a:r>
              <a:r>
                <a:rPr lang="en-US" altLang="zh-CN" sz="1600" b="1">
                  <a:solidFill>
                    <a:schemeClr val="bg1"/>
                  </a:solidFill>
                </a:rPr>
                <a:t>fi(rm|sh)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可匹配的结果：</a:t>
              </a:r>
              <a:r>
                <a:rPr lang="en-US" altLang="zh-CN" sz="1600" b="1">
                  <a:solidFill>
                    <a:schemeClr val="bg1"/>
                  </a:solidFill>
                </a:rPr>
                <a:t>firm</a:t>
              </a:r>
              <a:r>
                <a:rPr lang="zh-CN" altLang="en-US" sz="1600" b="1">
                  <a:solidFill>
                    <a:schemeClr val="bg1"/>
                  </a:solidFill>
                </a:rPr>
                <a:t>、</a:t>
              </a:r>
              <a:r>
                <a:rPr lang="en-US" altLang="zh-CN" sz="1600" b="1">
                  <a:solidFill>
                    <a:schemeClr val="bg1"/>
                  </a:solidFill>
                </a:rPr>
                <a:t>fish</a:t>
              </a:r>
            </a:p>
          </p:txBody>
        </p:sp>
      </p:grp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B71CD34-2569-461A-BA68-59635115EA95}"/>
              </a:ext>
            </a:extLst>
          </p:cNvPr>
          <p:cNvSpPr/>
          <p:nvPr/>
        </p:nvSpPr>
        <p:spPr>
          <a:xfrm>
            <a:off x="4619626" y="2205038"/>
            <a:ext cx="29749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改变限定符的作用范围</a:t>
            </a:r>
          </a:p>
        </p:txBody>
      </p:sp>
      <p:sp>
        <p:nvSpPr>
          <p:cNvPr id="49159" name="矩形 3">
            <a:extLst>
              <a:ext uri="{FF2B5EF4-FFF2-40B4-BE49-F238E27FC236}">
                <a16:creationId xmlns:a16="http://schemas.microsoft.com/office/drawing/2014/main" id="{9E2DD786-5027-4F3C-AC41-DAE043EE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4876800"/>
            <a:ext cx="7666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u="sng">
                <a:solidFill>
                  <a:srgbClr val="FF0000"/>
                </a:solidFill>
              </a:rPr>
              <a:t>小括号实现了匹配</a:t>
            </a:r>
            <a:r>
              <a:rPr lang="en-US" altLang="zh-CN" b="1" u="sng">
                <a:solidFill>
                  <a:srgbClr val="FF0000"/>
                </a:solidFill>
              </a:rPr>
              <a:t>firm</a:t>
            </a:r>
            <a:r>
              <a:rPr lang="zh-CN" altLang="zh-CN" b="1" u="sng">
                <a:solidFill>
                  <a:srgbClr val="FF0000"/>
                </a:solidFill>
              </a:rPr>
              <a:t>和</a:t>
            </a:r>
            <a:r>
              <a:rPr lang="en-US" altLang="zh-CN" b="1" u="sng">
                <a:solidFill>
                  <a:srgbClr val="FF0000"/>
                </a:solidFill>
              </a:rPr>
              <a:t>fish</a:t>
            </a:r>
            <a:r>
              <a:rPr lang="zh-CN" altLang="zh-CN" b="1" u="sng">
                <a:solidFill>
                  <a:srgbClr val="FF0000"/>
                </a:solidFill>
              </a:rPr>
              <a:t>，而如果不使用小括号，则变成了</a:t>
            </a:r>
            <a:r>
              <a:rPr lang="en-US" altLang="zh-CN" b="1" u="sng">
                <a:solidFill>
                  <a:srgbClr val="FF0000"/>
                </a:solidFill>
              </a:rPr>
              <a:t>firm</a:t>
            </a:r>
            <a:r>
              <a:rPr lang="zh-CN" altLang="zh-CN" b="1" u="sng">
                <a:solidFill>
                  <a:srgbClr val="FF0000"/>
                </a:solidFill>
              </a:rPr>
              <a:t>和</a:t>
            </a:r>
            <a:r>
              <a:rPr lang="en-US" altLang="zh-CN" b="1" u="sng">
                <a:solidFill>
                  <a:srgbClr val="FF0000"/>
                </a:solidFill>
              </a:rPr>
              <a:t>sh</a:t>
            </a:r>
            <a:endParaRPr lang="zh-CN" altLang="zh-CN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65C0F635-D5A2-451F-B51B-6F06EA0C74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B14F05DD-F655-4521-8A38-A0AD9A3F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180" name="组合 9">
            <a:extLst>
              <a:ext uri="{FF2B5EF4-FFF2-40B4-BE49-F238E27FC236}">
                <a16:creationId xmlns:a16="http://schemas.microsoft.com/office/drawing/2014/main" id="{ADA2B747-5E09-4A44-A8B7-F9759C374FB8}"/>
              </a:ext>
            </a:extLst>
          </p:cNvPr>
          <p:cNvGrpSpPr>
            <a:grpSpLocks/>
          </p:cNvGrpSpPr>
          <p:nvPr/>
        </p:nvGrpSpPr>
        <p:grpSpPr bwMode="auto">
          <a:xfrm>
            <a:off x="2825750" y="2484438"/>
            <a:ext cx="2954338" cy="1935162"/>
            <a:chOff x="1277815" y="3552092"/>
            <a:chExt cx="1097742" cy="1164262"/>
          </a:xfrm>
        </p:grpSpPr>
        <p:sp>
          <p:nvSpPr>
            <p:cNvPr id="50186" name="矩形 10">
              <a:extLst>
                <a:ext uri="{FF2B5EF4-FFF2-40B4-BE49-F238E27FC236}">
                  <a16:creationId xmlns:a16="http://schemas.microsoft.com/office/drawing/2014/main" id="{E8342353-776C-4199-A322-5E24EA320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1097742" cy="116426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187" name="矩形 11">
              <a:extLst>
                <a:ext uri="{FF2B5EF4-FFF2-40B4-BE49-F238E27FC236}">
                  <a16:creationId xmlns:a16="http://schemas.microsoft.com/office/drawing/2014/main" id="{C401CFDA-6AFC-4FA0-A1C7-3A5434469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785" y="3783817"/>
              <a:ext cx="1029772" cy="69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① 分组前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正则表达式：</a:t>
              </a:r>
              <a:r>
                <a:rPr lang="en-US" altLang="zh-CN" sz="1600" b="1">
                  <a:solidFill>
                    <a:schemeClr val="bg1"/>
                  </a:solidFill>
                </a:rPr>
                <a:t>bana{2}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可匹配的结果：</a:t>
              </a:r>
              <a:r>
                <a:rPr lang="en-US" altLang="zh-CN" sz="1600" b="1">
                  <a:solidFill>
                    <a:schemeClr val="bg1"/>
                  </a:solidFill>
                </a:rPr>
                <a:t>banaa</a:t>
              </a:r>
            </a:p>
          </p:txBody>
        </p:sp>
      </p:grpSp>
      <p:grpSp>
        <p:nvGrpSpPr>
          <p:cNvPr id="50181" name="组合 9">
            <a:extLst>
              <a:ext uri="{FF2B5EF4-FFF2-40B4-BE49-F238E27FC236}">
                <a16:creationId xmlns:a16="http://schemas.microsoft.com/office/drawing/2014/main" id="{CA3FD114-1562-4335-93B6-61EEE1890C10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2484438"/>
            <a:ext cx="2954338" cy="1935162"/>
            <a:chOff x="1277815" y="3552092"/>
            <a:chExt cx="1097742" cy="1164262"/>
          </a:xfrm>
        </p:grpSpPr>
        <p:sp>
          <p:nvSpPr>
            <p:cNvPr id="50184" name="矩形 10">
              <a:extLst>
                <a:ext uri="{FF2B5EF4-FFF2-40B4-BE49-F238E27FC236}">
                  <a16:creationId xmlns:a16="http://schemas.microsoft.com/office/drawing/2014/main" id="{D2B21C8A-6645-4853-9B65-B82626373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1097742" cy="116426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185" name="矩形 11">
              <a:extLst>
                <a:ext uri="{FF2B5EF4-FFF2-40B4-BE49-F238E27FC236}">
                  <a16:creationId xmlns:a16="http://schemas.microsoft.com/office/drawing/2014/main" id="{0D4007B2-E824-41C8-AAF3-A2729ED04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785" y="3823119"/>
              <a:ext cx="1029772" cy="69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② 分组后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正则表达式： </a:t>
              </a:r>
              <a:r>
                <a:rPr lang="en-US" altLang="zh-CN" sz="1600" b="1">
                  <a:solidFill>
                    <a:schemeClr val="bg1"/>
                  </a:solidFill>
                </a:rPr>
                <a:t>ba(na){2}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</a:rPr>
                <a:t>可匹配的结果：</a:t>
              </a:r>
              <a:r>
                <a:rPr lang="en-US" altLang="zh-CN" sz="1600" b="1">
                  <a:solidFill>
                    <a:schemeClr val="bg1"/>
                  </a:solidFill>
                </a:rPr>
                <a:t>banana</a:t>
              </a:r>
            </a:p>
          </p:txBody>
        </p:sp>
      </p:grp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D351373-7AC9-4AE7-BE5D-D4A088BA262D}"/>
              </a:ext>
            </a:extLst>
          </p:cNvPr>
          <p:cNvSpPr/>
          <p:nvPr/>
        </p:nvSpPr>
        <p:spPr>
          <a:xfrm>
            <a:off x="5005389" y="2205038"/>
            <a:ext cx="2262187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分组</a:t>
            </a:r>
          </a:p>
        </p:txBody>
      </p:sp>
      <p:sp>
        <p:nvSpPr>
          <p:cNvPr id="50183" name="矩形 3">
            <a:extLst>
              <a:ext uri="{FF2B5EF4-FFF2-40B4-BE49-F238E27FC236}">
                <a16:creationId xmlns:a16="http://schemas.microsoft.com/office/drawing/2014/main" id="{792D03E4-213B-4719-A84F-E3F5846A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4876800"/>
            <a:ext cx="7666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u="sng">
                <a:solidFill>
                  <a:srgbClr val="FF0000"/>
                </a:solidFill>
              </a:rPr>
              <a:t>未分组时，表示匹配</a:t>
            </a:r>
            <a:r>
              <a:rPr lang="en-US" altLang="zh-CN" b="1" u="sng">
                <a:solidFill>
                  <a:srgbClr val="FF0000"/>
                </a:solidFill>
              </a:rPr>
              <a:t>2</a:t>
            </a:r>
            <a:r>
              <a:rPr lang="zh-CN" altLang="en-US" b="1" u="sng">
                <a:solidFill>
                  <a:srgbClr val="FF0000"/>
                </a:solidFill>
              </a:rPr>
              <a:t>个</a:t>
            </a:r>
            <a:r>
              <a:rPr lang="en-US" altLang="zh-CN" b="1" u="sng">
                <a:solidFill>
                  <a:srgbClr val="FF0000"/>
                </a:solidFill>
              </a:rPr>
              <a:t>a</a:t>
            </a:r>
            <a:r>
              <a:rPr lang="zh-CN" altLang="en-US" b="1" u="sng">
                <a:solidFill>
                  <a:srgbClr val="FF0000"/>
                </a:solidFill>
              </a:rPr>
              <a:t>字符；而分组后，表示匹配</a:t>
            </a:r>
            <a:r>
              <a:rPr lang="en-US" altLang="zh-CN" b="1" u="sng">
                <a:solidFill>
                  <a:srgbClr val="FF0000"/>
                </a:solidFill>
              </a:rPr>
              <a:t>2</a:t>
            </a:r>
            <a:r>
              <a:rPr lang="zh-CN" altLang="en-US" b="1" u="sng">
                <a:solidFill>
                  <a:srgbClr val="FF0000"/>
                </a:solidFill>
              </a:rPr>
              <a:t>个“</a:t>
            </a:r>
            <a:r>
              <a:rPr lang="en-US" altLang="zh-CN" b="1" u="sng">
                <a:solidFill>
                  <a:srgbClr val="FF0000"/>
                </a:solidFill>
              </a:rPr>
              <a:t>na”</a:t>
            </a:r>
            <a:r>
              <a:rPr lang="zh-CN" altLang="en-US" b="1" u="sng">
                <a:solidFill>
                  <a:srgbClr val="FF0000"/>
                </a:solidFill>
              </a:rPr>
              <a:t>字符串</a:t>
            </a:r>
            <a:endParaRPr lang="zh-CN" altLang="zh-CN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C1E4A725-5E26-4AEC-87FD-85FE4A5759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7D59F47-EFA1-41F3-990C-C7E72E85D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字符的限定与分组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4" name="矩形 14">
            <a:extLst>
              <a:ext uri="{FF2B5EF4-FFF2-40B4-BE49-F238E27FC236}">
                <a16:creationId xmlns:a16="http://schemas.microsoft.com/office/drawing/2014/main" id="{344BED12-2DD8-414E-AEF1-2682BBA6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这里以常见的“</a:t>
            </a:r>
            <a:r>
              <a:rPr lang="zh-CN" altLang="en-US" b="1" u="sng" dirty="0">
                <a:solidFill>
                  <a:srgbClr val="0070C0"/>
                </a:solidFill>
              </a:rPr>
              <a:t>年</a:t>
            </a:r>
            <a:r>
              <a:rPr lang="en-US" altLang="zh-CN" b="1" u="sng" dirty="0">
                <a:solidFill>
                  <a:srgbClr val="0070C0"/>
                </a:solidFill>
              </a:rPr>
              <a:t>-</a:t>
            </a:r>
            <a:r>
              <a:rPr lang="zh-CN" altLang="en-US" b="1" u="sng" dirty="0">
                <a:solidFill>
                  <a:srgbClr val="0070C0"/>
                </a:solidFill>
              </a:rPr>
              <a:t>月</a:t>
            </a:r>
            <a:r>
              <a:rPr lang="en-US" altLang="zh-CN" b="1" u="sng" dirty="0">
                <a:solidFill>
                  <a:srgbClr val="0070C0"/>
                </a:solidFill>
              </a:rPr>
              <a:t>-</a:t>
            </a:r>
            <a:r>
              <a:rPr lang="zh-CN" altLang="en-US" b="1" u="sng" dirty="0">
                <a:solidFill>
                  <a:srgbClr val="0070C0"/>
                </a:solidFill>
              </a:rPr>
              <a:t>日”形式的日期格式匹配</a:t>
            </a:r>
            <a:r>
              <a:rPr lang="zh-CN" altLang="en-US" dirty="0"/>
              <a:t>为例进行讲解。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其中年份可以从</a:t>
            </a:r>
            <a:r>
              <a:rPr lang="en-US" altLang="zh-CN" dirty="0"/>
              <a:t>1000</a:t>
            </a:r>
            <a:r>
              <a:rPr lang="zh-CN" altLang="en-US" dirty="0"/>
              <a:t>到</a:t>
            </a:r>
            <a:r>
              <a:rPr lang="en-US" altLang="zh-CN" dirty="0"/>
              <a:t>9999</a:t>
            </a:r>
            <a:r>
              <a:rPr lang="zh-CN" altLang="en-US" dirty="0"/>
              <a:t>，月份从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12</a:t>
            </a:r>
            <a:r>
              <a:rPr lang="zh-CN" altLang="en-US" dirty="0"/>
              <a:t>，天数从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31</a:t>
            </a:r>
            <a:r>
              <a:rPr lang="zh-CN" altLang="en-US" dirty="0"/>
              <a:t>。不考虑较复杂的不同月份天数不同的问题。如例</a:t>
            </a:r>
            <a:r>
              <a:rPr lang="en-US" altLang="zh-CN" dirty="0"/>
              <a:t>10-2</a:t>
            </a:r>
            <a:r>
              <a:rPr lang="zh-CN" altLang="en-US" dirty="0"/>
              <a:t>所示。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E22F50-3022-4E7E-AFC8-774026E2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76" y="3830293"/>
            <a:ext cx="8164212" cy="257752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F0304C4-0122-4711-8155-D8B58E406BE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0FBE40E6-6316-4D7D-81F9-9D6C98BD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模式修饰符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F3A760-2BD8-4710-AD5D-FD2FB8A2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84958"/>
              </p:ext>
            </p:extLst>
          </p:nvPr>
        </p:nvGraphicFramePr>
        <p:xfrm>
          <a:off x="2413001" y="1924050"/>
          <a:ext cx="7711302" cy="3182936"/>
        </p:xfrm>
        <a:graphic>
          <a:graphicData uri="http://schemas.openxmlformats.org/drawingml/2006/table">
            <a:tbl>
              <a:tblPr firstRow="1" bandRow="1"/>
              <a:tblGrid>
                <a:gridCol w="76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+mn-lt"/>
                          <a:ea typeface="+mn-ea"/>
                        </a:rPr>
                        <a:t>模式符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可匹配结果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6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模式中的字符将同时匹配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不区分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大小写字母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/con/i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Con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con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cOn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6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目标字符串视为多行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/P.*/m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PHP\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nPC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6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将字符串视为单行，换行符作为普通字符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/Hi.*my /s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Hi\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nmy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6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将模式中的空白忽略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/n e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d/x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need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6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强制仅从目标字符串的开头开始匹配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/good/A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相当于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/^good/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86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模式中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元字符仅匹配目标字符串的结尾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/it$/D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忽略最后的换行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86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匹配最近的字符串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/&lt;.+&gt;/U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匹配最近一个字符串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283" name="矩形 5">
            <a:extLst>
              <a:ext uri="{FF2B5EF4-FFF2-40B4-BE49-F238E27FC236}">
                <a16:creationId xmlns:a16="http://schemas.microsoft.com/office/drawing/2014/main" id="{0A06E874-2A75-4497-9F9B-6BDBC4488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5172076"/>
            <a:ext cx="800735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若忽略大小写，除使用“</a:t>
            </a:r>
            <a:r>
              <a:rPr lang="en-US" altLang="zh-CN" dirty="0"/>
              <a:t>|</a:t>
            </a:r>
            <a:r>
              <a:rPr lang="zh-CN" altLang="en-US" dirty="0"/>
              <a:t>”和“</a:t>
            </a:r>
            <a:r>
              <a:rPr lang="en-US" altLang="zh-CN" dirty="0"/>
              <a:t>[ ]</a:t>
            </a:r>
            <a:r>
              <a:rPr lang="zh-CN" altLang="en-US" dirty="0"/>
              <a:t>”外，还可直接在定界符外添加</a:t>
            </a:r>
            <a:r>
              <a:rPr lang="en-US" altLang="zh-CN" dirty="0" err="1"/>
              <a:t>i</a:t>
            </a:r>
            <a:r>
              <a:rPr lang="zh-CN" altLang="en-US" dirty="0"/>
              <a:t>模式符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若忽略目标字符串中的换行符，可以使用模式修饰符</a:t>
            </a:r>
            <a:r>
              <a:rPr lang="en-US" altLang="zh-CN" dirty="0"/>
              <a:t>s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23A5D596-66C4-4EC3-97FF-70BE44D3D9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10.3 </a:t>
            </a:r>
            <a:r>
              <a:rPr lang="zh-CN" altLang="en-US"/>
              <a:t>正则表达式语法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0257892-1391-44A4-B380-8FE40606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模式修饰符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2" name="矩形 5">
            <a:extLst>
              <a:ext uri="{FF2B5EF4-FFF2-40B4-BE49-F238E27FC236}">
                <a16:creationId xmlns:a16="http://schemas.microsoft.com/office/drawing/2014/main" id="{2252624A-769E-4B99-BE7D-F3254A49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除此之外，</a:t>
            </a:r>
            <a:r>
              <a:rPr lang="zh-CN" altLang="en-US" b="1" u="sng" dirty="0">
                <a:solidFill>
                  <a:srgbClr val="0070C0"/>
                </a:solidFill>
              </a:rPr>
              <a:t>模式修饰符</a:t>
            </a:r>
            <a:r>
              <a:rPr lang="zh-CN" altLang="en-US" dirty="0"/>
              <a:t>还可以根据实际需求</a:t>
            </a:r>
            <a:r>
              <a:rPr lang="zh-CN" altLang="en-US" b="1" u="sng" dirty="0">
                <a:solidFill>
                  <a:srgbClr val="0070C0"/>
                </a:solidFill>
              </a:rPr>
              <a:t>多个组合</a:t>
            </a:r>
            <a:r>
              <a:rPr lang="zh-CN" altLang="en-US" dirty="0"/>
              <a:t>在一起使用。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例如，既要忽视大小写又要忽视换行，则可以使用直接使用</a:t>
            </a:r>
            <a:r>
              <a:rPr lang="en-US" altLang="zh-CN" dirty="0"/>
              <a:t>is</a:t>
            </a:r>
            <a:r>
              <a:rPr lang="zh-CN" altLang="en-US" dirty="0"/>
              <a:t>。在编写多个模式修饰符时没有顺序要求。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2270-5B4E-4EED-B3B6-A3228475AD2C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F07E4F01-6928-4EED-8385-1D28D54EF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preg_grep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6" name="矩形 4">
            <a:extLst>
              <a:ext uri="{FF2B5EF4-FFF2-40B4-BE49-F238E27FC236}">
                <a16:creationId xmlns:a16="http://schemas.microsoft.com/office/drawing/2014/main" id="{E74D196A-06E5-44DB-9581-1DB8C724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对于</a:t>
            </a:r>
            <a:r>
              <a:rPr lang="zh-CN" altLang="en-US" b="1" u="sng">
                <a:solidFill>
                  <a:srgbClr val="0070C0"/>
                </a:solidFill>
              </a:rPr>
              <a:t>数组中的元素正则匹配，</a:t>
            </a:r>
            <a:r>
              <a:rPr lang="zh-CN" altLang="en-US"/>
              <a:t>经常使用</a:t>
            </a:r>
            <a:r>
              <a:rPr lang="en-US" altLang="zh-CN"/>
              <a:t>preg_grep()</a:t>
            </a:r>
            <a:r>
              <a:rPr lang="zh-CN" altLang="en-US"/>
              <a:t>函数，具体使用示例如下。</a:t>
            </a:r>
            <a:endParaRPr lang="en-US" altLang="zh-CN"/>
          </a:p>
        </p:txBody>
      </p:sp>
      <p:grpSp>
        <p:nvGrpSpPr>
          <p:cNvPr id="54277" name="组合 9">
            <a:extLst>
              <a:ext uri="{FF2B5EF4-FFF2-40B4-BE49-F238E27FC236}">
                <a16:creationId xmlns:a16="http://schemas.microsoft.com/office/drawing/2014/main" id="{E90F1E65-A4AF-4700-978C-985D538F623A}"/>
              </a:ext>
            </a:extLst>
          </p:cNvPr>
          <p:cNvGrpSpPr>
            <a:grpSpLocks/>
          </p:cNvGrpSpPr>
          <p:nvPr/>
        </p:nvGrpSpPr>
        <p:grpSpPr bwMode="auto">
          <a:xfrm>
            <a:off x="2473325" y="2797176"/>
            <a:ext cx="7327900" cy="1763713"/>
            <a:chOff x="1277815" y="3552092"/>
            <a:chExt cx="2543908" cy="1467503"/>
          </a:xfrm>
        </p:grpSpPr>
        <p:sp>
          <p:nvSpPr>
            <p:cNvPr id="54278" name="矩形 10">
              <a:extLst>
                <a:ext uri="{FF2B5EF4-FFF2-40B4-BE49-F238E27FC236}">
                  <a16:creationId xmlns:a16="http://schemas.microsoft.com/office/drawing/2014/main" id="{D9AE2A66-3D56-41E9-B99C-2776711F7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543908" cy="14675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4279" name="矩形 11">
              <a:extLst>
                <a:ext uri="{FF2B5EF4-FFF2-40B4-BE49-F238E27FC236}">
                  <a16:creationId xmlns:a16="http://schemas.microsoft.com/office/drawing/2014/main" id="{C19387EA-2786-4B12-A4BF-56C2507E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818" y="3739248"/>
              <a:ext cx="2403849" cy="95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['Tom Lucy', 'PHP', 'pig cat', 'C'];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$matches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preg_grep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('/^[a-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zA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-Z]*$/', 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print_r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($matches);	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Array( [1] =&gt; PHP [3] =&gt; C )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7771-B72D-46EE-BEAD-49701C87778D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CCC00BD4-7B7B-4095-8152-A8E898C2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preg_grep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0" name="矩形 4">
            <a:extLst>
              <a:ext uri="{FF2B5EF4-FFF2-40B4-BE49-F238E27FC236}">
                <a16:creationId xmlns:a16="http://schemas.microsoft.com/office/drawing/2014/main" id="{9A2B9D8C-9CE1-4E99-9D94-28BDA956B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个参数表示正则表达式模式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个参数表示待匹配的数组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默认情况下，返回值是符合正则规则的数组，同时保留原数组中的键值关系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个参数设置为</a:t>
            </a:r>
            <a:r>
              <a:rPr lang="en-US" altLang="zh-CN"/>
              <a:t>PREG_GREP_INVERT</a:t>
            </a:r>
            <a:r>
              <a:rPr lang="zh-CN" altLang="en-US"/>
              <a:t>，可获取不符合正则规则的数组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90F4CA5D-CB7A-492B-A186-D6B9469962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10.1 </a:t>
            </a:r>
            <a:r>
              <a:rPr lang="zh-CN" altLang="en-US"/>
              <a:t>什么是正则表达式</a:t>
            </a:r>
          </a:p>
        </p:txBody>
      </p:sp>
      <p:sp>
        <p:nvSpPr>
          <p:cNvPr id="17411" name="矩形 4">
            <a:extLst>
              <a:ext uri="{FF2B5EF4-FFF2-40B4-BE49-F238E27FC236}">
                <a16:creationId xmlns:a16="http://schemas.microsoft.com/office/drawing/2014/main" id="{5AE1E0AF-BAA4-4908-A603-C50D7616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398588"/>
            <a:ext cx="852011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举例说明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若想要使</a:t>
            </a:r>
            <a:r>
              <a:rPr lang="en-US" altLang="zh-CN" dirty="0"/>
              <a:t>Apache</a:t>
            </a:r>
            <a:r>
              <a:rPr lang="zh-CN" altLang="en-US" dirty="0"/>
              <a:t>服务器解析</a:t>
            </a:r>
            <a:r>
              <a:rPr lang="en-US" altLang="zh-CN" dirty="0"/>
              <a:t>PHP</a:t>
            </a:r>
            <a:r>
              <a:rPr lang="zh-CN" altLang="en-US" dirty="0"/>
              <a:t>文件，需要在</a:t>
            </a:r>
            <a:r>
              <a:rPr lang="en-US" altLang="zh-CN" dirty="0"/>
              <a:t>Apache</a:t>
            </a:r>
            <a:r>
              <a:rPr lang="zh-CN" altLang="en-US" dirty="0"/>
              <a:t>的配置文件中添加能够匹配出以“</a:t>
            </a:r>
            <a:r>
              <a:rPr lang="en-US" altLang="zh-CN" dirty="0"/>
              <a:t>.php</a:t>
            </a:r>
            <a:r>
              <a:rPr lang="zh-CN" altLang="en-US" dirty="0"/>
              <a:t>”结尾的配置“</a:t>
            </a:r>
            <a:r>
              <a:rPr lang="en-US" altLang="zh-CN" dirty="0"/>
              <a:t>\.php$</a:t>
            </a:r>
            <a:r>
              <a:rPr lang="zh-CN" altLang="en-US" dirty="0"/>
              <a:t>”，添加完成后当用户访问</a:t>
            </a:r>
            <a:r>
              <a:rPr lang="en-US" altLang="zh-CN" dirty="0"/>
              <a:t>PHP</a:t>
            </a:r>
            <a:r>
              <a:rPr lang="zh-CN" altLang="en-US" dirty="0"/>
              <a:t>文件时，</a:t>
            </a:r>
            <a:r>
              <a:rPr lang="en-US" altLang="zh-CN" dirty="0"/>
              <a:t>Apache</a:t>
            </a:r>
            <a:r>
              <a:rPr lang="zh-CN" altLang="en-US" dirty="0"/>
              <a:t>就会将该文件交给</a:t>
            </a:r>
            <a:r>
              <a:rPr lang="en-US" altLang="zh-CN" dirty="0"/>
              <a:t>PHP</a:t>
            </a:r>
            <a:r>
              <a:rPr lang="zh-CN" altLang="en-US" dirty="0"/>
              <a:t>去处理。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这里的</a:t>
            </a:r>
            <a:r>
              <a:rPr lang="zh-CN" altLang="en-US" b="1" u="sng" dirty="0">
                <a:solidFill>
                  <a:srgbClr val="0070C0"/>
                </a:solidFill>
              </a:rPr>
              <a:t>“</a:t>
            </a:r>
            <a:r>
              <a:rPr lang="en-US" altLang="zh-CN" b="1" u="sng" dirty="0">
                <a:solidFill>
                  <a:srgbClr val="0070C0"/>
                </a:solidFill>
              </a:rPr>
              <a:t>\.php$</a:t>
            </a:r>
            <a:r>
              <a:rPr lang="zh-CN" altLang="en-US" b="1" u="sng" dirty="0">
                <a:solidFill>
                  <a:srgbClr val="0070C0"/>
                </a:solidFill>
              </a:rPr>
              <a:t>”</a:t>
            </a:r>
            <a:r>
              <a:rPr lang="zh-CN" altLang="en-US" dirty="0"/>
              <a:t>就是一个简单的正则表达式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26CC-106F-4CD0-9A12-F0392C9D344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6E7F49B-CC57-4CE6-9438-BF24A4E6A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preg_replace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4" name="矩形 3">
            <a:extLst>
              <a:ext uri="{FF2B5EF4-FFF2-40B4-BE49-F238E27FC236}">
                <a16:creationId xmlns:a16="http://schemas.microsoft.com/office/drawing/2014/main" id="{61DD9048-22B8-4245-9D7C-EA568959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作用</a:t>
            </a:r>
            <a:r>
              <a:rPr lang="zh-CN" altLang="en-US"/>
              <a:t>：如果想通过正则表达式完成字符串的搜索和替换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对比</a:t>
            </a:r>
            <a:r>
              <a:rPr lang="zh-CN" altLang="en-US"/>
              <a:t>：与字符串处理函数</a:t>
            </a:r>
            <a:r>
              <a:rPr lang="en-US" altLang="zh-CN"/>
              <a:t>str_replace()</a:t>
            </a:r>
            <a:r>
              <a:rPr lang="zh-CN" altLang="en-US"/>
              <a:t>相比，</a:t>
            </a:r>
            <a:r>
              <a:rPr lang="en-US" altLang="zh-CN"/>
              <a:t>preg_replace()</a:t>
            </a:r>
            <a:r>
              <a:rPr lang="zh-CN" altLang="en-US"/>
              <a:t>函数的功能更加强大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58500-A302-4231-AECF-8BA5617A329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AC395A7F-6710-42EA-A463-AD91C4CB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preg_replace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8" name="矩形 3">
            <a:extLst>
              <a:ext uri="{FF2B5EF4-FFF2-40B4-BE49-F238E27FC236}">
                <a16:creationId xmlns:a16="http://schemas.microsoft.com/office/drawing/2014/main" id="{19552689-C28A-4F2B-8DC8-8E0273A6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）替换指定内容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执行过程：搜索第</a:t>
            </a:r>
            <a:r>
              <a:rPr lang="en-US" altLang="zh-CN" dirty="0"/>
              <a:t>3</a:t>
            </a:r>
            <a:r>
              <a:rPr lang="zh-CN" altLang="en-US" dirty="0"/>
              <a:t>个参数中符合第</a:t>
            </a:r>
            <a:r>
              <a:rPr lang="en-US" altLang="zh-CN" dirty="0"/>
              <a:t>1</a:t>
            </a:r>
            <a:r>
              <a:rPr lang="zh-CN" altLang="en-US" dirty="0"/>
              <a:t>个参数正则规则的内容，然后使用第</a:t>
            </a:r>
            <a:r>
              <a:rPr lang="en-US" altLang="zh-CN" dirty="0"/>
              <a:t>2</a:t>
            </a:r>
            <a:r>
              <a:rPr lang="zh-CN" altLang="en-US" dirty="0"/>
              <a:t>个参数进行替换。其中，第</a:t>
            </a:r>
            <a:r>
              <a:rPr lang="en-US" altLang="zh-CN" dirty="0"/>
              <a:t>3</a:t>
            </a:r>
            <a:r>
              <a:rPr lang="zh-CN" altLang="en-US" dirty="0"/>
              <a:t>个参数的数据类型决定着返回值的类型。</a:t>
            </a:r>
            <a:endParaRPr lang="en-US" altLang="zh-CN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4BF74C3-3A52-45BF-854F-3759004637E4}"/>
              </a:ext>
            </a:extLst>
          </p:cNvPr>
          <p:cNvSpPr/>
          <p:nvPr/>
        </p:nvSpPr>
        <p:spPr>
          <a:xfrm>
            <a:off x="3686176" y="4008438"/>
            <a:ext cx="24796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个参数是字符串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985D397-5B03-43EE-8E18-05A2FEC236FD}"/>
              </a:ext>
            </a:extLst>
          </p:cNvPr>
          <p:cNvSpPr/>
          <p:nvPr/>
        </p:nvSpPr>
        <p:spPr>
          <a:xfrm>
            <a:off x="3686176" y="4803775"/>
            <a:ext cx="2479675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个参数是数组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4C8931-3B89-4E84-B41B-88EF73D58F3A}"/>
              </a:ext>
            </a:extLst>
          </p:cNvPr>
          <p:cNvCxnSpPr/>
          <p:nvPr/>
        </p:nvCxnSpPr>
        <p:spPr bwMode="auto">
          <a:xfrm>
            <a:off x="6169025" y="4287838"/>
            <a:ext cx="446088" cy="0"/>
          </a:xfrm>
          <a:prstGeom prst="straightConnector1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1FCDC1-C83E-4DFB-B0A9-1945B7C3DBD3}"/>
              </a:ext>
            </a:extLst>
          </p:cNvPr>
          <p:cNvCxnSpPr/>
          <p:nvPr/>
        </p:nvCxnSpPr>
        <p:spPr bwMode="auto">
          <a:xfrm>
            <a:off x="6169025" y="5083175"/>
            <a:ext cx="446088" cy="0"/>
          </a:xfrm>
          <a:prstGeom prst="straightConnector1">
            <a:avLst/>
          </a:pr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F42903F-045A-4E1E-AC2C-042C5994D33C}"/>
              </a:ext>
            </a:extLst>
          </p:cNvPr>
          <p:cNvSpPr/>
          <p:nvPr/>
        </p:nvSpPr>
        <p:spPr>
          <a:xfrm>
            <a:off x="6661150" y="4008438"/>
            <a:ext cx="1638300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返回字符串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92754A8-A41E-4AD2-9387-A1B7792DAFDA}"/>
              </a:ext>
            </a:extLst>
          </p:cNvPr>
          <p:cNvSpPr/>
          <p:nvPr/>
        </p:nvSpPr>
        <p:spPr>
          <a:xfrm>
            <a:off x="6661150" y="4803775"/>
            <a:ext cx="1639888" cy="55880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返回数组</a:t>
            </a:r>
          </a:p>
        </p:txBody>
      </p:sp>
      <p:sp>
        <p:nvSpPr>
          <p:cNvPr id="57355" name="TextBox 11">
            <a:extLst>
              <a:ext uri="{FF2B5EF4-FFF2-40B4-BE49-F238E27FC236}">
                <a16:creationId xmlns:a16="http://schemas.microsoft.com/office/drawing/2014/main" id="{0FD3CBFB-C1F5-4780-BB8D-49FBDC90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6" y="564197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…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A8735-FB6E-4CC1-8E0F-C0C76AD8EB08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C57B2DDD-2F24-4BC0-A4A7-B72638549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preg_replace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72" name="组合 9">
            <a:extLst>
              <a:ext uri="{FF2B5EF4-FFF2-40B4-BE49-F238E27FC236}">
                <a16:creationId xmlns:a16="http://schemas.microsoft.com/office/drawing/2014/main" id="{7982BB09-7BCD-4532-AE88-02ABACBE77D4}"/>
              </a:ext>
            </a:extLst>
          </p:cNvPr>
          <p:cNvGrpSpPr>
            <a:grpSpLocks/>
          </p:cNvGrpSpPr>
          <p:nvPr/>
        </p:nvGrpSpPr>
        <p:grpSpPr bwMode="auto">
          <a:xfrm>
            <a:off x="1655805" y="2290120"/>
            <a:ext cx="8328453" cy="4135394"/>
            <a:chOff x="1277815" y="3552092"/>
            <a:chExt cx="2159587" cy="1326822"/>
          </a:xfrm>
        </p:grpSpPr>
        <p:sp>
          <p:nvSpPr>
            <p:cNvPr id="58374" name="矩形 10">
              <a:extLst>
                <a:ext uri="{FF2B5EF4-FFF2-40B4-BE49-F238E27FC236}">
                  <a16:creationId xmlns:a16="http://schemas.microsoft.com/office/drawing/2014/main" id="{0C3799A6-6A8B-42BF-9414-34BEA806E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06673" cy="13268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8375" name="矩形 11">
              <a:extLst>
                <a:ext uri="{FF2B5EF4-FFF2-40B4-BE49-F238E27FC236}">
                  <a16:creationId xmlns:a16="http://schemas.microsoft.com/office/drawing/2014/main" id="{E3584C19-7CA8-4DAA-A0FA-D340BE0BD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818" y="3739248"/>
              <a:ext cx="2062584" cy="1040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$str = "My Name is 'Tom'";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$pattern = "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/</a:t>
              </a:r>
              <a:r>
                <a:rPr lang="en-US" altLang="zh-CN" sz="2800" b="1" dirty="0">
                  <a:solidFill>
                    <a:srgbClr val="FFC000"/>
                  </a:solidFill>
                </a:rPr>
                <a:t>\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'(.*)</a:t>
              </a:r>
              <a:r>
                <a:rPr lang="en-US" altLang="zh-CN" sz="2800" b="1" dirty="0">
                  <a:solidFill>
                    <a:srgbClr val="FFC000"/>
                  </a:solidFill>
                </a:rPr>
                <a:t>\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'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/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";		//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匹配规则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$replace = "'XXX'";			//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替换的内容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My Name is 'XXX'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echo </a:t>
              </a:r>
              <a:r>
                <a:rPr lang="en-US" altLang="zh-CN" sz="2800" b="1" dirty="0" err="1">
                  <a:solidFill>
                    <a:schemeClr val="bg1"/>
                  </a:solidFill>
                </a:rPr>
                <a:t>preg_replace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($pattern, $replace, $str);</a:t>
              </a: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6BC0768-CB5E-4BD2-9FC4-5ED5B5AADB29}"/>
              </a:ext>
            </a:extLst>
          </p:cNvPr>
          <p:cNvSpPr/>
          <p:nvPr/>
        </p:nvSpPr>
        <p:spPr>
          <a:xfrm>
            <a:off x="5310189" y="2073276"/>
            <a:ext cx="3576637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① 替换字符串中匹配的内容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730AD-5857-45BD-84AF-EFF2153BAF3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1EBE734-771C-425A-8CFA-9B59FAA5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preg_replace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396" name="组合 9">
            <a:extLst>
              <a:ext uri="{FF2B5EF4-FFF2-40B4-BE49-F238E27FC236}">
                <a16:creationId xmlns:a16="http://schemas.microsoft.com/office/drawing/2014/main" id="{0EFF4E2F-1FFA-4152-9FD9-36C13466FBE5}"/>
              </a:ext>
            </a:extLst>
          </p:cNvPr>
          <p:cNvGrpSpPr>
            <a:grpSpLocks/>
          </p:cNvGrpSpPr>
          <p:nvPr/>
        </p:nvGrpSpPr>
        <p:grpSpPr bwMode="auto">
          <a:xfrm>
            <a:off x="3146426" y="2352676"/>
            <a:ext cx="6219825" cy="2652713"/>
            <a:chOff x="1277815" y="3552092"/>
            <a:chExt cx="2159587" cy="1326822"/>
          </a:xfrm>
        </p:grpSpPr>
        <p:sp>
          <p:nvSpPr>
            <p:cNvPr id="59398" name="矩形 10">
              <a:extLst>
                <a:ext uri="{FF2B5EF4-FFF2-40B4-BE49-F238E27FC236}">
                  <a16:creationId xmlns:a16="http://schemas.microsoft.com/office/drawing/2014/main" id="{4F450FCE-F128-4103-AA92-B534216E3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06673" cy="13268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9399" name="矩形 11">
              <a:extLst>
                <a:ext uri="{FF2B5EF4-FFF2-40B4-BE49-F238E27FC236}">
                  <a16:creationId xmlns:a16="http://schemas.microsoft.com/office/drawing/2014/main" id="{3491B6D1-6861-4D27-8F04-EA70327B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818" y="3739248"/>
              <a:ext cx="2062584" cy="94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['Php', 'Python', 'c'];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$pattern = '/p/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	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匹配规则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$replace = 'p';		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替换的内容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Array ( [0] =&gt; php [1] =&gt; python [2] =&gt; c 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print_r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preg_replace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($pattern, $replace, 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));</a:t>
              </a: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B2CF813-5ECF-4A1A-AE3F-CDF3978D4A5B}"/>
              </a:ext>
            </a:extLst>
          </p:cNvPr>
          <p:cNvSpPr/>
          <p:nvPr/>
        </p:nvSpPr>
        <p:spPr>
          <a:xfrm>
            <a:off x="5780089" y="2073276"/>
            <a:ext cx="3106737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② 替换数组中匹配的内容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99805-0AE1-46B2-A730-6DF1C847AC28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DE94FAA5-C14C-464D-90A7-B9B436AF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preg_replace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420" name="组合 9">
            <a:extLst>
              <a:ext uri="{FF2B5EF4-FFF2-40B4-BE49-F238E27FC236}">
                <a16:creationId xmlns:a16="http://schemas.microsoft.com/office/drawing/2014/main" id="{C546F197-6792-47B3-B57A-F954B8024283}"/>
              </a:ext>
            </a:extLst>
          </p:cNvPr>
          <p:cNvGrpSpPr>
            <a:grpSpLocks/>
          </p:cNvGrpSpPr>
          <p:nvPr/>
        </p:nvGrpSpPr>
        <p:grpSpPr bwMode="auto">
          <a:xfrm>
            <a:off x="2695576" y="2352676"/>
            <a:ext cx="6975475" cy="2652713"/>
            <a:chOff x="1277815" y="3552092"/>
            <a:chExt cx="2159587" cy="1326822"/>
          </a:xfrm>
        </p:grpSpPr>
        <p:sp>
          <p:nvSpPr>
            <p:cNvPr id="60422" name="矩形 10">
              <a:extLst>
                <a:ext uri="{FF2B5EF4-FFF2-40B4-BE49-F238E27FC236}">
                  <a16:creationId xmlns:a16="http://schemas.microsoft.com/office/drawing/2014/main" id="{72950A5A-11C1-4C7F-9096-B4650F4D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2106673" cy="13268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0423" name="矩形 11">
              <a:extLst>
                <a:ext uri="{FF2B5EF4-FFF2-40B4-BE49-F238E27FC236}">
                  <a16:creationId xmlns:a16="http://schemas.microsoft.com/office/drawing/2014/main" id="{3035E1A8-4F8F-44A5-9246-F2B499EBD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818" y="3739248"/>
              <a:ext cx="2062584" cy="969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$str = 'The quick brown fox jumps over the lazy dog.';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$pattern = ['/quick/', '/brown/', '/fox/']; 		// </a:t>
              </a:r>
              <a:r>
                <a:rPr lang="zh-CN" altLang="en-US" sz="1600" b="1">
                  <a:solidFill>
                    <a:schemeClr val="bg1"/>
                  </a:solidFill>
                </a:rPr>
                <a:t>匹配规则数组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$replace = ['slow', 'black', 'bear'];   		// </a:t>
              </a:r>
              <a:r>
                <a:rPr lang="zh-CN" altLang="en-US" sz="1600" b="1">
                  <a:solidFill>
                    <a:schemeClr val="bg1"/>
                  </a:solidFill>
                </a:rPr>
                <a:t>替换内容数组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// </a:t>
              </a:r>
              <a:r>
                <a:rPr lang="zh-CN" altLang="en-US" sz="1600" b="1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>
                  <a:solidFill>
                    <a:schemeClr val="bg1"/>
                  </a:solidFill>
                </a:rPr>
                <a:t>The slow black bear jumps over the lazy dog.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echo preg_replace($pattern, $replace, $str);</a:t>
              </a: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C91E002-1920-403F-9BEC-D53ED25B70A7}"/>
              </a:ext>
            </a:extLst>
          </p:cNvPr>
          <p:cNvSpPr/>
          <p:nvPr/>
        </p:nvSpPr>
        <p:spPr>
          <a:xfrm>
            <a:off x="5861051" y="2073276"/>
            <a:ext cx="3330575" cy="55721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③ 正则与替换内容皆为数组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963CA-33B6-44DB-8A6F-95AAF9E376E1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95849EF-22DD-4A95-B0AC-78E09676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preg_replace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C684EE-8F74-45C6-9D26-55B702DD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）限定替换次数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默认允许的替换次数是所有符合规则的内容，其值是</a:t>
            </a:r>
            <a:r>
              <a:rPr lang="en-US" altLang="zh-CN" dirty="0"/>
              <a:t>-1</a:t>
            </a:r>
            <a:r>
              <a:rPr lang="zh-CN" altLang="en-US" dirty="0"/>
              <a:t>，表示无限次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可以根据实际情况设置允许替换的次数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4C53-6A71-4B48-87DD-CA4E652FF87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519A4B06-83D5-4B98-B981-B7CD37DB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preg_replace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68" name="矩形 3">
            <a:extLst>
              <a:ext uri="{FF2B5EF4-FFF2-40B4-BE49-F238E27FC236}">
                <a16:creationId xmlns:a16="http://schemas.microsoft.com/office/drawing/2014/main" id="{D13E2C95-FA90-442F-ACEA-33C213F0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）限定替换次数</a:t>
            </a:r>
          </a:p>
        </p:txBody>
      </p:sp>
      <p:grpSp>
        <p:nvGrpSpPr>
          <p:cNvPr id="62469" name="组合 9">
            <a:extLst>
              <a:ext uri="{FF2B5EF4-FFF2-40B4-BE49-F238E27FC236}">
                <a16:creationId xmlns:a16="http://schemas.microsoft.com/office/drawing/2014/main" id="{54D22D71-5B2B-4833-9E2D-C918D3693F62}"/>
              </a:ext>
            </a:extLst>
          </p:cNvPr>
          <p:cNvGrpSpPr>
            <a:grpSpLocks/>
          </p:cNvGrpSpPr>
          <p:nvPr/>
        </p:nvGrpSpPr>
        <p:grpSpPr bwMode="auto">
          <a:xfrm>
            <a:off x="3622675" y="2725738"/>
            <a:ext cx="5200650" cy="2279650"/>
            <a:chOff x="1277815" y="3552092"/>
            <a:chExt cx="1610429" cy="1326822"/>
          </a:xfrm>
        </p:grpSpPr>
        <p:sp>
          <p:nvSpPr>
            <p:cNvPr id="62471" name="矩形 10">
              <a:extLst>
                <a:ext uri="{FF2B5EF4-FFF2-40B4-BE49-F238E27FC236}">
                  <a16:creationId xmlns:a16="http://schemas.microsoft.com/office/drawing/2014/main" id="{D4562107-C4C1-4818-B760-F3679062A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1610429" cy="13268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2472" name="矩形 11">
              <a:extLst>
                <a:ext uri="{FF2B5EF4-FFF2-40B4-BE49-F238E27FC236}">
                  <a16:creationId xmlns:a16="http://schemas.microsoft.com/office/drawing/2014/main" id="{0A6BD6C1-CE58-4E85-B101-8D6F65B9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28" y="3623238"/>
              <a:ext cx="1524316" cy="11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$str = '</a:t>
              </a:r>
              <a:r>
                <a:rPr lang="zh-CN" altLang="en-US" sz="1600" b="1">
                  <a:solidFill>
                    <a:schemeClr val="bg1"/>
                  </a:solidFill>
                </a:rPr>
                <a:t>生如夏花之绚烂，死如秋叶之静美</a:t>
              </a:r>
              <a:r>
                <a:rPr lang="en-US" altLang="zh-CN" sz="1600" b="1">
                  <a:solidFill>
                    <a:schemeClr val="bg1"/>
                  </a:solidFill>
                </a:rPr>
                <a:t>';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$pattern = '/</a:t>
              </a:r>
              <a:r>
                <a:rPr lang="zh-CN" altLang="en-US" sz="1600" b="1">
                  <a:solidFill>
                    <a:schemeClr val="bg1"/>
                  </a:solidFill>
                </a:rPr>
                <a:t>之</a:t>
              </a:r>
              <a:r>
                <a:rPr lang="en-US" altLang="zh-CN" sz="1600" b="1">
                  <a:solidFill>
                    <a:schemeClr val="bg1"/>
                  </a:solidFill>
                </a:rPr>
                <a:t>/';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$replace = '</a:t>
              </a:r>
              <a:r>
                <a:rPr lang="zh-CN" altLang="en-US" sz="1600" b="1">
                  <a:solidFill>
                    <a:schemeClr val="bg1"/>
                  </a:solidFill>
                </a:rPr>
                <a:t>的</a:t>
              </a:r>
              <a:r>
                <a:rPr lang="en-US" altLang="zh-CN" sz="1600" b="1">
                  <a:solidFill>
                    <a:schemeClr val="bg1"/>
                  </a:solidFill>
                </a:rPr>
                <a:t>';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// </a:t>
              </a:r>
              <a:r>
                <a:rPr lang="zh-CN" altLang="en-US" sz="1600" b="1">
                  <a:solidFill>
                    <a:schemeClr val="bg1"/>
                  </a:solidFill>
                </a:rPr>
                <a:t>输出结果：生如夏花的绚烂，死如秋叶之静美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echo preg_replace($pattern, $replace, $str, 1);</a:t>
              </a:r>
            </a:p>
          </p:txBody>
        </p:sp>
      </p:grpSp>
      <p:sp>
        <p:nvSpPr>
          <p:cNvPr id="62470" name="矩形 7">
            <a:extLst>
              <a:ext uri="{FF2B5EF4-FFF2-40B4-BE49-F238E27FC236}">
                <a16:creationId xmlns:a16="http://schemas.microsoft.com/office/drawing/2014/main" id="{E5F1B9C3-2385-4083-8642-3BF1BC9BF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126039"/>
            <a:ext cx="8066088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$str</a:t>
            </a:r>
            <a:r>
              <a:rPr lang="zh-CN" altLang="zh-CN"/>
              <a:t>中有两处符合正则</a:t>
            </a:r>
            <a:r>
              <a:rPr lang="en-US" altLang="zh-CN"/>
              <a:t>$pattern</a:t>
            </a:r>
            <a:r>
              <a:rPr lang="zh-CN" altLang="zh-CN"/>
              <a:t>的匹配，但是</a:t>
            </a:r>
            <a:r>
              <a:rPr lang="en-US" altLang="zh-CN"/>
              <a:t>preg_replace()</a:t>
            </a:r>
            <a:r>
              <a:rPr lang="zh-CN" altLang="zh-CN"/>
              <a:t>函数的第</a:t>
            </a:r>
            <a:r>
              <a:rPr lang="en-US" altLang="zh-CN"/>
              <a:t>4</a:t>
            </a:r>
            <a:r>
              <a:rPr lang="zh-CN" altLang="zh-CN"/>
              <a:t>个参数将替换的次数指定为</a:t>
            </a:r>
            <a:r>
              <a:rPr lang="en-US" altLang="zh-CN"/>
              <a:t>1</a:t>
            </a:r>
            <a:r>
              <a:rPr lang="zh-CN" altLang="zh-CN"/>
              <a:t>次。因此，最后的输出结果中就只替换了一次“之”字。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2530-95A5-4876-88FA-849D6F2FF03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8D57C33-F56A-44E1-9A1C-898F25D1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preg_replace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2" name="矩形 3">
            <a:extLst>
              <a:ext uri="{FF2B5EF4-FFF2-40B4-BE49-F238E27FC236}">
                <a16:creationId xmlns:a16="http://schemas.microsoft.com/office/drawing/2014/main" id="{4668B5C3-4B65-4A20-BC79-6F06745AC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）获取替换的次数</a:t>
            </a:r>
          </a:p>
          <a:p>
            <a:pPr>
              <a:lnSpc>
                <a:spcPct val="200000"/>
              </a:lnSpc>
            </a:pPr>
            <a:r>
              <a:rPr lang="zh-CN" altLang="en-US"/>
              <a:t>当需要替换的内容很多时，若需要了解</a:t>
            </a:r>
            <a:r>
              <a:rPr lang="en-US" altLang="zh-CN"/>
              <a:t>preg_replace()</a:t>
            </a:r>
            <a:r>
              <a:rPr lang="zh-CN" altLang="en-US"/>
              <a:t>函数具体完成了几次指定规则的替换，可通过第</a:t>
            </a:r>
            <a:r>
              <a:rPr lang="en-US" altLang="zh-CN"/>
              <a:t>5</a:t>
            </a:r>
            <a:r>
              <a:rPr lang="zh-CN" altLang="en-US"/>
              <a:t>个可选参数保存完成替换的总次数。</a:t>
            </a:r>
          </a:p>
        </p:txBody>
      </p:sp>
      <p:grpSp>
        <p:nvGrpSpPr>
          <p:cNvPr id="63493" name="组合 9">
            <a:extLst>
              <a:ext uri="{FF2B5EF4-FFF2-40B4-BE49-F238E27FC236}">
                <a16:creationId xmlns:a16="http://schemas.microsoft.com/office/drawing/2014/main" id="{E19397B6-DA5D-4A96-A91C-7EC70DAF1E49}"/>
              </a:ext>
            </a:extLst>
          </p:cNvPr>
          <p:cNvGrpSpPr>
            <a:grpSpLocks/>
          </p:cNvGrpSpPr>
          <p:nvPr/>
        </p:nvGrpSpPr>
        <p:grpSpPr bwMode="auto">
          <a:xfrm>
            <a:off x="3121025" y="3884613"/>
            <a:ext cx="6002338" cy="1274762"/>
            <a:chOff x="1277815" y="3552092"/>
            <a:chExt cx="1610429" cy="742043"/>
          </a:xfrm>
        </p:grpSpPr>
        <p:sp>
          <p:nvSpPr>
            <p:cNvPr id="63495" name="矩形 10">
              <a:extLst>
                <a:ext uri="{FF2B5EF4-FFF2-40B4-BE49-F238E27FC236}">
                  <a16:creationId xmlns:a16="http://schemas.microsoft.com/office/drawing/2014/main" id="{8804A158-7648-4C57-A0EB-0517AA48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1610429" cy="7420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3496" name="矩形 11">
              <a:extLst>
                <a:ext uri="{FF2B5EF4-FFF2-40B4-BE49-F238E27FC236}">
                  <a16:creationId xmlns:a16="http://schemas.microsoft.com/office/drawing/2014/main" id="{9921222B-3D81-43D7-92CA-FD2005E84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28" y="3643711"/>
              <a:ext cx="1524316" cy="45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preg_replace($pattern, $replace, $str, -1, $count);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echo $count;       // </a:t>
              </a:r>
              <a:r>
                <a:rPr lang="zh-CN" altLang="en-US" sz="1600" b="1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63494" name="矩形 7">
            <a:extLst>
              <a:ext uri="{FF2B5EF4-FFF2-40B4-BE49-F238E27FC236}">
                <a16:creationId xmlns:a16="http://schemas.microsoft.com/office/drawing/2014/main" id="{4712D1ED-9A95-4A22-BA98-27497A9A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5553075"/>
            <a:ext cx="608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u="sng">
                <a:solidFill>
                  <a:srgbClr val="FF0000"/>
                </a:solidFill>
              </a:rPr>
              <a:t>需要注意的是，该函数的第</a:t>
            </a:r>
            <a:r>
              <a:rPr lang="en-US" altLang="zh-CN" b="1" u="sng">
                <a:solidFill>
                  <a:srgbClr val="FF0000"/>
                </a:solidFill>
              </a:rPr>
              <a:t>5</a:t>
            </a:r>
            <a:r>
              <a:rPr lang="zh-CN" altLang="en-US" b="1" u="sng">
                <a:solidFill>
                  <a:srgbClr val="FF0000"/>
                </a:solidFill>
              </a:rPr>
              <a:t>个参数</a:t>
            </a:r>
            <a:r>
              <a:rPr lang="zh-CN" altLang="zh-CN" b="1" u="sng">
                <a:solidFill>
                  <a:srgbClr val="FF0000"/>
                </a:solidFill>
              </a:rPr>
              <a:t>是一个引用传参的变量</a:t>
            </a:r>
            <a:endParaRPr lang="zh-CN" altLang="en-US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08544-EA1C-48F2-86B8-8A7A6923DF9E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934AC1E-032E-4510-BEF6-E9D5E7E5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preg_split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516" name="矩形 3">
            <a:extLst>
              <a:ext uri="{FF2B5EF4-FFF2-40B4-BE49-F238E27FC236}">
                <a16:creationId xmlns:a16="http://schemas.microsoft.com/office/drawing/2014/main" id="{FAA381D0-A429-43A9-AAE9-A23FD41FB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根据正则表达式完成字符串的分割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与</a:t>
            </a:r>
            <a:r>
              <a:rPr lang="en-US" altLang="zh-CN"/>
              <a:t>explode()</a:t>
            </a:r>
            <a:r>
              <a:rPr lang="zh-CN" altLang="en-US"/>
              <a:t>函数的区别是，</a:t>
            </a:r>
            <a:r>
              <a:rPr lang="en-US" altLang="zh-CN"/>
              <a:t>preg_split()</a:t>
            </a:r>
            <a:r>
              <a:rPr lang="zh-CN" altLang="en-US"/>
              <a:t>函数可完成复杂字符串的分割操作。例如多个分割符。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2AC87-68C5-4728-8737-03464BB174D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B6C7383-FCF8-459D-8E61-04BF6897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preg_split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40" name="矩形 3">
            <a:extLst>
              <a:ext uri="{FF2B5EF4-FFF2-40B4-BE49-F238E27FC236}">
                <a16:creationId xmlns:a16="http://schemas.microsoft.com/office/drawing/2014/main" id="{3BEDA214-6101-421D-BC31-EBBD9AD6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）按照规则分割</a:t>
            </a:r>
          </a:p>
          <a:p>
            <a:pPr>
              <a:lnSpc>
                <a:spcPct val="200000"/>
              </a:lnSpc>
            </a:pPr>
            <a:r>
              <a:rPr lang="zh-CN" altLang="en-US"/>
              <a:t>下面的示例演示了如何按照字符串中的“</a:t>
            </a:r>
            <a:r>
              <a:rPr lang="en-US" altLang="zh-CN"/>
              <a:t>@”</a:t>
            </a:r>
            <a:r>
              <a:rPr lang="zh-CN" altLang="en-US"/>
              <a:t>和“</a:t>
            </a:r>
            <a:r>
              <a:rPr lang="en-US" altLang="zh-CN"/>
              <a:t>.”</a:t>
            </a:r>
            <a:r>
              <a:rPr lang="zh-CN" altLang="en-US"/>
              <a:t>两种分隔符进行分割。</a:t>
            </a:r>
          </a:p>
        </p:txBody>
      </p:sp>
      <p:grpSp>
        <p:nvGrpSpPr>
          <p:cNvPr id="65541" name="组合 9">
            <a:extLst>
              <a:ext uri="{FF2B5EF4-FFF2-40B4-BE49-F238E27FC236}">
                <a16:creationId xmlns:a16="http://schemas.microsoft.com/office/drawing/2014/main" id="{38C5EEA6-3BAB-4912-8761-C5CBEC5461AB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3403600"/>
            <a:ext cx="7440612" cy="1275489"/>
            <a:chOff x="1277815" y="3552092"/>
            <a:chExt cx="1610429" cy="742043"/>
          </a:xfrm>
        </p:grpSpPr>
        <p:sp>
          <p:nvSpPr>
            <p:cNvPr id="65543" name="矩形 10">
              <a:extLst>
                <a:ext uri="{FF2B5EF4-FFF2-40B4-BE49-F238E27FC236}">
                  <a16:creationId xmlns:a16="http://schemas.microsoft.com/office/drawing/2014/main" id="{A3F688DF-C718-49A4-829C-CF0BF4629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1610429" cy="7420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5544" name="矩形 11">
              <a:extLst>
                <a:ext uri="{FF2B5EF4-FFF2-40B4-BE49-F238E27FC236}">
                  <a16:creationId xmlns:a16="http://schemas.microsoft.com/office/drawing/2014/main" id="{F739AC57-E3D1-4365-A3B7-2F73329CE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28" y="3643711"/>
              <a:ext cx="1524316" cy="455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$arr = preg_split('/[@,\.]/', 'abc@163.com');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print_r($arr);    // </a:t>
              </a:r>
              <a:r>
                <a:rPr lang="zh-CN" altLang="en-US" sz="1600" b="1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>
                  <a:solidFill>
                    <a:schemeClr val="bg1"/>
                  </a:solidFill>
                </a:rPr>
                <a:t>Array( [0] =&gt; abc [1] =&gt; 163 [2] =&gt; com )</a:t>
              </a:r>
            </a:p>
          </p:txBody>
        </p:sp>
      </p:grpSp>
      <p:sp>
        <p:nvSpPr>
          <p:cNvPr id="65542" name="矩形 7">
            <a:extLst>
              <a:ext uri="{FF2B5EF4-FFF2-40B4-BE49-F238E27FC236}">
                <a16:creationId xmlns:a16="http://schemas.microsoft.com/office/drawing/2014/main" id="{1271DF95-D5F4-4519-916C-E24BE2A6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6" y="4711701"/>
            <a:ext cx="751522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第</a:t>
            </a:r>
            <a:r>
              <a:rPr lang="en-US" altLang="zh-CN"/>
              <a:t>1</a:t>
            </a:r>
            <a:r>
              <a:rPr lang="zh-CN" altLang="zh-CN"/>
              <a:t>个参数为正则表达式分隔符</a:t>
            </a:r>
            <a:endParaRPr lang="en-US" altLang="zh-CN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第</a:t>
            </a:r>
            <a:r>
              <a:rPr lang="en-US" altLang="zh-CN"/>
              <a:t>2</a:t>
            </a:r>
            <a:r>
              <a:rPr lang="zh-CN" altLang="zh-CN"/>
              <a:t>个参数表示待分割的字符串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4AFEBDFA-E0D6-488A-824B-0AF634CE03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10.1 </a:t>
            </a:r>
            <a:r>
              <a:rPr lang="zh-CN" altLang="en-US"/>
              <a:t>什么是正则表达式</a:t>
            </a: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526EE269-975E-42B0-8811-0B4F93CC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26" name="对象 3">
            <a:extLst>
              <a:ext uri="{FF2B5EF4-FFF2-40B4-BE49-F238E27FC236}">
                <a16:creationId xmlns:a16="http://schemas.microsoft.com/office/drawing/2014/main" id="{98638A59-9B29-4F1B-87E4-FEC556739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176" y="2181225"/>
          <a:ext cx="759142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5219100" imgH="2518913" progId="Visio.Drawing.11">
                  <p:embed/>
                </p:oleObj>
              </mc:Choice>
              <mc:Fallback>
                <p:oleObj name="Visio" r:id="rId3" imgW="5219100" imgH="2518913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6" y="2181225"/>
                        <a:ext cx="7591425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矩形 5">
            <a:extLst>
              <a:ext uri="{FF2B5EF4-FFF2-40B4-BE49-F238E27FC236}">
                <a16:creationId xmlns:a16="http://schemas.microsoft.com/office/drawing/2014/main" id="{BCE51D40-4124-4E2E-BF2D-8E6DA90AA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398588"/>
            <a:ext cx="8520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正则表达式的发展历史</a:t>
            </a:r>
            <a:endParaRPr lang="en-US" altLang="zh-CN" b="1"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6B648-8EFC-4FB3-BB6C-C61480C0F54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BCD731A-CCEF-40C6-8E37-C11688FC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preg_split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4" name="矩形 3">
            <a:extLst>
              <a:ext uri="{FF2B5EF4-FFF2-40B4-BE49-F238E27FC236}">
                <a16:creationId xmlns:a16="http://schemas.microsoft.com/office/drawing/2014/main" id="{F1C4F06A-8D55-4EB1-B9C2-DD3FD960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）指定分割次数</a:t>
            </a:r>
          </a:p>
          <a:p>
            <a:pPr>
              <a:lnSpc>
                <a:spcPct val="200000"/>
              </a:lnSpc>
            </a:pPr>
            <a:r>
              <a:rPr lang="zh-CN" altLang="en-US"/>
              <a:t>在使用正则匹配方式分割字符串时，可以指定字符串分割的次数</a:t>
            </a:r>
          </a:p>
        </p:txBody>
      </p:sp>
      <p:grpSp>
        <p:nvGrpSpPr>
          <p:cNvPr id="66565" name="组合 9">
            <a:extLst>
              <a:ext uri="{FF2B5EF4-FFF2-40B4-BE49-F238E27FC236}">
                <a16:creationId xmlns:a16="http://schemas.microsoft.com/office/drawing/2014/main" id="{023090D1-C55C-4B59-96AD-215E378B52C0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3403601"/>
            <a:ext cx="7440612" cy="1274763"/>
            <a:chOff x="1277815" y="3552092"/>
            <a:chExt cx="1610429" cy="742043"/>
          </a:xfrm>
        </p:grpSpPr>
        <p:sp>
          <p:nvSpPr>
            <p:cNvPr id="66567" name="矩形 10">
              <a:extLst>
                <a:ext uri="{FF2B5EF4-FFF2-40B4-BE49-F238E27FC236}">
                  <a16:creationId xmlns:a16="http://schemas.microsoft.com/office/drawing/2014/main" id="{6819C5C2-5EFE-4493-AD4E-DDFFA13C2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815" y="3552092"/>
              <a:ext cx="1610429" cy="7420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6568" name="矩形 11">
              <a:extLst>
                <a:ext uri="{FF2B5EF4-FFF2-40B4-BE49-F238E27FC236}">
                  <a16:creationId xmlns:a16="http://schemas.microsoft.com/office/drawing/2014/main" id="{9BD510BB-C98F-4844-A83D-4D8F8EBB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28" y="3643711"/>
              <a:ext cx="1524316" cy="45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$arr = preg_split('/a/', 'banana', 2);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print_r($arr);    // </a:t>
              </a:r>
              <a:r>
                <a:rPr lang="zh-CN" altLang="en-US" sz="1600" b="1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>
                  <a:solidFill>
                    <a:schemeClr val="bg1"/>
                  </a:solidFill>
                </a:rPr>
                <a:t>Array( [0] =&gt; b [1] =&gt; nana )</a:t>
              </a:r>
            </a:p>
          </p:txBody>
        </p:sp>
      </p:grpSp>
      <p:sp>
        <p:nvSpPr>
          <p:cNvPr id="66566" name="矩形 7">
            <a:extLst>
              <a:ext uri="{FF2B5EF4-FFF2-40B4-BE49-F238E27FC236}">
                <a16:creationId xmlns:a16="http://schemas.microsoft.com/office/drawing/2014/main" id="{9B5FA86A-01DC-4A69-A6EB-3A9DCB48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6" y="4711700"/>
            <a:ext cx="751522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/>
              <a:t>当指定字符串分割次数后，若指定的次数小于实际字符串中符合规则分割的次数，则最后一个元素中包含剩余的所有内容。</a:t>
            </a:r>
            <a:endParaRPr lang="zh-CN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3A5E1-9D57-41E1-9CC3-7D5281F6A29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2953CD01-C4D5-4E20-B87B-6F0002F6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preg_split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88" name="矩形 3">
            <a:extLst>
              <a:ext uri="{FF2B5EF4-FFF2-40B4-BE49-F238E27FC236}">
                <a16:creationId xmlns:a16="http://schemas.microsoft.com/office/drawing/2014/main" id="{1E595D92-CD54-4585-8056-25C511B2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）指定返回值形式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个参数指定字符串分割后的数组中是否包含空格、是否添加该字符串的位置偏移量等内容。</a:t>
            </a:r>
          </a:p>
        </p:txBody>
      </p:sp>
      <p:grpSp>
        <p:nvGrpSpPr>
          <p:cNvPr id="67589" name="组合 9">
            <a:extLst>
              <a:ext uri="{FF2B5EF4-FFF2-40B4-BE49-F238E27FC236}">
                <a16:creationId xmlns:a16="http://schemas.microsoft.com/office/drawing/2014/main" id="{20AB3F29-1904-43E1-8E95-54D3EAC5C220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756025"/>
            <a:ext cx="7440612" cy="1930400"/>
            <a:chOff x="1282889" y="3552092"/>
            <a:chExt cx="1610429" cy="691630"/>
          </a:xfrm>
        </p:grpSpPr>
        <p:sp>
          <p:nvSpPr>
            <p:cNvPr id="67590" name="矩形 10">
              <a:extLst>
                <a:ext uri="{FF2B5EF4-FFF2-40B4-BE49-F238E27FC236}">
                  <a16:creationId xmlns:a16="http://schemas.microsoft.com/office/drawing/2014/main" id="{D93AEC0E-06A9-49FD-9566-1F12D1B4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889" y="3552092"/>
              <a:ext cx="1610429" cy="69163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7591" name="矩形 11">
              <a:extLst>
                <a:ext uri="{FF2B5EF4-FFF2-40B4-BE49-F238E27FC236}">
                  <a16:creationId xmlns:a16="http://schemas.microsoft.com/office/drawing/2014/main" id="{600169BB-3F73-44FB-AF8A-B8B5EAE47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28" y="3593299"/>
              <a:ext cx="1524316" cy="545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$str = 'one, two three';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按照空白字符和逗号分割字符串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preg_split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('/[\s,]/', $str, -1, PREG_SPLIT_NO_EMPTY);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print_r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 // 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Array ( [0] =&gt; one [1] =&gt; two [2] =&gt; three )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A6973-3A71-4135-80BC-D71FFE14C3BD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dirty="0"/>
              <a:t>10.4 PCRE</a:t>
            </a:r>
            <a:r>
              <a:rPr lang="zh-CN" altLang="en-US" dirty="0"/>
              <a:t>兼容正则表达式函数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38195C0C-14A7-4881-85AC-7F0D09E7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preg_split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AF38B8-AFAC-4CE6-8366-474CE65EB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2862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）指定返回值形式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个参数设置为</a:t>
            </a:r>
            <a:r>
              <a:rPr lang="en-US" altLang="zh-CN" dirty="0"/>
              <a:t>PREG_SPLIT_NO_EMPTY</a:t>
            </a:r>
            <a:r>
              <a:rPr lang="zh-CN" altLang="en-US" dirty="0"/>
              <a:t>时，返回分割后非空的部分。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个参数设置为</a:t>
            </a:r>
            <a:r>
              <a:rPr lang="en-US" altLang="zh-CN" dirty="0"/>
              <a:t>PREG_SPLIT_DELIM_CAPTURE</a:t>
            </a:r>
            <a:r>
              <a:rPr lang="zh-CN" altLang="en-US" dirty="0"/>
              <a:t>，用于返回子表达式的内容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个参数设置为</a:t>
            </a:r>
            <a:r>
              <a:rPr lang="en-US" altLang="zh-CN" dirty="0"/>
              <a:t>PREG_SPLIT_OFFSET_CAPTURE</a:t>
            </a:r>
            <a:r>
              <a:rPr lang="zh-CN" altLang="en-US" dirty="0"/>
              <a:t>时，可以返回分割后内容在原字符串中的位置偏移量。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F5497-4A30-4EE0-A541-457FCE4B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2DCE43-7601-44D0-BA45-8892BF58D516}"/>
              </a:ext>
            </a:extLst>
          </p:cNvPr>
          <p:cNvSpPr txBox="1"/>
          <p:nvPr/>
        </p:nvSpPr>
        <p:spPr>
          <a:xfrm>
            <a:off x="1556952" y="1754660"/>
            <a:ext cx="9854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验证用户名与密码的正则表达式</a:t>
            </a:r>
            <a:endParaRPr lang="en-US" altLang="zh-CN" sz="3000" dirty="0"/>
          </a:p>
          <a:p>
            <a:r>
              <a:rPr lang="en-US" altLang="zh-CN" sz="3000" dirty="0"/>
              <a:t>1</a:t>
            </a:r>
            <a:r>
              <a:rPr lang="zh-CN" altLang="en-US" sz="3000" dirty="0"/>
              <a:t>、用户名：</a:t>
            </a:r>
            <a:r>
              <a:rPr lang="en-US" altLang="zh-CN" sz="3000" dirty="0"/>
              <a:t>4-12</a:t>
            </a:r>
            <a:r>
              <a:rPr lang="zh-CN" altLang="en-US" sz="3000" dirty="0"/>
              <a:t>个字母，大小写不分；</a:t>
            </a:r>
            <a:endParaRPr lang="en-US" altLang="zh-CN" sz="3000" dirty="0"/>
          </a:p>
          <a:p>
            <a:r>
              <a:rPr lang="en-US" altLang="zh-CN" sz="3000" dirty="0"/>
              <a:t>2</a:t>
            </a:r>
            <a:r>
              <a:rPr lang="zh-CN" altLang="en-US" sz="3000" dirty="0"/>
              <a:t>、验证密码：</a:t>
            </a:r>
            <a:r>
              <a:rPr lang="en-US" altLang="zh-CN" sz="3000" dirty="0"/>
              <a:t>6-20</a:t>
            </a:r>
            <a:r>
              <a:rPr lang="zh-CN" altLang="en-US" sz="3000" dirty="0"/>
              <a:t>位，可以是数字字母或下划线</a:t>
            </a:r>
            <a:endParaRPr lang="en-US" altLang="zh-CN" sz="3000" dirty="0"/>
          </a:p>
          <a:p>
            <a:r>
              <a:rPr lang="zh-CN" altLang="en-US" sz="3000" dirty="0"/>
              <a:t>代码发我，发我</a:t>
            </a:r>
            <a:r>
              <a:rPr lang="en-US" altLang="zh-CN" sz="3000" dirty="0" err="1"/>
              <a:t>qq</a:t>
            </a:r>
            <a:r>
              <a:rPr lang="zh-CN" altLang="en-US" sz="3000" dirty="0"/>
              <a:t>，代码截图或源代码都可以。用</a:t>
            </a:r>
            <a:r>
              <a:rPr lang="en-US" altLang="zh-CN" sz="3000" dirty="0" err="1"/>
              <a:t>preg_match</a:t>
            </a:r>
            <a:r>
              <a:rPr lang="en-US" altLang="zh-CN" sz="3000" dirty="0"/>
              <a:t>()</a:t>
            </a:r>
            <a:r>
              <a:rPr lang="zh-CN" altLang="en-US" sz="3000" dirty="0"/>
              <a:t>函数完成。</a:t>
            </a:r>
            <a:endParaRPr lang="en-US" altLang="zh-CN" sz="3000" dirty="0"/>
          </a:p>
          <a:p>
            <a:r>
              <a:rPr lang="zh-CN" altLang="en-US" sz="3000" dirty="0"/>
              <a:t>截止时间今天下午</a:t>
            </a:r>
            <a:r>
              <a:rPr lang="en-US" altLang="zh-CN" sz="3000" dirty="0"/>
              <a:t>14</a:t>
            </a:r>
            <a:r>
              <a:rPr lang="zh-CN" altLang="en-US" sz="3000" dirty="0"/>
              <a:t>点前。</a:t>
            </a:r>
          </a:p>
        </p:txBody>
      </p:sp>
    </p:spTree>
    <p:extLst>
      <p:ext uri="{BB962C8B-B14F-4D97-AF65-F5344CB8AC3E}">
        <p14:creationId xmlns:p14="http://schemas.microsoft.com/office/powerpoint/2010/main" val="13223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DB8D6F5-574D-45AE-85C7-9CCD7EEEE1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10.1 </a:t>
            </a:r>
            <a:r>
              <a:rPr lang="zh-CN" altLang="en-US"/>
              <a:t>什么是正则表达式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CD956FC-0BA5-47CA-B0BE-144C049E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1E2A75-BA1D-44F1-8B8D-90B3AA30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1" y="1398589"/>
            <a:ext cx="8520113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0070C0"/>
                </a:solidFill>
              </a:rPr>
              <a:t>正则表达式的应用范围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在操作系统（</a:t>
            </a:r>
            <a:r>
              <a:rPr lang="en-US" altLang="zh-CN" dirty="0"/>
              <a:t>Unix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等）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编程语言（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等）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服务器软件（</a:t>
            </a:r>
            <a:r>
              <a:rPr lang="en-US" altLang="zh-CN" dirty="0"/>
              <a:t>Apache</a:t>
            </a:r>
            <a:r>
              <a:rPr lang="zh-CN" altLang="en-US" dirty="0"/>
              <a:t>、</a:t>
            </a:r>
            <a:r>
              <a:rPr lang="en-US" altLang="zh-CN" dirty="0"/>
              <a:t>Nginx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FE7008A-8ABF-4B97-8C52-8E9399544A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EF5628F8-8401-4A78-9A29-3B8BC83B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如何使用正则表达式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矩形 3">
            <a:extLst>
              <a:ext uri="{FF2B5EF4-FFF2-40B4-BE49-F238E27FC236}">
                <a16:creationId xmlns:a16="http://schemas.microsoft.com/office/drawing/2014/main" id="{4027D32E-0FF6-43EA-87C1-2B8FC1D4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3"/>
            <a:ext cx="840263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/>
              <a:t>在</a:t>
            </a:r>
            <a:r>
              <a:rPr lang="en-US" altLang="zh-CN"/>
              <a:t>PHP</a:t>
            </a:r>
            <a:r>
              <a:rPr lang="zh-CN" altLang="zh-CN"/>
              <a:t>中，可使用</a:t>
            </a:r>
            <a:r>
              <a:rPr lang="en-US" altLang="zh-CN"/>
              <a:t>PHP</a:t>
            </a:r>
            <a:r>
              <a:rPr lang="zh-CN" altLang="zh-CN"/>
              <a:t>提供的</a:t>
            </a:r>
            <a:r>
              <a:rPr lang="en-US" altLang="zh-CN" b="1" u="sng">
                <a:solidFill>
                  <a:srgbClr val="0070C0"/>
                </a:solidFill>
              </a:rPr>
              <a:t>PCRE</a:t>
            </a:r>
            <a:r>
              <a:rPr lang="zh-CN" altLang="zh-CN" b="1" u="sng">
                <a:solidFill>
                  <a:srgbClr val="0070C0"/>
                </a:solidFill>
              </a:rPr>
              <a:t>相关内置函数</a:t>
            </a:r>
            <a:r>
              <a:rPr lang="zh-CN" altLang="en-US"/>
              <a:t>，</a:t>
            </a:r>
            <a:r>
              <a:rPr lang="zh-CN" altLang="zh-CN"/>
              <a:t>根据正则匹配模式完成对指定字符串的搜索和匹配。</a:t>
            </a:r>
            <a:r>
              <a:rPr lang="en-US" altLang="zh-CN" b="1" u="sng">
                <a:solidFill>
                  <a:srgbClr val="0070C0"/>
                </a:solidFill>
              </a:rPr>
              <a:t>preg_match()</a:t>
            </a:r>
            <a:r>
              <a:rPr lang="zh-CN" altLang="zh-CN" b="1" u="sng">
                <a:solidFill>
                  <a:srgbClr val="0070C0"/>
                </a:solidFill>
              </a:rPr>
              <a:t>函数</a:t>
            </a:r>
            <a:r>
              <a:rPr lang="zh-CN" altLang="zh-CN"/>
              <a:t>是最常用的一个函数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4E94ABFF-52D6-4E7C-BD38-55A80127E0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6B6329EC-15A4-4AB5-B73F-1C0CFB9C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如何使用正则表达式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1356E830-8F36-43C8-BA9A-293525ED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（</a:t>
            </a:r>
            <a:r>
              <a:rPr lang="en-US" altLang="zh-CN" b="1" u="sng">
                <a:solidFill>
                  <a:srgbClr val="0070C0"/>
                </a:solidFill>
              </a:rPr>
              <a:t>1</a:t>
            </a:r>
            <a:r>
              <a:rPr lang="zh-CN" altLang="en-US" b="1" u="sng">
                <a:solidFill>
                  <a:srgbClr val="0070C0"/>
                </a:solidFill>
              </a:rPr>
              <a:t>）执行匹配</a:t>
            </a:r>
          </a:p>
          <a:p>
            <a:pPr>
              <a:lnSpc>
                <a:spcPct val="200000"/>
              </a:lnSpc>
            </a:pPr>
            <a:r>
              <a:rPr lang="en-US" altLang="zh-CN"/>
              <a:t>preg_match()</a:t>
            </a:r>
            <a:r>
              <a:rPr lang="zh-CN" altLang="en-US"/>
              <a:t>函数的第</a:t>
            </a:r>
            <a:r>
              <a:rPr lang="en-US" altLang="zh-CN"/>
              <a:t>1</a:t>
            </a:r>
            <a:r>
              <a:rPr lang="zh-CN" altLang="en-US"/>
              <a:t>个参数是正则表达式，第</a:t>
            </a:r>
            <a:r>
              <a:rPr lang="en-US" altLang="zh-CN"/>
              <a:t>2</a:t>
            </a:r>
            <a:r>
              <a:rPr lang="zh-CN" altLang="en-US"/>
              <a:t>个参数是被搜索的字符串。</a:t>
            </a:r>
          </a:p>
        </p:txBody>
      </p:sp>
      <p:grpSp>
        <p:nvGrpSpPr>
          <p:cNvPr id="22533" name="组合 2">
            <a:extLst>
              <a:ext uri="{FF2B5EF4-FFF2-40B4-BE49-F238E27FC236}">
                <a16:creationId xmlns:a16="http://schemas.microsoft.com/office/drawing/2014/main" id="{0D4CB59D-8636-4F61-8E0F-5AA45B195CCF}"/>
              </a:ext>
            </a:extLst>
          </p:cNvPr>
          <p:cNvGrpSpPr>
            <a:grpSpLocks/>
          </p:cNvGrpSpPr>
          <p:nvPr/>
        </p:nvGrpSpPr>
        <p:grpSpPr bwMode="auto">
          <a:xfrm>
            <a:off x="2363788" y="3305176"/>
            <a:ext cx="7499350" cy="1306513"/>
            <a:chOff x="3474760" y="3515220"/>
            <a:chExt cx="1644072" cy="2142191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BB23EB8E-BF5C-4708-A252-5CFE3EBEC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0"/>
              <a:ext cx="1638155" cy="214219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6DB70E-3F5E-409F-A92F-A3CE463B1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012" y="3593307"/>
              <a:ext cx="1582820" cy="16444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$result =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preg_match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('/web/',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phpwebphpweb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');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var_dump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($result);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(1)</a:t>
              </a:r>
            </a:p>
          </p:txBody>
        </p:sp>
      </p:grpSp>
      <p:sp>
        <p:nvSpPr>
          <p:cNvPr id="22534" name="矩形 7">
            <a:extLst>
              <a:ext uri="{FF2B5EF4-FFF2-40B4-BE49-F238E27FC236}">
                <a16:creationId xmlns:a16="http://schemas.microsoft.com/office/drawing/2014/main" id="{C053956A-DC58-489F-B135-11345855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714876"/>
            <a:ext cx="811530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“</a:t>
            </a:r>
            <a:r>
              <a:rPr lang="en-US" altLang="zh-CN" dirty="0"/>
              <a:t>/web/</a:t>
            </a:r>
            <a:r>
              <a:rPr lang="zh-CN" altLang="zh-CN" dirty="0"/>
              <a:t>”中的“</a:t>
            </a:r>
            <a:r>
              <a:rPr lang="en-US" altLang="zh-CN" dirty="0"/>
              <a:t>/</a:t>
            </a:r>
            <a:r>
              <a:rPr lang="zh-CN" altLang="zh-CN" dirty="0"/>
              <a:t>”是正则表达式的定界符。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当函数匹配成功时返回</a:t>
            </a:r>
            <a:r>
              <a:rPr lang="en-US" altLang="zh-CN" dirty="0"/>
              <a:t>1</a:t>
            </a:r>
            <a:r>
              <a:rPr lang="zh-CN" altLang="zh-CN" dirty="0"/>
              <a:t>，匹配失败时返回</a:t>
            </a:r>
            <a:r>
              <a:rPr lang="en-US" altLang="zh-CN" dirty="0"/>
              <a:t>0</a:t>
            </a:r>
            <a:r>
              <a:rPr lang="zh-CN" altLang="zh-CN" dirty="0"/>
              <a:t>，如果发生错误则返回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2D035DF-CDF2-4945-BA15-8CD69938FB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/>
              <a:t>10.2 </a:t>
            </a:r>
            <a:r>
              <a:rPr lang="zh-CN" altLang="en-US"/>
              <a:t>正则表达式快速入门</a:t>
            </a:r>
          </a:p>
        </p:txBody>
      </p:sp>
      <p:sp>
        <p:nvSpPr>
          <p:cNvPr id="3" name="矩形 38">
            <a:extLst>
              <a:ext uri="{FF2B5EF4-FFF2-40B4-BE49-F238E27FC236}">
                <a16:creationId xmlns:a16="http://schemas.microsoft.com/office/drawing/2014/main" id="{41EA8872-3A87-4BE5-8AEA-05A69E07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273175"/>
            <a:ext cx="84296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如何使用正则表达式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6" name="矩形 3">
            <a:extLst>
              <a:ext uri="{FF2B5EF4-FFF2-40B4-BE49-F238E27FC236}">
                <a16:creationId xmlns:a16="http://schemas.microsoft.com/office/drawing/2014/main" id="{B2549C58-64F0-4DDE-A748-B245B46B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1947864"/>
            <a:ext cx="84026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）获取匹配结果</a:t>
            </a:r>
          </a:p>
          <a:p>
            <a:pPr>
              <a:lnSpc>
                <a:spcPct val="200000"/>
              </a:lnSpc>
            </a:pPr>
            <a:r>
              <a:rPr lang="en-US" altLang="zh-CN" dirty="0" err="1"/>
              <a:t>preg_match</a:t>
            </a:r>
            <a:r>
              <a:rPr lang="en-US" altLang="zh-CN" dirty="0"/>
              <a:t>()</a:t>
            </a:r>
            <a:r>
              <a:rPr lang="zh-CN" altLang="en-US" dirty="0"/>
              <a:t>函数的第</a:t>
            </a:r>
            <a:r>
              <a:rPr lang="en-US" altLang="zh-CN" dirty="0"/>
              <a:t>3</a:t>
            </a:r>
            <a:r>
              <a:rPr lang="zh-CN" altLang="en-US" dirty="0"/>
              <a:t>个参数用于以数组形式保存匹配到的结果。</a:t>
            </a:r>
          </a:p>
        </p:txBody>
      </p:sp>
      <p:grpSp>
        <p:nvGrpSpPr>
          <p:cNvPr id="23557" name="组合 2">
            <a:extLst>
              <a:ext uri="{FF2B5EF4-FFF2-40B4-BE49-F238E27FC236}">
                <a16:creationId xmlns:a16="http://schemas.microsoft.com/office/drawing/2014/main" id="{0996ADCE-9956-41B5-9838-CC19798E61DA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19464"/>
            <a:ext cx="7742238" cy="1304925"/>
            <a:chOff x="3474760" y="3515220"/>
            <a:chExt cx="1697404" cy="2142191"/>
          </a:xfrm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CA98D299-E861-48A5-B681-7B60C3FD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760" y="3515220"/>
              <a:ext cx="1697404" cy="214219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D250A4-AE97-4DBD-9A59-5AE5B56B6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016" y="3593402"/>
              <a:ext cx="1582898" cy="164703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preg_match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('/bad/', '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bestbadbirdbad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', $matches);</a:t>
              </a:r>
            </a:p>
            <a:p>
              <a:pPr marL="0" inden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print_r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($matches);		//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输出结果：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Array ( [0] =&gt; bad 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3825</TotalTime>
  <Pages>0</Pages>
  <Words>4030</Words>
  <Characters>0</Characters>
  <Application>Microsoft Office PowerPoint</Application>
  <DocSecurity>0</DocSecurity>
  <PresentationFormat>宽屏</PresentationFormat>
  <Lines>0</Lines>
  <Paragraphs>422</Paragraphs>
  <Slides>53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  <vt:variant>
        <vt:lpstr>自定义放映</vt:lpstr>
      </vt:variant>
      <vt:variant>
        <vt:i4>1</vt:i4>
      </vt:variant>
    </vt:vector>
  </HeadingPairs>
  <TitlesOfParts>
    <vt:vector size="63" baseType="lpstr">
      <vt:lpstr>微软雅黑</vt:lpstr>
      <vt:lpstr>Arial</vt:lpstr>
      <vt:lpstr>Calibri</vt:lpstr>
      <vt:lpstr>Cambria Math</vt:lpstr>
      <vt:lpstr>Times New Roman</vt:lpstr>
      <vt:lpstr>Tw Cen MT</vt:lpstr>
      <vt:lpstr>Wingdings</vt:lpstr>
      <vt:lpstr>水滴</vt:lpstr>
      <vt:lpstr>Visio</vt:lpstr>
      <vt:lpstr>第7章 ：正则表达式</vt:lpstr>
      <vt:lpstr>目录</vt:lpstr>
      <vt:lpstr>10.1 什么是正则表达式</vt:lpstr>
      <vt:lpstr>10.1 什么是正则表达式</vt:lpstr>
      <vt:lpstr>10.1 什么是正则表达式</vt:lpstr>
      <vt:lpstr>10.1 什么是正则表达式</vt:lpstr>
      <vt:lpstr>10.2 正则表达式快速入门</vt:lpstr>
      <vt:lpstr>10.2 正则表达式快速入门</vt:lpstr>
      <vt:lpstr>10.2 正则表达式快速入门</vt:lpstr>
      <vt:lpstr>10.2 正则表达式快速入门</vt:lpstr>
      <vt:lpstr>10.2 正则表达式快速入门</vt:lpstr>
      <vt:lpstr>10.2 正则表达式快速入门</vt:lpstr>
      <vt:lpstr>10.2 正则表达式快速入门</vt:lpstr>
      <vt:lpstr>10.2 正则表达式快速入门</vt:lpstr>
      <vt:lpstr>10.2 正则表达式快速入门</vt:lpstr>
      <vt:lpstr>10.2 正则表达式快速入门</vt:lpstr>
      <vt:lpstr>10.2 正则表达式快速入门</vt:lpstr>
      <vt:lpstr>10.2 正则表达式快速入门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10.3 正则表达式语法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10.4 PCRE兼容正则表达式函数</vt:lpstr>
      <vt:lpstr>请思考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</cp:lastModifiedBy>
  <cp:revision>305</cp:revision>
  <dcterms:created xsi:type="dcterms:W3CDTF">2013-01-25T01:44:32Z</dcterms:created>
  <dcterms:modified xsi:type="dcterms:W3CDTF">2020-04-01T08:24:56Z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