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8"/>
  </p:notesMasterIdLst>
  <p:sldIdLst>
    <p:sldId id="453" r:id="rId2"/>
    <p:sldId id="458" r:id="rId3"/>
    <p:sldId id="351" r:id="rId4"/>
    <p:sldId id="352" r:id="rId5"/>
    <p:sldId id="418" r:id="rId6"/>
    <p:sldId id="419" r:id="rId7"/>
    <p:sldId id="410" r:id="rId8"/>
    <p:sldId id="420" r:id="rId9"/>
    <p:sldId id="421" r:id="rId10"/>
    <p:sldId id="455" r:id="rId11"/>
    <p:sldId id="422" r:id="rId12"/>
    <p:sldId id="454" r:id="rId13"/>
    <p:sldId id="456" r:id="rId14"/>
    <p:sldId id="423" r:id="rId15"/>
    <p:sldId id="411" r:id="rId16"/>
    <p:sldId id="426" r:id="rId17"/>
    <p:sldId id="424" r:id="rId18"/>
    <p:sldId id="429" r:id="rId19"/>
    <p:sldId id="425" r:id="rId20"/>
    <p:sldId id="430" r:id="rId21"/>
    <p:sldId id="412" r:id="rId22"/>
    <p:sldId id="432" r:id="rId23"/>
    <p:sldId id="433" r:id="rId24"/>
    <p:sldId id="413" r:id="rId25"/>
    <p:sldId id="439" r:id="rId26"/>
    <p:sldId id="440" r:id="rId27"/>
    <p:sldId id="441" r:id="rId28"/>
    <p:sldId id="442" r:id="rId29"/>
    <p:sldId id="414" r:id="rId30"/>
    <p:sldId id="443" r:id="rId31"/>
    <p:sldId id="444" r:id="rId32"/>
    <p:sldId id="445" r:id="rId33"/>
    <p:sldId id="446" r:id="rId34"/>
    <p:sldId id="447" r:id="rId35"/>
    <p:sldId id="448" r:id="rId36"/>
    <p:sldId id="457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3BCCFF"/>
    <a:srgbClr val="003F75"/>
    <a:srgbClr val="FFFF00"/>
    <a:srgbClr val="CBE3F2"/>
    <a:srgbClr val="596B9D"/>
    <a:srgbClr val="D5F4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7" autoAdjust="0"/>
  </p:normalViewPr>
  <p:slideViewPr>
    <p:cSldViewPr snapToGrid="0" snapToObjects="1">
      <p:cViewPr varScale="1">
        <p:scale>
          <a:sx n="94" d="100"/>
          <a:sy n="94" d="100"/>
        </p:scale>
        <p:origin x="977" y="7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F605A78-976D-45A4-BE06-1119763342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3845DD-6641-4423-B564-8CE0BC5318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25C56F-A69F-4109-8E25-A567B9BFC68B}" type="datetimeFigureOut">
              <a:rPr lang="zh-CN" altLang="en-US"/>
              <a:pPr>
                <a:defRPr/>
              </a:pPr>
              <a:t>2020/4/13</a:t>
            </a:fld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3EC3187-E3C9-4761-B57B-C12CA64B695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2073E8-E5B9-43C5-9393-58B7CF1094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BB5AAA7-9FA5-4C40-9C68-9A28FCDF24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C5872FA-45E4-4F7D-9DD1-E71D61CCA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72F194D6-0F80-4442-B184-522EC6774D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319EB9-06E3-4A89-86EB-CBCF0D1F1C50}" type="datetimeFigureOut">
              <a:rPr lang="en-US" smtClean="0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99A4-82BA-4AD0-8DC2-9852BA745D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47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50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8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21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613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0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63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79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1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13598C-0BD3-430C-BB59-06D9BE05D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24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0A0A0417-323A-4750-9E41-524A69F69E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996950" cy="792162"/>
            <a:chOff x="696160" y="5631842"/>
            <a:chExt cx="996243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ABAE1E3-5DBA-4A98-ACF5-C6A9C8B6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66" y="5631842"/>
              <a:ext cx="79318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63E748C9-F930-4611-ADA8-ECAF8F32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84211"/>
              <a:ext cx="996243" cy="4920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PHP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 baseline="0">
                <a:solidFill>
                  <a:srgbClr val="75A0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 baseline="0">
                <a:solidFill>
                  <a:srgbClr val="75A0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0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3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053EB5-2ACB-431A-A944-D8EEF070F0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8C77AF-E327-43F4-8A29-4DD7F4BD233C}" type="datetimeFigureOut">
              <a:rPr lang="en-US" smtClean="0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B749-1F7F-4B1E-9A6F-4E92FE3F03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3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5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78926-4F3B-4632-81F6-9461C8FB5D8D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DCA-A255-4A3C-8280-73E255E30D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4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641DA-B09E-405E-AEE3-BA741E5A7828}" type="datetimeFigureOut">
              <a:rPr lang="en-US" smtClean="0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80B8-2FD8-4CBC-BAAB-B570A6D17D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3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D4832-18C9-4473-B190-46244D59F0F6}" type="datetimeFigureOut">
              <a:rPr lang="en-US" smtClean="0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B9D3-8365-44ED-9DCA-D28A13EA81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07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628EAA-93E9-4E57-B90D-AEF189B205C6}" type="datetimeFigureOut">
              <a:rPr lang="en-US" smtClean="0"/>
              <a:pPr>
                <a:defRPr/>
              </a:pPr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1E1DA1-5D0D-4F7B-918E-A0ADA36DE9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1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16" r:id="rId19"/>
    <p:sldLayoutId id="2147483817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ct411S7nj?p=4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CA11F-BCCC-466C-8DC5-4C6EE6EE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132" y="2576511"/>
            <a:ext cx="4716082" cy="7762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/>
              <a:t>第</a:t>
            </a:r>
            <a:r>
              <a:rPr lang="en-US" altLang="zh-CN" sz="4400" dirty="0"/>
              <a:t>9</a:t>
            </a:r>
            <a:r>
              <a:rPr lang="zh-CN" altLang="en-US" sz="4400" dirty="0"/>
              <a:t>章 会话技术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83E3-860C-45D7-AE67-9F5C10E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81" y="1392514"/>
            <a:ext cx="7059438" cy="66092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Cookie</a:t>
            </a:r>
            <a:r>
              <a:rPr lang="zh-CN" altLang="zh-CN" dirty="0">
                <a:solidFill>
                  <a:srgbClr val="0070C0"/>
                </a:solidFill>
              </a:rPr>
              <a:t>在浏览器和服务器之间的传输过程</a:t>
            </a:r>
            <a:br>
              <a:rPr lang="zh-CN" altLang="en-US" dirty="0">
                <a:solidFill>
                  <a:srgbClr val="0070C0"/>
                </a:solidFill>
              </a:rPr>
            </a:b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B2D40C-485B-48B3-A5C5-A1713C6CA5C2}"/>
              </a:ext>
            </a:extLst>
          </p:cNvPr>
          <p:cNvGrpSpPr/>
          <p:nvPr/>
        </p:nvGrpSpPr>
        <p:grpSpPr>
          <a:xfrm>
            <a:off x="302650" y="2579200"/>
            <a:ext cx="8202696" cy="2564561"/>
            <a:chOff x="44743" y="1371043"/>
            <a:chExt cx="8202696" cy="25645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E3CF8F-1425-4171-9DD8-EAF07EAE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43" y="1849190"/>
              <a:ext cx="2417104" cy="1608267"/>
            </a:xfrm>
            <a:prstGeom prst="rect">
              <a:avLst/>
            </a:prstGeom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450299A-4A4A-4976-A9B9-272511087283}"/>
                </a:ext>
              </a:extLst>
            </p:cNvPr>
            <p:cNvGrpSpPr/>
            <p:nvPr/>
          </p:nvGrpSpPr>
          <p:grpSpPr>
            <a:xfrm>
              <a:off x="2500924" y="1371043"/>
              <a:ext cx="5746515" cy="2564561"/>
              <a:chOff x="2500924" y="1371043"/>
              <a:chExt cx="5746515" cy="256456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E1A2193B-E093-4964-92CA-37CE5A047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4556" y="1371043"/>
                <a:ext cx="1412883" cy="2564561"/>
              </a:xfrm>
              <a:prstGeom prst="rect">
                <a:avLst/>
              </a:prstGeom>
            </p:spPr>
          </p:pic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1990393-F7C0-478D-ADAB-C5BEC5071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3447" y="1946032"/>
                <a:ext cx="3884246" cy="218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06F1B9C-FB85-47C5-8B9E-94F0AA541C04}"/>
                  </a:ext>
                </a:extLst>
              </p:cNvPr>
              <p:cNvCxnSpPr/>
              <p:nvPr/>
            </p:nvCxnSpPr>
            <p:spPr>
              <a:xfrm flipH="1">
                <a:off x="2500924" y="2078892"/>
                <a:ext cx="4048369" cy="206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22D77890-595C-4236-8C60-BC9205F0F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5847" y="2856523"/>
                <a:ext cx="3884246" cy="218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3A41E93-C970-440A-8825-676A89B2DA8C}"/>
                  </a:ext>
                </a:extLst>
              </p:cNvPr>
              <p:cNvCxnSpPr/>
              <p:nvPr/>
            </p:nvCxnSpPr>
            <p:spPr>
              <a:xfrm flipH="1">
                <a:off x="2653324" y="2989383"/>
                <a:ext cx="4048369" cy="206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7F9CBCE-B9EB-489A-8225-3CB4615C8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6555" y="3401959"/>
                <a:ext cx="4200769" cy="127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62FEAA-09AF-4F59-A0D8-9EEA24B8EA25}"/>
                  </a:ext>
                </a:extLst>
              </p:cNvPr>
              <p:cNvSpPr txBox="1"/>
              <p:nvPr/>
            </p:nvSpPr>
            <p:spPr>
              <a:xfrm rot="21387074">
                <a:off x="3083047" y="2213205"/>
                <a:ext cx="2884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设置一些信息存储到用户电脑</a:t>
                </a:r>
                <a:r>
                  <a:rPr lang="en-US" altLang="zh-CN" sz="1200" dirty="0"/>
                  <a:t>cookie</a:t>
                </a:r>
                <a:r>
                  <a:rPr lang="zh-CN" altLang="en-US" sz="1200" dirty="0"/>
                  <a:t>里面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6DABF2-9F9B-4F6B-B04C-486F9047B4F6}"/>
                  </a:ext>
                </a:extLst>
              </p:cNvPr>
              <p:cNvSpPr txBox="1"/>
              <p:nvPr/>
            </p:nvSpPr>
            <p:spPr>
              <a:xfrm rot="21387074">
                <a:off x="3020991" y="2664602"/>
                <a:ext cx="31918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再请求的时候就会自动携带</a:t>
                </a:r>
                <a:r>
                  <a:rPr lang="en-US" altLang="zh-CN" sz="1200" dirty="0"/>
                  <a:t>cookie</a:t>
                </a:r>
                <a:r>
                  <a:rPr lang="zh-CN" altLang="en-US" sz="1200" dirty="0"/>
                  <a:t>里面的数据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981E43-E03C-419D-96E2-976F29BDF57A}"/>
                  </a:ext>
                </a:extLst>
              </p:cNvPr>
              <p:cNvSpPr txBox="1"/>
              <p:nvPr/>
            </p:nvSpPr>
            <p:spPr>
              <a:xfrm rot="21436967">
                <a:off x="4096721" y="3214359"/>
                <a:ext cx="13452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cookie</a:t>
                </a:r>
                <a:r>
                  <a:rPr lang="zh-CN" altLang="en-US" sz="1200" dirty="0"/>
                  <a:t>里面的数据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C53A341-A452-4A35-B516-773ACB0BAEE0}"/>
              </a:ext>
            </a:extLst>
          </p:cNvPr>
          <p:cNvSpPr txBox="1"/>
          <p:nvPr/>
        </p:nvSpPr>
        <p:spPr>
          <a:xfrm>
            <a:off x="864871" y="4959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1A30C7-76CC-4DEE-9EF4-4A2DC6C0D38C}"/>
              </a:ext>
            </a:extLst>
          </p:cNvPr>
          <p:cNvSpPr txBox="1"/>
          <p:nvPr/>
        </p:nvSpPr>
        <p:spPr>
          <a:xfrm>
            <a:off x="7360322" y="5331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11231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55B4283-9BB6-4E56-AEF9-8097F747FC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F115B18-9E4A-45CB-9D96-9E9F67CD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29A98AB1-773A-44AB-B294-5752216C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6" name="对象 20">
            <a:extLst>
              <a:ext uri="{FF2B5EF4-FFF2-40B4-BE49-F238E27FC236}">
                <a16:creationId xmlns:a16="http://schemas.microsoft.com/office/drawing/2014/main" id="{3FA75F5A-F989-4BC6-852C-7691C6F95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02773"/>
              </p:ext>
            </p:extLst>
          </p:nvPr>
        </p:nvGraphicFramePr>
        <p:xfrm>
          <a:off x="312738" y="2833688"/>
          <a:ext cx="83677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7112880" imgH="2253651" progId="Visio.Drawing.11">
                  <p:embed/>
                </p:oleObj>
              </mc:Choice>
              <mc:Fallback>
                <p:oleObj name="Visio" r:id="rId3" imgW="7112880" imgH="2253651" progId="Visio.Drawing.11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2833688"/>
                        <a:ext cx="8367712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矩形 21">
            <a:extLst>
              <a:ext uri="{FF2B5EF4-FFF2-40B4-BE49-F238E27FC236}">
                <a16:creationId xmlns:a16="http://schemas.microsoft.com/office/drawing/2014/main" id="{2E295A41-570C-47FD-B8F8-B750B9DE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2068513"/>
            <a:ext cx="444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zh-CN" b="1" u="sng" dirty="0">
                <a:solidFill>
                  <a:srgbClr val="0070C0"/>
                </a:solidFill>
              </a:rPr>
              <a:t>在浏览器和服务器之间的传输过程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A1862-0EA3-48C0-8868-AF9A8265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0A044-4E83-4FEB-8F04-05995F16BEF4}"/>
              </a:ext>
            </a:extLst>
          </p:cNvPr>
          <p:cNvSpPr txBox="1"/>
          <p:nvPr/>
        </p:nvSpPr>
        <p:spPr>
          <a:xfrm>
            <a:off x="566615" y="962901"/>
            <a:ext cx="8010769" cy="544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Cookie</a:t>
            </a:r>
            <a:r>
              <a:rPr lang="zh-CN" altLang="en-US" dirty="0"/>
              <a:t>是用来将网站的资料记录在客户端的技术，这种技术让</a:t>
            </a:r>
            <a:r>
              <a:rPr lang="en-US" altLang="zh-CN" dirty="0"/>
              <a:t>Web</a:t>
            </a:r>
            <a:r>
              <a:rPr lang="zh-CN" altLang="en-US" dirty="0"/>
              <a:t>服务器能将一些资料存放于客户端（用户的电脑）之中。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如当通过验证，成功登录网站后，在“</a:t>
            </a:r>
            <a:r>
              <a:rPr lang="en-US" altLang="zh-CN" dirty="0"/>
              <a:t>web1</a:t>
            </a:r>
            <a:r>
              <a:rPr lang="zh-CN" altLang="en-US" dirty="0"/>
              <a:t>”的</a:t>
            </a:r>
            <a:r>
              <a:rPr lang="en-US" altLang="zh-CN" dirty="0"/>
              <a:t>PHP</a:t>
            </a:r>
            <a:r>
              <a:rPr lang="zh-CN" altLang="en-US" dirty="0"/>
              <a:t>脚本中，会把这个用户有关的信息，设置到客户端电脑的</a:t>
            </a:r>
            <a:r>
              <a:rPr lang="en-US" altLang="zh-CN" dirty="0"/>
              <a:t>Cookie</a:t>
            </a:r>
            <a:r>
              <a:rPr lang="zh-CN" altLang="en-US" dirty="0"/>
              <a:t>中，当再次访问同一个网站中的其他脚本时，就会自动携带</a:t>
            </a:r>
            <a:r>
              <a:rPr lang="en-US" altLang="zh-CN" dirty="0"/>
              <a:t>Cookie</a:t>
            </a:r>
            <a:r>
              <a:rPr lang="zh-CN" altLang="en-US" dirty="0"/>
              <a:t>中的数据一起访问，在服务器中的每个脚本中都可以接受</a:t>
            </a:r>
            <a:r>
              <a:rPr lang="en-US" altLang="zh-CN" dirty="0"/>
              <a:t>Cookie</a:t>
            </a:r>
            <a:r>
              <a:rPr lang="zh-CN" altLang="en-US" dirty="0"/>
              <a:t>中的数据，不需要每访问一个页面就重新输入一次登录者的信息。工作过程如下：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向客户端电脑中设置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  <a:r>
              <a:rPr lang="en-US" altLang="zh-CN" dirty="0"/>
              <a:t>   </a:t>
            </a:r>
            <a:r>
              <a:rPr lang="en-US" altLang="zh-CN" b="1" dirty="0" err="1"/>
              <a:t>setcookie</a:t>
            </a:r>
            <a:r>
              <a:rPr lang="en-US" altLang="zh-CN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在服务器端上读取</a:t>
            </a:r>
            <a:r>
              <a:rPr lang="en-US" altLang="zh-CN" dirty="0"/>
              <a:t>Cookie</a:t>
            </a:r>
            <a:r>
              <a:rPr lang="zh-CN" altLang="en-US" dirty="0"/>
              <a:t>的内容。</a:t>
            </a:r>
            <a:r>
              <a:rPr lang="en-US" altLang="zh-CN" dirty="0"/>
              <a:t>   </a:t>
            </a:r>
            <a:r>
              <a:rPr lang="en-US" altLang="zh-CN" b="1" dirty="0"/>
              <a:t>$_COOKIE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将多维数组应用于</a:t>
            </a:r>
            <a:r>
              <a:rPr lang="en-US" altLang="zh-CN" dirty="0"/>
              <a:t>Cookie</a:t>
            </a:r>
            <a:r>
              <a:rPr lang="zh-CN" altLang="en-US" dirty="0"/>
              <a:t>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setcookie</a:t>
            </a:r>
            <a:r>
              <a:rPr lang="en-US" altLang="zh-CN" b="1" dirty="0"/>
              <a:t>(“member[‘name’]”,cherry);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setcookie</a:t>
            </a:r>
            <a:r>
              <a:rPr lang="en-US" altLang="zh-CN" b="1" dirty="0"/>
              <a:t>(“member[‘email’]”,cherry@126.com);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删除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  <a:r>
              <a:rPr lang="en-US" altLang="zh-CN" dirty="0"/>
              <a:t>  </a:t>
            </a:r>
            <a:r>
              <a:rPr lang="en-US" altLang="zh-CN" b="1" dirty="0" err="1"/>
              <a:t>setcookie</a:t>
            </a:r>
            <a:r>
              <a:rPr lang="en-US" altLang="zh-CN" b="1" dirty="0"/>
              <a:t>(“</a:t>
            </a:r>
            <a:r>
              <a:rPr lang="en-US" altLang="zh-CN" b="1" dirty="0" err="1"/>
              <a:t>name”,””,time</a:t>
            </a:r>
            <a:r>
              <a:rPr lang="en-US" altLang="zh-CN" b="1" dirty="0"/>
              <a:t>()-1);</a:t>
            </a: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3DF5C583-D35D-4967-A700-987E900546E9}"/>
              </a:ext>
            </a:extLst>
          </p:cNvPr>
          <p:cNvSpPr/>
          <p:nvPr/>
        </p:nvSpPr>
        <p:spPr>
          <a:xfrm>
            <a:off x="7080738" y="338403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47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D81AF-82AF-4F1A-9CF6-E9CEEE6D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0DE0B-BD37-4A2D-B6AD-73E80BAB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6" y="1771024"/>
            <a:ext cx="6379191" cy="768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840CD6-255D-441B-8F2E-26B23B6A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8" y="3578960"/>
            <a:ext cx="4864865" cy="81934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A35D4F-86FB-4B0C-850A-45B0F93B6335}"/>
              </a:ext>
            </a:extLst>
          </p:cNvPr>
          <p:cNvSpPr/>
          <p:nvPr/>
        </p:nvSpPr>
        <p:spPr>
          <a:xfrm>
            <a:off x="586153" y="1031631"/>
            <a:ext cx="1688123" cy="52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index.php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3531D1-982C-4C4F-822B-882D229C187A}"/>
              </a:ext>
            </a:extLst>
          </p:cNvPr>
          <p:cNvSpPr/>
          <p:nvPr/>
        </p:nvSpPr>
        <p:spPr>
          <a:xfrm>
            <a:off x="586153" y="2855989"/>
            <a:ext cx="1688123" cy="52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t1.php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0F0B5E8-5EEC-4E82-8BFD-DE381E5CB48B}"/>
              </a:ext>
            </a:extLst>
          </p:cNvPr>
          <p:cNvSpPr/>
          <p:nvPr/>
        </p:nvSpPr>
        <p:spPr>
          <a:xfrm>
            <a:off x="586152" y="5019149"/>
            <a:ext cx="1688123" cy="52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zh-CN" dirty="0"/>
              <a:t>.php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9FDB11-0945-4178-B1EC-3E839277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" y="5746417"/>
            <a:ext cx="4864865" cy="819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33D966-8CC8-438B-B141-854BFD26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911" y="4584614"/>
            <a:ext cx="4112721" cy="69455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F52299-5EFF-4C04-9DAB-E06D5949FC06}"/>
              </a:ext>
            </a:extLst>
          </p:cNvPr>
          <p:cNvCxnSpPr/>
          <p:nvPr/>
        </p:nvCxnSpPr>
        <p:spPr>
          <a:xfrm>
            <a:off x="5817423" y="4318840"/>
            <a:ext cx="434885" cy="28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9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7F4BE034-FF70-4CA3-9828-DCB84C9A45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BFEEACC-B55F-4203-A801-EE1C5472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F8C1204-2FF1-40F2-A901-95B9ADC7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72891F-DACE-4C1E-9857-DB0D8997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尽管</a:t>
            </a:r>
            <a:r>
              <a:rPr lang="en-US" altLang="zh-CN" dirty="0"/>
              <a:t>Cookie</a:t>
            </a:r>
            <a:r>
              <a:rPr lang="zh-CN" altLang="en-US" dirty="0"/>
              <a:t>实现了服务器与浏览器的信息交互，但也存在一些</a:t>
            </a:r>
            <a:r>
              <a:rPr lang="zh-CN" altLang="en-US" b="1" u="sng" dirty="0">
                <a:solidFill>
                  <a:srgbClr val="0070C0"/>
                </a:solidFill>
              </a:rPr>
              <a:t>缺点</a:t>
            </a:r>
            <a:r>
              <a:rPr lang="zh-CN" altLang="en-US" dirty="0"/>
              <a:t>，具体如下：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被附加在</a:t>
            </a:r>
            <a:r>
              <a:rPr lang="en-US" altLang="zh-CN" dirty="0"/>
              <a:t>HTTP</a:t>
            </a:r>
            <a:r>
              <a:rPr lang="zh-CN" altLang="en-US" dirty="0"/>
              <a:t>消息中，无形中增加了数据流量。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消息中是明文传输的，所以安全性不高，容易被窃取。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存储于浏览器，可以被篡改，服务器接收后必须先验证数据的合法性。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浏览器限制</a:t>
            </a:r>
            <a:r>
              <a:rPr lang="en-US" altLang="zh-CN" dirty="0"/>
              <a:t>Cookie</a:t>
            </a:r>
            <a:r>
              <a:rPr lang="zh-CN" altLang="en-US" dirty="0"/>
              <a:t>的数量和大小（通常限制为</a:t>
            </a:r>
            <a:r>
              <a:rPr lang="en-US" altLang="zh-CN" dirty="0"/>
              <a:t>50</a:t>
            </a:r>
            <a:r>
              <a:rPr lang="zh-CN" altLang="en-US" dirty="0"/>
              <a:t>个，每个不超过</a:t>
            </a:r>
            <a:r>
              <a:rPr lang="en-US" altLang="zh-CN" dirty="0"/>
              <a:t>4KB</a:t>
            </a:r>
            <a:r>
              <a:rPr lang="zh-CN" altLang="en-US" dirty="0"/>
              <a:t>），对于复杂的存储需求来说是不够用的。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4D6151A-2900-43EB-BA7E-DFF797FB3B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6172479-FEC6-4052-97A9-18E4634F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sp>
        <p:nvSpPr>
          <p:cNvPr id="24580" name="矩形 3">
            <a:extLst>
              <a:ext uri="{FF2B5EF4-FFF2-40B4-BE49-F238E27FC236}">
                <a16:creationId xmlns:a16="http://schemas.microsoft.com/office/drawing/2014/main" id="{D0B5E666-9C56-462C-9BC8-3DC60872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中，使用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setcookie</a:t>
            </a:r>
            <a:r>
              <a:rPr lang="en-US" altLang="zh-CN" b="1" u="sng" dirty="0">
                <a:solidFill>
                  <a:srgbClr val="0070C0"/>
                </a:solidFill>
              </a:rPr>
              <a:t>()</a:t>
            </a:r>
            <a:r>
              <a:rPr lang="zh-CN" altLang="en-US" b="1" u="sng" dirty="0">
                <a:solidFill>
                  <a:srgbClr val="0070C0"/>
                </a:solidFill>
              </a:rPr>
              <a:t>函数可以创建或修改</a:t>
            </a:r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en-US" b="1" u="sng" dirty="0">
                <a:solidFill>
                  <a:srgbClr val="0070C0"/>
                </a:solidFill>
              </a:rPr>
              <a:t>，其声明方式如下所示：</a:t>
            </a:r>
            <a:endParaRPr lang="en-US" altLang="zh-CN" dirty="0"/>
          </a:p>
        </p:txBody>
      </p:sp>
      <p:grpSp>
        <p:nvGrpSpPr>
          <p:cNvPr id="24581" name="组合 9">
            <a:extLst>
              <a:ext uri="{FF2B5EF4-FFF2-40B4-BE49-F238E27FC236}">
                <a16:creationId xmlns:a16="http://schemas.microsoft.com/office/drawing/2014/main" id="{D6C143DF-0B0A-4BE0-810F-6DAA8DBCFEB1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697163"/>
            <a:ext cx="8470412" cy="3573462"/>
            <a:chOff x="1277815" y="3634375"/>
            <a:chExt cx="2441021" cy="1568739"/>
          </a:xfrm>
        </p:grpSpPr>
        <p:sp>
          <p:nvSpPr>
            <p:cNvPr id="24582" name="矩形 10">
              <a:extLst>
                <a:ext uri="{FF2B5EF4-FFF2-40B4-BE49-F238E27FC236}">
                  <a16:creationId xmlns:a16="http://schemas.microsoft.com/office/drawing/2014/main" id="{A65C540D-9E09-4408-B7D4-7E896CD7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634375"/>
              <a:ext cx="2431876" cy="15687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583" name="矩形 11">
              <a:extLst>
                <a:ext uri="{FF2B5EF4-FFF2-40B4-BE49-F238E27FC236}">
                  <a16:creationId xmlns:a16="http://schemas.microsoft.com/office/drawing/2014/main" id="{3137F022-3D1A-4064-970E-EC8D766E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638" y="3640110"/>
              <a:ext cx="2391198" cy="147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bool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setcookie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string $name ,		// 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的名（必选）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string $value = "" ,	// 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的值（可选）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int $expire = 0 ,		// 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的有效期（可选）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string $path = “” ,	// 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在服务器端的路径（可选）默认值是设置 当前目录。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string $domain = "" ,	// 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的有效域名（可选）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bool $secure = false ,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指定是否通过安全的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HTTPS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连接来传输（可选）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bool 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httponly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指定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只能通过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HTTP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协议访问（可选）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5DC4212-073C-43F0-93D4-F8C1363955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C41B203-0EB2-4A29-9762-F2404BCA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grpSp>
        <p:nvGrpSpPr>
          <p:cNvPr id="25604" name="组合 9">
            <a:extLst>
              <a:ext uri="{FF2B5EF4-FFF2-40B4-BE49-F238E27FC236}">
                <a16:creationId xmlns:a16="http://schemas.microsoft.com/office/drawing/2014/main" id="{6C162DFD-6319-4FB5-BBCE-3798A2A44FA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200275"/>
            <a:ext cx="7588250" cy="2946400"/>
            <a:chOff x="1277815" y="3634375"/>
            <a:chExt cx="2323845" cy="1293461"/>
          </a:xfrm>
        </p:grpSpPr>
        <p:sp>
          <p:nvSpPr>
            <p:cNvPr id="25607" name="矩形 10">
              <a:extLst>
                <a:ext uri="{FF2B5EF4-FFF2-40B4-BE49-F238E27FC236}">
                  <a16:creationId xmlns:a16="http://schemas.microsoft.com/office/drawing/2014/main" id="{7F68ECBA-18A5-4E2A-B8AE-DCECA9C4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634375"/>
              <a:ext cx="2323845" cy="129346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608" name="矩形 11">
              <a:extLst>
                <a:ext uri="{FF2B5EF4-FFF2-40B4-BE49-F238E27FC236}">
                  <a16:creationId xmlns:a16="http://schemas.microsoft.com/office/drawing/2014/main" id="{3767E8C9-D7B7-49E0-8B34-1ACFAA0E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73" y="3680255"/>
              <a:ext cx="2233687" cy="1175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①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setcookie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aaa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'123');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设置一个名称为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aaa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，其值为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123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setcookie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bbb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'456');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设置一个名称为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bbb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，其值为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456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②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过期时间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setcookie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('data', 'PHP'); 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未指定过期时间，在会话结束时过期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00"/>
                  </a:solidFill>
                </a:rPr>
                <a:t>setcookie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('data', 'PHP', time() + 1800);             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30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分钟后过期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setcookie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('data', 'PHP', time() + 60 * 60 * 24);  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一天后过期</a:t>
              </a:r>
            </a:p>
          </p:txBody>
        </p:sp>
      </p:grpSp>
      <p:sp>
        <p:nvSpPr>
          <p:cNvPr id="25605" name="矩形 7">
            <a:extLst>
              <a:ext uri="{FF2B5EF4-FFF2-40B4-BE49-F238E27FC236}">
                <a16:creationId xmlns:a16="http://schemas.microsoft.com/office/drawing/2014/main" id="{F8326513-C78C-4DCE-938D-8DEDBF69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5397500"/>
            <a:ext cx="826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省略第</a:t>
            </a:r>
            <a:r>
              <a:rPr lang="en-US" altLang="zh-CN" dirty="0"/>
              <a:t>3</a:t>
            </a:r>
            <a:r>
              <a:rPr lang="zh-CN" altLang="zh-CN" dirty="0"/>
              <a:t>个参数时</a:t>
            </a:r>
            <a:r>
              <a:rPr lang="en-US" altLang="zh-CN" dirty="0"/>
              <a:t>,Cookie</a:t>
            </a:r>
            <a:r>
              <a:rPr lang="zh-CN" altLang="zh-CN" dirty="0"/>
              <a:t>仅在本次会话有效，用户关闭浏览器时会话就会结束。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B3424E6-3E51-41DB-8FC1-0F0370FD4B61}"/>
              </a:ext>
            </a:extLst>
          </p:cNvPr>
          <p:cNvSpPr/>
          <p:nvPr/>
        </p:nvSpPr>
        <p:spPr>
          <a:xfrm>
            <a:off x="5678488" y="1920875"/>
            <a:ext cx="16668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E4D184DE-961A-4F47-9BAC-5722BB40E95E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19D54C8-29AC-418E-BF10-F55D22661F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C41D838-AAC4-4F35-A3DC-6F7F35C5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sp>
        <p:nvSpPr>
          <p:cNvPr id="26628" name="矩形 3">
            <a:extLst>
              <a:ext uri="{FF2B5EF4-FFF2-40B4-BE49-F238E27FC236}">
                <a16:creationId xmlns:a16="http://schemas.microsoft.com/office/drawing/2014/main" id="{E4369D2A-A34F-4FDD-B39E-A0B24165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PHP</a:t>
            </a:r>
            <a:r>
              <a:rPr lang="zh-CN" altLang="en-US" dirty="0"/>
              <a:t>中，任何从客户端发送的</a:t>
            </a:r>
            <a:r>
              <a:rPr lang="en-US" altLang="zh-CN" dirty="0"/>
              <a:t>Cookie</a:t>
            </a:r>
            <a:r>
              <a:rPr lang="zh-CN" altLang="en-US" dirty="0"/>
              <a:t>数据都会被自动存入到</a:t>
            </a:r>
            <a:r>
              <a:rPr lang="en-US" altLang="zh-CN" b="1" u="sng" dirty="0">
                <a:solidFill>
                  <a:srgbClr val="0070C0"/>
                </a:solidFill>
              </a:rPr>
              <a:t>$_COOKIE</a:t>
            </a:r>
            <a:r>
              <a:rPr lang="zh-CN" altLang="en-US" dirty="0"/>
              <a:t>超全局数组变量中。通过</a:t>
            </a:r>
            <a:r>
              <a:rPr lang="en-US" altLang="zh-CN" dirty="0"/>
              <a:t>$_COOKIE</a:t>
            </a:r>
            <a:r>
              <a:rPr lang="zh-CN" altLang="en-US" dirty="0"/>
              <a:t>数组可以获取</a:t>
            </a:r>
            <a:r>
              <a:rPr lang="en-US" altLang="zh-CN" dirty="0"/>
              <a:t>Cookie</a:t>
            </a:r>
            <a:r>
              <a:rPr lang="zh-CN" altLang="en-US" dirty="0"/>
              <a:t>数据。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接下来，通过例</a:t>
            </a:r>
            <a:r>
              <a:rPr lang="en-US" altLang="zh-CN" dirty="0"/>
              <a:t>9-1</a:t>
            </a:r>
            <a:r>
              <a:rPr lang="zh-CN" altLang="en-US" dirty="0"/>
              <a:t>来演示如何使用超全局数组</a:t>
            </a:r>
            <a:r>
              <a:rPr lang="en-US" altLang="zh-CN" dirty="0"/>
              <a:t>$_COOKIE[]</a:t>
            </a:r>
            <a:r>
              <a:rPr lang="zh-CN" altLang="en-US" dirty="0"/>
              <a:t>读取</a:t>
            </a:r>
            <a:r>
              <a:rPr lang="en-US" altLang="zh-CN" dirty="0"/>
              <a:t>Cookie</a:t>
            </a:r>
            <a:r>
              <a:rPr lang="zh-CN" altLang="en-US" dirty="0"/>
              <a:t>中的信息</a:t>
            </a:r>
            <a:endParaRPr lang="en-US" altLang="zh-CN" dirty="0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323CEE72-A58B-4193-949E-FD4E23985062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FD046BF-BCB5-4FA9-9E4C-5588161290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307E5D8-E8BF-4E3B-BA58-B0F2FCC5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sp>
        <p:nvSpPr>
          <p:cNvPr id="27652" name="矩形 10">
            <a:extLst>
              <a:ext uri="{FF2B5EF4-FFF2-40B4-BE49-F238E27FC236}">
                <a16:creationId xmlns:a16="http://schemas.microsoft.com/office/drawing/2014/main" id="{A3A0F386-186D-4DD4-8E59-5A9E2180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如何在浏览器端查看</a:t>
            </a:r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en-US" b="1" u="sng" dirty="0">
                <a:solidFill>
                  <a:srgbClr val="0070C0"/>
                </a:solidFill>
              </a:rPr>
              <a:t>？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按住</a:t>
            </a:r>
            <a:r>
              <a:rPr lang="en-US" altLang="zh-CN" dirty="0"/>
              <a:t>F12</a:t>
            </a:r>
            <a:r>
              <a:rPr lang="zh-CN" altLang="en-US" dirty="0"/>
              <a:t>键，打开</a:t>
            </a:r>
            <a:r>
              <a:rPr lang="en-US" altLang="zh-CN" dirty="0"/>
              <a:t>Chrome</a:t>
            </a:r>
            <a:r>
              <a:rPr lang="zh-CN" altLang="en-US" dirty="0"/>
              <a:t>浏览器的开发者工具，切换到</a:t>
            </a:r>
            <a:r>
              <a:rPr lang="en-US" altLang="zh-CN" dirty="0"/>
              <a:t>【Network】-【Cookie】</a:t>
            </a:r>
          </a:p>
        </p:txBody>
      </p:sp>
      <p:pic>
        <p:nvPicPr>
          <p:cNvPr id="27653" name="Picture 2" descr="cookie">
            <a:extLst>
              <a:ext uri="{FF2B5EF4-FFF2-40B4-BE49-F238E27FC236}">
                <a16:creationId xmlns:a16="http://schemas.microsoft.com/office/drawing/2014/main" id="{436AE3D3-B571-4804-BD42-1BECDA5C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160713"/>
            <a:ext cx="585787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A4A8A90-102A-4E81-9F0F-BFE7317CFD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D86170E-4407-455F-8AF3-83322DD9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DAA0FA-5355-4EB4-9213-2A0F5844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947863"/>
            <a:ext cx="8529638" cy="1754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删除</a:t>
            </a:r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en-US" b="1" u="sng" dirty="0">
                <a:solidFill>
                  <a:srgbClr val="0070C0"/>
                </a:solidFill>
              </a:rPr>
              <a:t>的两种方式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创建时未设置有效时间，则</a:t>
            </a:r>
            <a:r>
              <a:rPr lang="en-US" altLang="zh-CN" dirty="0"/>
              <a:t>Cookie</a:t>
            </a:r>
            <a:r>
              <a:rPr lang="zh-CN" altLang="en-US" dirty="0"/>
              <a:t>文件会在关闭浏览器时自动被删除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利用</a:t>
            </a:r>
            <a:r>
              <a:rPr lang="en-US" altLang="zh-CN" dirty="0" err="1"/>
              <a:t>setcookie</a:t>
            </a:r>
            <a:r>
              <a:rPr lang="en-US" altLang="zh-CN" dirty="0"/>
              <a:t>()</a:t>
            </a:r>
            <a:r>
              <a:rPr lang="zh-CN" altLang="en-US" dirty="0"/>
              <a:t>函数设置过期时间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5C8A0-5719-4934-A41B-82D6F34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E880FF-11B2-4D20-A5BA-B3A40BA4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89" y="2351317"/>
            <a:ext cx="4248562" cy="1657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65C936-5026-49C7-ACA3-1D80326DB2A3}"/>
              </a:ext>
            </a:extLst>
          </p:cNvPr>
          <p:cNvSpPr txBox="1"/>
          <p:nvPr/>
        </p:nvSpPr>
        <p:spPr>
          <a:xfrm>
            <a:off x="1203569" y="1456410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https://www.bilibili.com/video/BV1ct411S7nj?p=42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EDDA911-5D2B-4254-859D-269C18BF13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6182626-26C1-4DE7-8E3B-D788BDA1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</p:txBody>
      </p:sp>
      <p:grpSp>
        <p:nvGrpSpPr>
          <p:cNvPr id="29700" name="组合 9">
            <a:extLst>
              <a:ext uri="{FF2B5EF4-FFF2-40B4-BE49-F238E27FC236}">
                <a16:creationId xmlns:a16="http://schemas.microsoft.com/office/drawing/2014/main" id="{71C47014-4221-4D53-AD25-C5E5AFA069A0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319338"/>
            <a:ext cx="7588250" cy="820737"/>
            <a:chOff x="1277815" y="3634375"/>
            <a:chExt cx="2323845" cy="360410"/>
          </a:xfrm>
        </p:grpSpPr>
        <p:sp>
          <p:nvSpPr>
            <p:cNvPr id="29702" name="矩形 10">
              <a:extLst>
                <a:ext uri="{FF2B5EF4-FFF2-40B4-BE49-F238E27FC236}">
                  <a16:creationId xmlns:a16="http://schemas.microsoft.com/office/drawing/2014/main" id="{8E57FE7F-E785-479F-9B27-59E61A29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634375"/>
              <a:ext cx="2323845" cy="36041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703" name="矩形 11">
              <a:extLst>
                <a:ext uri="{FF2B5EF4-FFF2-40B4-BE49-F238E27FC236}">
                  <a16:creationId xmlns:a16="http://schemas.microsoft.com/office/drawing/2014/main" id="{92A7C99C-927F-48CE-9F4D-EA24665D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73" y="3680255"/>
              <a:ext cx="2233687" cy="18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00"/>
                  </a:solidFill>
                </a:rPr>
                <a:t>setcookie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('data', '', time() - 1);  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立即过期（相当于删除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COOKIE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29701" name="矩形 7">
            <a:extLst>
              <a:ext uri="{FF2B5EF4-FFF2-40B4-BE49-F238E27FC236}">
                <a16:creationId xmlns:a16="http://schemas.microsoft.com/office/drawing/2014/main" id="{7CAB426E-8D23-4AE0-8E56-54F3D9D6F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267075"/>
            <a:ext cx="7894638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与使用</a:t>
            </a:r>
            <a:r>
              <a:rPr lang="en-US" altLang="zh-CN" dirty="0" err="1"/>
              <a:t>setcookie</a:t>
            </a:r>
            <a:r>
              <a:rPr lang="en-US" altLang="zh-CN" dirty="0"/>
              <a:t>()</a:t>
            </a:r>
            <a:r>
              <a:rPr lang="zh-CN" altLang="zh-CN" dirty="0"/>
              <a:t>函数创建</a:t>
            </a:r>
            <a:r>
              <a:rPr lang="en-US" altLang="zh-CN" dirty="0"/>
              <a:t>Cookie</a:t>
            </a:r>
            <a:r>
              <a:rPr lang="zh-CN" altLang="zh-CN" dirty="0"/>
              <a:t>不同，删除</a:t>
            </a:r>
            <a:r>
              <a:rPr lang="en-US" altLang="zh-CN" dirty="0"/>
              <a:t>Cookie</a:t>
            </a:r>
            <a:r>
              <a:rPr lang="zh-CN" altLang="zh-CN" dirty="0"/>
              <a:t>时只需将</a:t>
            </a:r>
            <a:r>
              <a:rPr lang="en-US" altLang="zh-CN" dirty="0" err="1"/>
              <a:t>setcookie</a:t>
            </a:r>
            <a:r>
              <a:rPr lang="en-US" altLang="zh-CN" dirty="0"/>
              <a:t>()</a:t>
            </a:r>
            <a:r>
              <a:rPr lang="zh-CN" altLang="zh-CN" dirty="0"/>
              <a:t>函数中的参数</a:t>
            </a:r>
            <a:r>
              <a:rPr lang="en-US" altLang="zh-CN" dirty="0"/>
              <a:t>$value</a:t>
            </a:r>
            <a:r>
              <a:rPr lang="zh-CN" altLang="zh-CN" dirty="0"/>
              <a:t>设置为空，参数</a:t>
            </a:r>
            <a:r>
              <a:rPr lang="en-US" altLang="zh-CN" dirty="0"/>
              <a:t>$expire</a:t>
            </a:r>
            <a:r>
              <a:rPr lang="zh-CN" altLang="zh-CN" dirty="0"/>
              <a:t>设置为</a:t>
            </a:r>
            <a:r>
              <a:rPr lang="zh-CN" altLang="zh-CN" b="1" dirty="0">
                <a:solidFill>
                  <a:srgbClr val="FF0000"/>
                </a:solidFill>
              </a:rPr>
              <a:t>小于系统的当前时间即可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388A3504-0BFB-4A7C-B3F3-EEF7832739D1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C8030167-34D0-41A2-9F85-F90D7398C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2965FC8-00FC-4474-A9BE-F5C0750B3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路径与域名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矩形 3">
            <a:extLst>
              <a:ext uri="{FF2B5EF4-FFF2-40B4-BE49-F238E27FC236}">
                <a16:creationId xmlns:a16="http://schemas.microsoft.com/office/drawing/2014/main" id="{AD87758E-0543-484F-9412-45C45240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693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Cookie</a:t>
            </a:r>
            <a:r>
              <a:rPr lang="zh-CN" altLang="en-US" dirty="0"/>
              <a:t>在用户的计算机中是以文件形式保存的，浏览器通常会提供</a:t>
            </a:r>
            <a:r>
              <a:rPr lang="en-US" altLang="zh-CN" dirty="0"/>
              <a:t>Cookie</a:t>
            </a:r>
            <a:r>
              <a:rPr lang="zh-CN" altLang="en-US" dirty="0"/>
              <a:t>管理程序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Chrome</a:t>
            </a:r>
            <a:r>
              <a:rPr lang="zh-CN" altLang="en-US" dirty="0"/>
              <a:t>浏览器为例，执行</a:t>
            </a:r>
            <a:r>
              <a:rPr lang="en-US" altLang="zh-CN" b="1" u="sng" dirty="0">
                <a:solidFill>
                  <a:srgbClr val="0070C0"/>
                </a:solidFill>
              </a:rPr>
              <a:t>【</a:t>
            </a:r>
            <a:r>
              <a:rPr lang="zh-CN" altLang="en-US" b="1" u="sng" dirty="0">
                <a:solidFill>
                  <a:srgbClr val="0070C0"/>
                </a:solidFill>
              </a:rPr>
              <a:t>设置</a:t>
            </a:r>
            <a:r>
              <a:rPr lang="en-US" altLang="zh-CN" b="1" u="sng" dirty="0">
                <a:solidFill>
                  <a:srgbClr val="0070C0"/>
                </a:solidFill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</a:rPr>
              <a:t>高级设置</a:t>
            </a:r>
            <a:r>
              <a:rPr lang="en-US" altLang="zh-CN" b="1" u="sng" dirty="0">
                <a:solidFill>
                  <a:srgbClr val="0070C0"/>
                </a:solidFill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</a:rPr>
              <a:t>隐私设置</a:t>
            </a:r>
            <a:r>
              <a:rPr lang="en-US" altLang="zh-CN" b="1" u="sng" dirty="0">
                <a:solidFill>
                  <a:srgbClr val="0070C0"/>
                </a:solidFill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</a:rPr>
              <a:t>内容设置</a:t>
            </a:r>
            <a:r>
              <a:rPr lang="en-US" altLang="zh-CN" b="1" u="sng" dirty="0">
                <a:solidFill>
                  <a:srgbClr val="0070C0"/>
                </a:solidFill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</a:rPr>
              <a:t>所有</a:t>
            </a:r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en-US" b="1" u="sng" dirty="0">
                <a:solidFill>
                  <a:srgbClr val="0070C0"/>
                </a:solidFill>
              </a:rPr>
              <a:t>和网站数据</a:t>
            </a:r>
            <a:r>
              <a:rPr lang="en-US" altLang="zh-CN" b="1" u="sng" dirty="0">
                <a:solidFill>
                  <a:srgbClr val="0070C0"/>
                </a:solidFill>
              </a:rPr>
              <a:t>】</a:t>
            </a:r>
            <a:r>
              <a:rPr lang="zh-CN" altLang="en-US" dirty="0"/>
              <a:t>可以找到</a:t>
            </a:r>
            <a:r>
              <a:rPr lang="en-US" altLang="zh-CN" dirty="0"/>
              <a:t>Cookie</a:t>
            </a:r>
            <a:r>
              <a:rPr lang="zh-CN" altLang="en-US" dirty="0"/>
              <a:t>的管理程序。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97D70FC-9115-4920-B2A3-15BAF32197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5F7CCF9-41FE-42EF-8602-60D5272B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路径与域名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8" name="Picture 2" descr="ererrer">
            <a:extLst>
              <a:ext uri="{FF2B5EF4-FFF2-40B4-BE49-F238E27FC236}">
                <a16:creationId xmlns:a16="http://schemas.microsoft.com/office/drawing/2014/main" id="{CA79124B-847D-4DA6-BB8D-5225F115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858963"/>
            <a:ext cx="468312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5CEA2119-86E0-491A-9479-6218F52E47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FEE9ACA-1025-4A48-9C2F-1115874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路径与域名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矩形 4">
            <a:extLst>
              <a:ext uri="{FF2B5EF4-FFF2-40B4-BE49-F238E27FC236}">
                <a16:creationId xmlns:a16="http://schemas.microsoft.com/office/drawing/2014/main" id="{C9074022-F2F7-4828-8621-3D135E79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37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Cookie</a:t>
            </a:r>
            <a:r>
              <a:rPr lang="zh-CN" altLang="en-US" dirty="0"/>
              <a:t>在浏览器中是根据域名分开保存的，每个</a:t>
            </a:r>
            <a:r>
              <a:rPr lang="en-US" altLang="zh-CN" dirty="0"/>
              <a:t>Cookie</a:t>
            </a:r>
            <a:r>
              <a:rPr lang="zh-CN" altLang="en-US" dirty="0"/>
              <a:t>都具有名字、内容、主机、路径、发送用途和过期时间等信息。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浏览器在发送</a:t>
            </a:r>
            <a:r>
              <a:rPr lang="en-US" altLang="zh-CN" dirty="0"/>
              <a:t>Cookie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不同主机和不同路径之间都是隔离的，路径可以向下继承</a:t>
            </a:r>
            <a:r>
              <a:rPr lang="zh-CN" altLang="en-US" dirty="0"/>
              <a:t>，例如路径为“</a:t>
            </a:r>
            <a:r>
              <a:rPr lang="en-US" altLang="zh-CN" dirty="0"/>
              <a:t>/example09/”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在访问</a:t>
            </a:r>
            <a:r>
              <a:rPr lang="en-US" altLang="zh-CN" dirty="0"/>
              <a:t>example19</a:t>
            </a:r>
            <a:r>
              <a:rPr lang="zh-CN" altLang="en-US" dirty="0"/>
              <a:t>的子目录时会被发送，但在访问</a:t>
            </a:r>
            <a:r>
              <a:rPr lang="en-US" altLang="zh-CN" dirty="0"/>
              <a:t>example09</a:t>
            </a:r>
            <a:r>
              <a:rPr lang="zh-CN" altLang="en-US" dirty="0"/>
              <a:t>的上级目录时不会发送。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CC732822-2160-4D22-9734-33A21CAFC3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DF72F1F-40EB-46E7-8081-7FBDC2A4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5C4987ED-8136-4840-8085-6FC2ADE1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>
                <a:solidFill>
                  <a:srgbClr val="0070C0"/>
                </a:solidFill>
              </a:rPr>
              <a:t>Session</a:t>
            </a:r>
            <a:r>
              <a:rPr lang="zh-CN" altLang="en-US"/>
              <a:t>在网络应用中称为“</a:t>
            </a:r>
            <a:r>
              <a:rPr lang="zh-CN" altLang="en-US" b="1" u="sng">
                <a:solidFill>
                  <a:srgbClr val="0070C0"/>
                </a:solidFill>
              </a:rPr>
              <a:t>会话</a:t>
            </a:r>
            <a:r>
              <a:rPr lang="zh-CN" altLang="en-US"/>
              <a:t>”，在</a:t>
            </a:r>
            <a:r>
              <a:rPr lang="en-US" altLang="zh-CN"/>
              <a:t>PHP </a:t>
            </a:r>
            <a:r>
              <a:rPr lang="zh-CN" altLang="en-US"/>
              <a:t>中用于保存用户连续访问</a:t>
            </a:r>
            <a:r>
              <a:rPr lang="en-US" altLang="zh-CN"/>
              <a:t>Web</a:t>
            </a:r>
            <a:r>
              <a:rPr lang="zh-CN" altLang="en-US"/>
              <a:t>应用时的相关数据，有助于创建高度定制化的程序、增加站点的吸引力。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3B03F70-49B9-4771-BFC3-87049E1299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F481EDF-C5B6-45A9-BF76-E2D3A0D6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矩形 4">
            <a:extLst>
              <a:ext uri="{FF2B5EF4-FFF2-40B4-BE49-F238E27FC236}">
                <a16:creationId xmlns:a16="http://schemas.microsoft.com/office/drawing/2014/main" id="{DF43EE02-EDE8-41AC-8357-C460390A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830388"/>
            <a:ext cx="223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rgbClr val="0070C0"/>
                </a:solidFill>
              </a:rPr>
              <a:t>Session</a:t>
            </a:r>
            <a:r>
              <a:rPr lang="zh-CN" altLang="en-US" b="1" u="sng">
                <a:solidFill>
                  <a:srgbClr val="0070C0"/>
                </a:solidFill>
              </a:rPr>
              <a:t>的应用场景</a:t>
            </a:r>
          </a:p>
        </p:txBody>
      </p:sp>
      <p:grpSp>
        <p:nvGrpSpPr>
          <p:cNvPr id="34821" name="组合 5">
            <a:extLst>
              <a:ext uri="{FF2B5EF4-FFF2-40B4-BE49-F238E27FC236}">
                <a16:creationId xmlns:a16="http://schemas.microsoft.com/office/drawing/2014/main" id="{A7BAF77C-E538-4AFD-B52C-0A47EE3957E1}"/>
              </a:ext>
            </a:extLst>
          </p:cNvPr>
          <p:cNvGrpSpPr>
            <a:grpSpLocks/>
          </p:cNvGrpSpPr>
          <p:nvPr/>
        </p:nvGrpSpPr>
        <p:grpSpPr bwMode="auto">
          <a:xfrm>
            <a:off x="1973263" y="2462213"/>
            <a:ext cx="4979987" cy="1152525"/>
            <a:chOff x="1867863" y="2816148"/>
            <a:chExt cx="4980137" cy="11525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8B553CE-CF30-4C16-9128-85D3EF397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46546">
              <a:off x="1944037" y="2816148"/>
              <a:ext cx="4762500" cy="1152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34833" name="组合 7">
              <a:extLst>
                <a:ext uri="{FF2B5EF4-FFF2-40B4-BE49-F238E27FC236}">
                  <a16:creationId xmlns:a16="http://schemas.microsoft.com/office/drawing/2014/main" id="{4D96F2C6-455A-472B-B8D3-DE11FBF51A39}"/>
                </a:ext>
              </a:extLst>
            </p:cNvPr>
            <p:cNvGrpSpPr>
              <a:grpSpLocks/>
            </p:cNvGrpSpPr>
            <p:nvPr/>
          </p:nvGrpSpPr>
          <p:grpSpPr bwMode="auto">
            <a:xfrm rot="-478454">
              <a:off x="1867863" y="3490155"/>
              <a:ext cx="4980137" cy="432832"/>
              <a:chOff x="3498238" y="4689417"/>
              <a:chExt cx="2275305" cy="4328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C441ED-7D0C-4ED3-A50A-263A7EB98877}"/>
                  </a:ext>
                </a:extLst>
              </p:cNvPr>
              <p:cNvSpPr/>
              <p:nvPr/>
            </p:nvSpPr>
            <p:spPr>
              <a:xfrm rot="360000">
                <a:off x="3498228" y="4690095"/>
                <a:ext cx="2275305" cy="431800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35" name="矩形 9">
                <a:extLst>
                  <a:ext uri="{FF2B5EF4-FFF2-40B4-BE49-F238E27FC236}">
                    <a16:creationId xmlns:a16="http://schemas.microsoft.com/office/drawing/2014/main" id="{AE76F198-D654-4414-9B17-D8373819D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">
                <a:off x="3860210" y="4731007"/>
                <a:ext cx="160424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bg1"/>
                    </a:solidFill>
                  </a:rPr>
                  <a:t>保存生成的验证码</a:t>
                </a:r>
              </a:p>
            </p:txBody>
          </p:sp>
        </p:grpSp>
      </p:grpSp>
      <p:grpSp>
        <p:nvGrpSpPr>
          <p:cNvPr id="34822" name="组合 10">
            <a:extLst>
              <a:ext uri="{FF2B5EF4-FFF2-40B4-BE49-F238E27FC236}">
                <a16:creationId xmlns:a16="http://schemas.microsoft.com/office/drawing/2014/main" id="{90D51F4F-4CAD-4661-AB6E-1BABBFAD8CDC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038475"/>
            <a:ext cx="2416175" cy="2222500"/>
            <a:chOff x="5662791" y="3218241"/>
            <a:chExt cx="2415989" cy="2222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3AC80E-B7E7-43F0-B68B-7B727F25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260000">
              <a:off x="5723140" y="3218241"/>
              <a:ext cx="2222500" cy="2222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34829" name="组合 12">
              <a:extLst>
                <a:ext uri="{FF2B5EF4-FFF2-40B4-BE49-F238E27FC236}">
                  <a16:creationId xmlns:a16="http://schemas.microsoft.com/office/drawing/2014/main" id="{9ECA7A7D-017D-459F-A776-22E057E9E86C}"/>
                </a:ext>
              </a:extLst>
            </p:cNvPr>
            <p:cNvGrpSpPr>
              <a:grpSpLocks/>
            </p:cNvGrpSpPr>
            <p:nvPr/>
          </p:nvGrpSpPr>
          <p:grpSpPr bwMode="auto">
            <a:xfrm rot="544375">
              <a:off x="5662791" y="4020593"/>
              <a:ext cx="2415989" cy="432832"/>
              <a:chOff x="3509143" y="4690655"/>
              <a:chExt cx="2264370" cy="43283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94DB70-F38C-4425-993B-80EA56EF7FF4}"/>
                  </a:ext>
                </a:extLst>
              </p:cNvPr>
              <p:cNvSpPr/>
              <p:nvPr/>
            </p:nvSpPr>
            <p:spPr>
              <a:xfrm rot="360000">
                <a:off x="3509086" y="4689996"/>
                <a:ext cx="2264370" cy="433387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31" name="矩形 14">
                <a:extLst>
                  <a:ext uri="{FF2B5EF4-FFF2-40B4-BE49-F238E27FC236}">
                    <a16:creationId xmlns:a16="http://schemas.microsoft.com/office/drawing/2014/main" id="{343FF7A6-4312-4759-BB53-1F6247690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">
                <a:off x="3716150" y="4712482"/>
                <a:ext cx="160424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bg1"/>
                    </a:solidFill>
                  </a:rPr>
                  <a:t>保存用户登录状态</a:t>
                </a:r>
              </a:p>
            </p:txBody>
          </p:sp>
        </p:grpSp>
      </p:grpSp>
      <p:grpSp>
        <p:nvGrpSpPr>
          <p:cNvPr id="34823" name="组合 15">
            <a:extLst>
              <a:ext uri="{FF2B5EF4-FFF2-40B4-BE49-F238E27FC236}">
                <a16:creationId xmlns:a16="http://schemas.microsoft.com/office/drawing/2014/main" id="{6A8FB55C-A8FC-43B6-A78B-26B6D71B36D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064000"/>
            <a:ext cx="3136900" cy="1747838"/>
            <a:chOff x="1735579" y="4060305"/>
            <a:chExt cx="3137902" cy="174884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94F8653-A339-4720-861D-D301E7D3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638544">
              <a:off x="1735579" y="4060305"/>
              <a:ext cx="2837896" cy="17488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34825" name="组合 17">
              <a:extLst>
                <a:ext uri="{FF2B5EF4-FFF2-40B4-BE49-F238E27FC236}">
                  <a16:creationId xmlns:a16="http://schemas.microsoft.com/office/drawing/2014/main" id="{A2CF2C03-A79E-4709-9E74-F4F6CB8B1477}"/>
                </a:ext>
              </a:extLst>
            </p:cNvPr>
            <p:cNvGrpSpPr>
              <a:grpSpLocks/>
            </p:cNvGrpSpPr>
            <p:nvPr/>
          </p:nvGrpSpPr>
          <p:grpSpPr bwMode="auto">
            <a:xfrm rot="-1695013">
              <a:off x="1796470" y="5261909"/>
              <a:ext cx="3077011" cy="432832"/>
              <a:chOff x="3509143" y="4690655"/>
              <a:chExt cx="2264370" cy="43283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016BDD-0578-4FA2-926A-471BD85D4861}"/>
                  </a:ext>
                </a:extLst>
              </p:cNvPr>
              <p:cNvSpPr/>
              <p:nvPr/>
            </p:nvSpPr>
            <p:spPr>
              <a:xfrm rot="360000">
                <a:off x="3506838" y="4683539"/>
                <a:ext cx="2265942" cy="436813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27" name="矩形 19">
                <a:extLst>
                  <a:ext uri="{FF2B5EF4-FFF2-40B4-BE49-F238E27FC236}">
                    <a16:creationId xmlns:a16="http://schemas.microsoft.com/office/drawing/2014/main" id="{C1B218B1-7F7B-45A8-9BFE-88A44EEF4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">
                <a:off x="3743268" y="4712480"/>
                <a:ext cx="15500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bg1"/>
                    </a:solidFill>
                  </a:rPr>
                  <a:t>保存生成的验证码</a:t>
                </a: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0CD5911E-6DDD-42E0-9282-C02C56A93C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7B7114E-E28E-403C-B209-1D645486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矩形 20">
            <a:extLst>
              <a:ext uri="{FF2B5EF4-FFF2-40B4-BE49-F238E27FC236}">
                <a16:creationId xmlns:a16="http://schemas.microsoft.com/office/drawing/2014/main" id="{2F9E49C1-AD0A-4929-8D1F-C377F547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Session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/>
              <a:t>的技术，它的生命周期从用户访问页面开始，直到断开与网站的连接时结束。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</a:t>
            </a:r>
            <a:r>
              <a:rPr lang="en-US" altLang="zh-CN" dirty="0"/>
              <a:t>PHP</a:t>
            </a:r>
            <a:r>
              <a:rPr lang="zh-CN" altLang="en-US" dirty="0"/>
              <a:t>启动</a:t>
            </a:r>
            <a:r>
              <a:rPr lang="en-US" altLang="zh-CN" dirty="0"/>
              <a:t>Session</a:t>
            </a:r>
            <a:r>
              <a:rPr lang="zh-CN" altLang="en-US" dirty="0"/>
              <a:t>时，</a:t>
            </a:r>
            <a:r>
              <a:rPr lang="en-US" altLang="zh-CN" dirty="0"/>
              <a:t>Web</a:t>
            </a:r>
            <a:r>
              <a:rPr lang="zh-CN" altLang="en-US" dirty="0"/>
              <a:t>服务器在运行时会为每个用户的浏览器创建一个供其独享的</a:t>
            </a:r>
            <a:r>
              <a:rPr lang="en-US" altLang="zh-CN" dirty="0"/>
              <a:t>Session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1F77A09-59B5-41F9-A2E3-08B42AD7E6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049A015-2221-4DC6-88FF-5D5FB010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8EDA38E5-5F6D-4116-9256-517FB1BF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50" name="对象 4">
            <a:extLst>
              <a:ext uri="{FF2B5EF4-FFF2-40B4-BE49-F238E27FC236}">
                <a16:creationId xmlns:a16="http://schemas.microsoft.com/office/drawing/2014/main" id="{2C488752-4C0C-4E90-8E84-3DE31CD9A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868488"/>
          <a:ext cx="5897563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5228010" imgH="3508525" progId="Visio.Drawing.11">
                  <p:embed/>
                </p:oleObj>
              </mc:Choice>
              <mc:Fallback>
                <p:oleObj name="Visio" r:id="rId3" imgW="5228010" imgH="3508525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868488"/>
                        <a:ext cx="5897563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3C4001D-640A-447F-8829-D954B834A2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BE320B8-594F-4742-BC8D-423727B4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矩形 20">
            <a:extLst>
              <a:ext uri="{FF2B5EF4-FFF2-40B4-BE49-F238E27FC236}">
                <a16:creationId xmlns:a16="http://schemas.microsoft.com/office/drawing/2014/main" id="{1BB800F0-06EC-43DF-88F7-8D8051B8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在创建</a:t>
            </a:r>
            <a:r>
              <a:rPr lang="en-US" altLang="zh-CN"/>
              <a:t>Session</a:t>
            </a:r>
            <a:r>
              <a:rPr lang="zh-CN" altLang="en-US"/>
              <a:t>文件时，每一个</a:t>
            </a:r>
            <a:r>
              <a:rPr lang="en-US" altLang="zh-CN"/>
              <a:t>Session</a:t>
            </a:r>
            <a:r>
              <a:rPr lang="zh-CN" altLang="en-US"/>
              <a:t>都具有一个唯一的会话</a:t>
            </a:r>
            <a:r>
              <a:rPr lang="en-US" altLang="zh-CN"/>
              <a:t>ID</a:t>
            </a:r>
            <a:r>
              <a:rPr lang="zh-CN" altLang="en-US"/>
              <a:t>，用于标识不同的用户，且会话</a:t>
            </a:r>
            <a:r>
              <a:rPr lang="en-US" altLang="zh-CN"/>
              <a:t>ID</a:t>
            </a:r>
            <a:r>
              <a:rPr lang="zh-CN" altLang="en-US"/>
              <a:t>会分别保存在客户端和服务器端两个位置。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客户端通过</a:t>
            </a:r>
            <a:r>
              <a:rPr lang="en-US" altLang="zh-CN"/>
              <a:t>Cookie</a:t>
            </a:r>
            <a:r>
              <a:rPr lang="zh-CN" altLang="en-US"/>
              <a:t>保存，服务器端则以文件的形式保存到</a:t>
            </a:r>
            <a:r>
              <a:rPr lang="en-US" altLang="zh-CN"/>
              <a:t>php.ini</a:t>
            </a:r>
            <a:r>
              <a:rPr lang="zh-CN" altLang="en-US"/>
              <a:t>指定的</a:t>
            </a:r>
            <a:r>
              <a:rPr lang="en-US" altLang="zh-CN"/>
              <a:t>Session</a:t>
            </a:r>
            <a:r>
              <a:rPr lang="zh-CN" altLang="en-US"/>
              <a:t>目录中，对于</a:t>
            </a:r>
            <a:r>
              <a:rPr lang="en-US" altLang="zh-CN"/>
              <a:t>Windows</a:t>
            </a:r>
            <a:r>
              <a:rPr lang="zh-CN" altLang="en-US"/>
              <a:t>系统，默认情况下保存到“</a:t>
            </a:r>
            <a:r>
              <a:rPr lang="en-US" altLang="zh-CN"/>
              <a:t>C:\Windows\Temp”</a:t>
            </a:r>
            <a:r>
              <a:rPr lang="zh-CN" altLang="en-US"/>
              <a:t>目录中。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9DDCB03-0053-415E-AB6E-DBCE3E2D17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7D923904-D515-47B0-8538-D3888426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矩形 3">
            <a:extLst>
              <a:ext uri="{FF2B5EF4-FFF2-40B4-BE49-F238E27FC236}">
                <a16:creationId xmlns:a16="http://schemas.microsoft.com/office/drawing/2014/main" id="{C57AB782-BB4C-41B0-BC59-9F70FC62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）启动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在使用</a:t>
            </a:r>
            <a:r>
              <a:rPr lang="en-US" altLang="zh-CN" dirty="0"/>
              <a:t>Session</a:t>
            </a:r>
            <a:r>
              <a:rPr lang="zh-CN" altLang="en-US" dirty="0"/>
              <a:t>之前，需要先通过</a:t>
            </a:r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en-US" dirty="0"/>
              <a:t>函数启动</a:t>
            </a:r>
            <a:r>
              <a:rPr lang="en-US" altLang="zh-CN" dirty="0"/>
              <a:t>Session</a:t>
            </a:r>
            <a:r>
              <a:rPr lang="zh-CN" altLang="en-US" dirty="0"/>
              <a:t>。该函数的返回值是布尔类型，如果</a:t>
            </a:r>
            <a:r>
              <a:rPr lang="en-US" altLang="zh-CN" dirty="0"/>
              <a:t>Session</a:t>
            </a:r>
            <a:r>
              <a:rPr lang="zh-CN" altLang="en-US" dirty="0"/>
              <a:t>启动成功，返回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42DE7588-BD73-438E-89FD-89CF9161E666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995DF3F-6398-4B6E-B34C-F5B4F73035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/>
              <a:t>目录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48BE9C8-739C-4736-BA54-F4531F99927D}"/>
              </a:ext>
            </a:extLst>
          </p:cNvPr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16388" name="矩形 36">
            <a:extLst>
              <a:ext uri="{FF2B5EF4-FFF2-40B4-BE49-F238E27FC236}">
                <a16:creationId xmlns:a16="http://schemas.microsoft.com/office/drawing/2014/main" id="{F2FB0F6F-A7A1-4AB9-9EE7-6C050062EC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6650" y="2576513"/>
            <a:ext cx="182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grpSp>
        <p:nvGrpSpPr>
          <p:cNvPr id="16389" name="组合 111">
            <a:extLst>
              <a:ext uri="{FF2B5EF4-FFF2-40B4-BE49-F238E27FC236}">
                <a16:creationId xmlns:a16="http://schemas.microsoft.com/office/drawing/2014/main" id="{DA915809-9256-40CB-9353-245725B1484D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446338" y="2578100"/>
            <a:ext cx="1260475" cy="954088"/>
            <a:chOff x="1936217" y="1275606"/>
            <a:chExt cx="1296545" cy="1728192"/>
          </a:xfrm>
        </p:grpSpPr>
        <p:grpSp>
          <p:nvGrpSpPr>
            <p:cNvPr id="16404" name="组合 112">
              <a:extLst>
                <a:ext uri="{FF2B5EF4-FFF2-40B4-BE49-F238E27FC236}">
                  <a16:creationId xmlns:a16="http://schemas.microsoft.com/office/drawing/2014/main" id="{E39238AB-B4F6-4090-9058-A2947CE39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B80F41CE-451F-4380-8F7C-15317BE71885}"/>
                  </a:ext>
                </a:extLst>
              </p:cNvPr>
              <p:cNvSpPr/>
              <p:nvPr/>
            </p:nvSpPr>
            <p:spPr>
              <a:xfrm>
                <a:off x="1907301" y="1275606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4F54192A-0473-4798-8342-98D3CC880702}"/>
                  </a:ext>
                </a:extLst>
              </p:cNvPr>
              <p:cNvSpPr/>
              <p:nvPr/>
            </p:nvSpPr>
            <p:spPr>
              <a:xfrm>
                <a:off x="1961187" y="1347496"/>
                <a:ext cx="1188772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9" name="圆角矩形 5">
              <a:extLst>
                <a:ext uri="{FF2B5EF4-FFF2-40B4-BE49-F238E27FC236}">
                  <a16:creationId xmlns:a16="http://schemas.microsoft.com/office/drawing/2014/main" id="{BEB35E05-5A6A-4E38-87AE-DAD7EF0E3709}"/>
                </a:ext>
              </a:extLst>
            </p:cNvPr>
            <p:cNvSpPr/>
            <p:nvPr/>
          </p:nvSpPr>
          <p:spPr>
            <a:xfrm>
              <a:off x="1899471" y="2060383"/>
              <a:ext cx="1294912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6390" name="组合 29">
            <a:extLst>
              <a:ext uri="{FF2B5EF4-FFF2-40B4-BE49-F238E27FC236}">
                <a16:creationId xmlns:a16="http://schemas.microsoft.com/office/drawing/2014/main" id="{D0EB720E-4017-4D8A-912F-61C484437591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365250" y="1273175"/>
            <a:ext cx="1260475" cy="952500"/>
            <a:chOff x="1936620" y="1275606"/>
            <a:chExt cx="1296876" cy="1728192"/>
          </a:xfrm>
        </p:grpSpPr>
        <p:grpSp>
          <p:nvGrpSpPr>
            <p:cNvPr id="16400" name="组合 31">
              <a:extLst>
                <a:ext uri="{FF2B5EF4-FFF2-40B4-BE49-F238E27FC236}">
                  <a16:creationId xmlns:a16="http://schemas.microsoft.com/office/drawing/2014/main" id="{EC8E2E38-9155-455A-951F-AD35B26DA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EC2548D2-C5E1-4E3D-A19D-ED4132B99117}"/>
                  </a:ext>
                </a:extLst>
              </p:cNvPr>
              <p:cNvSpPr/>
              <p:nvPr/>
            </p:nvSpPr>
            <p:spPr>
              <a:xfrm>
                <a:off x="1907704" y="1275607"/>
                <a:ext cx="1296876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9.1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8F94B98A-EEEE-4DD1-B977-97AA1B83D932}"/>
                  </a:ext>
                </a:extLst>
              </p:cNvPr>
              <p:cNvSpPr/>
              <p:nvPr/>
            </p:nvSpPr>
            <p:spPr>
              <a:xfrm>
                <a:off x="1961605" y="1347615"/>
                <a:ext cx="1189075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5" name="圆角矩形 5">
              <a:extLst>
                <a:ext uri="{FF2B5EF4-FFF2-40B4-BE49-F238E27FC236}">
                  <a16:creationId xmlns:a16="http://schemas.microsoft.com/office/drawing/2014/main" id="{589B77F4-6CEA-4451-A312-DDC3B991490C}"/>
                </a:ext>
              </a:extLst>
            </p:cNvPr>
            <p:cNvSpPr/>
            <p:nvPr/>
          </p:nvSpPr>
          <p:spPr>
            <a:xfrm>
              <a:off x="1916198" y="2061605"/>
              <a:ext cx="1236443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1C357B-D929-472E-97EE-FBD29538B838}"/>
              </a:ext>
            </a:extLst>
          </p:cNvPr>
          <p:cNvCxnSpPr/>
          <p:nvPr/>
        </p:nvCxnSpPr>
        <p:spPr bwMode="auto">
          <a:xfrm>
            <a:off x="2809875" y="1768475"/>
            <a:ext cx="33131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16392" name="矩形 35">
            <a:extLst>
              <a:ext uri="{FF2B5EF4-FFF2-40B4-BE49-F238E27FC236}">
                <a16:creationId xmlns:a16="http://schemas.microsoft.com/office/drawing/2014/main" id="{5C9723F5-4937-4D1D-904B-60B4BA5E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295400"/>
            <a:ext cx="2338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会话技术的概述</a:t>
            </a:r>
          </a:p>
        </p:txBody>
      </p:sp>
      <p:cxnSp>
        <p:nvCxnSpPr>
          <p:cNvPr id="16393" name="直接连接符 51">
            <a:extLst>
              <a:ext uri="{FF2B5EF4-FFF2-40B4-BE49-F238E27FC236}">
                <a16:creationId xmlns:a16="http://schemas.microsoft.com/office/drawing/2014/main" id="{7C195A9E-68E2-4ACA-8F0B-D11C80F711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9713" y="441801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矩形 53">
            <a:extLst>
              <a:ext uri="{FF2B5EF4-FFF2-40B4-BE49-F238E27FC236}">
                <a16:creationId xmlns:a16="http://schemas.microsoft.com/office/drawing/2014/main" id="{543298B3-07F8-46A6-8208-427C332657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8425" y="3916363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grpSp>
        <p:nvGrpSpPr>
          <p:cNvPr id="16395" name="组合 116">
            <a:extLst>
              <a:ext uri="{FF2B5EF4-FFF2-40B4-BE49-F238E27FC236}">
                <a16:creationId xmlns:a16="http://schemas.microsoft.com/office/drawing/2014/main" id="{C5A7A514-4BF3-4024-BF41-D80AE1D784C8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365250" y="3910013"/>
            <a:ext cx="1260475" cy="952500"/>
            <a:chOff x="1936620" y="1275606"/>
            <a:chExt cx="1297014" cy="1728192"/>
          </a:xfrm>
        </p:grpSpPr>
        <p:grpSp>
          <p:nvGrpSpPr>
            <p:cNvPr id="16396" name="组合 117">
              <a:extLst>
                <a:ext uri="{FF2B5EF4-FFF2-40B4-BE49-F238E27FC236}">
                  <a16:creationId xmlns:a16="http://schemas.microsoft.com/office/drawing/2014/main" id="{E82278D0-89E0-43A9-8EAC-310D07FCD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287F7D4C-4FAF-495F-8AE9-9A5E598B0270}"/>
                  </a:ext>
                </a:extLst>
              </p:cNvPr>
              <p:cNvSpPr/>
              <p:nvPr/>
            </p:nvSpPr>
            <p:spPr>
              <a:xfrm>
                <a:off x="1907704" y="1275605"/>
                <a:ext cx="1297014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9D8820A0-C356-4F3B-8BC5-3CCCA702037C}"/>
                  </a:ext>
                </a:extLst>
              </p:cNvPr>
              <p:cNvSpPr/>
              <p:nvPr/>
            </p:nvSpPr>
            <p:spPr>
              <a:xfrm>
                <a:off x="1961611" y="1347612"/>
                <a:ext cx="1189201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4" name="圆角矩形 5">
              <a:extLst>
                <a:ext uri="{FF2B5EF4-FFF2-40B4-BE49-F238E27FC236}">
                  <a16:creationId xmlns:a16="http://schemas.microsoft.com/office/drawing/2014/main" id="{844469ED-191F-4BC9-AEB5-90B2C673AB62}"/>
                </a:ext>
              </a:extLst>
            </p:cNvPr>
            <p:cNvSpPr/>
            <p:nvPr/>
          </p:nvSpPr>
          <p:spPr>
            <a:xfrm>
              <a:off x="1854123" y="2061384"/>
              <a:ext cx="1293747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1235FE2-F53B-4C87-A515-C404296C5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2970050-097E-421D-8906-51E4D65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3">
            <a:extLst>
              <a:ext uri="{FF2B5EF4-FFF2-40B4-BE49-F238E27FC236}">
                <a16:creationId xmlns:a16="http://schemas.microsoft.com/office/drawing/2014/main" id="{EE86A200-46DB-48E3-9B3C-DD0E91E4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（</a:t>
            </a:r>
            <a:r>
              <a:rPr lang="en-US" altLang="zh-CN" b="1" u="sng">
                <a:solidFill>
                  <a:srgbClr val="0070C0"/>
                </a:solidFill>
              </a:rPr>
              <a:t>2</a:t>
            </a:r>
            <a:r>
              <a:rPr lang="zh-CN" altLang="en-US" b="1" u="sng">
                <a:solidFill>
                  <a:srgbClr val="0070C0"/>
                </a:solidFill>
              </a:rPr>
              <a:t>）查看</a:t>
            </a:r>
            <a:r>
              <a:rPr lang="en-US" altLang="zh-CN" b="1" u="sng">
                <a:solidFill>
                  <a:srgbClr val="0070C0"/>
                </a:solidFill>
              </a:rPr>
              <a:t>SessionID</a:t>
            </a:r>
            <a:r>
              <a:rPr lang="zh-CN" altLang="en-US" b="1" u="sng">
                <a:solidFill>
                  <a:srgbClr val="0070C0"/>
                </a:solidFill>
              </a:rPr>
              <a:t>与</a:t>
            </a:r>
            <a:r>
              <a:rPr lang="en-US" altLang="zh-CN" b="1" u="sng">
                <a:solidFill>
                  <a:srgbClr val="0070C0"/>
                </a:solidFill>
              </a:rPr>
              <a:t>Session</a:t>
            </a:r>
            <a:r>
              <a:rPr lang="zh-CN" altLang="en-US" b="1" u="sng">
                <a:solidFill>
                  <a:srgbClr val="0070C0"/>
                </a:solidFill>
              </a:rPr>
              <a:t>文件</a:t>
            </a:r>
          </a:p>
          <a:p>
            <a:pPr>
              <a:lnSpc>
                <a:spcPct val="200000"/>
              </a:lnSpc>
            </a:pPr>
            <a:r>
              <a:rPr lang="zh-CN" altLang="en-US"/>
              <a:t>浏览器访问开启</a:t>
            </a:r>
            <a:r>
              <a:rPr lang="en-US" altLang="zh-CN"/>
              <a:t>Session</a:t>
            </a:r>
            <a:r>
              <a:rPr lang="zh-CN" altLang="en-US"/>
              <a:t>的文件，可在开发者工具中查看</a:t>
            </a:r>
            <a:r>
              <a:rPr lang="en-US" altLang="zh-CN"/>
              <a:t>Cookie</a:t>
            </a:r>
            <a:r>
              <a:rPr lang="zh-CN" altLang="en-US"/>
              <a:t>中保存的会话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</p:txBody>
      </p:sp>
      <p:pic>
        <p:nvPicPr>
          <p:cNvPr id="38917" name="Picture 2" descr="阿萨德色方式">
            <a:extLst>
              <a:ext uri="{FF2B5EF4-FFF2-40B4-BE49-F238E27FC236}">
                <a16:creationId xmlns:a16="http://schemas.microsoft.com/office/drawing/2014/main" id="{C8CB8D8A-FF73-4238-A5DF-B4F70994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60713"/>
            <a:ext cx="61483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矩形 4">
            <a:extLst>
              <a:ext uri="{FF2B5EF4-FFF2-40B4-BE49-F238E27FC236}">
                <a16:creationId xmlns:a16="http://schemas.microsoft.com/office/drawing/2014/main" id="{09D7DE5C-3FF7-417A-944F-C5509EF3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951538"/>
            <a:ext cx="788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Cookie</a:t>
            </a:r>
            <a:r>
              <a:rPr lang="zh-CN" altLang="zh-CN" dirty="0"/>
              <a:t>名称“</a:t>
            </a:r>
            <a:r>
              <a:rPr lang="en-US" altLang="zh-CN" dirty="0"/>
              <a:t>PHPSESSID</a:t>
            </a:r>
            <a:r>
              <a:rPr lang="zh-CN" altLang="zh-CN" dirty="0"/>
              <a:t>”是</a:t>
            </a:r>
            <a:r>
              <a:rPr lang="en-US" altLang="zh-CN" dirty="0"/>
              <a:t>php.ini</a:t>
            </a:r>
            <a:r>
              <a:rPr lang="zh-CN" altLang="zh-CN" dirty="0"/>
              <a:t>中配置项</a:t>
            </a:r>
            <a:r>
              <a:rPr lang="en-US" altLang="zh-CN" dirty="0"/>
              <a:t>session.name</a:t>
            </a:r>
            <a:r>
              <a:rPr lang="zh-CN" altLang="zh-CN" dirty="0"/>
              <a:t>的默认值。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AC6859DA-7CD8-418B-BA56-0E60FBBCB1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B115485-9032-4782-B659-7D88F745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矩形 3">
            <a:extLst>
              <a:ext uri="{FF2B5EF4-FFF2-40B4-BE49-F238E27FC236}">
                <a16:creationId xmlns:a16="http://schemas.microsoft.com/office/drawing/2014/main" id="{B1651E2B-CB61-4FAA-93D3-41D9A76C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）查看</a:t>
            </a:r>
            <a:r>
              <a:rPr lang="en-US" altLang="zh-CN" b="1" u="sng" dirty="0" err="1">
                <a:solidFill>
                  <a:srgbClr val="0070C0"/>
                </a:solidFill>
              </a:rPr>
              <a:t>SessionID</a:t>
            </a:r>
            <a:r>
              <a:rPr lang="zh-CN" altLang="en-US" b="1" u="sng" dirty="0">
                <a:solidFill>
                  <a:srgbClr val="0070C0"/>
                </a:solidFill>
              </a:rPr>
              <a:t>与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文件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在服务器中，打开</a:t>
            </a:r>
            <a:r>
              <a:rPr lang="en-US" altLang="zh-CN" dirty="0"/>
              <a:t>Session</a:t>
            </a:r>
            <a:r>
              <a:rPr lang="zh-CN" altLang="en-US" dirty="0"/>
              <a:t>文件默认的保存目录“</a:t>
            </a:r>
            <a:r>
              <a:rPr lang="en-US" altLang="zh-CN" dirty="0"/>
              <a:t>C:\Windows\Temp</a:t>
            </a:r>
            <a:r>
              <a:rPr lang="zh-CN" altLang="en-US" dirty="0"/>
              <a:t>”。</a:t>
            </a:r>
          </a:p>
        </p:txBody>
      </p:sp>
      <p:pic>
        <p:nvPicPr>
          <p:cNvPr id="39941" name="图片 1">
            <a:extLst>
              <a:ext uri="{FF2B5EF4-FFF2-40B4-BE49-F238E27FC236}">
                <a16:creationId xmlns:a16="http://schemas.microsoft.com/office/drawing/2014/main" id="{98299E49-AC10-4900-BB95-F2274025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3135313"/>
            <a:ext cx="44291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矩形 4">
            <a:extLst>
              <a:ext uri="{FF2B5EF4-FFF2-40B4-BE49-F238E27FC236}">
                <a16:creationId xmlns:a16="http://schemas.microsoft.com/office/drawing/2014/main" id="{B41548E9-02E6-4B4F-AC2D-50329834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5529263"/>
            <a:ext cx="90281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/>
              <a:t>服务器保存了文件名为“</a:t>
            </a:r>
            <a:r>
              <a:rPr lang="en-US" altLang="zh-CN"/>
              <a:t>sess_</a:t>
            </a:r>
            <a:r>
              <a:rPr lang="zh-CN" altLang="zh-CN"/>
              <a:t>会话</a:t>
            </a:r>
            <a:r>
              <a:rPr lang="en-US" altLang="zh-CN"/>
              <a:t>ID</a:t>
            </a:r>
            <a:r>
              <a:rPr lang="zh-CN" altLang="zh-CN"/>
              <a:t>”的</a:t>
            </a:r>
            <a:r>
              <a:rPr lang="en-US" altLang="zh-CN"/>
              <a:t>Session</a:t>
            </a:r>
            <a:r>
              <a:rPr lang="zh-CN" altLang="zh-CN"/>
              <a:t>文件，该文件的会话</a:t>
            </a:r>
            <a:r>
              <a:rPr lang="en-US" altLang="zh-CN"/>
              <a:t>ID</a:t>
            </a:r>
            <a:r>
              <a:rPr lang="zh-CN" altLang="zh-CN"/>
              <a:t>与浏览器</a:t>
            </a:r>
            <a:r>
              <a:rPr lang="en-US" altLang="zh-CN"/>
              <a:t>Cookie</a:t>
            </a:r>
            <a:r>
              <a:rPr lang="zh-CN" altLang="zh-CN"/>
              <a:t>中显示的会话</a:t>
            </a:r>
            <a:r>
              <a:rPr lang="en-US" altLang="zh-CN"/>
              <a:t>ID</a:t>
            </a:r>
            <a:r>
              <a:rPr lang="zh-CN" altLang="zh-CN"/>
              <a:t>一致，表示这个文件只允许拥有会话</a:t>
            </a:r>
            <a:r>
              <a:rPr lang="en-US" altLang="zh-CN"/>
              <a:t>ID</a:t>
            </a:r>
            <a:r>
              <a:rPr lang="zh-CN" altLang="zh-CN"/>
              <a:t>的用户访问。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86851B4-74ED-4F16-B60B-D27A22DB6C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AD72E1E-68D0-496C-B037-41CB5CA8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B4DCD0AD-5EF5-495B-828E-B90F279E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的使用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在完成</a:t>
            </a:r>
            <a:r>
              <a:rPr lang="en-US" altLang="zh-CN" dirty="0"/>
              <a:t>Session</a:t>
            </a:r>
            <a:r>
              <a:rPr lang="zh-CN" altLang="en-US" dirty="0"/>
              <a:t>的启动后，接下来</a:t>
            </a:r>
            <a:r>
              <a:rPr lang="en-US" altLang="zh-CN" dirty="0"/>
              <a:t>Session</a:t>
            </a:r>
            <a:r>
              <a:rPr lang="zh-CN" altLang="en-US" dirty="0"/>
              <a:t>的使用与</a:t>
            </a:r>
            <a:r>
              <a:rPr lang="en-US" altLang="zh-CN" dirty="0"/>
              <a:t>Cookie</a:t>
            </a:r>
            <a:r>
              <a:rPr lang="zh-CN" altLang="en-US" dirty="0"/>
              <a:t>的用法类似，可以通过超全局变量</a:t>
            </a:r>
            <a:r>
              <a:rPr lang="en-US" altLang="zh-CN" dirty="0"/>
              <a:t>$_SESSION</a:t>
            </a:r>
            <a:r>
              <a:rPr lang="zh-CN" altLang="en-US" dirty="0"/>
              <a:t>添加、读取或修改</a:t>
            </a:r>
            <a:r>
              <a:rPr lang="en-US" altLang="zh-CN" dirty="0"/>
              <a:t>Session</a:t>
            </a:r>
            <a:r>
              <a:rPr lang="zh-CN" altLang="en-US" dirty="0"/>
              <a:t>中的数据。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2BF2E300-3A43-464E-8056-BA0F459B4BC7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392E84C7-F9E8-463D-B5EB-036869D89A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2967F4A-5CA7-4BAE-9C93-A281115C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8" name="矩形 3">
            <a:extLst>
              <a:ext uri="{FF2B5EF4-FFF2-40B4-BE49-F238E27FC236}">
                <a16:creationId xmlns:a16="http://schemas.microsoft.com/office/drawing/2014/main" id="{BBAEDBD6-1B5A-48DE-AB8D-AF653794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的配置</a:t>
            </a:r>
            <a:endParaRPr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E78617-FCBD-430B-948E-8338921E7C29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2667000"/>
          <a:ext cx="8188325" cy="3579813"/>
        </p:xfrm>
        <a:graphic>
          <a:graphicData uri="http://schemas.openxmlformats.org/drawingml/2006/table">
            <a:tbl>
              <a:tblPr firstRow="1" bandRow="1"/>
              <a:tblGrid>
                <a:gridCol w="209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配置项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含义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session.name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的名字，只能由字母数字组成，默认为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PHPSESSID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session.save_path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读取或设置当前会话文件的保存路径，默认为“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C:\Windows\Temp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session.auto_start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指定是否在请求开始时自动启动一个会话，默认为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（不启动）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session.cookie_lifetime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以秒数指定发送到浏览器的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生命周期，默认为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（直到关闭浏览器）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session.cookie_path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指定要设定会话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的路径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默认为“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session.cookie_domain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指定要设定会话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的域名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默认为无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session.cookie_secure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指定是否仅通过安全连接发送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，默认为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5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session.cookie_httponly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指定是否仅通过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，默认为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22" name="矩形 4">
            <a:extLst>
              <a:ext uri="{FF2B5EF4-FFF2-40B4-BE49-F238E27FC236}">
                <a16:creationId xmlns:a16="http://schemas.microsoft.com/office/drawing/2014/main" id="{420DB333-20F3-4AF5-8448-B6E36A2A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020888"/>
            <a:ext cx="3300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php.ini</a:t>
            </a:r>
            <a:r>
              <a:rPr lang="zh-CN" altLang="en-US" dirty="0"/>
              <a:t>中与</a:t>
            </a:r>
            <a:r>
              <a:rPr lang="en-US" altLang="zh-CN" dirty="0"/>
              <a:t>Session</a:t>
            </a:r>
            <a:r>
              <a:rPr lang="zh-CN" altLang="en-US" dirty="0"/>
              <a:t>相关的配置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225A8116-5910-4AC0-91A9-AC5A49F638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2842599-30E5-4529-9BCC-5036CD66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0751B0B2-81BC-4371-BE3A-1943ED2C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的配置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PHP 7.0</a:t>
            </a:r>
            <a:r>
              <a:rPr lang="zh-CN" altLang="en-US" dirty="0"/>
              <a:t>版本开始，可以在程序中通过</a:t>
            </a:r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en-US" dirty="0"/>
              <a:t>函数的参数对</a:t>
            </a:r>
            <a:r>
              <a:rPr lang="en-US" altLang="zh-CN" dirty="0"/>
              <a:t>Session</a:t>
            </a:r>
            <a:r>
              <a:rPr lang="zh-CN" altLang="en-US" dirty="0"/>
              <a:t>进行配置，用于覆盖</a:t>
            </a:r>
            <a:r>
              <a:rPr lang="en-US" altLang="zh-CN" dirty="0"/>
              <a:t>php.ini</a:t>
            </a:r>
            <a:r>
              <a:rPr lang="zh-CN" altLang="en-US" dirty="0"/>
              <a:t>中对应的</a:t>
            </a:r>
            <a:r>
              <a:rPr lang="en-US" altLang="zh-CN" dirty="0"/>
              <a:t>Session</a:t>
            </a:r>
            <a:r>
              <a:rPr lang="zh-CN" altLang="en-US" dirty="0"/>
              <a:t>配置指令，示例代码如下。</a:t>
            </a:r>
          </a:p>
        </p:txBody>
      </p:sp>
      <p:grpSp>
        <p:nvGrpSpPr>
          <p:cNvPr id="43013" name="组合 9">
            <a:extLst>
              <a:ext uri="{FF2B5EF4-FFF2-40B4-BE49-F238E27FC236}">
                <a16:creationId xmlns:a16="http://schemas.microsoft.com/office/drawing/2014/main" id="{81519C72-718A-4CE1-9125-9CE41ED321DA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3892550"/>
            <a:ext cx="6216650" cy="808038"/>
            <a:chOff x="1294051" y="3634375"/>
            <a:chExt cx="589429" cy="354596"/>
          </a:xfrm>
        </p:grpSpPr>
        <p:sp>
          <p:nvSpPr>
            <p:cNvPr id="43015" name="矩形 10">
              <a:extLst>
                <a:ext uri="{FF2B5EF4-FFF2-40B4-BE49-F238E27FC236}">
                  <a16:creationId xmlns:a16="http://schemas.microsoft.com/office/drawing/2014/main" id="{372CA5A8-4122-4385-9124-173E976A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51" y="3634375"/>
              <a:ext cx="589429" cy="354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3016" name="矩形 11">
              <a:extLst>
                <a:ext uri="{FF2B5EF4-FFF2-40B4-BE49-F238E27FC236}">
                  <a16:creationId xmlns:a16="http://schemas.microsoft.com/office/drawing/2014/main" id="{7FE48852-64DB-48DD-91CE-ADC442AC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73" y="3702871"/>
              <a:ext cx="515507" cy="18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session_start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(['name' =&gt;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MySESSID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']);</a:t>
              </a:r>
            </a:p>
          </p:txBody>
        </p:sp>
      </p:grpSp>
      <p:sp>
        <p:nvSpPr>
          <p:cNvPr id="43014" name="矩形 4">
            <a:extLst>
              <a:ext uri="{FF2B5EF4-FFF2-40B4-BE49-F238E27FC236}">
                <a16:creationId xmlns:a16="http://schemas.microsoft.com/office/drawing/2014/main" id="{A01FC6FF-2F17-4ECC-BA66-A1289310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011738"/>
            <a:ext cx="7545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上述代码表示将“</a:t>
            </a:r>
            <a:r>
              <a:rPr lang="en-US" altLang="zh-CN"/>
              <a:t>session.name</a:t>
            </a:r>
            <a:r>
              <a:rPr lang="zh-CN" altLang="zh-CN"/>
              <a:t>”配置项的值修改为“</a:t>
            </a:r>
            <a:r>
              <a:rPr lang="en-US" altLang="zh-CN"/>
              <a:t>MySESSID</a:t>
            </a:r>
            <a:r>
              <a:rPr lang="zh-CN" altLang="zh-CN"/>
              <a:t>”。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B4FBE822-55F7-4979-B583-AFB7EF91EC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9.3 Session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81C5408-C63F-4749-A534-18EF1B57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矩形 3">
            <a:extLst>
              <a:ext uri="{FF2B5EF4-FFF2-40B4-BE49-F238E27FC236}">
                <a16:creationId xmlns:a16="http://schemas.microsoft.com/office/drawing/2014/main" id="{280EDF32-996D-4FBB-8536-50BD458A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的配置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通过示例可以看出，</a:t>
            </a:r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en-US" dirty="0"/>
              <a:t>函数接收关联数组形式的参数，数组的键名不包括“</a:t>
            </a:r>
            <a:r>
              <a:rPr lang="en-US" altLang="zh-CN" dirty="0"/>
              <a:t>session.”</a:t>
            </a:r>
            <a:r>
              <a:rPr lang="zh-CN" altLang="en-US" dirty="0"/>
              <a:t>，直接书写其后的配置项名称。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D22-1B4A-4F3C-A69B-1440BDBF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的工作过程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167C4-4F84-441C-B090-AC16DC135278}"/>
              </a:ext>
            </a:extLst>
          </p:cNvPr>
          <p:cNvSpPr txBox="1"/>
          <p:nvPr/>
        </p:nvSpPr>
        <p:spPr>
          <a:xfrm>
            <a:off x="1109785" y="1187938"/>
            <a:ext cx="6924430" cy="544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开启</a:t>
            </a:r>
            <a:r>
              <a:rPr lang="en-US" altLang="zh-CN" dirty="0"/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session_start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1)</a:t>
            </a:r>
            <a:r>
              <a:rPr lang="zh-CN" altLang="en-US" dirty="0"/>
              <a:t>开启一个会话。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2)</a:t>
            </a:r>
            <a:r>
              <a:rPr lang="zh-CN" altLang="en-US" dirty="0"/>
              <a:t>打开已经存在的会话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存储数据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session_start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$_SESSION['name']="cherry";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$_SESSION['email']="cherry@126.com";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注销变量与销毁</a:t>
            </a:r>
            <a:r>
              <a:rPr lang="en-US" altLang="zh-CN" dirty="0"/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session_start</a:t>
            </a:r>
            <a:r>
              <a:rPr lang="en-US" altLang="zh-CN" dirty="0"/>
              <a:t>();//</a:t>
            </a:r>
            <a:r>
              <a:rPr lang="zh-CN" altLang="en-US" dirty="0"/>
              <a:t>打开要销毁的会话。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session_unset</a:t>
            </a:r>
            <a:r>
              <a:rPr lang="en-US" altLang="zh-CN" dirty="0"/>
              <a:t>();//</a:t>
            </a:r>
            <a:r>
              <a:rPr lang="zh-CN" altLang="en-US" dirty="0"/>
              <a:t>释放所有的</a:t>
            </a:r>
            <a:r>
              <a:rPr lang="en-US" altLang="zh-CN" dirty="0"/>
              <a:t>session</a:t>
            </a:r>
            <a:r>
              <a:rPr lang="zh-CN" altLang="en-US" dirty="0"/>
              <a:t>变量。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session_destroy</a:t>
            </a:r>
            <a:r>
              <a:rPr lang="en-US" altLang="zh-CN" dirty="0"/>
              <a:t>();//</a:t>
            </a:r>
            <a:r>
              <a:rPr lang="zh-CN" altLang="en-US" dirty="0"/>
              <a:t>销毁一个会话中的全部数据。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setcookie</a:t>
            </a:r>
            <a:r>
              <a:rPr lang="en-US" altLang="zh-CN" dirty="0"/>
              <a:t>(</a:t>
            </a:r>
            <a:r>
              <a:rPr lang="en-US" altLang="zh-CN" dirty="0" err="1"/>
              <a:t>session_name</a:t>
            </a:r>
            <a:r>
              <a:rPr lang="en-US" altLang="zh-CN" dirty="0"/>
              <a:t>(),'',time()-3600,'/');//</a:t>
            </a:r>
            <a:r>
              <a:rPr lang="zh-CN" altLang="en-US" dirty="0"/>
              <a:t>销毁保存在客户端的卡号。</a:t>
            </a: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DBFC9E8D-9F82-4974-AF6C-D69B0C561853}"/>
              </a:ext>
            </a:extLst>
          </p:cNvPr>
          <p:cNvSpPr/>
          <p:nvPr/>
        </p:nvSpPr>
        <p:spPr>
          <a:xfrm>
            <a:off x="7080738" y="648677"/>
            <a:ext cx="719016" cy="62449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3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71233B9-E1FF-4942-AA43-09056017D2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542690"/>
            <a:ext cx="4716082" cy="776289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9.1 </a:t>
            </a:r>
            <a:r>
              <a:rPr lang="zh-CN" altLang="en-US" dirty="0"/>
              <a:t>会话技术的概述</a:t>
            </a:r>
          </a:p>
        </p:txBody>
      </p:sp>
      <p:sp>
        <p:nvSpPr>
          <p:cNvPr id="17411" name="矩形 3">
            <a:extLst>
              <a:ext uri="{FF2B5EF4-FFF2-40B4-BE49-F238E27FC236}">
                <a16:creationId xmlns:a16="http://schemas.microsoft.com/office/drawing/2014/main" id="{DD9633D4-AB1A-416B-BF87-00873B00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318979"/>
            <a:ext cx="8402638" cy="4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思考</a:t>
            </a:r>
            <a:r>
              <a:rPr lang="zh-CN" altLang="en-US" dirty="0"/>
              <a:t>：当我们在浏览网页时，访问每一个</a:t>
            </a:r>
            <a:r>
              <a:rPr lang="en-US" altLang="zh-CN" dirty="0"/>
              <a:t>web</a:t>
            </a:r>
            <a:r>
              <a:rPr lang="zh-CN" altLang="en-US" dirty="0"/>
              <a:t>页面都需要使用</a:t>
            </a:r>
            <a:r>
              <a:rPr lang="en-US" altLang="zh-CN" dirty="0"/>
              <a:t>”HTTP</a:t>
            </a:r>
            <a:r>
              <a:rPr lang="zh-CN" altLang="en-US" dirty="0"/>
              <a:t>协议</a:t>
            </a:r>
            <a:r>
              <a:rPr lang="en-US" altLang="zh-CN" dirty="0"/>
              <a:t>”</a:t>
            </a:r>
            <a:r>
              <a:rPr lang="zh-CN" altLang="en-US" dirty="0"/>
              <a:t>实现，但是</a:t>
            </a:r>
            <a:r>
              <a:rPr lang="en-US" altLang="zh-CN" dirty="0"/>
              <a:t>HTTP</a:t>
            </a:r>
            <a:r>
              <a:rPr lang="zh-CN" altLang="en-US" dirty="0"/>
              <a:t>协议是无状态协议，就是说</a:t>
            </a:r>
            <a:r>
              <a:rPr lang="en-US" altLang="zh-CN" dirty="0"/>
              <a:t>HTTP</a:t>
            </a:r>
            <a:r>
              <a:rPr lang="zh-CN" altLang="en-US" dirty="0"/>
              <a:t>协议没有一个内建机制来维护两个事务之间的状态。当用户请求一个页面以后，再请求另一个网站上的另外一个页面时，</a:t>
            </a:r>
            <a:r>
              <a:rPr lang="en-US" altLang="zh-CN" dirty="0"/>
              <a:t>HTTP</a:t>
            </a:r>
            <a:r>
              <a:rPr lang="zh-CN" altLang="en-US" dirty="0"/>
              <a:t>协议并不能告诉我们两个请求是来自同一个用户，而不能将这两次访问联系到一起！哪有什么解决的方法呢？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答案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协议是</a:t>
            </a:r>
            <a:r>
              <a:rPr lang="zh-CN" altLang="en-US" b="1" dirty="0">
                <a:solidFill>
                  <a:srgbClr val="FF0000"/>
                </a:solidFill>
              </a:rPr>
              <a:t>无状态</a:t>
            </a:r>
            <a:r>
              <a:rPr lang="zh-CN" altLang="en-US" b="1" dirty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无状态协议，是指协议对于事务处理没有记忆能力。</a:t>
            </a:r>
            <a:r>
              <a:rPr lang="zh-CN" altLang="en-US" b="1" dirty="0"/>
              <a:t>）</a:t>
            </a:r>
            <a:r>
              <a:rPr lang="zh-CN" altLang="en-US" dirty="0"/>
              <a:t>的协议，因此其无法告诉我们这两个请求是来自同一个用户，此时我们需要使用</a:t>
            </a:r>
            <a:r>
              <a:rPr lang="zh-CN" altLang="en-US" b="1" u="sng" dirty="0">
                <a:solidFill>
                  <a:srgbClr val="0070C0"/>
                </a:solidFill>
              </a:rPr>
              <a:t>会话技术</a:t>
            </a:r>
            <a:r>
              <a:rPr lang="zh-CN" altLang="en-US" dirty="0"/>
              <a:t>跟踪和记录用户在该网站所进行的活动。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E3213263-9170-493D-B40E-C8731B3BA8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51135" y="542690"/>
            <a:ext cx="4716082" cy="776289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9.1 </a:t>
            </a:r>
            <a:r>
              <a:rPr lang="zh-CN" altLang="en-US" dirty="0"/>
              <a:t>会话技术的概述</a:t>
            </a:r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25D73CAF-A8BB-4DF6-8732-1C24BDCE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647825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会话技术</a:t>
            </a:r>
            <a:r>
              <a:rPr lang="zh-CN" altLang="en-US" dirty="0"/>
              <a:t>：是一种维护同一个浏览器与服务器之间多次请求数据状态的技术，它可以很容易地实现对用户登录的支持，记录该用户的行为，并根据授权级别和个人喜好显示相应的内容。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rgbClr val="0070C0"/>
                </a:solidFill>
              </a:rPr>
              <a:t>例如</a:t>
            </a:r>
            <a:r>
              <a:rPr lang="zh-CN" altLang="zh-CN" dirty="0"/>
              <a:t>，生活中从拨通电话到挂断电话之间一连串你问我答的过程就是</a:t>
            </a:r>
            <a:r>
              <a:rPr lang="zh-CN" altLang="zh-CN" b="1" dirty="0">
                <a:solidFill>
                  <a:srgbClr val="FF0000"/>
                </a:solidFill>
              </a:rPr>
              <a:t>一个会话</a:t>
            </a:r>
            <a:r>
              <a:rPr lang="zh-CN" altLang="zh-CN" dirty="0"/>
              <a:t>。</a:t>
            </a:r>
            <a:r>
              <a:rPr lang="en-US" altLang="zh-CN" dirty="0"/>
              <a:t>Web</a:t>
            </a:r>
            <a:r>
              <a:rPr lang="zh-CN" altLang="zh-CN" dirty="0"/>
              <a:t>应用中的会话过程类似于打电话，它指的是一个客户端（浏览器）与</a:t>
            </a:r>
            <a:r>
              <a:rPr lang="en-US" altLang="zh-CN" dirty="0"/>
              <a:t>Web</a:t>
            </a:r>
            <a:r>
              <a:rPr lang="zh-CN" altLang="zh-CN" dirty="0"/>
              <a:t>服务器之间</a:t>
            </a:r>
            <a:r>
              <a:rPr lang="zh-CN" altLang="zh-CN" b="1" dirty="0">
                <a:solidFill>
                  <a:srgbClr val="FF0000"/>
                </a:solidFill>
              </a:rPr>
              <a:t>连续发生的一系列请求和响应过程</a:t>
            </a:r>
            <a:r>
              <a:rPr lang="zh-CN" altLang="zh-CN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DEFD693-B906-49FA-9270-74A914D4DE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9.1 </a:t>
            </a:r>
            <a:r>
              <a:rPr lang="zh-CN" altLang="en-US" dirty="0"/>
              <a:t>会话技术的概述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640E4-F703-497E-8146-CE6AEEEF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647825"/>
            <a:ext cx="8402638" cy="1665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PHP</a:t>
            </a:r>
            <a:r>
              <a:rPr lang="zh-CN" altLang="en-US" dirty="0"/>
              <a:t>中</a:t>
            </a:r>
            <a:r>
              <a:rPr lang="en-US" altLang="zh-CN" dirty="0"/>
              <a:t>Cookie</a:t>
            </a:r>
            <a:r>
              <a:rPr lang="zh-CN" altLang="en-US" dirty="0"/>
              <a:t>和</a:t>
            </a:r>
            <a:r>
              <a:rPr lang="en-US" altLang="zh-CN" dirty="0"/>
              <a:t>Session</a:t>
            </a:r>
            <a:r>
              <a:rPr lang="zh-CN" altLang="en-US" dirty="0"/>
              <a:t>是目前最常用的两种会话技术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Cookie</a:t>
            </a:r>
            <a:r>
              <a:rPr lang="zh-CN" altLang="en-US" dirty="0"/>
              <a:t>指的是一种在</a:t>
            </a:r>
            <a:r>
              <a:rPr lang="zh-CN" altLang="en-US" b="1" dirty="0">
                <a:solidFill>
                  <a:srgbClr val="FF0000"/>
                </a:solidFill>
              </a:rPr>
              <a:t>浏览器</a:t>
            </a:r>
            <a:r>
              <a:rPr lang="zh-CN" altLang="en-US" dirty="0"/>
              <a:t>端存储数据并以此来跟踪和识别用户的机制。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dirty="0"/>
              <a:t>指的是将信息存放在</a:t>
            </a:r>
            <a:r>
              <a:rPr lang="zh-CN" altLang="en-US" b="1" dirty="0">
                <a:solidFill>
                  <a:srgbClr val="FF0000"/>
                </a:solidFill>
              </a:rPr>
              <a:t>服务器端</a:t>
            </a:r>
            <a:r>
              <a:rPr lang="zh-CN" altLang="en-US" dirty="0"/>
              <a:t>的会话技术。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EB31756-7F49-4DBC-B420-A4F5EAEDC3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AA696BF-B286-4FF4-9CE1-DD684DB4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EA83543B-6B95-496F-A006-A61D6B4C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在讲解</a:t>
            </a:r>
            <a:r>
              <a:rPr lang="en-US" altLang="zh-CN" b="1" u="sng">
                <a:solidFill>
                  <a:srgbClr val="0070C0"/>
                </a:solidFill>
              </a:rPr>
              <a:t>Cookie</a:t>
            </a:r>
            <a:r>
              <a:rPr lang="zh-CN" altLang="en-US" b="1" u="sng">
                <a:solidFill>
                  <a:srgbClr val="0070C0"/>
                </a:solidFill>
              </a:rPr>
              <a:t>前，首先看一个例子</a:t>
            </a:r>
            <a:endParaRPr lang="en-US" altLang="zh-CN"/>
          </a:p>
        </p:txBody>
      </p:sp>
      <p:grpSp>
        <p:nvGrpSpPr>
          <p:cNvPr id="20485" name="组合 5">
            <a:extLst>
              <a:ext uri="{FF2B5EF4-FFF2-40B4-BE49-F238E27FC236}">
                <a16:creationId xmlns:a16="http://schemas.microsoft.com/office/drawing/2014/main" id="{0ACD3853-5FEA-4189-A4BE-4E0A25A19A04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2852738"/>
            <a:ext cx="4194175" cy="2779712"/>
            <a:chOff x="2260760" y="3084198"/>
            <a:chExt cx="3084098" cy="277965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C873BE-8DF2-4F58-ABC4-F6967456FB35}"/>
                </a:ext>
              </a:extLst>
            </p:cNvPr>
            <p:cNvSpPr/>
            <p:nvPr/>
          </p:nvSpPr>
          <p:spPr>
            <a:xfrm rot="5400000">
              <a:off x="2036338" y="3716006"/>
              <a:ext cx="985819" cy="11906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F5C29A4F-3E53-4BAA-AF95-43FF86F2CC98}"/>
                </a:ext>
              </a:extLst>
            </p:cNvPr>
            <p:cNvSpPr/>
            <p:nvPr/>
          </p:nvSpPr>
          <p:spPr>
            <a:xfrm>
              <a:off x="2260760" y="3084198"/>
              <a:ext cx="1323757" cy="793735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顾客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3F1F6AA-CC5B-48C9-A847-891562A1D897}"/>
                </a:ext>
              </a:extLst>
            </p:cNvPr>
            <p:cNvSpPr/>
            <p:nvPr/>
          </p:nvSpPr>
          <p:spPr>
            <a:xfrm rot="5400000">
              <a:off x="2035544" y="4708969"/>
              <a:ext cx="987406" cy="11906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80E36ACD-6A87-4926-BAE3-C70215E87DED}"/>
                </a:ext>
              </a:extLst>
            </p:cNvPr>
            <p:cNvSpPr/>
            <p:nvPr/>
          </p:nvSpPr>
          <p:spPr>
            <a:xfrm>
              <a:off x="2260760" y="4076366"/>
              <a:ext cx="1323757" cy="795323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办理会员卡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0BE04-DF71-47B8-AEDD-C4C7C77AD850}"/>
                </a:ext>
              </a:extLst>
            </p:cNvPr>
            <p:cNvSpPr/>
            <p:nvPr/>
          </p:nvSpPr>
          <p:spPr>
            <a:xfrm>
              <a:off x="2531582" y="5205058"/>
              <a:ext cx="1754504" cy="119060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E67E5EA0-EEA7-451A-BB66-77CEDEAB98BB}"/>
                </a:ext>
              </a:extLst>
            </p:cNvPr>
            <p:cNvSpPr/>
            <p:nvPr/>
          </p:nvSpPr>
          <p:spPr>
            <a:xfrm>
              <a:off x="2260760" y="5070122"/>
              <a:ext cx="1323757" cy="793735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消费后出示会员卡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766A10-4744-4778-A397-B95E50E99ED9}"/>
                </a:ext>
              </a:extLst>
            </p:cNvPr>
            <p:cNvSpPr/>
            <p:nvPr/>
          </p:nvSpPr>
          <p:spPr>
            <a:xfrm rot="16200000">
              <a:off x="4582668" y="4708969"/>
              <a:ext cx="987406" cy="11906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631AC349-802B-4743-B4DF-033E01761E5D}"/>
                </a:ext>
              </a:extLst>
            </p:cNvPr>
            <p:cNvSpPr/>
            <p:nvPr/>
          </p:nvSpPr>
          <p:spPr>
            <a:xfrm>
              <a:off x="4021101" y="5070122"/>
              <a:ext cx="1323757" cy="793735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记录消费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BDAD84-0FF7-498A-9156-A8890AFCD0DC}"/>
                </a:ext>
              </a:extLst>
            </p:cNvPr>
            <p:cNvSpPr/>
            <p:nvPr/>
          </p:nvSpPr>
          <p:spPr>
            <a:xfrm rot="16200000">
              <a:off x="4583462" y="3716006"/>
              <a:ext cx="985819" cy="11906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任意多边形 15">
              <a:extLst>
                <a:ext uri="{FF2B5EF4-FFF2-40B4-BE49-F238E27FC236}">
                  <a16:creationId xmlns:a16="http://schemas.microsoft.com/office/drawing/2014/main" id="{8828C881-3BD9-4DE7-A6F8-FA84780629B5}"/>
                </a:ext>
              </a:extLst>
            </p:cNvPr>
            <p:cNvSpPr/>
            <p:nvPr/>
          </p:nvSpPr>
          <p:spPr>
            <a:xfrm>
              <a:off x="4021101" y="4076366"/>
              <a:ext cx="1323757" cy="795323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累计积分</a:t>
              </a:r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1899075A-CD2C-464E-95A0-08A52696C4BA}"/>
                </a:ext>
              </a:extLst>
            </p:cNvPr>
            <p:cNvSpPr/>
            <p:nvPr/>
          </p:nvSpPr>
          <p:spPr>
            <a:xfrm>
              <a:off x="4021101" y="3084198"/>
              <a:ext cx="1323757" cy="793735"/>
            </a:xfrm>
            <a:custGeom>
              <a:avLst/>
              <a:gdLst>
                <a:gd name="connsiteX0" fmla="*/ 0 w 1323647"/>
                <a:gd name="connsiteY0" fmla="*/ 79419 h 794188"/>
                <a:gd name="connsiteX1" fmla="*/ 79419 w 1323647"/>
                <a:gd name="connsiteY1" fmla="*/ 0 h 794188"/>
                <a:gd name="connsiteX2" fmla="*/ 1244228 w 1323647"/>
                <a:gd name="connsiteY2" fmla="*/ 0 h 794188"/>
                <a:gd name="connsiteX3" fmla="*/ 1323647 w 1323647"/>
                <a:gd name="connsiteY3" fmla="*/ 79419 h 794188"/>
                <a:gd name="connsiteX4" fmla="*/ 1323647 w 1323647"/>
                <a:gd name="connsiteY4" fmla="*/ 714769 h 794188"/>
                <a:gd name="connsiteX5" fmla="*/ 1244228 w 1323647"/>
                <a:gd name="connsiteY5" fmla="*/ 794188 h 794188"/>
                <a:gd name="connsiteX6" fmla="*/ 79419 w 1323647"/>
                <a:gd name="connsiteY6" fmla="*/ 794188 h 794188"/>
                <a:gd name="connsiteX7" fmla="*/ 0 w 1323647"/>
                <a:gd name="connsiteY7" fmla="*/ 714769 h 794188"/>
                <a:gd name="connsiteX8" fmla="*/ 0 w 1323647"/>
                <a:gd name="connsiteY8" fmla="*/ 79419 h 79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647" h="794188">
                  <a:moveTo>
                    <a:pt x="0" y="79419"/>
                  </a:moveTo>
                  <a:cubicBezTo>
                    <a:pt x="0" y="35557"/>
                    <a:pt x="35557" y="0"/>
                    <a:pt x="79419" y="0"/>
                  </a:cubicBezTo>
                  <a:lnTo>
                    <a:pt x="1244228" y="0"/>
                  </a:lnTo>
                  <a:cubicBezTo>
                    <a:pt x="1288090" y="0"/>
                    <a:pt x="1323647" y="35557"/>
                    <a:pt x="1323647" y="79419"/>
                  </a:cubicBezTo>
                  <a:lnTo>
                    <a:pt x="1323647" y="714769"/>
                  </a:lnTo>
                  <a:cubicBezTo>
                    <a:pt x="1323647" y="758631"/>
                    <a:pt x="1288090" y="794188"/>
                    <a:pt x="1244228" y="794188"/>
                  </a:cubicBezTo>
                  <a:lnTo>
                    <a:pt x="79419" y="794188"/>
                  </a:lnTo>
                  <a:cubicBezTo>
                    <a:pt x="35557" y="794188"/>
                    <a:pt x="0" y="758631"/>
                    <a:pt x="0" y="714769"/>
                  </a:cubicBezTo>
                  <a:lnTo>
                    <a:pt x="0" y="7941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461" tIns="99461" rIns="99461" bIns="99461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计算优惠额度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7915F437-863B-413D-A0FE-EEE7179197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0F3149A-1F37-4080-9818-FBA52DA68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3">
            <a:extLst>
              <a:ext uri="{FF2B5EF4-FFF2-40B4-BE49-F238E27FC236}">
                <a16:creationId xmlns:a16="http://schemas.microsoft.com/office/drawing/2014/main" id="{8E86B474-EC09-45BE-8C44-5BFEDAF81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应用程序中，</a:t>
            </a:r>
            <a:r>
              <a:rPr lang="en-US" altLang="zh-CN"/>
              <a:t>Cookie</a:t>
            </a:r>
            <a:r>
              <a:rPr lang="zh-CN" altLang="en-US"/>
              <a:t>的功能类似与会员卡。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它是网站为了</a:t>
            </a:r>
            <a:r>
              <a:rPr lang="zh-CN" altLang="en-US" b="1" u="sng">
                <a:solidFill>
                  <a:srgbClr val="0070C0"/>
                </a:solidFill>
              </a:rPr>
              <a:t>辨别用户身份</a:t>
            </a:r>
            <a:r>
              <a:rPr lang="zh-CN" altLang="en-US"/>
              <a:t>而存储在用户本地终端上的数据。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当用户通过浏览器访问</a:t>
            </a:r>
            <a:r>
              <a:rPr lang="en-US" altLang="zh-CN"/>
              <a:t>Web</a:t>
            </a:r>
            <a:r>
              <a:rPr lang="zh-CN" altLang="en-US"/>
              <a:t>服务器时，服务器会给客户发送一些信息，这些信息都</a:t>
            </a:r>
            <a:r>
              <a:rPr lang="zh-CN" altLang="en-US" b="1" u="sng">
                <a:solidFill>
                  <a:srgbClr val="0070C0"/>
                </a:solidFill>
              </a:rPr>
              <a:t>保存在</a:t>
            </a:r>
            <a:r>
              <a:rPr lang="en-US" altLang="zh-CN" b="1" u="sng">
                <a:solidFill>
                  <a:srgbClr val="0070C0"/>
                </a:solidFill>
              </a:rPr>
              <a:t>Cookie</a:t>
            </a:r>
            <a:r>
              <a:rPr lang="zh-CN" altLang="en-US"/>
              <a:t>中。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当该浏览器再次访问服务器时，会在请求头中同时</a:t>
            </a:r>
            <a:r>
              <a:rPr lang="zh-CN" altLang="en-US" b="1" u="sng">
                <a:solidFill>
                  <a:srgbClr val="0070C0"/>
                </a:solidFill>
              </a:rPr>
              <a:t>将</a:t>
            </a:r>
            <a:r>
              <a:rPr lang="en-US" altLang="zh-CN" b="1" u="sng">
                <a:solidFill>
                  <a:srgbClr val="0070C0"/>
                </a:solidFill>
              </a:rPr>
              <a:t>Cookie</a:t>
            </a:r>
            <a:r>
              <a:rPr lang="zh-CN" altLang="en-US" b="1" u="sng">
                <a:solidFill>
                  <a:srgbClr val="0070C0"/>
                </a:solidFill>
              </a:rPr>
              <a:t>发送给</a:t>
            </a:r>
            <a:r>
              <a:rPr lang="zh-CN" altLang="en-US"/>
              <a:t>服务器，这样，服务器就可以对浏览器做出正确的响应。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627BC27-1611-4D52-A590-9D9960228E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9.2 Cookie</a:t>
            </a:r>
            <a:r>
              <a:rPr lang="zh-CN" altLang="en-US" dirty="0"/>
              <a:t>技术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1A18C8A-ABCB-4D02-B8AA-7689095F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2" name="组合 4">
            <a:extLst>
              <a:ext uri="{FF2B5EF4-FFF2-40B4-BE49-F238E27FC236}">
                <a16:creationId xmlns:a16="http://schemas.microsoft.com/office/drawing/2014/main" id="{526DCC47-5D15-4003-B2CA-858069A8824E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827338"/>
            <a:ext cx="2414588" cy="2222500"/>
            <a:chOff x="6012807" y="2827172"/>
            <a:chExt cx="2415989" cy="22225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5639B1-523E-4CE3-9AA5-64DCEB394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60000">
              <a:off x="6073156" y="2827172"/>
              <a:ext cx="2222500" cy="2222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22545" name="组合 6">
              <a:extLst>
                <a:ext uri="{FF2B5EF4-FFF2-40B4-BE49-F238E27FC236}">
                  <a16:creationId xmlns:a16="http://schemas.microsoft.com/office/drawing/2014/main" id="{F908D007-4E12-4BE0-98A5-B757BB62FBC1}"/>
                </a:ext>
              </a:extLst>
            </p:cNvPr>
            <p:cNvGrpSpPr>
              <a:grpSpLocks/>
            </p:cNvGrpSpPr>
            <p:nvPr/>
          </p:nvGrpSpPr>
          <p:grpSpPr bwMode="auto">
            <a:xfrm rot="544375">
              <a:off x="6012807" y="3629524"/>
              <a:ext cx="2415989" cy="432832"/>
              <a:chOff x="3509143" y="4690655"/>
              <a:chExt cx="2264370" cy="43283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BD716B-FA65-4356-B8DF-AF34CCD9CA81}"/>
                  </a:ext>
                </a:extLst>
              </p:cNvPr>
              <p:cNvSpPr/>
              <p:nvPr/>
            </p:nvSpPr>
            <p:spPr>
              <a:xfrm rot="360000">
                <a:off x="3509086" y="4689995"/>
                <a:ext cx="2264370" cy="433388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47" name="矩形 8">
                <a:extLst>
                  <a:ext uri="{FF2B5EF4-FFF2-40B4-BE49-F238E27FC236}">
                    <a16:creationId xmlns:a16="http://schemas.microsoft.com/office/drawing/2014/main" id="{02C31730-1254-491D-AA6D-4A84E20F4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">
                <a:off x="3716150" y="4712482"/>
                <a:ext cx="160424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bg1"/>
                    </a:solidFill>
                  </a:rPr>
                  <a:t>保存用户登录状态</a:t>
                </a:r>
              </a:p>
            </p:txBody>
          </p:sp>
        </p:grpSp>
      </p:grpSp>
      <p:sp>
        <p:nvSpPr>
          <p:cNvPr id="22533" name="矩形 9">
            <a:extLst>
              <a:ext uri="{FF2B5EF4-FFF2-40B4-BE49-F238E27FC236}">
                <a16:creationId xmlns:a16="http://schemas.microsoft.com/office/drawing/2014/main" id="{EF85C95F-D425-4716-924A-BC1EB86C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1906588"/>
            <a:ext cx="211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rgbClr val="0070C0"/>
                </a:solidFill>
              </a:rPr>
              <a:t>Cookie</a:t>
            </a:r>
            <a:r>
              <a:rPr lang="zh-CN" altLang="en-US" b="1" u="sng">
                <a:solidFill>
                  <a:srgbClr val="0070C0"/>
                </a:solidFill>
              </a:rPr>
              <a:t>的应用场景</a:t>
            </a:r>
          </a:p>
        </p:txBody>
      </p:sp>
      <p:grpSp>
        <p:nvGrpSpPr>
          <p:cNvPr id="22534" name="组合 10">
            <a:extLst>
              <a:ext uri="{FF2B5EF4-FFF2-40B4-BE49-F238E27FC236}">
                <a16:creationId xmlns:a16="http://schemas.microsoft.com/office/drawing/2014/main" id="{5C11B4EE-31EC-488E-BA39-D9031AFEF958}"/>
              </a:ext>
            </a:extLst>
          </p:cNvPr>
          <p:cNvGrpSpPr>
            <a:grpSpLocks/>
          </p:cNvGrpSpPr>
          <p:nvPr/>
        </p:nvGrpSpPr>
        <p:grpSpPr bwMode="auto">
          <a:xfrm rot="-333444">
            <a:off x="771525" y="2890838"/>
            <a:ext cx="2282825" cy="2095500"/>
            <a:chOff x="718993" y="2890672"/>
            <a:chExt cx="2282118" cy="2095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0BD9D42-274E-4719-A2E2-F5484B86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165" y="2890672"/>
              <a:ext cx="2095500" cy="2095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22541" name="组合 12">
              <a:extLst>
                <a:ext uri="{FF2B5EF4-FFF2-40B4-BE49-F238E27FC236}">
                  <a16:creationId xmlns:a16="http://schemas.microsoft.com/office/drawing/2014/main" id="{632EF02E-76AB-49AD-8033-9163CC568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993" y="3714153"/>
              <a:ext cx="2282118" cy="432832"/>
              <a:chOff x="779273" y="3416429"/>
              <a:chExt cx="2264370" cy="43283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ECD44F0-EED6-4E7D-A98A-2D76F94A4C75}"/>
                  </a:ext>
                </a:extLst>
              </p:cNvPr>
              <p:cNvSpPr/>
              <p:nvPr/>
            </p:nvSpPr>
            <p:spPr>
              <a:xfrm rot="21188270">
                <a:off x="773919" y="3416290"/>
                <a:ext cx="2264370" cy="428625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43" name="矩形 14">
                <a:extLst>
                  <a:ext uri="{FF2B5EF4-FFF2-40B4-BE49-F238E27FC236}">
                    <a16:creationId xmlns:a16="http://schemas.microsoft.com/office/drawing/2014/main" id="{82223C62-4086-4A9A-9DE5-A88DFCC63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411730">
                <a:off x="1160484" y="3438671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b="1">
                    <a:solidFill>
                      <a:schemeClr val="bg1"/>
                    </a:solidFill>
                  </a:rPr>
                  <a:t>保存浏览历史</a:t>
                </a:r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535" name="组合 15">
            <a:extLst>
              <a:ext uri="{FF2B5EF4-FFF2-40B4-BE49-F238E27FC236}">
                <a16:creationId xmlns:a16="http://schemas.microsoft.com/office/drawing/2014/main" id="{D85B0791-0823-4AD1-80A0-14FBE273545A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3262313"/>
            <a:ext cx="2884488" cy="2095500"/>
            <a:chOff x="3041616" y="3261908"/>
            <a:chExt cx="2885281" cy="20955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D0DDB21-7704-476F-A0BE-1DA15B64C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3148441" y="3261908"/>
              <a:ext cx="2667000" cy="2095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22537" name="组合 17">
              <a:extLst>
                <a:ext uri="{FF2B5EF4-FFF2-40B4-BE49-F238E27FC236}">
                  <a16:creationId xmlns:a16="http://schemas.microsoft.com/office/drawing/2014/main" id="{4C754041-AC2A-42DC-93A7-C062C6D0BAA6}"/>
                </a:ext>
              </a:extLst>
            </p:cNvPr>
            <p:cNvGrpSpPr>
              <a:grpSpLocks/>
            </p:cNvGrpSpPr>
            <p:nvPr/>
          </p:nvGrpSpPr>
          <p:grpSpPr bwMode="auto">
            <a:xfrm rot="-352828">
              <a:off x="3041616" y="4311172"/>
              <a:ext cx="2885281" cy="432832"/>
              <a:chOff x="3509143" y="4690655"/>
              <a:chExt cx="2264370" cy="43283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1551B7-695B-4D0A-9AB8-FFB32EEFFA67}"/>
                  </a:ext>
                </a:extLst>
              </p:cNvPr>
              <p:cNvSpPr/>
              <p:nvPr/>
            </p:nvSpPr>
            <p:spPr>
              <a:xfrm rot="360000">
                <a:off x="3509115" y="4690726"/>
                <a:ext cx="2264370" cy="433388"/>
              </a:xfrm>
              <a:prstGeom prst="rect">
                <a:avLst/>
              </a:prstGeom>
              <a:solidFill>
                <a:srgbClr val="00B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39" name="矩形 19">
                <a:extLst>
                  <a:ext uri="{FF2B5EF4-FFF2-40B4-BE49-F238E27FC236}">
                    <a16:creationId xmlns:a16="http://schemas.microsoft.com/office/drawing/2014/main" id="{811632EE-550A-45B3-A4D0-01AC5A002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">
                <a:off x="3762088" y="4731007"/>
                <a:ext cx="18004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b="1">
                    <a:solidFill>
                      <a:schemeClr val="bg1"/>
                    </a:solidFill>
                  </a:rPr>
                  <a:t>保存购物车商品</a:t>
                </a:r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553e74a4a6d6c7cebcd09c15e4d7a58d2f8af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3827</TotalTime>
  <Pages>0</Pages>
  <Words>2366</Words>
  <Characters>0</Characters>
  <Application>Microsoft Office PowerPoint</Application>
  <DocSecurity>0</DocSecurity>
  <PresentationFormat>全屏显示(4:3)</PresentationFormat>
  <Lines>0</Lines>
  <Paragraphs>203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微软雅黑</vt:lpstr>
      <vt:lpstr>Arial</vt:lpstr>
      <vt:lpstr>Calibri</vt:lpstr>
      <vt:lpstr>Cambria Math</vt:lpstr>
      <vt:lpstr>Times New Roman</vt:lpstr>
      <vt:lpstr>Tw Cen MT</vt:lpstr>
      <vt:lpstr>Wingdings</vt:lpstr>
      <vt:lpstr>水滴</vt:lpstr>
      <vt:lpstr>Visio</vt:lpstr>
      <vt:lpstr>第9章 会话技术</vt:lpstr>
      <vt:lpstr>参考资源</vt:lpstr>
      <vt:lpstr>目录</vt:lpstr>
      <vt:lpstr>9.1 会话技术的概述</vt:lpstr>
      <vt:lpstr>9.1 会话技术的概述</vt:lpstr>
      <vt:lpstr>9.1 会话技术的概述</vt:lpstr>
      <vt:lpstr>9.2 Cookie技术</vt:lpstr>
      <vt:lpstr>9.2 Cookie技术</vt:lpstr>
      <vt:lpstr>9.2 Cookie技术</vt:lpstr>
      <vt:lpstr>Cookie在浏览器和服务器之间的传输过程 </vt:lpstr>
      <vt:lpstr>9.2 Cookie技术</vt:lpstr>
      <vt:lpstr>9.2 Cookie技术</vt:lpstr>
      <vt:lpstr>工作原理</vt:lpstr>
      <vt:lpstr>9.2 Cookie技术</vt:lpstr>
      <vt:lpstr>9.2 Cookie技术</vt:lpstr>
      <vt:lpstr>9.2 Cookie技术</vt:lpstr>
      <vt:lpstr>9.2 Cookie技术</vt:lpstr>
      <vt:lpstr>9.2 Cookie技术</vt:lpstr>
      <vt:lpstr>9.2 Cookie技术</vt:lpstr>
      <vt:lpstr>9.2 Cookie技术</vt:lpstr>
      <vt:lpstr>9.2 Cookie技术</vt:lpstr>
      <vt:lpstr>9.2 Cookie技术</vt:lpstr>
      <vt:lpstr>9.2 Cookie技术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9.3 Session技术</vt:lpstr>
      <vt:lpstr>Session的工作过程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319</cp:revision>
  <dcterms:created xsi:type="dcterms:W3CDTF">2013-01-25T01:44:32Z</dcterms:created>
  <dcterms:modified xsi:type="dcterms:W3CDTF">2020-04-13T01:58:44Z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