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6576000" cy="2743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25" d="100"/>
          <a:sy n="25" d="100"/>
        </p:scale>
        <p:origin x="540" y="-7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489452"/>
            <a:ext cx="31089600" cy="9550400"/>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4408152"/>
            <a:ext cx="274320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1AB34A-252F-4741-B49C-E88F2DF2FF27}"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6BE9A-F7B6-4E09-B16E-928A2E39931C}" type="slidenum">
              <a:rPr lang="en-US" smtClean="0"/>
              <a:t>‹#›</a:t>
            </a:fld>
            <a:endParaRPr lang="en-US"/>
          </a:p>
        </p:txBody>
      </p:sp>
    </p:spTree>
    <p:extLst>
      <p:ext uri="{BB962C8B-B14F-4D97-AF65-F5344CB8AC3E}">
        <p14:creationId xmlns:p14="http://schemas.microsoft.com/office/powerpoint/2010/main" val="3878684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AB34A-252F-4741-B49C-E88F2DF2FF27}"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6BE9A-F7B6-4E09-B16E-928A2E39931C}" type="slidenum">
              <a:rPr lang="en-US" smtClean="0"/>
              <a:t>‹#›</a:t>
            </a:fld>
            <a:endParaRPr lang="en-US"/>
          </a:p>
        </p:txBody>
      </p:sp>
    </p:spTree>
    <p:extLst>
      <p:ext uri="{BB962C8B-B14F-4D97-AF65-F5344CB8AC3E}">
        <p14:creationId xmlns:p14="http://schemas.microsoft.com/office/powerpoint/2010/main" val="198581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460500"/>
            <a:ext cx="7886700"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460500"/>
            <a:ext cx="23202900" cy="2324735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AB34A-252F-4741-B49C-E88F2DF2FF27}"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6BE9A-F7B6-4E09-B16E-928A2E39931C}" type="slidenum">
              <a:rPr lang="en-US" smtClean="0"/>
              <a:t>‹#›</a:t>
            </a:fld>
            <a:endParaRPr lang="en-US"/>
          </a:p>
        </p:txBody>
      </p:sp>
    </p:spTree>
    <p:extLst>
      <p:ext uri="{BB962C8B-B14F-4D97-AF65-F5344CB8AC3E}">
        <p14:creationId xmlns:p14="http://schemas.microsoft.com/office/powerpoint/2010/main" val="3503900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AB34A-252F-4741-B49C-E88F2DF2FF27}"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6BE9A-F7B6-4E09-B16E-928A2E39931C}" type="slidenum">
              <a:rPr lang="en-US" smtClean="0"/>
              <a:t>‹#›</a:t>
            </a:fld>
            <a:endParaRPr lang="en-US"/>
          </a:p>
        </p:txBody>
      </p:sp>
    </p:spTree>
    <p:extLst>
      <p:ext uri="{BB962C8B-B14F-4D97-AF65-F5344CB8AC3E}">
        <p14:creationId xmlns:p14="http://schemas.microsoft.com/office/powerpoint/2010/main" val="157169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6838958"/>
            <a:ext cx="31546800" cy="1141094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8357858"/>
            <a:ext cx="3154680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1AB34A-252F-4741-B49C-E88F2DF2FF27}"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6BE9A-F7B6-4E09-B16E-928A2E39931C}" type="slidenum">
              <a:rPr lang="en-US" smtClean="0"/>
              <a:t>‹#›</a:t>
            </a:fld>
            <a:endParaRPr lang="en-US"/>
          </a:p>
        </p:txBody>
      </p:sp>
    </p:spTree>
    <p:extLst>
      <p:ext uri="{BB962C8B-B14F-4D97-AF65-F5344CB8AC3E}">
        <p14:creationId xmlns:p14="http://schemas.microsoft.com/office/powerpoint/2010/main" val="292419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302500"/>
            <a:ext cx="15544800" cy="17405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302500"/>
            <a:ext cx="15544800" cy="17405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1AB34A-252F-4741-B49C-E88F2DF2FF27}"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6BE9A-F7B6-4E09-B16E-928A2E39931C}" type="slidenum">
              <a:rPr lang="en-US" smtClean="0"/>
              <a:t>‹#›</a:t>
            </a:fld>
            <a:endParaRPr lang="en-US"/>
          </a:p>
        </p:txBody>
      </p:sp>
    </p:spTree>
    <p:extLst>
      <p:ext uri="{BB962C8B-B14F-4D97-AF65-F5344CB8AC3E}">
        <p14:creationId xmlns:p14="http://schemas.microsoft.com/office/powerpoint/2010/main" val="2019767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460506"/>
            <a:ext cx="3154680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6724652"/>
            <a:ext cx="15473360"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4" name="Content Placeholder 3"/>
          <p:cNvSpPr>
            <a:spLocks noGrp="1"/>
          </p:cNvSpPr>
          <p:nvPr>
            <p:ph sz="half" idx="2"/>
          </p:nvPr>
        </p:nvSpPr>
        <p:spPr>
          <a:xfrm>
            <a:off x="2519368" y="10020300"/>
            <a:ext cx="15473360" cy="14738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6724652"/>
            <a:ext cx="15549564"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6" name="Content Placeholder 5"/>
          <p:cNvSpPr>
            <a:spLocks noGrp="1"/>
          </p:cNvSpPr>
          <p:nvPr>
            <p:ph sz="quarter" idx="4"/>
          </p:nvPr>
        </p:nvSpPr>
        <p:spPr>
          <a:xfrm>
            <a:off x="18516602" y="10020300"/>
            <a:ext cx="15549564" cy="14738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1AB34A-252F-4741-B49C-E88F2DF2FF27}" type="datetimeFigureOut">
              <a:rPr lang="en-US" smtClean="0"/>
              <a:t>5/2/2018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16BE9A-F7B6-4E09-B16E-928A2E39931C}" type="slidenum">
              <a:rPr lang="en-US" smtClean="0"/>
              <a:t>‹#›</a:t>
            </a:fld>
            <a:endParaRPr lang="en-US"/>
          </a:p>
        </p:txBody>
      </p:sp>
    </p:spTree>
    <p:extLst>
      <p:ext uri="{BB962C8B-B14F-4D97-AF65-F5344CB8AC3E}">
        <p14:creationId xmlns:p14="http://schemas.microsoft.com/office/powerpoint/2010/main" val="3621958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1AB34A-252F-4741-B49C-E88F2DF2FF27}" type="datetimeFigureOut">
              <a:rPr lang="en-US" smtClean="0"/>
              <a:t>5/2/2018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16BE9A-F7B6-4E09-B16E-928A2E39931C}" type="slidenum">
              <a:rPr lang="en-US" smtClean="0"/>
              <a:t>‹#›</a:t>
            </a:fld>
            <a:endParaRPr lang="en-US"/>
          </a:p>
        </p:txBody>
      </p:sp>
    </p:spTree>
    <p:extLst>
      <p:ext uri="{BB962C8B-B14F-4D97-AF65-F5344CB8AC3E}">
        <p14:creationId xmlns:p14="http://schemas.microsoft.com/office/powerpoint/2010/main" val="48821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AB34A-252F-4741-B49C-E88F2DF2FF27}" type="datetimeFigureOut">
              <a:rPr lang="en-US" smtClean="0"/>
              <a:t>5/2/2018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16BE9A-F7B6-4E09-B16E-928A2E39931C}" type="slidenum">
              <a:rPr lang="en-US" smtClean="0"/>
              <a:t>‹#›</a:t>
            </a:fld>
            <a:endParaRPr lang="en-US"/>
          </a:p>
        </p:txBody>
      </p:sp>
    </p:spTree>
    <p:extLst>
      <p:ext uri="{BB962C8B-B14F-4D97-AF65-F5344CB8AC3E}">
        <p14:creationId xmlns:p14="http://schemas.microsoft.com/office/powerpoint/2010/main" val="416140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3949706"/>
            <a:ext cx="1851660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291AB34A-252F-4741-B49C-E88F2DF2FF27}"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6BE9A-F7B6-4E09-B16E-928A2E39931C}" type="slidenum">
              <a:rPr lang="en-US" smtClean="0"/>
              <a:t>‹#›</a:t>
            </a:fld>
            <a:endParaRPr lang="en-US"/>
          </a:p>
        </p:txBody>
      </p:sp>
    </p:spTree>
    <p:extLst>
      <p:ext uri="{BB962C8B-B14F-4D97-AF65-F5344CB8AC3E}">
        <p14:creationId xmlns:p14="http://schemas.microsoft.com/office/powerpoint/2010/main" val="3244829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3949706"/>
            <a:ext cx="1851660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291AB34A-252F-4741-B49C-E88F2DF2FF27}"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6BE9A-F7B6-4E09-B16E-928A2E39931C}" type="slidenum">
              <a:rPr lang="en-US" smtClean="0"/>
              <a:t>‹#›</a:t>
            </a:fld>
            <a:endParaRPr lang="en-US"/>
          </a:p>
        </p:txBody>
      </p:sp>
    </p:spTree>
    <p:extLst>
      <p:ext uri="{BB962C8B-B14F-4D97-AF65-F5344CB8AC3E}">
        <p14:creationId xmlns:p14="http://schemas.microsoft.com/office/powerpoint/2010/main" val="412841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460506"/>
            <a:ext cx="3154680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5425406"/>
            <a:ext cx="822960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291AB34A-252F-4741-B49C-E88F2DF2FF27}" type="datetimeFigureOut">
              <a:rPr lang="en-US" smtClean="0"/>
              <a:t>5/2/2018</a:t>
            </a:fld>
            <a:endParaRPr lang="en-US"/>
          </a:p>
        </p:txBody>
      </p:sp>
      <p:sp>
        <p:nvSpPr>
          <p:cNvPr id="5" name="Footer Placeholder 4"/>
          <p:cNvSpPr>
            <a:spLocks noGrp="1"/>
          </p:cNvSpPr>
          <p:nvPr>
            <p:ph type="ftr" sz="quarter" idx="3"/>
          </p:nvPr>
        </p:nvSpPr>
        <p:spPr>
          <a:xfrm>
            <a:off x="12115800" y="25425406"/>
            <a:ext cx="1234440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5425406"/>
            <a:ext cx="822960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E416BE9A-F7B6-4E09-B16E-928A2E39931C}" type="slidenum">
              <a:rPr lang="en-US" smtClean="0"/>
              <a:t>‹#›</a:t>
            </a:fld>
            <a:endParaRPr lang="en-US"/>
          </a:p>
        </p:txBody>
      </p:sp>
    </p:spTree>
    <p:extLst>
      <p:ext uri="{BB962C8B-B14F-4D97-AF65-F5344CB8AC3E}">
        <p14:creationId xmlns:p14="http://schemas.microsoft.com/office/powerpoint/2010/main" val="12052286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Box 2">
                <a:extLst>
                  <a:ext uri="{FF2B5EF4-FFF2-40B4-BE49-F238E27FC236}">
                    <a16:creationId xmlns:a16="http://schemas.microsoft.com/office/drawing/2014/main" id="{51E2E74C-0670-4CEE-B521-33A1474CB832}"/>
                  </a:ext>
                </a:extLst>
              </p:cNvPr>
              <p:cNvSpPr txBox="1">
                <a:spLocks noChangeArrowheads="1"/>
              </p:cNvSpPr>
              <p:nvPr/>
            </p:nvSpPr>
            <p:spPr bwMode="auto">
              <a:xfrm>
                <a:off x="2852946" y="8957410"/>
                <a:ext cx="11562302" cy="13402713"/>
              </a:xfrm>
              <a:prstGeom prst="rect">
                <a:avLst/>
              </a:prstGeom>
              <a:noFill/>
              <a:ln>
                <a:noFill/>
              </a:ln>
              <a:effectLst/>
              <a:extLst>
                <a:ext uri="{909E8E84-426E-40DD-AFC4-6F175D3DCCD1}">
                  <a14:hiddenFill>
                    <a:solidFill>
                      <a:srgbClr val="5B9BD5"/>
                    </a:solidFill>
                  </a14:hiddenFill>
                </a:ext>
                <a:ext uri="{91240B29-F687-4F45-9708-019B960494DF}">
                  <a14:hiddenLine w="25400" algn="ctr">
                    <a:solidFill>
                      <a:srgbClr val="000000"/>
                    </a:solidFill>
                    <a:miter lim="800000"/>
                    <a:headEnd/>
                    <a:tailEnd/>
                  </a14:hiddenLine>
                </a:ext>
                <a:ext uri="{AF507438-7753-43E0-B8FC-AC1667EBCBE1}">
                  <a14:hiddenEffects>
                    <a:effectLst>
                      <a:outerShdw dist="35921" dir="2700000" algn="ctr" rotWithShape="0">
                        <a:srgbClr val="000000"/>
                      </a:outerShdw>
                    </a:effectLst>
                  </a14:hiddenEffects>
                </a:ext>
              </a:extLst>
            </p:spPr>
            <p:txBody>
              <a:bodyPr vert="horz" wrap="square" lIns="109728" tIns="109728" rIns="109728" bIns="109728" numCol="1" anchor="t" anchorCtr="0" compatLnSpc="1">
                <a:prstTxWarp prst="textNoShape">
                  <a:avLst/>
                </a:prstTxWarp>
              </a:bodyPr>
              <a:lstStyle/>
              <a:p>
                <a:pPr defTabSz="2743200" eaLnBrk="0" fontAlgn="base" hangingPunct="0">
                  <a:spcBef>
                    <a:spcPct val="0"/>
                  </a:spcBef>
                  <a:spcAft>
                    <a:spcPct val="0"/>
                  </a:spcAft>
                </a:pPr>
                <a:r>
                  <a:rPr lang="en-US" altLang="en-US" sz="10000" u="sng" dirty="0">
                    <a:solidFill>
                      <a:srgbClr val="000000"/>
                    </a:solidFill>
                    <a:latin typeface="Calibri" panose="020F0502020204030204" pitchFamily="34" charset="0"/>
                  </a:rPr>
                  <a:t>Background:</a:t>
                </a:r>
              </a:p>
              <a:p>
                <a:pPr defTabSz="2743200" eaLnBrk="0" fontAlgn="base" hangingPunct="0">
                  <a:spcBef>
                    <a:spcPct val="0"/>
                  </a:spcBef>
                  <a:spcAft>
                    <a:spcPct val="0"/>
                  </a:spcAft>
                </a:pPr>
                <a:r>
                  <a:rPr lang="en-US" altLang="en-US" sz="4000" dirty="0">
                    <a:solidFill>
                      <a:srgbClr val="000000"/>
                    </a:solidFill>
                    <a:latin typeface="Calibri" panose="020F0502020204030204" pitchFamily="34" charset="0"/>
                  </a:rPr>
                  <a:t>This project is a demonstrate the motion of light around a black hole as seen by an observer. Effectively a ray tracer, with curved rays or, rather, rays that propagate along a curved surface.</a:t>
                </a:r>
              </a:p>
              <a:p>
                <a:pPr defTabSz="2743200" eaLnBrk="0" fontAlgn="base" hangingPunct="0">
                  <a:spcBef>
                    <a:spcPct val="0"/>
                  </a:spcBef>
                  <a:spcAft>
                    <a:spcPct val="0"/>
                  </a:spcAft>
                </a:pPr>
                <a:endParaRPr lang="en-US" altLang="en-US" sz="4000" dirty="0">
                  <a:solidFill>
                    <a:srgbClr val="000000"/>
                  </a:solidFill>
                  <a:latin typeface="Calibri" panose="020F0502020204030204" pitchFamily="34" charset="0"/>
                </a:endParaRPr>
              </a:p>
              <a:p>
                <a:pPr defTabSz="2743200" eaLnBrk="0" fontAlgn="base" hangingPunct="0">
                  <a:spcBef>
                    <a:spcPct val="0"/>
                  </a:spcBef>
                  <a:spcAft>
                    <a:spcPct val="0"/>
                  </a:spcAft>
                </a:pPr>
                <a:r>
                  <a:rPr lang="en-US" altLang="en-US" sz="4000" dirty="0">
                    <a:solidFill>
                      <a:srgbClr val="000000"/>
                    </a:solidFill>
                    <a:latin typeface="Calibri" panose="020F0502020204030204" pitchFamily="34" charset="0"/>
                  </a:rPr>
                  <a:t>The equations dictating motion across this surface are rather well known, the space-time around a black hole is described by the famous Schwarzschild Metric. While this is an interesting geometry, it isn’t exactly what we need for the tray-tracer. For this we want the optical metric, describing the space that light experiences around a black hole, as light (moving at the speed of light, necessarily) does not experience time. This metric can be expressed as a </a:t>
                </a:r>
                <a:r>
                  <a:rPr lang="en-US" altLang="en-US" sz="4000" dirty="0" err="1">
                    <a:solidFill>
                      <a:srgbClr val="000000"/>
                    </a:solidFill>
                    <a:latin typeface="Calibri" panose="020F0502020204030204" pitchFamily="34" charset="0"/>
                  </a:rPr>
                  <a:t>Lagrangian</a:t>
                </a:r>
                <a:r>
                  <a:rPr lang="en-US" altLang="en-US" sz="4000" dirty="0">
                    <a:solidFill>
                      <a:srgbClr val="000000"/>
                    </a:solidFill>
                    <a:latin typeface="Calibri" panose="020F0502020204030204" pitchFamily="34" charset="0"/>
                  </a:rPr>
                  <a:t> of the form</a:t>
                </a:r>
              </a:p>
              <a:p>
                <a:pPr defTabSz="274320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altLang="en-US" sz="4000" b="0" i="1" smtClean="0">
                          <a:solidFill>
                            <a:srgbClr val="000000"/>
                          </a:solidFill>
                          <a:latin typeface="Cambria Math" panose="02040503050406030204" pitchFamily="18" charset="0"/>
                        </a:rPr>
                        <m:t>ℒ</m:t>
                      </m:r>
                      <m:r>
                        <a:rPr lang="en-US" altLang="en-US" sz="4000" b="0" i="1" smtClean="0">
                          <a:solidFill>
                            <a:srgbClr val="000000"/>
                          </a:solidFill>
                          <a:latin typeface="Cambria Math" panose="02040503050406030204" pitchFamily="18" charset="0"/>
                        </a:rPr>
                        <m:t>=</m:t>
                      </m:r>
                      <m:f>
                        <m:fPr>
                          <m:ctrlPr>
                            <a:rPr lang="en-US" altLang="en-US" sz="4000" b="0" i="1" smtClean="0">
                              <a:solidFill>
                                <a:srgbClr val="000000"/>
                              </a:solidFill>
                              <a:latin typeface="Cambria Math" panose="02040503050406030204" pitchFamily="18" charset="0"/>
                            </a:rPr>
                          </m:ctrlPr>
                        </m:fPr>
                        <m:num>
                          <m:sSup>
                            <m:sSupPr>
                              <m:ctrlPr>
                                <a:rPr lang="en-US" altLang="en-US" sz="4000" b="0" i="1" smtClean="0">
                                  <a:solidFill>
                                    <a:srgbClr val="000000"/>
                                  </a:solidFill>
                                  <a:latin typeface="Cambria Math" panose="02040503050406030204" pitchFamily="18" charset="0"/>
                                </a:rPr>
                              </m:ctrlPr>
                            </m:sSupPr>
                            <m:e>
                              <m:r>
                                <a:rPr lang="en-US" altLang="en-US" sz="4000" b="0" i="1" smtClean="0">
                                  <a:solidFill>
                                    <a:srgbClr val="000000"/>
                                  </a:solidFill>
                                  <a:latin typeface="Cambria Math" panose="02040503050406030204" pitchFamily="18" charset="0"/>
                                </a:rPr>
                                <m:t>𝑟</m:t>
                              </m:r>
                            </m:e>
                            <m:sup>
                              <m:r>
                                <a:rPr lang="en-US" altLang="en-US" sz="4000" b="0" i="1" smtClean="0">
                                  <a:solidFill>
                                    <a:srgbClr val="000000"/>
                                  </a:solidFill>
                                  <a:latin typeface="Cambria Math" panose="02040503050406030204" pitchFamily="18" charset="0"/>
                                </a:rPr>
                                <m:t>2</m:t>
                              </m:r>
                            </m:sup>
                          </m:sSup>
                          <m:sSup>
                            <m:sSupPr>
                              <m:ctrlPr>
                                <a:rPr lang="en-US" altLang="en-US" sz="4000" b="0" i="1" smtClean="0">
                                  <a:solidFill>
                                    <a:srgbClr val="000000"/>
                                  </a:solidFill>
                                  <a:latin typeface="Cambria Math" panose="02040503050406030204" pitchFamily="18" charset="0"/>
                                </a:rPr>
                              </m:ctrlPr>
                            </m:sSupPr>
                            <m:e>
                              <m:acc>
                                <m:accPr>
                                  <m:chr m:val="̇"/>
                                  <m:ctrlPr>
                                    <a:rPr lang="en-US" altLang="en-US" sz="4000" b="0" i="1" smtClean="0">
                                      <a:solidFill>
                                        <a:srgbClr val="000000"/>
                                      </a:solidFill>
                                      <a:latin typeface="Cambria Math" panose="02040503050406030204" pitchFamily="18" charset="0"/>
                                    </a:rPr>
                                  </m:ctrlPr>
                                </m:accPr>
                                <m:e>
                                  <m:r>
                                    <a:rPr lang="en-US" altLang="en-US" sz="4000" b="0" i="1" smtClean="0">
                                      <a:solidFill>
                                        <a:srgbClr val="000000"/>
                                      </a:solidFill>
                                      <a:latin typeface="Cambria Math" panose="02040503050406030204" pitchFamily="18" charset="0"/>
                                    </a:rPr>
                                    <m:t>𝑟</m:t>
                                  </m:r>
                                </m:e>
                              </m:acc>
                            </m:e>
                            <m:sup>
                              <m:r>
                                <a:rPr lang="en-US" altLang="en-US" sz="4000" b="0" i="1" smtClean="0">
                                  <a:solidFill>
                                    <a:srgbClr val="000000"/>
                                  </a:solidFill>
                                  <a:latin typeface="Cambria Math" panose="02040503050406030204" pitchFamily="18" charset="0"/>
                                </a:rPr>
                                <m:t>2</m:t>
                              </m:r>
                            </m:sup>
                          </m:sSup>
                        </m:num>
                        <m:den>
                          <m:sSup>
                            <m:sSupPr>
                              <m:ctrlPr>
                                <a:rPr lang="en-US" altLang="en-US" sz="4000" b="0" i="1" smtClean="0">
                                  <a:solidFill>
                                    <a:srgbClr val="000000"/>
                                  </a:solidFill>
                                  <a:latin typeface="Cambria Math" panose="02040503050406030204" pitchFamily="18" charset="0"/>
                                </a:rPr>
                              </m:ctrlPr>
                            </m:sSupPr>
                            <m:e>
                              <m:d>
                                <m:dPr>
                                  <m:ctrlPr>
                                    <a:rPr lang="en-US" altLang="en-US" sz="4000" b="0" i="1" smtClean="0">
                                      <a:solidFill>
                                        <a:srgbClr val="000000"/>
                                      </a:solidFill>
                                      <a:latin typeface="Cambria Math" panose="02040503050406030204" pitchFamily="18" charset="0"/>
                                    </a:rPr>
                                  </m:ctrlPr>
                                </m:dPr>
                                <m:e>
                                  <m:r>
                                    <a:rPr lang="en-US" altLang="en-US" sz="4000" b="0" i="1" smtClean="0">
                                      <a:solidFill>
                                        <a:srgbClr val="000000"/>
                                      </a:solidFill>
                                      <a:latin typeface="Cambria Math" panose="02040503050406030204" pitchFamily="18" charset="0"/>
                                    </a:rPr>
                                    <m:t>𝑟</m:t>
                                  </m:r>
                                  <m:r>
                                    <a:rPr lang="en-US" altLang="en-US" sz="4000" b="0" i="1" smtClean="0">
                                      <a:solidFill>
                                        <a:srgbClr val="000000"/>
                                      </a:solidFill>
                                      <a:latin typeface="Cambria Math" panose="02040503050406030204" pitchFamily="18" charset="0"/>
                                    </a:rPr>
                                    <m:t>−2</m:t>
                                  </m:r>
                                  <m:r>
                                    <a:rPr lang="en-US" altLang="en-US" sz="4000" b="0" i="1" smtClean="0">
                                      <a:solidFill>
                                        <a:srgbClr val="000000"/>
                                      </a:solidFill>
                                      <a:latin typeface="Cambria Math" panose="02040503050406030204" pitchFamily="18" charset="0"/>
                                    </a:rPr>
                                    <m:t>𝑚</m:t>
                                  </m:r>
                                </m:e>
                              </m:d>
                            </m:e>
                            <m:sup>
                              <m:r>
                                <a:rPr lang="en-US" altLang="en-US" sz="4000" b="0" i="1" smtClean="0">
                                  <a:solidFill>
                                    <a:srgbClr val="000000"/>
                                  </a:solidFill>
                                  <a:latin typeface="Cambria Math" panose="02040503050406030204" pitchFamily="18" charset="0"/>
                                </a:rPr>
                                <m:t>2</m:t>
                              </m:r>
                            </m:sup>
                          </m:sSup>
                        </m:den>
                      </m:f>
                      <m:r>
                        <a:rPr lang="en-US" altLang="en-US" sz="4000" b="0" i="1" smtClean="0">
                          <a:solidFill>
                            <a:srgbClr val="000000"/>
                          </a:solidFill>
                          <a:latin typeface="Cambria Math" panose="02040503050406030204" pitchFamily="18" charset="0"/>
                        </a:rPr>
                        <m:t>+</m:t>
                      </m:r>
                      <m:f>
                        <m:fPr>
                          <m:ctrlPr>
                            <a:rPr lang="en-US" altLang="en-US" sz="4000" b="0" i="1" smtClean="0">
                              <a:solidFill>
                                <a:srgbClr val="000000"/>
                              </a:solidFill>
                              <a:latin typeface="Cambria Math" panose="02040503050406030204" pitchFamily="18" charset="0"/>
                            </a:rPr>
                          </m:ctrlPr>
                        </m:fPr>
                        <m:num>
                          <m:sSup>
                            <m:sSupPr>
                              <m:ctrlPr>
                                <a:rPr lang="en-US" altLang="en-US" sz="4000" b="0" i="1" smtClean="0">
                                  <a:solidFill>
                                    <a:srgbClr val="000000"/>
                                  </a:solidFill>
                                  <a:latin typeface="Cambria Math" panose="02040503050406030204" pitchFamily="18" charset="0"/>
                                </a:rPr>
                              </m:ctrlPr>
                            </m:sSupPr>
                            <m:e>
                              <m:r>
                                <a:rPr lang="en-US" altLang="en-US" sz="4000" b="0" i="1" smtClean="0">
                                  <a:solidFill>
                                    <a:srgbClr val="000000"/>
                                  </a:solidFill>
                                  <a:latin typeface="Cambria Math" panose="02040503050406030204" pitchFamily="18" charset="0"/>
                                </a:rPr>
                                <m:t>𝑟</m:t>
                              </m:r>
                            </m:e>
                            <m:sup>
                              <m:r>
                                <a:rPr lang="en-US" altLang="en-US" sz="4000" b="0" i="1" smtClean="0">
                                  <a:solidFill>
                                    <a:srgbClr val="000000"/>
                                  </a:solidFill>
                                  <a:latin typeface="Cambria Math" panose="02040503050406030204" pitchFamily="18" charset="0"/>
                                </a:rPr>
                                <m:t>3</m:t>
                              </m:r>
                            </m:sup>
                          </m:sSup>
                        </m:num>
                        <m:den>
                          <m:r>
                            <a:rPr lang="en-US" altLang="en-US" sz="4000" b="0" i="1" smtClean="0">
                              <a:solidFill>
                                <a:srgbClr val="000000"/>
                              </a:solidFill>
                              <a:latin typeface="Cambria Math" panose="02040503050406030204" pitchFamily="18" charset="0"/>
                            </a:rPr>
                            <m:t>𝑟</m:t>
                          </m:r>
                          <m:r>
                            <a:rPr lang="en-US" altLang="en-US" sz="4000" b="0" i="1" smtClean="0">
                              <a:solidFill>
                                <a:srgbClr val="000000"/>
                              </a:solidFill>
                              <a:latin typeface="Cambria Math" panose="02040503050406030204" pitchFamily="18" charset="0"/>
                            </a:rPr>
                            <m:t>−2</m:t>
                          </m:r>
                          <m:r>
                            <a:rPr lang="en-US" altLang="en-US" sz="4000" b="0" i="1" smtClean="0">
                              <a:solidFill>
                                <a:srgbClr val="000000"/>
                              </a:solidFill>
                              <a:latin typeface="Cambria Math" panose="02040503050406030204" pitchFamily="18" charset="0"/>
                            </a:rPr>
                            <m:t>𝑚</m:t>
                          </m:r>
                        </m:den>
                      </m:f>
                      <m:r>
                        <a:rPr lang="en-US" altLang="en-US" sz="4000" b="0" i="1" smtClean="0">
                          <a:solidFill>
                            <a:srgbClr val="000000"/>
                          </a:solidFill>
                          <a:latin typeface="Cambria Math" panose="02040503050406030204" pitchFamily="18" charset="0"/>
                        </a:rPr>
                        <m:t>(</m:t>
                      </m:r>
                      <m:sSup>
                        <m:sSupPr>
                          <m:ctrlPr>
                            <a:rPr lang="en-US" altLang="en-US" sz="4000" b="0" i="1" smtClean="0">
                              <a:solidFill>
                                <a:srgbClr val="000000"/>
                              </a:solidFill>
                              <a:latin typeface="Cambria Math" panose="02040503050406030204" pitchFamily="18" charset="0"/>
                            </a:rPr>
                          </m:ctrlPr>
                        </m:sSupPr>
                        <m:e>
                          <m:acc>
                            <m:accPr>
                              <m:chr m:val="̇"/>
                              <m:ctrlPr>
                                <a:rPr lang="en-US" altLang="en-US" sz="4000" b="0" i="1" smtClean="0">
                                  <a:solidFill>
                                    <a:srgbClr val="000000"/>
                                  </a:solidFill>
                                  <a:latin typeface="Cambria Math" panose="02040503050406030204" pitchFamily="18" charset="0"/>
                                </a:rPr>
                              </m:ctrlPr>
                            </m:accPr>
                            <m:e>
                              <m:r>
                                <a:rPr lang="en-US" altLang="en-US" sz="4000" b="0" i="1" smtClean="0">
                                  <a:solidFill>
                                    <a:srgbClr val="000000"/>
                                  </a:solidFill>
                                  <a:latin typeface="Cambria Math" panose="02040503050406030204" pitchFamily="18" charset="0"/>
                                </a:rPr>
                                <m:t>𝜃</m:t>
                              </m:r>
                            </m:e>
                          </m:acc>
                        </m:e>
                        <m:sup>
                          <m:r>
                            <a:rPr lang="en-US" altLang="en-US" sz="4000" b="0" i="1" smtClean="0">
                              <a:solidFill>
                                <a:srgbClr val="000000"/>
                              </a:solidFill>
                              <a:latin typeface="Cambria Math" panose="02040503050406030204" pitchFamily="18" charset="0"/>
                            </a:rPr>
                            <m:t>2</m:t>
                          </m:r>
                        </m:sup>
                      </m:sSup>
                      <m:r>
                        <a:rPr lang="en-US" altLang="en-US" sz="4000" b="0" i="1" smtClean="0">
                          <a:solidFill>
                            <a:srgbClr val="000000"/>
                          </a:solidFill>
                          <a:latin typeface="Cambria Math" panose="02040503050406030204" pitchFamily="18" charset="0"/>
                        </a:rPr>
                        <m:t>+</m:t>
                      </m:r>
                      <m:func>
                        <m:funcPr>
                          <m:ctrlPr>
                            <a:rPr lang="en-US" altLang="en-US" sz="4000" b="0" i="1" smtClean="0">
                              <a:solidFill>
                                <a:srgbClr val="000000"/>
                              </a:solidFill>
                              <a:latin typeface="Cambria Math" panose="02040503050406030204" pitchFamily="18" charset="0"/>
                            </a:rPr>
                          </m:ctrlPr>
                        </m:funcPr>
                        <m:fName>
                          <m:sSup>
                            <m:sSupPr>
                              <m:ctrlPr>
                                <a:rPr lang="en-US" altLang="en-US" sz="4000" b="0" i="1" smtClean="0">
                                  <a:solidFill>
                                    <a:srgbClr val="000000"/>
                                  </a:solidFill>
                                  <a:latin typeface="Cambria Math" panose="02040503050406030204" pitchFamily="18" charset="0"/>
                                </a:rPr>
                              </m:ctrlPr>
                            </m:sSupPr>
                            <m:e>
                              <m:r>
                                <m:rPr>
                                  <m:sty m:val="p"/>
                                </m:rPr>
                                <a:rPr lang="en-US" altLang="en-US" sz="4000" b="0" i="0" smtClean="0">
                                  <a:solidFill>
                                    <a:srgbClr val="000000"/>
                                  </a:solidFill>
                                  <a:latin typeface="Cambria Math" panose="02040503050406030204" pitchFamily="18" charset="0"/>
                                </a:rPr>
                                <m:t>sin</m:t>
                              </m:r>
                            </m:e>
                            <m:sup>
                              <m:r>
                                <a:rPr lang="en-US" altLang="en-US" sz="4000" b="0" i="1" smtClean="0">
                                  <a:solidFill>
                                    <a:srgbClr val="000000"/>
                                  </a:solidFill>
                                  <a:latin typeface="Cambria Math" panose="02040503050406030204" pitchFamily="18" charset="0"/>
                                </a:rPr>
                                <m:t>2</m:t>
                              </m:r>
                            </m:sup>
                          </m:sSup>
                        </m:fName>
                        <m:e>
                          <m:r>
                            <a:rPr lang="en-US" altLang="en-US" sz="4000" b="0" i="1" smtClean="0">
                              <a:solidFill>
                                <a:srgbClr val="000000"/>
                              </a:solidFill>
                              <a:latin typeface="Cambria Math" panose="02040503050406030204" pitchFamily="18" charset="0"/>
                            </a:rPr>
                            <m:t>(</m:t>
                          </m:r>
                          <m:r>
                            <a:rPr lang="en-US" altLang="en-US" sz="4000" b="0" i="1" smtClean="0">
                              <a:solidFill>
                                <a:srgbClr val="000000"/>
                              </a:solidFill>
                              <a:latin typeface="Cambria Math" panose="02040503050406030204" pitchFamily="18" charset="0"/>
                            </a:rPr>
                            <m:t>𝜃</m:t>
                          </m:r>
                          <m:r>
                            <a:rPr lang="en-US" altLang="en-US" sz="4000" b="0" i="1" smtClean="0">
                              <a:solidFill>
                                <a:srgbClr val="000000"/>
                              </a:solidFill>
                              <a:latin typeface="Cambria Math" panose="02040503050406030204" pitchFamily="18" charset="0"/>
                            </a:rPr>
                            <m:t>)</m:t>
                          </m:r>
                        </m:e>
                      </m:func>
                    </m:oMath>
                  </m:oMathPara>
                </a14:m>
                <a:endParaRPr lang="en-US" altLang="en-US" sz="4000" dirty="0">
                  <a:solidFill>
                    <a:srgbClr val="000000"/>
                  </a:solidFill>
                  <a:latin typeface="Calibri" panose="020F0502020204030204" pitchFamily="34" charset="0"/>
                </a:endParaRPr>
              </a:p>
              <a:p>
                <a:pPr defTabSz="2743200" eaLnBrk="0" fontAlgn="base" hangingPunct="0">
                  <a:spcBef>
                    <a:spcPct val="0"/>
                  </a:spcBef>
                  <a:spcAft>
                    <a:spcPct val="0"/>
                  </a:spcAft>
                </a:pPr>
                <a:r>
                  <a:rPr lang="en-US" altLang="en-US" sz="4000" dirty="0">
                    <a:solidFill>
                      <a:srgbClr val="000000"/>
                    </a:solidFill>
                    <a:latin typeface="Calibri" panose="020F0502020204030204" pitchFamily="34" charset="0"/>
                  </a:rPr>
                  <a:t>Which gives the equations of motion through the standard </a:t>
                </a:r>
                <a:r>
                  <a:rPr lang="en-US" altLang="en-US" sz="4000" dirty="0" err="1">
                    <a:solidFill>
                      <a:srgbClr val="000000"/>
                    </a:solidFill>
                    <a:latin typeface="Calibri" panose="020F0502020204030204" pitchFamily="34" charset="0"/>
                  </a:rPr>
                  <a:t>Lagrangian</a:t>
                </a:r>
                <a:r>
                  <a:rPr lang="en-US" altLang="en-US" sz="4000" dirty="0">
                    <a:solidFill>
                      <a:srgbClr val="000000"/>
                    </a:solidFill>
                    <a:latin typeface="Calibri" panose="020F0502020204030204" pitchFamily="34" charset="0"/>
                  </a:rPr>
                  <a:t> formulation.</a:t>
                </a:r>
              </a:p>
            </p:txBody>
          </p:sp>
        </mc:Choice>
        <mc:Fallback>
          <p:sp>
            <p:nvSpPr>
              <p:cNvPr id="4" name="Text Box 2">
                <a:extLst>
                  <a:ext uri="{FF2B5EF4-FFF2-40B4-BE49-F238E27FC236}">
                    <a16:creationId xmlns:a16="http://schemas.microsoft.com/office/drawing/2014/main" id="{51E2E74C-0670-4CEE-B521-33A1474CB832}"/>
                  </a:ext>
                </a:extLst>
              </p:cNvPr>
              <p:cNvSpPr txBox="1">
                <a:spLocks noRot="1" noChangeAspect="1" noMove="1" noResize="1" noEditPoints="1" noAdjustHandles="1" noChangeArrowheads="1" noChangeShapeType="1" noTextEdit="1"/>
              </p:cNvSpPr>
              <p:nvPr/>
            </p:nvSpPr>
            <p:spPr bwMode="auto">
              <a:xfrm>
                <a:off x="2852946" y="8957410"/>
                <a:ext cx="11562302" cy="13402713"/>
              </a:xfrm>
              <a:prstGeom prst="rect">
                <a:avLst/>
              </a:prstGeom>
              <a:blipFill>
                <a:blip r:embed="rId2"/>
                <a:stretch>
                  <a:fillRect l="-5640" t="-2046" r="-1581" b="-1592"/>
                </a:stretch>
              </a:blip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r>
                  <a:rPr lang="en-US">
                    <a:noFill/>
                  </a:rPr>
                  <a:t> </a:t>
                </a:r>
              </a:p>
            </p:txBody>
          </p:sp>
        </mc:Fallback>
      </mc:AlternateContent>
      <p:pic>
        <p:nvPicPr>
          <p:cNvPr id="1027" name="Picture 3" descr="fov_side">
            <a:extLst>
              <a:ext uri="{FF2B5EF4-FFF2-40B4-BE49-F238E27FC236}">
                <a16:creationId xmlns:a16="http://schemas.microsoft.com/office/drawing/2014/main" id="{77C59472-2DE7-4CEC-9491-3A57EA438F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4507" t="21977" r="21687" b="19084"/>
          <a:stretch>
            <a:fillRect/>
          </a:stretch>
        </p:blipFill>
        <p:spPr bwMode="auto">
          <a:xfrm>
            <a:off x="31913066" y="14893859"/>
            <a:ext cx="5499583" cy="451757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28" name="Picture 4" descr="ray_tracing_bh_3d">
            <a:extLst>
              <a:ext uri="{FF2B5EF4-FFF2-40B4-BE49-F238E27FC236}">
                <a16:creationId xmlns:a16="http://schemas.microsoft.com/office/drawing/2014/main" id="{CF2D231A-371B-4845-8D5F-8133297EF0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26499" y="9590145"/>
            <a:ext cx="6524545" cy="489387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nvGrpSpPr>
          <p:cNvPr id="5" name="Group 5">
            <a:extLst>
              <a:ext uri="{FF2B5EF4-FFF2-40B4-BE49-F238E27FC236}">
                <a16:creationId xmlns:a16="http://schemas.microsoft.com/office/drawing/2014/main" id="{B39AB8EF-F53F-4B8B-A60B-D576C7EE4B33}"/>
              </a:ext>
            </a:extLst>
          </p:cNvPr>
          <p:cNvGrpSpPr>
            <a:grpSpLocks/>
          </p:cNvGrpSpPr>
          <p:nvPr/>
        </p:nvGrpSpPr>
        <p:grpSpPr bwMode="auto">
          <a:xfrm>
            <a:off x="26519188" y="8861611"/>
            <a:ext cx="8558212" cy="13536612"/>
            <a:chOff x="117616534" y="104285058"/>
            <a:chExt cx="8557966" cy="13536414"/>
          </a:xfrm>
        </p:grpSpPr>
        <p:pic>
          <p:nvPicPr>
            <p:cNvPr id="1030" name="Picture 6" descr="image5">
              <a:extLst>
                <a:ext uri="{FF2B5EF4-FFF2-40B4-BE49-F238E27FC236}">
                  <a16:creationId xmlns:a16="http://schemas.microsoft.com/office/drawing/2014/main" id="{3A240C3C-2468-487B-BB78-30FB6F6781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639394" y="115508088"/>
              <a:ext cx="4112682" cy="231338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31" name="Picture 7" descr="image1">
              <a:extLst>
                <a:ext uri="{FF2B5EF4-FFF2-40B4-BE49-F238E27FC236}">
                  <a16:creationId xmlns:a16="http://schemas.microsoft.com/office/drawing/2014/main" id="{ABD3C1DB-40A6-4967-87D4-CBBF54CF27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639394" y="104285058"/>
              <a:ext cx="4112682" cy="231338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32" name="Picture 8" descr="image2">
              <a:extLst>
                <a:ext uri="{FF2B5EF4-FFF2-40B4-BE49-F238E27FC236}">
                  <a16:creationId xmlns:a16="http://schemas.microsoft.com/office/drawing/2014/main" id="{87E73706-A52E-476D-95B5-ACBE1B3581D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664088" y="107132438"/>
              <a:ext cx="4087988" cy="229949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33" name="Picture 9" descr="image3">
              <a:extLst>
                <a:ext uri="{FF2B5EF4-FFF2-40B4-BE49-F238E27FC236}">
                  <a16:creationId xmlns:a16="http://schemas.microsoft.com/office/drawing/2014/main" id="{E625DEC0-8412-4458-A724-D9F282265AF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639394" y="109907388"/>
              <a:ext cx="4112682" cy="231338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34" name="Picture 10" descr="image4">
              <a:extLst>
                <a:ext uri="{FF2B5EF4-FFF2-40B4-BE49-F238E27FC236}">
                  <a16:creationId xmlns:a16="http://schemas.microsoft.com/office/drawing/2014/main" id="{026419E1-548D-4ABA-9A9C-24D7ACD4276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616534" y="112644238"/>
              <a:ext cx="4112682" cy="231338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6" name="Text Box 11">
              <a:extLst>
                <a:ext uri="{FF2B5EF4-FFF2-40B4-BE49-F238E27FC236}">
                  <a16:creationId xmlns:a16="http://schemas.microsoft.com/office/drawing/2014/main" id="{42C12855-9358-4719-B14C-FAF02D072AC2}"/>
                </a:ext>
              </a:extLst>
            </p:cNvPr>
            <p:cNvSpPr txBox="1">
              <a:spLocks noChangeArrowheads="1"/>
            </p:cNvSpPr>
            <p:nvPr/>
          </p:nvSpPr>
          <p:spPr bwMode="auto">
            <a:xfrm>
              <a:off x="122783600" y="104825800"/>
              <a:ext cx="3352800" cy="114300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000000"/>
                  </a:solidFill>
                  <a:effectLst/>
                  <a:latin typeface="Calibri" panose="020F0502020204030204" pitchFamily="34" charset="0"/>
                </a:rPr>
                <a:t>m = 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 Box 12">
              <a:extLst>
                <a:ext uri="{FF2B5EF4-FFF2-40B4-BE49-F238E27FC236}">
                  <a16:creationId xmlns:a16="http://schemas.microsoft.com/office/drawing/2014/main" id="{9F6CF865-9F98-443C-B8A0-FE4CF9E5CEC8}"/>
                </a:ext>
              </a:extLst>
            </p:cNvPr>
            <p:cNvSpPr txBox="1">
              <a:spLocks noChangeArrowheads="1"/>
            </p:cNvSpPr>
            <p:nvPr/>
          </p:nvSpPr>
          <p:spPr bwMode="auto">
            <a:xfrm>
              <a:off x="122821700" y="107429300"/>
              <a:ext cx="3352800" cy="114300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000000"/>
                  </a:solidFill>
                  <a:effectLst/>
                  <a:latin typeface="Calibri" panose="020F0502020204030204" pitchFamily="34" charset="0"/>
                </a:rPr>
                <a:t>m = 0.1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 Box 13">
              <a:extLst>
                <a:ext uri="{FF2B5EF4-FFF2-40B4-BE49-F238E27FC236}">
                  <a16:creationId xmlns:a16="http://schemas.microsoft.com/office/drawing/2014/main" id="{416331AD-167B-4F95-A496-439531D749C6}"/>
                </a:ext>
              </a:extLst>
            </p:cNvPr>
            <p:cNvSpPr txBox="1">
              <a:spLocks noChangeArrowheads="1"/>
            </p:cNvSpPr>
            <p:nvPr/>
          </p:nvSpPr>
          <p:spPr bwMode="auto">
            <a:xfrm>
              <a:off x="122783600" y="110401100"/>
              <a:ext cx="3352800" cy="114300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000000"/>
                  </a:solidFill>
                  <a:effectLst/>
                  <a:latin typeface="Calibri" panose="020F0502020204030204" pitchFamily="34" charset="0"/>
                </a:rPr>
                <a:t>m = 0.2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 Box 14">
              <a:extLst>
                <a:ext uri="{FF2B5EF4-FFF2-40B4-BE49-F238E27FC236}">
                  <a16:creationId xmlns:a16="http://schemas.microsoft.com/office/drawing/2014/main" id="{F37EFB96-1258-4C7F-A64B-C5F83E2E975E}"/>
                </a:ext>
              </a:extLst>
            </p:cNvPr>
            <p:cNvSpPr txBox="1">
              <a:spLocks noChangeArrowheads="1"/>
            </p:cNvSpPr>
            <p:nvPr/>
          </p:nvSpPr>
          <p:spPr bwMode="auto">
            <a:xfrm>
              <a:off x="122821700" y="113004600"/>
              <a:ext cx="3352800" cy="114300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000000"/>
                  </a:solidFill>
                  <a:effectLst/>
                  <a:latin typeface="Calibri" panose="020F0502020204030204" pitchFamily="34" charset="0"/>
                </a:rPr>
                <a:t>m = 0.3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15">
              <a:extLst>
                <a:ext uri="{FF2B5EF4-FFF2-40B4-BE49-F238E27FC236}">
                  <a16:creationId xmlns:a16="http://schemas.microsoft.com/office/drawing/2014/main" id="{F27B549D-B897-4883-B04D-C91C0726AB3C}"/>
                </a:ext>
              </a:extLst>
            </p:cNvPr>
            <p:cNvSpPr txBox="1">
              <a:spLocks noChangeArrowheads="1"/>
            </p:cNvSpPr>
            <p:nvPr/>
          </p:nvSpPr>
          <p:spPr bwMode="auto">
            <a:xfrm>
              <a:off x="122783600" y="116084350"/>
              <a:ext cx="3352800" cy="114300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000000"/>
                  </a:solidFill>
                  <a:effectLst/>
                  <a:latin typeface="Calibri" panose="020F0502020204030204" pitchFamily="34" charset="0"/>
                </a:rPr>
                <a:t>m = 0.4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pic>
        <p:nvPicPr>
          <p:cNvPr id="1040" name="Picture 16">
            <a:extLst>
              <a:ext uri="{FF2B5EF4-FFF2-40B4-BE49-F238E27FC236}">
                <a16:creationId xmlns:a16="http://schemas.microsoft.com/office/drawing/2014/main" id="{48B5F07A-8B05-479A-AEAF-DAC029C69EB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527463" y="19411438"/>
            <a:ext cx="8037610" cy="290640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1" name="Text Box 17">
            <a:extLst>
              <a:ext uri="{FF2B5EF4-FFF2-40B4-BE49-F238E27FC236}">
                <a16:creationId xmlns:a16="http://schemas.microsoft.com/office/drawing/2014/main" id="{979649B4-77A5-480B-B85F-A5FAB7FC5DD9}"/>
              </a:ext>
            </a:extLst>
          </p:cNvPr>
          <p:cNvSpPr txBox="1">
            <a:spLocks noChangeArrowheads="1"/>
          </p:cNvSpPr>
          <p:nvPr/>
        </p:nvSpPr>
        <p:spPr bwMode="auto">
          <a:xfrm>
            <a:off x="1274762" y="1463861"/>
            <a:ext cx="34028063" cy="523398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0" b="0" i="0" u="sng" strike="noStrike" cap="none" normalizeH="0" baseline="0">
                <a:ln>
                  <a:noFill/>
                </a:ln>
                <a:solidFill>
                  <a:srgbClr val="000000"/>
                </a:solidFill>
                <a:effectLst/>
                <a:latin typeface="Arial" panose="020B0604020202020204" pitchFamily="34" charset="0"/>
              </a:rPr>
              <a:t>Schwarzschild Ray Tracer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0" b="0" i="0" u="none" strike="noStrike" cap="none" normalizeH="0" baseline="0">
                <a:ln>
                  <a:noFill/>
                </a:ln>
                <a:solidFill>
                  <a:srgbClr val="000000"/>
                </a:solidFill>
                <a:effectLst/>
                <a:latin typeface="Arial" panose="020B0604020202020204" pitchFamily="34" charset="0"/>
              </a:rPr>
              <a:t>Reid Baker and Tyler Cox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F7AC4C46-333E-4D6C-BE12-11F09D89516F}"/>
              </a:ext>
            </a:extLst>
          </p:cNvPr>
          <p:cNvSpPr/>
          <p:nvPr/>
        </p:nvSpPr>
        <p:spPr>
          <a:xfrm>
            <a:off x="17029499" y="8960771"/>
            <a:ext cx="6898299" cy="13326725"/>
          </a:xfrm>
          <a:prstGeom prst="rect">
            <a:avLst/>
          </a:prstGeom>
        </p:spPr>
        <p:txBody>
          <a:bodyPr wrap="square">
            <a:spAutoFit/>
          </a:bodyPr>
          <a:lstStyle/>
          <a:p>
            <a:pPr defTabSz="2743200" eaLnBrk="0" fontAlgn="base" hangingPunct="0">
              <a:spcBef>
                <a:spcPct val="0"/>
              </a:spcBef>
              <a:spcAft>
                <a:spcPct val="0"/>
              </a:spcAft>
            </a:pPr>
            <a:r>
              <a:rPr lang="en-US" altLang="en-US" sz="10000" u="sng" dirty="0">
                <a:solidFill>
                  <a:srgbClr val="000000"/>
                </a:solidFill>
                <a:latin typeface="Calibri" panose="020F0502020204030204" pitchFamily="34" charset="0"/>
              </a:rPr>
              <a:t>Method:</a:t>
            </a:r>
          </a:p>
          <a:p>
            <a:pPr defTabSz="2743200" eaLnBrk="0" fontAlgn="base" hangingPunct="0">
              <a:spcBef>
                <a:spcPct val="0"/>
              </a:spcBef>
              <a:spcAft>
                <a:spcPct val="0"/>
              </a:spcAft>
            </a:pPr>
            <a:r>
              <a:rPr lang="en-US" altLang="en-US" sz="4000" dirty="0">
                <a:solidFill>
                  <a:srgbClr val="000000"/>
                </a:solidFill>
                <a:latin typeface="Calibri" panose="020F0502020204030204" pitchFamily="34" charset="0"/>
              </a:rPr>
              <a:t>The concept behind creating this effect is rather simple, though the execution saw some difficulties. The idea is to create a spherical sector as the lens, and from rectangular segments of the lens, emit particles to follow their equations of motion until they encounter an obstacle, the black hole, or the boundaries of the allowed area</a:t>
            </a:r>
          </a:p>
          <a:p>
            <a:pPr defTabSz="2743200" eaLnBrk="0" fontAlgn="base" hangingPunct="0">
              <a:spcBef>
                <a:spcPct val="0"/>
              </a:spcBef>
              <a:spcAft>
                <a:spcPct val="0"/>
              </a:spcAft>
            </a:pPr>
            <a:endParaRPr lang="en-US" altLang="en-US" sz="4000" dirty="0">
              <a:solidFill>
                <a:srgbClr val="000000"/>
              </a:solidFill>
              <a:latin typeface="Calibri" panose="020F0502020204030204" pitchFamily="34" charset="0"/>
            </a:endParaRPr>
          </a:p>
          <a:p>
            <a:pPr defTabSz="2743200" eaLnBrk="0" fontAlgn="base" hangingPunct="0">
              <a:spcBef>
                <a:spcPct val="0"/>
              </a:spcBef>
              <a:spcAft>
                <a:spcPct val="0"/>
              </a:spcAft>
            </a:pPr>
            <a:r>
              <a:rPr lang="en-US" altLang="en-US" sz="4000" dirty="0">
                <a:solidFill>
                  <a:srgbClr val="000000"/>
                </a:solidFill>
                <a:latin typeface="Calibri" panose="020F0502020204030204" pitchFamily="34" charset="0"/>
              </a:rPr>
              <a:t>Because the equations of motion are solved through the </a:t>
            </a:r>
            <a:r>
              <a:rPr lang="en-US" altLang="en-US" sz="4000" dirty="0" err="1">
                <a:solidFill>
                  <a:srgbClr val="000000"/>
                </a:solidFill>
                <a:latin typeface="Calibri" panose="020F0502020204030204" pitchFamily="34" charset="0"/>
              </a:rPr>
              <a:t>Lagrangian</a:t>
            </a:r>
            <a:r>
              <a:rPr lang="en-US" altLang="en-US" sz="4000" dirty="0">
                <a:solidFill>
                  <a:srgbClr val="000000"/>
                </a:solidFill>
                <a:latin typeface="Calibri" panose="020F0502020204030204" pitchFamily="34" charset="0"/>
              </a:rPr>
              <a:t> formulas, they necessarily follow a conservation of energy, therefore the </a:t>
            </a:r>
            <a:r>
              <a:rPr lang="en-US" altLang="en-US" sz="4000" dirty="0" err="1">
                <a:solidFill>
                  <a:srgbClr val="000000"/>
                </a:solidFill>
                <a:latin typeface="Calibri" panose="020F0502020204030204" pitchFamily="34" charset="0"/>
              </a:rPr>
              <a:t>Verlet</a:t>
            </a:r>
            <a:r>
              <a:rPr lang="en-US" altLang="en-US" sz="4000" dirty="0">
                <a:solidFill>
                  <a:srgbClr val="000000"/>
                </a:solidFill>
                <a:latin typeface="Calibri" panose="020F0502020204030204" pitchFamily="34" charset="0"/>
              </a:rPr>
              <a:t> integrator was seen </a:t>
            </a:r>
            <a:r>
              <a:rPr lang="en-US" altLang="en-US" sz="4000">
                <a:solidFill>
                  <a:srgbClr val="000000"/>
                </a:solidFill>
                <a:latin typeface="Calibri" panose="020F0502020204030204" pitchFamily="34" charset="0"/>
              </a:rPr>
              <a:t>as appropriate</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24441041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TotalTime>
  <Words>267</Words>
  <Application>Microsoft Office PowerPoint</Application>
  <PresentationFormat>Custom</PresentationFormat>
  <Paragraphs>17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Reid Baker (Student)</dc:creator>
  <cp:lastModifiedBy>Reid Baker (Student)</cp:lastModifiedBy>
  <cp:revision>2</cp:revision>
  <dcterms:created xsi:type="dcterms:W3CDTF">2018-05-03T01:52:14Z</dcterms:created>
  <dcterms:modified xsi:type="dcterms:W3CDTF">2018-05-03T02:03:50Z</dcterms:modified>
</cp:coreProperties>
</file>