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42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zaproxy/zaproxy" TargetMode="External"/><Relationship Id="rId3" Type="http://schemas.openxmlformats.org/officeDocument/2006/relationships/image" Target="../media/image1.png"/><Relationship Id="rId7" Type="http://schemas.openxmlformats.org/officeDocument/2006/relationships/hyperlink" Target="https://github.com/zaproxy/zaproxy/wik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kubernetes/kubernetes" TargetMode="External"/><Relationship Id="rId5" Type="http://schemas.openxmlformats.org/officeDocument/2006/relationships/hyperlink" Target="https://kubernetes.io/docs/home/" TargetMode="External"/><Relationship Id="rId4" Type="http://schemas.openxmlformats.org/officeDocument/2006/relationships/hyperlink" Target="https://www.zaproxy.org/" TargetMode="External"/><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a:p>
        </p:txBody>
      </p:sp>
      <p:sp>
        <p:nvSpPr>
          <p:cNvPr id="4" name="Text 1"/>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Introduction to OWASP Zap</a:t>
            </a:r>
            <a:endParaRPr lang="en-US" sz="5249" dirty="0"/>
          </a:p>
        </p:txBody>
      </p:sp>
      <p:sp>
        <p:nvSpPr>
          <p:cNvPr id="5"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As cyber threats become more sophisticated, it's essential to know how to protect your systems from attacks. OWASP Zap is a widely used open-source tool for testing web applications and APIs, and in this presentation, we will show you how to use it to strengthen security in your Kubernetes Cluster.</a:t>
            </a:r>
            <a:endParaRPr lang="en-US" sz="1750" dirty="0"/>
          </a:p>
        </p:txBody>
      </p:sp>
      <p:sp>
        <p:nvSpPr>
          <p:cNvPr id="8" name="Text 5"/>
          <p:cNvSpPr/>
          <p:nvPr/>
        </p:nvSpPr>
        <p:spPr>
          <a:xfrm>
            <a:off x="1299686" y="5755958"/>
            <a:ext cx="2164080" cy="388858"/>
          </a:xfrm>
          <a:prstGeom prst="rect">
            <a:avLst/>
          </a:prstGeom>
          <a:noFill/>
          <a:ln/>
        </p:spPr>
        <p:txBody>
          <a:bodyPr wrap="none" rtlCol="0" anchor="t"/>
          <a:lstStyle/>
          <a:p>
            <a:pPr marL="0" indent="0" algn="l">
              <a:lnSpc>
                <a:spcPts val="3062"/>
              </a:lnSpc>
              <a:buNone/>
            </a:pPr>
            <a:r>
              <a:rPr lang="en-US" sz="2187" b="1" dirty="0">
                <a:solidFill>
                  <a:srgbClr val="DAD8E9"/>
                </a:solidFill>
                <a:latin typeface="Mukta" pitchFamily="34" charset="0"/>
                <a:ea typeface="Mukta" pitchFamily="34" charset="-122"/>
                <a:cs typeface="Mukta" pitchFamily="34" charset="-120"/>
              </a:rPr>
              <a:t>By: Mariam  Osama Saleh</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475571" y="1266111"/>
            <a:ext cx="7165658" cy="1591270"/>
          </a:xfrm>
          <a:prstGeom prst="rect">
            <a:avLst/>
          </a:prstGeom>
          <a:noFill/>
          <a:ln/>
        </p:spPr>
        <p:txBody>
          <a:bodyPr wrap="square" rtlCol="0" anchor="t"/>
          <a:lstStyle/>
          <a:p>
            <a:pPr marL="0" indent="0">
              <a:lnSpc>
                <a:spcPts val="4176"/>
              </a:lnSpc>
              <a:buNone/>
            </a:pPr>
            <a:r>
              <a:rPr lang="en-US" sz="3341" dirty="0">
                <a:solidFill>
                  <a:srgbClr val="C6BFEE"/>
                </a:solidFill>
                <a:latin typeface="Prompt" pitchFamily="34" charset="0"/>
                <a:ea typeface="Prompt" pitchFamily="34" charset="-122"/>
                <a:cs typeface="Prompt" pitchFamily="34" charset="-120"/>
              </a:rPr>
              <a:t>Additional Resources and GitHub Repositories for Kubernetes and OWASP Zap Testing</a:t>
            </a:r>
            <a:endParaRPr lang="en-US" sz="3341" dirty="0"/>
          </a:p>
        </p:txBody>
      </p:sp>
      <p:sp>
        <p:nvSpPr>
          <p:cNvPr id="5" name="Shape 2"/>
          <p:cNvSpPr/>
          <p:nvPr/>
        </p:nvSpPr>
        <p:spPr>
          <a:xfrm>
            <a:off x="6475571" y="3244453"/>
            <a:ext cx="381833" cy="381833"/>
          </a:xfrm>
          <a:prstGeom prst="roundRect">
            <a:avLst>
              <a:gd name="adj" fmla="val 20001"/>
            </a:avLst>
          </a:prstGeom>
          <a:solidFill>
            <a:srgbClr val="542C49"/>
          </a:solidFill>
          <a:ln w="10597">
            <a:solidFill>
              <a:srgbClr val="643557"/>
            </a:solidFill>
            <a:prstDash val="solid"/>
          </a:ln>
        </p:spPr>
        <p:txBody>
          <a:bodyPr/>
          <a:lstStyle/>
          <a:p>
            <a:endParaRPr lang="en-US"/>
          </a:p>
        </p:txBody>
      </p:sp>
      <p:sp>
        <p:nvSpPr>
          <p:cNvPr id="6" name="Text 3"/>
          <p:cNvSpPr/>
          <p:nvPr/>
        </p:nvSpPr>
        <p:spPr>
          <a:xfrm>
            <a:off x="6620708" y="3276243"/>
            <a:ext cx="9144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1</a:t>
            </a:r>
            <a:endParaRPr lang="en-US" sz="2004" dirty="0"/>
          </a:p>
        </p:txBody>
      </p:sp>
      <p:sp>
        <p:nvSpPr>
          <p:cNvPr id="7" name="Text 4"/>
          <p:cNvSpPr/>
          <p:nvPr/>
        </p:nvSpPr>
        <p:spPr>
          <a:xfrm>
            <a:off x="7027069" y="3302794"/>
            <a:ext cx="1723906" cy="530304"/>
          </a:xfrm>
          <a:prstGeom prst="rect">
            <a:avLst/>
          </a:prstGeom>
          <a:noFill/>
          <a:ln/>
        </p:spPr>
        <p:txBody>
          <a:bodyPr wrap="square" rtlCol="0" anchor="t"/>
          <a:lstStyle/>
          <a:p>
            <a:pPr marL="0" indent="0">
              <a:lnSpc>
                <a:spcPts val="2088"/>
              </a:lnSpc>
              <a:buNone/>
            </a:pPr>
            <a:r>
              <a:rPr lang="en-US" sz="1670" u="sng" dirty="0">
                <a:solidFill>
                  <a:srgbClr val="A95B95"/>
                </a:solidFill>
                <a:latin typeface="Prompt" pitchFamily="34" charset="0"/>
                <a:ea typeface="Prompt" pitchFamily="34" charset="-122"/>
                <a:cs typeface="Prompt" pitchFamily="34" charset="-120"/>
                <a:hlinkClick r:id="rId4">
                  <a:extLst>
                    <a:ext uri="{A12FA001-AC4F-418D-AE19-62706E023703}">
                      <ahyp:hlinkClr xmlns:ahyp="http://schemas.microsoft.com/office/drawing/2018/hyperlinkcolor" val="tx"/>
                    </a:ext>
                  </a:extLst>
                </a:hlinkClick>
              </a:rPr>
              <a:t>OWASP Zap Homepage</a:t>
            </a:r>
            <a:endParaRPr lang="en-US" sz="1670" dirty="0"/>
          </a:p>
        </p:txBody>
      </p:sp>
      <p:sp>
        <p:nvSpPr>
          <p:cNvPr id="8" name="Text 5"/>
          <p:cNvSpPr/>
          <p:nvPr/>
        </p:nvSpPr>
        <p:spPr>
          <a:xfrm>
            <a:off x="7027069" y="4002762"/>
            <a:ext cx="1723906" cy="1085850"/>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Visit the official homepage for OWASP Zap to learn more about the tool and its features.</a:t>
            </a:r>
            <a:endParaRPr lang="en-US" sz="1336" dirty="0"/>
          </a:p>
        </p:txBody>
      </p:sp>
      <p:sp>
        <p:nvSpPr>
          <p:cNvPr id="9" name="Shape 6"/>
          <p:cNvSpPr/>
          <p:nvPr/>
        </p:nvSpPr>
        <p:spPr>
          <a:xfrm>
            <a:off x="8920639" y="3244453"/>
            <a:ext cx="381833" cy="381833"/>
          </a:xfrm>
          <a:prstGeom prst="roundRect">
            <a:avLst>
              <a:gd name="adj" fmla="val 20001"/>
            </a:avLst>
          </a:prstGeom>
          <a:solidFill>
            <a:srgbClr val="542C49"/>
          </a:solidFill>
          <a:ln w="10597">
            <a:solidFill>
              <a:srgbClr val="643557"/>
            </a:solidFill>
            <a:prstDash val="solid"/>
          </a:ln>
        </p:spPr>
        <p:txBody>
          <a:bodyPr/>
          <a:lstStyle/>
          <a:p>
            <a:endParaRPr lang="en-US"/>
          </a:p>
        </p:txBody>
      </p:sp>
      <p:sp>
        <p:nvSpPr>
          <p:cNvPr id="10" name="Text 7"/>
          <p:cNvSpPr/>
          <p:nvPr/>
        </p:nvSpPr>
        <p:spPr>
          <a:xfrm>
            <a:off x="9035296" y="3276243"/>
            <a:ext cx="15240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2</a:t>
            </a:r>
            <a:endParaRPr lang="en-US" sz="2004" dirty="0"/>
          </a:p>
        </p:txBody>
      </p:sp>
      <p:sp>
        <p:nvSpPr>
          <p:cNvPr id="11" name="Text 8"/>
          <p:cNvSpPr/>
          <p:nvPr/>
        </p:nvSpPr>
        <p:spPr>
          <a:xfrm>
            <a:off x="9472136" y="3302794"/>
            <a:ext cx="1723906" cy="530304"/>
          </a:xfrm>
          <a:prstGeom prst="rect">
            <a:avLst/>
          </a:prstGeom>
          <a:noFill/>
          <a:ln/>
        </p:spPr>
        <p:txBody>
          <a:bodyPr wrap="square" rtlCol="0" anchor="t"/>
          <a:lstStyle/>
          <a:p>
            <a:pPr marL="0" indent="0">
              <a:lnSpc>
                <a:spcPts val="2088"/>
              </a:lnSpc>
              <a:buNone/>
            </a:pPr>
            <a:r>
              <a:rPr lang="en-US" sz="1670" u="sng" dirty="0">
                <a:solidFill>
                  <a:srgbClr val="A95B95"/>
                </a:solidFill>
                <a:latin typeface="Prompt" pitchFamily="34" charset="0"/>
                <a:ea typeface="Prompt" pitchFamily="34" charset="-122"/>
                <a:cs typeface="Prompt" pitchFamily="34" charset="-120"/>
                <a:hlinkClick r:id="rId5">
                  <a:extLst>
                    <a:ext uri="{A12FA001-AC4F-418D-AE19-62706E023703}">
                      <ahyp:hlinkClr xmlns:ahyp="http://schemas.microsoft.com/office/drawing/2018/hyperlinkcolor" val="tx"/>
                    </a:ext>
                  </a:extLst>
                </a:hlinkClick>
              </a:rPr>
              <a:t>Kubernetes Documentation</a:t>
            </a:r>
            <a:endParaRPr lang="en-US" sz="1670" dirty="0"/>
          </a:p>
        </p:txBody>
      </p:sp>
      <p:sp>
        <p:nvSpPr>
          <p:cNvPr id="12" name="Text 9"/>
          <p:cNvSpPr/>
          <p:nvPr/>
        </p:nvSpPr>
        <p:spPr>
          <a:xfrm>
            <a:off x="9472136" y="4002762"/>
            <a:ext cx="1723906" cy="1357313"/>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Explore the official documentation for Kubernetes to learn more about its features and capabilities.</a:t>
            </a:r>
            <a:endParaRPr lang="en-US" sz="1336" dirty="0"/>
          </a:p>
        </p:txBody>
      </p:sp>
      <p:sp>
        <p:nvSpPr>
          <p:cNvPr id="13" name="Shape 10"/>
          <p:cNvSpPr/>
          <p:nvPr/>
        </p:nvSpPr>
        <p:spPr>
          <a:xfrm>
            <a:off x="11365706" y="3244453"/>
            <a:ext cx="381833" cy="381833"/>
          </a:xfrm>
          <a:prstGeom prst="roundRect">
            <a:avLst>
              <a:gd name="adj" fmla="val 20001"/>
            </a:avLst>
          </a:prstGeom>
          <a:solidFill>
            <a:srgbClr val="542C49"/>
          </a:solidFill>
          <a:ln w="10597">
            <a:solidFill>
              <a:srgbClr val="643557"/>
            </a:solidFill>
            <a:prstDash val="solid"/>
          </a:ln>
        </p:spPr>
        <p:txBody>
          <a:bodyPr/>
          <a:lstStyle/>
          <a:p>
            <a:endParaRPr lang="en-US"/>
          </a:p>
        </p:txBody>
      </p:sp>
      <p:sp>
        <p:nvSpPr>
          <p:cNvPr id="14" name="Text 11"/>
          <p:cNvSpPr/>
          <p:nvPr/>
        </p:nvSpPr>
        <p:spPr>
          <a:xfrm>
            <a:off x="11484173" y="3276243"/>
            <a:ext cx="14478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3</a:t>
            </a:r>
            <a:endParaRPr lang="en-US" sz="2004" dirty="0"/>
          </a:p>
        </p:txBody>
      </p:sp>
      <p:sp>
        <p:nvSpPr>
          <p:cNvPr id="15" name="Text 12"/>
          <p:cNvSpPr/>
          <p:nvPr/>
        </p:nvSpPr>
        <p:spPr>
          <a:xfrm>
            <a:off x="11917204" y="3302794"/>
            <a:ext cx="1723906" cy="795457"/>
          </a:xfrm>
          <a:prstGeom prst="rect">
            <a:avLst/>
          </a:prstGeom>
          <a:noFill/>
          <a:ln/>
        </p:spPr>
        <p:txBody>
          <a:bodyPr wrap="square" rtlCol="0" anchor="t"/>
          <a:lstStyle/>
          <a:p>
            <a:pPr marL="0" indent="0">
              <a:lnSpc>
                <a:spcPts val="2088"/>
              </a:lnSpc>
              <a:buNone/>
            </a:pPr>
            <a:r>
              <a:rPr lang="en-US" sz="1670" u="sng" dirty="0">
                <a:solidFill>
                  <a:srgbClr val="A95B95"/>
                </a:solidFill>
                <a:latin typeface="Prompt" pitchFamily="34" charset="0"/>
                <a:ea typeface="Prompt" pitchFamily="34" charset="-122"/>
                <a:cs typeface="Prompt" pitchFamily="34" charset="-120"/>
                <a:hlinkClick r:id="rId6">
                  <a:extLst>
                    <a:ext uri="{A12FA001-AC4F-418D-AE19-62706E023703}">
                      <ahyp:hlinkClr xmlns:ahyp="http://schemas.microsoft.com/office/drawing/2018/hyperlinkcolor" val="tx"/>
                    </a:ext>
                  </a:extLst>
                </a:hlinkClick>
              </a:rPr>
              <a:t>Kubernetes GitHub Repository</a:t>
            </a:r>
            <a:endParaRPr lang="en-US" sz="1670" dirty="0"/>
          </a:p>
        </p:txBody>
      </p:sp>
      <p:sp>
        <p:nvSpPr>
          <p:cNvPr id="16" name="Text 13"/>
          <p:cNvSpPr/>
          <p:nvPr/>
        </p:nvSpPr>
        <p:spPr>
          <a:xfrm>
            <a:off x="11917204" y="4267914"/>
            <a:ext cx="1723906" cy="814388"/>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Check out the source code of Kubernetes on its GitHub repository.</a:t>
            </a:r>
            <a:endParaRPr lang="en-US" sz="1336" dirty="0"/>
          </a:p>
        </p:txBody>
      </p:sp>
      <p:sp>
        <p:nvSpPr>
          <p:cNvPr id="17" name="Shape 14"/>
          <p:cNvSpPr/>
          <p:nvPr/>
        </p:nvSpPr>
        <p:spPr>
          <a:xfrm>
            <a:off x="6475571" y="5662255"/>
            <a:ext cx="381833" cy="381833"/>
          </a:xfrm>
          <a:prstGeom prst="roundRect">
            <a:avLst>
              <a:gd name="adj" fmla="val 20001"/>
            </a:avLst>
          </a:prstGeom>
          <a:solidFill>
            <a:srgbClr val="542C49"/>
          </a:solidFill>
          <a:ln w="10597">
            <a:solidFill>
              <a:srgbClr val="643557"/>
            </a:solidFill>
            <a:prstDash val="solid"/>
          </a:ln>
        </p:spPr>
        <p:txBody>
          <a:bodyPr/>
          <a:lstStyle/>
          <a:p>
            <a:endParaRPr lang="en-US"/>
          </a:p>
        </p:txBody>
      </p:sp>
      <p:sp>
        <p:nvSpPr>
          <p:cNvPr id="18" name="Text 15"/>
          <p:cNvSpPr/>
          <p:nvPr/>
        </p:nvSpPr>
        <p:spPr>
          <a:xfrm>
            <a:off x="6590228" y="5694045"/>
            <a:ext cx="15240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4</a:t>
            </a:r>
            <a:endParaRPr lang="en-US" sz="2004" dirty="0"/>
          </a:p>
        </p:txBody>
      </p:sp>
      <p:sp>
        <p:nvSpPr>
          <p:cNvPr id="19" name="Text 16"/>
          <p:cNvSpPr/>
          <p:nvPr/>
        </p:nvSpPr>
        <p:spPr>
          <a:xfrm>
            <a:off x="7027069" y="5720596"/>
            <a:ext cx="2438400" cy="265152"/>
          </a:xfrm>
          <a:prstGeom prst="rect">
            <a:avLst/>
          </a:prstGeom>
          <a:noFill/>
          <a:ln/>
        </p:spPr>
        <p:txBody>
          <a:bodyPr wrap="none" rtlCol="0" anchor="t"/>
          <a:lstStyle/>
          <a:p>
            <a:pPr marL="0" indent="0">
              <a:lnSpc>
                <a:spcPts val="2088"/>
              </a:lnSpc>
              <a:buNone/>
            </a:pPr>
            <a:r>
              <a:rPr lang="en-US" sz="1670" u="sng" dirty="0">
                <a:solidFill>
                  <a:srgbClr val="A95B95"/>
                </a:solidFill>
                <a:latin typeface="Prompt" pitchFamily="34" charset="0"/>
                <a:ea typeface="Prompt" pitchFamily="34" charset="-122"/>
                <a:cs typeface="Prompt" pitchFamily="34" charset="-120"/>
                <a:hlinkClick r:id="rId7">
                  <a:extLst>
                    <a:ext uri="{A12FA001-AC4F-418D-AE19-62706E023703}">
                      <ahyp:hlinkClr xmlns:ahyp="http://schemas.microsoft.com/office/drawing/2018/hyperlinkcolor" val="tx"/>
                    </a:ext>
                  </a:extLst>
                </a:hlinkClick>
              </a:rPr>
              <a:t>OWASP Zap User Guide</a:t>
            </a:r>
            <a:endParaRPr lang="en-US" sz="1670" dirty="0"/>
          </a:p>
        </p:txBody>
      </p:sp>
      <p:sp>
        <p:nvSpPr>
          <p:cNvPr id="20" name="Text 17"/>
          <p:cNvSpPr/>
          <p:nvPr/>
        </p:nvSpPr>
        <p:spPr>
          <a:xfrm>
            <a:off x="7027069" y="6155412"/>
            <a:ext cx="2946559" cy="542925"/>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Read the user guide for OWASP Zap to learn how to use the tool effectively.</a:t>
            </a:r>
            <a:endParaRPr lang="en-US" sz="1336" dirty="0"/>
          </a:p>
        </p:txBody>
      </p:sp>
      <p:sp>
        <p:nvSpPr>
          <p:cNvPr id="21" name="Shape 18"/>
          <p:cNvSpPr/>
          <p:nvPr/>
        </p:nvSpPr>
        <p:spPr>
          <a:xfrm>
            <a:off x="10143292" y="5662255"/>
            <a:ext cx="381833" cy="381833"/>
          </a:xfrm>
          <a:prstGeom prst="roundRect">
            <a:avLst>
              <a:gd name="adj" fmla="val 20001"/>
            </a:avLst>
          </a:prstGeom>
          <a:solidFill>
            <a:srgbClr val="542C49"/>
          </a:solidFill>
          <a:ln w="10597">
            <a:solidFill>
              <a:srgbClr val="643557"/>
            </a:solidFill>
            <a:prstDash val="solid"/>
          </a:ln>
        </p:spPr>
        <p:txBody>
          <a:bodyPr/>
          <a:lstStyle/>
          <a:p>
            <a:endParaRPr lang="en-US"/>
          </a:p>
        </p:txBody>
      </p:sp>
      <p:sp>
        <p:nvSpPr>
          <p:cNvPr id="22" name="Text 19"/>
          <p:cNvSpPr/>
          <p:nvPr/>
        </p:nvSpPr>
        <p:spPr>
          <a:xfrm>
            <a:off x="10261759" y="5694045"/>
            <a:ext cx="14478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5</a:t>
            </a:r>
            <a:endParaRPr lang="en-US" sz="2004" dirty="0"/>
          </a:p>
        </p:txBody>
      </p:sp>
      <p:sp>
        <p:nvSpPr>
          <p:cNvPr id="23" name="Text 20"/>
          <p:cNvSpPr/>
          <p:nvPr/>
        </p:nvSpPr>
        <p:spPr>
          <a:xfrm>
            <a:off x="10694789" y="5720596"/>
            <a:ext cx="2946559" cy="530304"/>
          </a:xfrm>
          <a:prstGeom prst="rect">
            <a:avLst/>
          </a:prstGeom>
          <a:noFill/>
          <a:ln/>
        </p:spPr>
        <p:txBody>
          <a:bodyPr wrap="square" rtlCol="0" anchor="t"/>
          <a:lstStyle/>
          <a:p>
            <a:pPr marL="0" indent="0">
              <a:lnSpc>
                <a:spcPts val="2088"/>
              </a:lnSpc>
              <a:buNone/>
            </a:pPr>
            <a:r>
              <a:rPr lang="en-US" sz="1670" u="sng" dirty="0">
                <a:solidFill>
                  <a:srgbClr val="A95B95"/>
                </a:solidFill>
                <a:latin typeface="Prompt" pitchFamily="34" charset="0"/>
                <a:ea typeface="Prompt" pitchFamily="34" charset="-122"/>
                <a:cs typeface="Prompt" pitchFamily="34" charset="-120"/>
                <a:hlinkClick r:id="rId8">
                  <a:extLst>
                    <a:ext uri="{A12FA001-AC4F-418D-AE19-62706E023703}">
                      <ahyp:hlinkClr xmlns:ahyp="http://schemas.microsoft.com/office/drawing/2018/hyperlinkcolor" val="tx"/>
                    </a:ext>
                  </a:extLst>
                </a:hlinkClick>
              </a:rPr>
              <a:t>OWASP Zap GitHub Repository</a:t>
            </a:r>
            <a:endParaRPr lang="en-US" sz="1670" dirty="0"/>
          </a:p>
        </p:txBody>
      </p:sp>
      <p:sp>
        <p:nvSpPr>
          <p:cNvPr id="24" name="Text 21"/>
          <p:cNvSpPr/>
          <p:nvPr/>
        </p:nvSpPr>
        <p:spPr>
          <a:xfrm>
            <a:off x="10694789" y="6420564"/>
            <a:ext cx="2946559" cy="542925"/>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Check out the source code of OWASP Zap on its GitHub repository.</a:t>
            </a:r>
            <a:endParaRPr lang="en-US" sz="1336" dirty="0"/>
          </a:p>
        </p:txBody>
      </p:sp>
      <p:pic>
        <p:nvPicPr>
          <p:cNvPr id="25" name="Image 1" descr="preencoded.png"/>
          <p:cNvPicPr>
            <a:picLocks noChangeAspect="1"/>
          </p:cNvPicPr>
          <p:nvPr/>
        </p:nvPicPr>
        <p:blipFill>
          <a:blip r:embed="rId9"/>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6103620" cy="486013"/>
          </a:xfrm>
          <a:prstGeom prst="rect">
            <a:avLst/>
          </a:prstGeom>
          <a:noFill/>
          <a:ln/>
        </p:spPr>
        <p:txBody>
          <a:bodyPr wrap="none" rtlCol="0" anchor="t"/>
          <a:lstStyle/>
          <a:p>
            <a:pPr marL="0" indent="0">
              <a:lnSpc>
                <a:spcPts val="3827"/>
              </a:lnSpc>
              <a:buNone/>
            </a:pPr>
            <a:r>
              <a:rPr lang="en-US" sz="3062" dirty="0">
                <a:solidFill>
                  <a:srgbClr val="C6BFEE"/>
                </a:solidFill>
                <a:latin typeface="Prompt" pitchFamily="34" charset="0"/>
                <a:ea typeface="Prompt" pitchFamily="34" charset="-122"/>
                <a:cs typeface="Prompt" pitchFamily="34" charset="-120"/>
              </a:rPr>
              <a:t>Overview of Kubernetes Cluster</a:t>
            </a:r>
            <a:endParaRPr lang="en-US" sz="3062" dirty="0"/>
          </a:p>
        </p:txBody>
      </p:sp>
      <p:pic>
        <p:nvPicPr>
          <p:cNvPr id="5" name="Image 1" descr="preencoded.png"/>
          <p:cNvPicPr>
            <a:picLocks noChangeAspect="1"/>
          </p:cNvPicPr>
          <p:nvPr/>
        </p:nvPicPr>
        <p:blipFill>
          <a:blip r:embed="rId4"/>
          <a:stretch>
            <a:fillRect/>
          </a:stretch>
        </p:blipFill>
        <p:spPr>
          <a:xfrm>
            <a:off x="432316" y="2203311"/>
            <a:ext cx="3166943" cy="1957268"/>
          </a:xfrm>
          <a:prstGeom prst="rect">
            <a:avLst/>
          </a:prstGeom>
        </p:spPr>
      </p:pic>
      <p:sp>
        <p:nvSpPr>
          <p:cNvPr id="6" name="Text 2"/>
          <p:cNvSpPr/>
          <p:nvPr/>
        </p:nvSpPr>
        <p:spPr>
          <a:xfrm>
            <a:off x="432316" y="4354889"/>
            <a:ext cx="3166943" cy="1492329"/>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Kubernetes is an open-source platform for automating deployment, scaling, and management of containerized applications. In a Kubernetes Cluster, nodes run containerized applications and communicate with each other to support the application's scaling and availability.</a:t>
            </a:r>
            <a:endParaRPr lang="en-US" sz="1225" dirty="0"/>
          </a:p>
        </p:txBody>
      </p:sp>
      <p:pic>
        <p:nvPicPr>
          <p:cNvPr id="7" name="Image 2" descr="preencoded.png"/>
          <p:cNvPicPr>
            <a:picLocks noChangeAspect="1"/>
          </p:cNvPicPr>
          <p:nvPr/>
        </p:nvPicPr>
        <p:blipFill>
          <a:blip r:embed="rId5"/>
          <a:stretch>
            <a:fillRect/>
          </a:stretch>
        </p:blipFill>
        <p:spPr>
          <a:xfrm>
            <a:off x="11134517" y="2203311"/>
            <a:ext cx="3166943" cy="1957268"/>
          </a:xfrm>
          <a:prstGeom prst="rect">
            <a:avLst/>
          </a:prstGeom>
        </p:spPr>
      </p:pic>
      <p:sp>
        <p:nvSpPr>
          <p:cNvPr id="8" name="Text 3"/>
          <p:cNvSpPr/>
          <p:nvPr/>
        </p:nvSpPr>
        <p:spPr>
          <a:xfrm>
            <a:off x="11134517" y="4354889"/>
            <a:ext cx="3166943" cy="1989773"/>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Designed to scale, a Kubernetes Cluster can run anywhere, on-premises, in hybrid configurations, or in public, private, or multi-cloud environments. It provides tools for container management, automatic scheduling, and monitoring, allowing developers to focus on their applications while Kubernetes takes care of infrastructure management.</a:t>
            </a:r>
            <a:endParaRPr lang="en-US" sz="1225" dirty="0"/>
          </a:p>
        </p:txBody>
      </p:sp>
      <p:pic>
        <p:nvPicPr>
          <p:cNvPr id="9" name="Image 3" descr="preencoded.png"/>
          <p:cNvPicPr>
            <a:picLocks noChangeAspect="1"/>
          </p:cNvPicPr>
          <p:nvPr/>
        </p:nvPicPr>
        <p:blipFill>
          <a:blip r:embed="rId6"/>
          <a:stretch>
            <a:fillRect/>
          </a:stretch>
        </p:blipFill>
        <p:spPr>
          <a:xfrm>
            <a:off x="5783416" y="2203311"/>
            <a:ext cx="3166943" cy="1957268"/>
          </a:xfrm>
          <a:prstGeom prst="rect">
            <a:avLst/>
          </a:prstGeom>
        </p:spPr>
      </p:pic>
      <p:sp>
        <p:nvSpPr>
          <p:cNvPr id="10" name="Text 4"/>
          <p:cNvSpPr/>
          <p:nvPr/>
        </p:nvSpPr>
        <p:spPr>
          <a:xfrm>
            <a:off x="5783416" y="4354890"/>
            <a:ext cx="3166943" cy="1492329"/>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Kubernetes provides a web-based user interface, the Kubernetes Dashboard, for managing and monitoring the health of your Cluster. It allows you to manage resources such as deployments, services, and pods, and provides a high-level view of your applications' status and performance.</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767489" y="593288"/>
            <a:ext cx="9095303" cy="1346121"/>
          </a:xfrm>
          <a:prstGeom prst="rect">
            <a:avLst/>
          </a:prstGeom>
          <a:noFill/>
          <a:ln/>
        </p:spPr>
        <p:txBody>
          <a:bodyPr wrap="square" rtlCol="0" anchor="t"/>
          <a:lstStyle/>
          <a:p>
            <a:pPr marL="0" indent="0">
              <a:lnSpc>
                <a:spcPts val="5301"/>
              </a:lnSpc>
              <a:buNone/>
            </a:pPr>
            <a:r>
              <a:rPr lang="en-US" sz="4241" dirty="0">
                <a:solidFill>
                  <a:srgbClr val="C6BFEE"/>
                </a:solidFill>
                <a:latin typeface="Prompt" pitchFamily="34" charset="0"/>
                <a:ea typeface="Prompt" pitchFamily="34" charset="-122"/>
                <a:cs typeface="Prompt" pitchFamily="34" charset="-120"/>
              </a:rPr>
              <a:t>Step-by-Step Guide to Installing and Configuring OWASP Zap</a:t>
            </a:r>
            <a:endParaRPr lang="en-US" sz="4241" dirty="0"/>
          </a:p>
        </p:txBody>
      </p:sp>
      <p:sp>
        <p:nvSpPr>
          <p:cNvPr id="5" name="Shape 2"/>
          <p:cNvSpPr/>
          <p:nvPr/>
        </p:nvSpPr>
        <p:spPr>
          <a:xfrm>
            <a:off x="7293650" y="2370177"/>
            <a:ext cx="42982" cy="5266015"/>
          </a:xfrm>
          <a:prstGeom prst="rect">
            <a:avLst/>
          </a:prstGeom>
          <a:solidFill>
            <a:srgbClr val="643557"/>
          </a:solidFill>
          <a:ln/>
        </p:spPr>
        <p:txBody>
          <a:bodyPr/>
          <a:lstStyle/>
          <a:p>
            <a:endParaRPr lang="en-US"/>
          </a:p>
        </p:txBody>
      </p:sp>
      <p:sp>
        <p:nvSpPr>
          <p:cNvPr id="6" name="Shape 3"/>
          <p:cNvSpPr/>
          <p:nvPr/>
        </p:nvSpPr>
        <p:spPr>
          <a:xfrm>
            <a:off x="7557373" y="2759214"/>
            <a:ext cx="753904" cy="42982"/>
          </a:xfrm>
          <a:prstGeom prst="rect">
            <a:avLst/>
          </a:prstGeom>
          <a:solidFill>
            <a:srgbClr val="643557"/>
          </a:solidFill>
          <a:ln/>
        </p:spPr>
        <p:txBody>
          <a:bodyPr/>
          <a:lstStyle/>
          <a:p>
            <a:endParaRPr lang="en-US"/>
          </a:p>
        </p:txBody>
      </p:sp>
      <p:sp>
        <p:nvSpPr>
          <p:cNvPr id="7" name="Shape 4"/>
          <p:cNvSpPr/>
          <p:nvPr/>
        </p:nvSpPr>
        <p:spPr>
          <a:xfrm>
            <a:off x="7072789" y="2538532"/>
            <a:ext cx="484584" cy="484584"/>
          </a:xfrm>
          <a:prstGeom prst="roundRect">
            <a:avLst>
              <a:gd name="adj" fmla="val 20004"/>
            </a:avLst>
          </a:prstGeom>
          <a:solidFill>
            <a:srgbClr val="542C49"/>
          </a:solidFill>
          <a:ln w="13454">
            <a:solidFill>
              <a:srgbClr val="643557"/>
            </a:solidFill>
            <a:prstDash val="solid"/>
          </a:ln>
        </p:spPr>
        <p:txBody>
          <a:bodyPr/>
          <a:lstStyle/>
          <a:p>
            <a:endParaRPr lang="en-US"/>
          </a:p>
        </p:txBody>
      </p:sp>
      <p:sp>
        <p:nvSpPr>
          <p:cNvPr id="8" name="Text 5"/>
          <p:cNvSpPr/>
          <p:nvPr/>
        </p:nvSpPr>
        <p:spPr>
          <a:xfrm>
            <a:off x="7254121" y="2578894"/>
            <a:ext cx="121920" cy="403860"/>
          </a:xfrm>
          <a:prstGeom prst="rect">
            <a:avLst/>
          </a:prstGeom>
          <a:noFill/>
          <a:ln/>
        </p:spPr>
        <p:txBody>
          <a:bodyPr wrap="none" rtlCol="0" anchor="t"/>
          <a:lstStyle/>
          <a:p>
            <a:pPr marL="0" indent="0" algn="ctr">
              <a:lnSpc>
                <a:spcPts val="3180"/>
              </a:lnSpc>
              <a:buNone/>
            </a:pPr>
            <a:r>
              <a:rPr lang="en-US" sz="2544" dirty="0">
                <a:solidFill>
                  <a:srgbClr val="DAD8E9"/>
                </a:solidFill>
                <a:latin typeface="Prompt" pitchFamily="34" charset="0"/>
                <a:ea typeface="Prompt" pitchFamily="34" charset="-122"/>
                <a:cs typeface="Prompt" pitchFamily="34" charset="-120"/>
              </a:rPr>
              <a:t>1</a:t>
            </a:r>
            <a:endParaRPr lang="en-US" sz="2544" dirty="0"/>
          </a:p>
        </p:txBody>
      </p:sp>
      <p:sp>
        <p:nvSpPr>
          <p:cNvPr id="9" name="Text 6"/>
          <p:cNvSpPr/>
          <p:nvPr/>
        </p:nvSpPr>
        <p:spPr>
          <a:xfrm>
            <a:off x="8499872" y="2585561"/>
            <a:ext cx="2933700" cy="336590"/>
          </a:xfrm>
          <a:prstGeom prst="rect">
            <a:avLst/>
          </a:prstGeom>
          <a:noFill/>
          <a:ln/>
        </p:spPr>
        <p:txBody>
          <a:bodyPr wrap="none" rtlCol="0" anchor="t"/>
          <a:lstStyle/>
          <a:p>
            <a:pPr marL="0" indent="0" algn="l">
              <a:lnSpc>
                <a:spcPts val="2650"/>
              </a:lnSpc>
              <a:buNone/>
            </a:pPr>
            <a:r>
              <a:rPr lang="en-US" sz="2120" dirty="0">
                <a:solidFill>
                  <a:srgbClr val="DAD8E9"/>
                </a:solidFill>
                <a:latin typeface="Prompt" pitchFamily="34" charset="0"/>
                <a:ea typeface="Prompt" pitchFamily="34" charset="-122"/>
                <a:cs typeface="Prompt" pitchFamily="34" charset="-120"/>
              </a:rPr>
              <a:t>Download OWASP Zap</a:t>
            </a:r>
            <a:endParaRPr lang="en-US" sz="2120" dirty="0"/>
          </a:p>
        </p:txBody>
      </p:sp>
      <p:sp>
        <p:nvSpPr>
          <p:cNvPr id="10" name="Text 7"/>
          <p:cNvSpPr/>
          <p:nvPr/>
        </p:nvSpPr>
        <p:spPr>
          <a:xfrm>
            <a:off x="8499872" y="3137535"/>
            <a:ext cx="3362920" cy="1378268"/>
          </a:xfrm>
          <a:prstGeom prst="rect">
            <a:avLst/>
          </a:prstGeom>
          <a:noFill/>
          <a:ln/>
        </p:spPr>
        <p:txBody>
          <a:bodyPr wrap="square" rtlCol="0" anchor="t"/>
          <a:lstStyle/>
          <a:p>
            <a:pPr marL="0" indent="0" algn="l">
              <a:lnSpc>
                <a:spcPts val="2714"/>
              </a:lnSpc>
              <a:buNone/>
            </a:pPr>
            <a:r>
              <a:rPr lang="en-US" sz="1696" dirty="0">
                <a:solidFill>
                  <a:srgbClr val="DAD8E9"/>
                </a:solidFill>
                <a:latin typeface="Mukta" pitchFamily="34" charset="0"/>
                <a:ea typeface="Mukta" pitchFamily="34" charset="-122"/>
                <a:cs typeface="Mukta" pitchFamily="34" charset="-120"/>
              </a:rPr>
              <a:t>You can download OWASP Zap from the official website. Choose the appropriate version for your operating system.</a:t>
            </a:r>
            <a:endParaRPr lang="en-US" sz="1696" dirty="0"/>
          </a:p>
        </p:txBody>
      </p:sp>
      <p:sp>
        <p:nvSpPr>
          <p:cNvPr id="11" name="Shape 8"/>
          <p:cNvSpPr/>
          <p:nvPr/>
        </p:nvSpPr>
        <p:spPr>
          <a:xfrm>
            <a:off x="6318885" y="3836253"/>
            <a:ext cx="753904" cy="42982"/>
          </a:xfrm>
          <a:prstGeom prst="rect">
            <a:avLst/>
          </a:prstGeom>
          <a:solidFill>
            <a:srgbClr val="643557"/>
          </a:solidFill>
          <a:ln/>
        </p:spPr>
        <p:txBody>
          <a:bodyPr/>
          <a:lstStyle/>
          <a:p>
            <a:endParaRPr lang="en-US"/>
          </a:p>
        </p:txBody>
      </p:sp>
      <p:sp>
        <p:nvSpPr>
          <p:cNvPr id="12" name="Shape 9"/>
          <p:cNvSpPr/>
          <p:nvPr/>
        </p:nvSpPr>
        <p:spPr>
          <a:xfrm>
            <a:off x="7072789" y="3615571"/>
            <a:ext cx="484584" cy="484584"/>
          </a:xfrm>
          <a:prstGeom prst="roundRect">
            <a:avLst>
              <a:gd name="adj" fmla="val 20004"/>
            </a:avLst>
          </a:prstGeom>
          <a:solidFill>
            <a:srgbClr val="542C49"/>
          </a:solidFill>
          <a:ln w="13454">
            <a:solidFill>
              <a:srgbClr val="643557"/>
            </a:solidFill>
            <a:prstDash val="solid"/>
          </a:ln>
        </p:spPr>
        <p:txBody>
          <a:bodyPr/>
          <a:lstStyle/>
          <a:p>
            <a:endParaRPr lang="en-US"/>
          </a:p>
        </p:txBody>
      </p:sp>
      <p:sp>
        <p:nvSpPr>
          <p:cNvPr id="13" name="Text 10"/>
          <p:cNvSpPr/>
          <p:nvPr/>
        </p:nvSpPr>
        <p:spPr>
          <a:xfrm>
            <a:off x="7219831" y="3655933"/>
            <a:ext cx="190500" cy="403860"/>
          </a:xfrm>
          <a:prstGeom prst="rect">
            <a:avLst/>
          </a:prstGeom>
          <a:noFill/>
          <a:ln/>
        </p:spPr>
        <p:txBody>
          <a:bodyPr wrap="none" rtlCol="0" anchor="t"/>
          <a:lstStyle/>
          <a:p>
            <a:pPr marL="0" indent="0" algn="ctr">
              <a:lnSpc>
                <a:spcPts val="3180"/>
              </a:lnSpc>
              <a:buNone/>
            </a:pPr>
            <a:r>
              <a:rPr lang="en-US" sz="2544" dirty="0">
                <a:solidFill>
                  <a:srgbClr val="DAD8E9"/>
                </a:solidFill>
                <a:latin typeface="Prompt" pitchFamily="34" charset="0"/>
                <a:ea typeface="Prompt" pitchFamily="34" charset="-122"/>
                <a:cs typeface="Prompt" pitchFamily="34" charset="-120"/>
              </a:rPr>
              <a:t>2</a:t>
            </a:r>
            <a:endParaRPr lang="en-US" sz="2544" dirty="0"/>
          </a:p>
        </p:txBody>
      </p:sp>
      <p:sp>
        <p:nvSpPr>
          <p:cNvPr id="14" name="Text 11"/>
          <p:cNvSpPr/>
          <p:nvPr/>
        </p:nvSpPr>
        <p:spPr>
          <a:xfrm>
            <a:off x="3737610" y="3662601"/>
            <a:ext cx="2392680" cy="336590"/>
          </a:xfrm>
          <a:prstGeom prst="rect">
            <a:avLst/>
          </a:prstGeom>
          <a:noFill/>
          <a:ln/>
        </p:spPr>
        <p:txBody>
          <a:bodyPr wrap="none" rtlCol="0" anchor="t"/>
          <a:lstStyle/>
          <a:p>
            <a:pPr marL="0" indent="0" algn="r">
              <a:lnSpc>
                <a:spcPts val="2650"/>
              </a:lnSpc>
              <a:buNone/>
            </a:pPr>
            <a:r>
              <a:rPr lang="en-US" sz="2120" dirty="0">
                <a:solidFill>
                  <a:srgbClr val="DAD8E9"/>
                </a:solidFill>
                <a:latin typeface="Prompt" pitchFamily="34" charset="0"/>
                <a:ea typeface="Prompt" pitchFamily="34" charset="-122"/>
                <a:cs typeface="Prompt" pitchFamily="34" charset="-120"/>
              </a:rPr>
              <a:t>Install OWASP Zap</a:t>
            </a:r>
            <a:endParaRPr lang="en-US" sz="2120" dirty="0"/>
          </a:p>
        </p:txBody>
      </p:sp>
      <p:sp>
        <p:nvSpPr>
          <p:cNvPr id="15" name="Text 12"/>
          <p:cNvSpPr/>
          <p:nvPr/>
        </p:nvSpPr>
        <p:spPr>
          <a:xfrm>
            <a:off x="2767489" y="4214574"/>
            <a:ext cx="3362801" cy="1033701"/>
          </a:xfrm>
          <a:prstGeom prst="rect">
            <a:avLst/>
          </a:prstGeom>
          <a:noFill/>
          <a:ln/>
        </p:spPr>
        <p:txBody>
          <a:bodyPr wrap="square" rtlCol="0" anchor="t"/>
          <a:lstStyle/>
          <a:p>
            <a:pPr marL="0" indent="0" algn="r">
              <a:lnSpc>
                <a:spcPts val="2714"/>
              </a:lnSpc>
              <a:buNone/>
            </a:pPr>
            <a:r>
              <a:rPr lang="en-US" sz="1696" dirty="0">
                <a:solidFill>
                  <a:srgbClr val="DAD8E9"/>
                </a:solidFill>
                <a:latin typeface="Mukta" pitchFamily="34" charset="0"/>
                <a:ea typeface="Mukta" pitchFamily="34" charset="-122"/>
                <a:cs typeface="Mukta" pitchFamily="34" charset="-120"/>
              </a:rPr>
              <a:t>Follow the installation instructions provided on the website. Once installed, open OWASP Zap.</a:t>
            </a:r>
            <a:endParaRPr lang="en-US" sz="1696" dirty="0"/>
          </a:p>
        </p:txBody>
      </p:sp>
      <p:sp>
        <p:nvSpPr>
          <p:cNvPr id="16" name="Shape 13"/>
          <p:cNvSpPr/>
          <p:nvPr/>
        </p:nvSpPr>
        <p:spPr>
          <a:xfrm>
            <a:off x="7557373" y="5335607"/>
            <a:ext cx="753904" cy="42982"/>
          </a:xfrm>
          <a:prstGeom prst="rect">
            <a:avLst/>
          </a:prstGeom>
          <a:solidFill>
            <a:srgbClr val="643557"/>
          </a:solidFill>
          <a:ln/>
        </p:spPr>
        <p:txBody>
          <a:bodyPr/>
          <a:lstStyle/>
          <a:p>
            <a:endParaRPr lang="en-US"/>
          </a:p>
        </p:txBody>
      </p:sp>
      <p:sp>
        <p:nvSpPr>
          <p:cNvPr id="17" name="Shape 14"/>
          <p:cNvSpPr/>
          <p:nvPr/>
        </p:nvSpPr>
        <p:spPr>
          <a:xfrm>
            <a:off x="7072789" y="5114925"/>
            <a:ext cx="484584" cy="484584"/>
          </a:xfrm>
          <a:prstGeom prst="roundRect">
            <a:avLst>
              <a:gd name="adj" fmla="val 20004"/>
            </a:avLst>
          </a:prstGeom>
          <a:solidFill>
            <a:srgbClr val="542C49"/>
          </a:solidFill>
          <a:ln w="13454">
            <a:solidFill>
              <a:srgbClr val="643557"/>
            </a:solidFill>
            <a:prstDash val="solid"/>
          </a:ln>
        </p:spPr>
        <p:txBody>
          <a:bodyPr/>
          <a:lstStyle/>
          <a:p>
            <a:endParaRPr lang="en-US"/>
          </a:p>
        </p:txBody>
      </p:sp>
      <p:sp>
        <p:nvSpPr>
          <p:cNvPr id="18" name="Text 15"/>
          <p:cNvSpPr/>
          <p:nvPr/>
        </p:nvSpPr>
        <p:spPr>
          <a:xfrm>
            <a:off x="7219831" y="5155287"/>
            <a:ext cx="190500" cy="403860"/>
          </a:xfrm>
          <a:prstGeom prst="rect">
            <a:avLst/>
          </a:prstGeom>
          <a:noFill/>
          <a:ln/>
        </p:spPr>
        <p:txBody>
          <a:bodyPr wrap="none" rtlCol="0" anchor="t"/>
          <a:lstStyle/>
          <a:p>
            <a:pPr marL="0" indent="0" algn="ctr">
              <a:lnSpc>
                <a:spcPts val="3180"/>
              </a:lnSpc>
              <a:buNone/>
            </a:pPr>
            <a:r>
              <a:rPr lang="en-US" sz="2544" dirty="0">
                <a:solidFill>
                  <a:srgbClr val="DAD8E9"/>
                </a:solidFill>
                <a:latin typeface="Prompt" pitchFamily="34" charset="0"/>
                <a:ea typeface="Prompt" pitchFamily="34" charset="-122"/>
                <a:cs typeface="Prompt" pitchFamily="34" charset="-120"/>
              </a:rPr>
              <a:t>3</a:t>
            </a:r>
            <a:endParaRPr lang="en-US" sz="2544" dirty="0"/>
          </a:p>
        </p:txBody>
      </p:sp>
      <p:sp>
        <p:nvSpPr>
          <p:cNvPr id="19" name="Text 16"/>
          <p:cNvSpPr/>
          <p:nvPr/>
        </p:nvSpPr>
        <p:spPr>
          <a:xfrm>
            <a:off x="8499872" y="5161955"/>
            <a:ext cx="3362920" cy="1009769"/>
          </a:xfrm>
          <a:prstGeom prst="rect">
            <a:avLst/>
          </a:prstGeom>
          <a:noFill/>
          <a:ln/>
        </p:spPr>
        <p:txBody>
          <a:bodyPr wrap="square" rtlCol="0" anchor="t"/>
          <a:lstStyle/>
          <a:p>
            <a:pPr marL="0" indent="0" algn="l">
              <a:lnSpc>
                <a:spcPts val="2650"/>
              </a:lnSpc>
              <a:buNone/>
            </a:pPr>
            <a:r>
              <a:rPr lang="en-US" sz="2120" dirty="0">
                <a:solidFill>
                  <a:srgbClr val="DAD8E9"/>
                </a:solidFill>
                <a:latin typeface="Prompt" pitchFamily="34" charset="0"/>
                <a:ea typeface="Prompt" pitchFamily="34" charset="-122"/>
                <a:cs typeface="Prompt" pitchFamily="34" charset="-120"/>
              </a:rPr>
              <a:t>Configure OWASP Zap to work with Kubernetes Cluster</a:t>
            </a:r>
            <a:endParaRPr lang="en-US" sz="2120" dirty="0"/>
          </a:p>
        </p:txBody>
      </p:sp>
      <p:sp>
        <p:nvSpPr>
          <p:cNvPr id="20" name="Text 17"/>
          <p:cNvSpPr/>
          <p:nvPr/>
        </p:nvSpPr>
        <p:spPr>
          <a:xfrm>
            <a:off x="8499872" y="6387108"/>
            <a:ext cx="3362920" cy="1033701"/>
          </a:xfrm>
          <a:prstGeom prst="rect">
            <a:avLst/>
          </a:prstGeom>
          <a:noFill/>
          <a:ln/>
        </p:spPr>
        <p:txBody>
          <a:bodyPr wrap="square" rtlCol="0" anchor="t"/>
          <a:lstStyle/>
          <a:p>
            <a:pPr marL="0" indent="0" algn="l">
              <a:lnSpc>
                <a:spcPts val="2714"/>
              </a:lnSpc>
              <a:buNone/>
            </a:pPr>
            <a:r>
              <a:rPr lang="en-US" sz="1696" dirty="0">
                <a:solidFill>
                  <a:srgbClr val="DAD8E9"/>
                </a:solidFill>
                <a:latin typeface="Mukta" pitchFamily="34" charset="0"/>
                <a:ea typeface="Mukta" pitchFamily="34" charset="-122"/>
                <a:cs typeface="Mukta" pitchFamily="34" charset="-120"/>
              </a:rPr>
              <a:t>In OWASP Zap, go to Tools &gt; Options &gt; Local Proxy. Set the Port to 8080 and click on Save.</a:t>
            </a:r>
            <a:endParaRPr lang="en-US" sz="169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6567130" cy="1458039"/>
          </a:xfrm>
          <a:prstGeom prst="rect">
            <a:avLst/>
          </a:prstGeom>
          <a:noFill/>
          <a:ln/>
        </p:spPr>
        <p:txBody>
          <a:bodyPr wrap="square" rtlCol="0" anchor="t"/>
          <a:lstStyle/>
          <a:p>
            <a:pPr marL="0" indent="0">
              <a:lnSpc>
                <a:spcPts val="3827"/>
              </a:lnSpc>
              <a:buNone/>
            </a:pPr>
            <a:r>
              <a:rPr lang="en-US" sz="3062" dirty="0">
                <a:solidFill>
                  <a:srgbClr val="C6BFEE"/>
                </a:solidFill>
                <a:latin typeface="Prompt" pitchFamily="34" charset="0"/>
                <a:ea typeface="Prompt" pitchFamily="34" charset="-122"/>
                <a:cs typeface="Prompt" pitchFamily="34" charset="-120"/>
              </a:rPr>
              <a:t>Scanning for Vulnerabilities in Kubernetes Cluster using OWASP Zap</a:t>
            </a:r>
            <a:endParaRPr lang="en-US" sz="3062" dirty="0"/>
          </a:p>
        </p:txBody>
      </p:sp>
      <p:pic>
        <p:nvPicPr>
          <p:cNvPr id="28" name="Picture 27">
            <a:extLst>
              <a:ext uri="{FF2B5EF4-FFF2-40B4-BE49-F238E27FC236}">
                <a16:creationId xmlns:a16="http://schemas.microsoft.com/office/drawing/2014/main" id="{799B7B5B-1F1E-1E17-FAF2-6DBC2D2A2985}"/>
              </a:ext>
            </a:extLst>
          </p:cNvPr>
          <p:cNvPicPr>
            <a:picLocks noChangeAspect="1"/>
          </p:cNvPicPr>
          <p:nvPr/>
        </p:nvPicPr>
        <p:blipFill>
          <a:blip r:embed="rId4"/>
          <a:stretch>
            <a:fillRect/>
          </a:stretch>
        </p:blipFill>
        <p:spPr>
          <a:xfrm>
            <a:off x="4861366" y="1885712"/>
            <a:ext cx="4480948" cy="64165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24376" y="1260038"/>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Using OWASP Zap as a Proxy for Kubernetes Cluster</a:t>
            </a:r>
            <a:endParaRPr lang="en-US" sz="4374" dirty="0"/>
          </a:p>
        </p:txBody>
      </p:sp>
      <p:sp>
        <p:nvSpPr>
          <p:cNvPr id="5" name="Shape 2"/>
          <p:cNvSpPr/>
          <p:nvPr/>
        </p:nvSpPr>
        <p:spPr>
          <a:xfrm>
            <a:off x="2624376" y="3093125"/>
            <a:ext cx="4579739" cy="3876318"/>
          </a:xfrm>
          <a:prstGeom prst="roundRect">
            <a:avLst>
              <a:gd name="adj" fmla="val 2580"/>
            </a:avLst>
          </a:prstGeom>
          <a:solidFill>
            <a:srgbClr val="542C49"/>
          </a:solidFill>
          <a:ln w="13811">
            <a:solidFill>
              <a:srgbClr val="643557"/>
            </a:solidFill>
            <a:prstDash val="solid"/>
          </a:ln>
        </p:spPr>
        <p:txBody>
          <a:bodyPr/>
          <a:lstStyle/>
          <a:p>
            <a:endParaRPr lang="en-US"/>
          </a:p>
        </p:txBody>
      </p:sp>
      <p:sp>
        <p:nvSpPr>
          <p:cNvPr id="6" name="Text 3"/>
          <p:cNvSpPr/>
          <p:nvPr/>
        </p:nvSpPr>
        <p:spPr>
          <a:xfrm>
            <a:off x="2860358" y="3329107"/>
            <a:ext cx="4107775"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Why use OWASP Zap as a Proxy?</a:t>
            </a:r>
            <a:endParaRPr lang="en-US" sz="2187" dirty="0"/>
          </a:p>
        </p:txBody>
      </p:sp>
      <p:sp>
        <p:nvSpPr>
          <p:cNvPr id="7" name="Text 4"/>
          <p:cNvSpPr/>
          <p:nvPr/>
        </p:nvSpPr>
        <p:spPr>
          <a:xfrm>
            <a:off x="2860358" y="4245650"/>
            <a:ext cx="4107775"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Using OWASP Zap as a proxy allows you to intercept and view all the traffic going to and from your Kubernetes Cluster. You can then use OWASP Zap to monitor the traffic and scan for vulnerabilities, making it an essential tool for improving the security of your Cluster.</a:t>
            </a:r>
            <a:endParaRPr lang="en-US" sz="1750" dirty="0"/>
          </a:p>
        </p:txBody>
      </p:sp>
      <p:sp>
        <p:nvSpPr>
          <p:cNvPr id="8" name="Shape 5"/>
          <p:cNvSpPr/>
          <p:nvPr/>
        </p:nvSpPr>
        <p:spPr>
          <a:xfrm>
            <a:off x="7426285" y="3093125"/>
            <a:ext cx="4579739" cy="3876318"/>
          </a:xfrm>
          <a:prstGeom prst="roundRect">
            <a:avLst>
              <a:gd name="adj" fmla="val 2580"/>
            </a:avLst>
          </a:prstGeom>
          <a:solidFill>
            <a:srgbClr val="542C49"/>
          </a:solidFill>
          <a:ln w="13811">
            <a:solidFill>
              <a:srgbClr val="643557"/>
            </a:solidFill>
            <a:prstDash val="solid"/>
          </a:ln>
        </p:spPr>
        <p:txBody>
          <a:bodyPr/>
          <a:lstStyle/>
          <a:p>
            <a:endParaRPr lang="en-US"/>
          </a:p>
        </p:txBody>
      </p:sp>
      <p:sp>
        <p:nvSpPr>
          <p:cNvPr id="9" name="Text 6"/>
          <p:cNvSpPr/>
          <p:nvPr/>
        </p:nvSpPr>
        <p:spPr>
          <a:xfrm>
            <a:off x="7662267" y="3329107"/>
            <a:ext cx="4107775"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How to use OWASP Zap as a Proxy</a:t>
            </a:r>
            <a:endParaRPr lang="en-US" sz="2187" dirty="0"/>
          </a:p>
        </p:txBody>
      </p:sp>
      <p:sp>
        <p:nvSpPr>
          <p:cNvPr id="10" name="Text 7"/>
          <p:cNvSpPr/>
          <p:nvPr/>
        </p:nvSpPr>
        <p:spPr>
          <a:xfrm>
            <a:off x="7662267" y="4245650"/>
            <a:ext cx="4107775"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To use OWASP Zap as a proxy, simply configure your Kubernetes Cluster to use the OWASP Zap proxy by following the steps outlined in the previous section. Once configured, you can start scanning your traffic for vulnerabilities in the OWASP Zap window.</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6567130" cy="1944053"/>
          </a:xfrm>
          <a:prstGeom prst="rect">
            <a:avLst/>
          </a:prstGeom>
          <a:noFill/>
          <a:ln/>
        </p:spPr>
        <p:txBody>
          <a:bodyPr wrap="square" rtlCol="0" anchor="t"/>
          <a:lstStyle/>
          <a:p>
            <a:pPr marL="0" indent="0">
              <a:lnSpc>
                <a:spcPts val="3827"/>
              </a:lnSpc>
              <a:buNone/>
            </a:pPr>
            <a:r>
              <a:rPr lang="en-US" sz="3062" dirty="0">
                <a:solidFill>
                  <a:srgbClr val="C6BFEE"/>
                </a:solidFill>
                <a:latin typeface="Prompt" pitchFamily="34" charset="0"/>
                <a:ea typeface="Prompt" pitchFamily="34" charset="-122"/>
                <a:cs typeface="Prompt" pitchFamily="34" charset="-120"/>
              </a:rPr>
              <a:t>Real-time examples and demonstrations of testing Kubernetes Cluster with OWASP Zap</a:t>
            </a:r>
            <a:endParaRPr lang="en-US" sz="3062" dirty="0"/>
          </a:p>
        </p:txBody>
      </p:sp>
      <p:pic>
        <p:nvPicPr>
          <p:cNvPr id="62" name="Picture 61">
            <a:extLst>
              <a:ext uri="{FF2B5EF4-FFF2-40B4-BE49-F238E27FC236}">
                <a16:creationId xmlns:a16="http://schemas.microsoft.com/office/drawing/2014/main" id="{A901CB6B-64BC-472C-ADE6-FE177E67671A}"/>
              </a:ext>
            </a:extLst>
          </p:cNvPr>
          <p:cNvPicPr>
            <a:picLocks noChangeAspect="1"/>
          </p:cNvPicPr>
          <p:nvPr/>
        </p:nvPicPr>
        <p:blipFill>
          <a:blip r:embed="rId4"/>
          <a:stretch>
            <a:fillRect/>
          </a:stretch>
        </p:blipFill>
        <p:spPr>
          <a:xfrm>
            <a:off x="1615495" y="2371725"/>
            <a:ext cx="5127585" cy="5879645"/>
          </a:xfrm>
          <a:prstGeom prst="rect">
            <a:avLst/>
          </a:prstGeom>
        </p:spPr>
      </p:pic>
      <p:pic>
        <p:nvPicPr>
          <p:cNvPr id="5" name="Picture 4">
            <a:extLst>
              <a:ext uri="{FF2B5EF4-FFF2-40B4-BE49-F238E27FC236}">
                <a16:creationId xmlns:a16="http://schemas.microsoft.com/office/drawing/2014/main" id="{7E8B42C3-410F-CA6A-616B-255C8AF87479}"/>
              </a:ext>
            </a:extLst>
          </p:cNvPr>
          <p:cNvPicPr>
            <a:picLocks noChangeAspect="1"/>
          </p:cNvPicPr>
          <p:nvPr/>
        </p:nvPicPr>
        <p:blipFill>
          <a:blip r:embed="rId5"/>
          <a:stretch>
            <a:fillRect/>
          </a:stretch>
        </p:blipFill>
        <p:spPr>
          <a:xfrm>
            <a:off x="6643863" y="3277019"/>
            <a:ext cx="7899451" cy="28729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606403" y="483037"/>
            <a:ext cx="4579620" cy="548997"/>
          </a:xfrm>
          <a:prstGeom prst="rect">
            <a:avLst/>
          </a:prstGeom>
          <a:noFill/>
          <a:ln/>
        </p:spPr>
        <p:txBody>
          <a:bodyPr wrap="none" rtlCol="0" anchor="t"/>
          <a:lstStyle/>
          <a:p>
            <a:pPr marL="0" indent="0">
              <a:lnSpc>
                <a:spcPts val="4323"/>
              </a:lnSpc>
              <a:buNone/>
            </a:pPr>
            <a:r>
              <a:rPr lang="en-US" sz="3458" dirty="0">
                <a:solidFill>
                  <a:srgbClr val="C6BFEE"/>
                </a:solidFill>
                <a:latin typeface="Prompt" pitchFamily="34" charset="0"/>
                <a:ea typeface="Prompt" pitchFamily="34" charset="-122"/>
                <a:cs typeface="Prompt" pitchFamily="34" charset="-120"/>
              </a:rPr>
              <a:t>Cluster Configuration</a:t>
            </a:r>
            <a:endParaRPr lang="en-US" sz="3458" dirty="0"/>
          </a:p>
        </p:txBody>
      </p:sp>
      <p:sp>
        <p:nvSpPr>
          <p:cNvPr id="5" name="Text 2"/>
          <p:cNvSpPr/>
          <p:nvPr/>
        </p:nvSpPr>
        <p:spPr>
          <a:xfrm>
            <a:off x="3606403" y="1383387"/>
            <a:ext cx="7417475" cy="281107"/>
          </a:xfrm>
          <a:prstGeom prst="rect">
            <a:avLst/>
          </a:prstGeom>
          <a:noFill/>
          <a:ln/>
        </p:spPr>
        <p:txBody>
          <a:bodyPr wrap="none" rtlCol="0" anchor="t"/>
          <a:lstStyle/>
          <a:p>
            <a:pPr marL="0" indent="0">
              <a:lnSpc>
                <a:spcPts val="2213"/>
              </a:lnSpc>
              <a:buNone/>
            </a:pPr>
            <a:r>
              <a:rPr lang="en-US" sz="1383" dirty="0">
                <a:solidFill>
                  <a:srgbClr val="DAD8E9"/>
                </a:solidFill>
                <a:latin typeface="Mukta" pitchFamily="34" charset="0"/>
                <a:ea typeface="Mukta" pitchFamily="34" charset="-122"/>
                <a:cs typeface="Mukta" pitchFamily="34" charset="-120"/>
              </a:rPr>
              <a:t>Here's an example YAML configuration file for a Kubernetes cluster:</a:t>
            </a:r>
            <a:endParaRPr lang="en-US" sz="1383" dirty="0"/>
          </a:p>
        </p:txBody>
      </p:sp>
      <p:sp>
        <p:nvSpPr>
          <p:cNvPr id="6" name="Shape 3"/>
          <p:cNvSpPr/>
          <p:nvPr/>
        </p:nvSpPr>
        <p:spPr>
          <a:xfrm>
            <a:off x="3606403" y="1862018"/>
            <a:ext cx="7417475" cy="5885498"/>
          </a:xfrm>
          <a:prstGeom prst="roundRect">
            <a:avLst>
              <a:gd name="adj" fmla="val 1343"/>
            </a:avLst>
          </a:prstGeom>
          <a:solidFill>
            <a:srgbClr val="321A2C"/>
          </a:solidFill>
          <a:ln/>
        </p:spPr>
        <p:txBody>
          <a:bodyPr/>
          <a:lstStyle/>
          <a:p>
            <a:endParaRPr lang="en-US"/>
          </a:p>
        </p:txBody>
      </p:sp>
      <p:sp>
        <p:nvSpPr>
          <p:cNvPr id="7" name="Shape 4"/>
          <p:cNvSpPr/>
          <p:nvPr/>
        </p:nvSpPr>
        <p:spPr>
          <a:xfrm>
            <a:off x="3597712" y="1862018"/>
            <a:ext cx="7434858" cy="5885498"/>
          </a:xfrm>
          <a:prstGeom prst="roundRect">
            <a:avLst>
              <a:gd name="adj" fmla="val 448"/>
            </a:avLst>
          </a:prstGeom>
          <a:solidFill>
            <a:srgbClr val="321A2C"/>
          </a:solidFill>
          <a:ln/>
        </p:spPr>
        <p:txBody>
          <a:bodyPr/>
          <a:lstStyle/>
          <a:p>
            <a:endParaRPr lang="en-US"/>
          </a:p>
        </p:txBody>
      </p:sp>
      <p:sp>
        <p:nvSpPr>
          <p:cNvPr id="8" name="Text 5"/>
          <p:cNvSpPr/>
          <p:nvPr/>
        </p:nvSpPr>
        <p:spPr>
          <a:xfrm>
            <a:off x="3773329" y="1993702"/>
            <a:ext cx="7083623" cy="5622131"/>
          </a:xfrm>
          <a:prstGeom prst="rect">
            <a:avLst/>
          </a:prstGeom>
          <a:noFill/>
          <a:ln/>
        </p:spPr>
        <p:txBody>
          <a:bodyPr wrap="square" rtlCol="0" anchor="t"/>
          <a:lstStyle/>
          <a:p>
            <a:pPr marL="0" indent="0">
              <a:lnSpc>
                <a:spcPts val="2213"/>
              </a:lnSpc>
              <a:buNone/>
            </a:pPr>
            <a:r>
              <a:rPr lang="en-US" sz="1383" dirty="0">
                <a:solidFill>
                  <a:srgbClr val="DAD8E9"/>
                </a:solidFill>
                <a:highlight>
                  <a:srgbClr val="321A2C"/>
                </a:highlight>
                <a:latin typeface="Consolas" pitchFamily="34" charset="0"/>
                <a:ea typeface="Consolas" pitchFamily="34" charset="-122"/>
                <a:cs typeface="Consolas" pitchFamily="34" charset="-120"/>
              </a:rPr>
              <a:t>apiVersion: v1
kind: Config
clusters:
- name: my-cluster
  cluster:
    certificate-authority: /path/to/ca.pem
    server: https://my-cluster.example.com:6443
users:
- name: my-user
  user:
    client-certificate: /path/to/client-cert.pem
    client-key: /path/to/client-key.pem
contexts:
- name: my-context
  context:
    cluster: my-cluster
    user: my-user
    namespace: my-namespace
current-context: my-context
</a:t>
            </a:r>
            <a:endParaRPr lang="en-US" sz="138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09167" y="456605"/>
            <a:ext cx="3321368" cy="518874"/>
          </a:xfrm>
          <a:prstGeom prst="rect">
            <a:avLst/>
          </a:prstGeom>
          <a:noFill/>
          <a:ln/>
        </p:spPr>
        <p:txBody>
          <a:bodyPr wrap="none" rtlCol="0" anchor="t"/>
          <a:lstStyle/>
          <a:p>
            <a:pPr marL="0" indent="0">
              <a:lnSpc>
                <a:spcPts val="4086"/>
              </a:lnSpc>
              <a:buNone/>
            </a:pPr>
            <a:r>
              <a:rPr lang="en-US" sz="3269" dirty="0">
                <a:solidFill>
                  <a:srgbClr val="C6BFEE"/>
                </a:solidFill>
                <a:latin typeface="Prompt" pitchFamily="34" charset="0"/>
                <a:ea typeface="Prompt" pitchFamily="34" charset="-122"/>
                <a:cs typeface="Prompt" pitchFamily="34" charset="-120"/>
              </a:rPr>
              <a:t>OWASP ZAP</a:t>
            </a:r>
            <a:endParaRPr lang="en-US" sz="3269" dirty="0"/>
          </a:p>
        </p:txBody>
      </p:sp>
      <p:sp>
        <p:nvSpPr>
          <p:cNvPr id="5" name="Text 2"/>
          <p:cNvSpPr/>
          <p:nvPr/>
        </p:nvSpPr>
        <p:spPr>
          <a:xfrm>
            <a:off x="3809167" y="1307544"/>
            <a:ext cx="7011948" cy="531495"/>
          </a:xfrm>
          <a:prstGeom prst="rect">
            <a:avLst/>
          </a:prstGeom>
          <a:noFill/>
          <a:ln/>
        </p:spPr>
        <p:txBody>
          <a:bodyPr wrap="square" rtlCol="0" anchor="t"/>
          <a:lstStyle/>
          <a:p>
            <a:pPr marL="0" indent="0">
              <a:lnSpc>
                <a:spcPts val="2092"/>
              </a:lnSpc>
              <a:buNone/>
            </a:pPr>
            <a:r>
              <a:rPr lang="en-US" sz="1308" dirty="0">
                <a:solidFill>
                  <a:srgbClr val="DAD8E9"/>
                </a:solidFill>
                <a:latin typeface="Mukta" pitchFamily="34" charset="0"/>
                <a:ea typeface="Mukta" pitchFamily="34" charset="-122"/>
                <a:cs typeface="Mukta" pitchFamily="34" charset="-120"/>
              </a:rPr>
              <a:t>OWASP ZAP (Zed Attack Proxy) is an open-source web application security scanner. It is widely used to identify vulnerabilities and security issues in web applications.</a:t>
            </a:r>
            <a:endParaRPr lang="en-US" sz="1308" dirty="0"/>
          </a:p>
        </p:txBody>
      </p:sp>
      <p:sp>
        <p:nvSpPr>
          <p:cNvPr id="6" name="Text 3"/>
          <p:cNvSpPr/>
          <p:nvPr/>
        </p:nvSpPr>
        <p:spPr>
          <a:xfrm>
            <a:off x="3809167" y="2025848"/>
            <a:ext cx="7011948" cy="265747"/>
          </a:xfrm>
          <a:prstGeom prst="rect">
            <a:avLst/>
          </a:prstGeom>
          <a:noFill/>
          <a:ln/>
        </p:spPr>
        <p:txBody>
          <a:bodyPr wrap="none" rtlCol="0" anchor="t"/>
          <a:lstStyle/>
          <a:p>
            <a:pPr marL="0" indent="0">
              <a:lnSpc>
                <a:spcPts val="2092"/>
              </a:lnSpc>
              <a:buNone/>
            </a:pPr>
            <a:r>
              <a:rPr lang="en-US" sz="1308" dirty="0">
                <a:solidFill>
                  <a:srgbClr val="DAD8E9"/>
                </a:solidFill>
                <a:latin typeface="Mukta" pitchFamily="34" charset="0"/>
                <a:ea typeface="Mukta" pitchFamily="34" charset="-122"/>
                <a:cs typeface="Mukta" pitchFamily="34" charset="-120"/>
              </a:rPr>
              <a:t>Here's an example YAML configuration file for running OWASP ZAP:</a:t>
            </a:r>
            <a:endParaRPr lang="en-US" sz="1308" dirty="0"/>
          </a:p>
        </p:txBody>
      </p:sp>
      <p:sp>
        <p:nvSpPr>
          <p:cNvPr id="7" name="Shape 4"/>
          <p:cNvSpPr/>
          <p:nvPr/>
        </p:nvSpPr>
        <p:spPr>
          <a:xfrm>
            <a:off x="3809167" y="2478405"/>
            <a:ext cx="7011948" cy="5298281"/>
          </a:xfrm>
          <a:prstGeom prst="roundRect">
            <a:avLst>
              <a:gd name="adj" fmla="val 1411"/>
            </a:avLst>
          </a:prstGeom>
          <a:solidFill>
            <a:srgbClr val="321A2C"/>
          </a:solidFill>
          <a:ln/>
        </p:spPr>
        <p:txBody>
          <a:bodyPr/>
          <a:lstStyle/>
          <a:p>
            <a:endParaRPr lang="en-US"/>
          </a:p>
        </p:txBody>
      </p:sp>
      <p:sp>
        <p:nvSpPr>
          <p:cNvPr id="8" name="Shape 5"/>
          <p:cNvSpPr/>
          <p:nvPr/>
        </p:nvSpPr>
        <p:spPr>
          <a:xfrm>
            <a:off x="3800951" y="2478405"/>
            <a:ext cx="7028378" cy="5298281"/>
          </a:xfrm>
          <a:prstGeom prst="roundRect">
            <a:avLst>
              <a:gd name="adj" fmla="val 470"/>
            </a:avLst>
          </a:prstGeom>
          <a:solidFill>
            <a:srgbClr val="321A2C"/>
          </a:solidFill>
          <a:ln/>
        </p:spPr>
        <p:txBody>
          <a:bodyPr/>
          <a:lstStyle/>
          <a:p>
            <a:endParaRPr lang="en-US"/>
          </a:p>
        </p:txBody>
      </p:sp>
      <p:sp>
        <p:nvSpPr>
          <p:cNvPr id="9" name="Text 6"/>
          <p:cNvSpPr/>
          <p:nvPr/>
        </p:nvSpPr>
        <p:spPr>
          <a:xfrm>
            <a:off x="3966924" y="2602944"/>
            <a:ext cx="6696432" cy="5049203"/>
          </a:xfrm>
          <a:prstGeom prst="rect">
            <a:avLst/>
          </a:prstGeom>
          <a:noFill/>
          <a:ln/>
        </p:spPr>
        <p:txBody>
          <a:bodyPr wrap="square" rtlCol="0" anchor="t"/>
          <a:lstStyle/>
          <a:p>
            <a:pPr marL="0" indent="0">
              <a:lnSpc>
                <a:spcPts val="2092"/>
              </a:lnSpc>
              <a:buNone/>
            </a:pPr>
            <a:r>
              <a:rPr lang="en-US" sz="1308" dirty="0">
                <a:solidFill>
                  <a:srgbClr val="DAD8E9"/>
                </a:solidFill>
                <a:highlight>
                  <a:srgbClr val="321A2C"/>
                </a:highlight>
                <a:latin typeface="Consolas" pitchFamily="34" charset="0"/>
                <a:ea typeface="Consolas" pitchFamily="34" charset="-122"/>
                <a:cs typeface="Consolas" pitchFamily="34" charset="-120"/>
              </a:rPr>
              <a:t>apiVersion: v1
kind: Pod
metadata:
  name: owasp-zap
spec:
  containers:
    - name: owasp-zap
      image: owasp/zap2docker-stable
      command:
        - zap-baseline.py
        - -t
        - http://example.com
      volumeMounts:
        - name: zap-vol
          mountPath: /zap/wrk
  volumes:
    - name: zap-vol
      emptyDir: {}
</a:t>
            </a:r>
            <a:endParaRPr lang="en-US" sz="130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3520440" cy="388858"/>
          </a:xfrm>
          <a:prstGeom prst="rect">
            <a:avLst/>
          </a:prstGeom>
          <a:noFill/>
          <a:ln/>
        </p:spPr>
        <p:txBody>
          <a:bodyPr wrap="none" rtlCol="0" anchor="t"/>
          <a:lstStyle/>
          <a:p>
            <a:pPr marL="0" indent="0">
              <a:lnSpc>
                <a:spcPts val="3062"/>
              </a:lnSpc>
              <a:buNone/>
            </a:pPr>
            <a:r>
              <a:rPr lang="en-US" sz="2449" dirty="0">
                <a:solidFill>
                  <a:srgbClr val="C6BFEE"/>
                </a:solidFill>
                <a:latin typeface="Prompt" pitchFamily="34" charset="0"/>
                <a:ea typeface="Prompt" pitchFamily="34" charset="-122"/>
                <a:cs typeface="Prompt" pitchFamily="34" charset="-120"/>
              </a:rPr>
              <a:t>remediation-steps.yaml</a:t>
            </a:r>
            <a:endParaRPr lang="en-US" sz="2449" dirty="0"/>
          </a:p>
        </p:txBody>
      </p:sp>
      <p:sp>
        <p:nvSpPr>
          <p:cNvPr id="7" name="Text 4"/>
          <p:cNvSpPr/>
          <p:nvPr/>
        </p:nvSpPr>
        <p:spPr>
          <a:xfrm>
            <a:off x="4179332" y="1244084"/>
            <a:ext cx="6271617" cy="12436078"/>
          </a:xfrm>
          <a:prstGeom prst="rect">
            <a:avLst/>
          </a:prstGeom>
          <a:noFill/>
          <a:ln/>
        </p:spPr>
        <p:txBody>
          <a:bodyPr wrap="square" rtlCol="0" anchor="t"/>
          <a:lstStyle/>
          <a:p>
            <a:pPr marL="0" indent="0">
              <a:lnSpc>
                <a:spcPts val="1960"/>
              </a:lnSpc>
              <a:buNone/>
            </a:pPr>
            <a:endParaRPr lang="en-US" sz="1225" dirty="0"/>
          </a:p>
        </p:txBody>
      </p:sp>
      <p:pic>
        <p:nvPicPr>
          <p:cNvPr id="10" name="Picture 9">
            <a:extLst>
              <a:ext uri="{FF2B5EF4-FFF2-40B4-BE49-F238E27FC236}">
                <a16:creationId xmlns:a16="http://schemas.microsoft.com/office/drawing/2014/main" id="{C7836115-B4BE-DEDF-25B8-4FC2B5081CA5}"/>
              </a:ext>
            </a:extLst>
          </p:cNvPr>
          <p:cNvPicPr>
            <a:picLocks noChangeAspect="1"/>
          </p:cNvPicPr>
          <p:nvPr/>
        </p:nvPicPr>
        <p:blipFill>
          <a:blip r:embed="rId4"/>
          <a:stretch>
            <a:fillRect/>
          </a:stretch>
        </p:blipFill>
        <p:spPr>
          <a:xfrm>
            <a:off x="4564010" y="862829"/>
            <a:ext cx="4429519" cy="73204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813</Words>
  <Application>Microsoft Office PowerPoint</Application>
  <PresentationFormat>Custom</PresentationFormat>
  <Paragraphs>58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Mariam Osama</cp:lastModifiedBy>
  <cp:revision>3</cp:revision>
  <dcterms:created xsi:type="dcterms:W3CDTF">2023-09-22T14:29:01Z</dcterms:created>
  <dcterms:modified xsi:type="dcterms:W3CDTF">2023-09-22T15:40:04Z</dcterms:modified>
</cp:coreProperties>
</file>