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61" r:id="rId6"/>
    <p:sldId id="264" r:id="rId7"/>
    <p:sldId id="272" r:id="rId8"/>
    <p:sldId id="263" r:id="rId9"/>
    <p:sldId id="265" r:id="rId10"/>
    <p:sldId id="266" r:id="rId11"/>
    <p:sldId id="270" r:id="rId12"/>
    <p:sldId id="269" r:id="rId13"/>
    <p:sldId id="271" r:id="rId14"/>
    <p:sldId id="267" r:id="rId15"/>
    <p:sldId id="273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DC498-E1C0-A3FC-202A-BEA34957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E3231-42E4-6B98-61FD-50E5F10CA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F5C4-A645-9487-BEC8-B62108C2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2447-9362-83CE-0F19-8B72DC38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FD4A-4506-3A36-0F20-B25B487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25EA-1E32-01F7-A914-0548AFF0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561EF-F626-1708-5D8F-56C112E1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21280-C088-09B6-469F-BDC2B965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18F6E-88F6-C2AD-65CE-0062D29E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4255C-FE9E-8D93-00D7-648B1742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A929E-5F54-718C-1935-E95BA2D04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FC884-E7FB-9955-CF41-59641BAA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9048C-6D39-519C-537D-9CFE9550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42B67-B702-29E5-D7A8-45712398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CFD9D-ECB5-FE43-D553-303B8889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4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8EC06-EB5A-1736-7F6C-0CFB1CE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CC8A-D646-1B6E-36BC-369DC8BC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21DEA-C8D7-91F4-5CAC-EEB65C9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6B45-117C-46AF-249B-18475B9B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75552-F1F7-BDE5-B777-F4F6E53C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D4E98-2B53-C56E-4E54-62B13EBF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75347-7BA2-F92B-172E-233D165B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E589-4CDA-AF18-9085-2E3513DD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09CFD-DBAE-D4F2-B6FD-763CBA8A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68487-CA9D-3056-E76C-014CCC1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6818D-7213-66D4-C5D0-51F82891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17BEA-C293-9494-79CA-477A9A1AF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B778D-914B-5F70-8253-6969232C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70EB4-1F69-6D83-9613-1B2EE71C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E70D7-66E2-1B44-1D81-BCE0AD95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FBAF4-5467-6FEC-C86A-5A3AD2D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7FC8A-10C2-B51A-0D9A-1BF50299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24FB6-45B0-EEF8-04AA-6C9EA978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C7162-70DD-04AF-F74D-94A83C75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6F8A5-67B0-1E4C-5C1C-C3E521F53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68A6A3-170B-BDF1-3C8A-3AD4186BD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AC014-3808-25BB-C421-D9FD0C07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F6E3D2-65A4-287C-E58D-11E1C5C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313706-2266-3075-199F-9941080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0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8DC07-519E-EF7B-37C4-63E37D8F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B5906-9B8A-A15D-46A2-56BEF10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67A412-A9AE-9BCB-4224-93BF1C4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14F6E3-C9FF-7AF3-2727-7AAC67A2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2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DD5FFE-7743-733C-B595-DE696EC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CEB68C-E7A4-6F7E-A934-1AFBE4BE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6F347-941D-83ED-6800-12DC0958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F02B3-EC11-1B07-106F-415702A9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14E9E-8F89-009E-E496-C7595B19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EE26C-6C09-9220-A836-94FF80C5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EC127-B096-C237-408D-0046BE2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76B44-2D8B-63E7-AB8B-837FC9B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08A5D-C830-CE10-5015-2263FAB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7E0E1-6C64-B31C-B1BC-09849AB1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4ACA3-05D9-4DE2-AB72-0FA775F9B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86E37-E764-89ED-F478-6B4F8DF2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FF46-3C8E-EF4F-5B0A-CD79F46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9C3C1-FEE6-BCAB-2788-652642DB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85C75-80F8-7EA6-1CF4-466FBB8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F281E-721C-A9EE-7054-E15C41C0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13B1D-5ADE-4685-D319-7D19AEF4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8F71-863D-FDC0-1E8E-E1FDA992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F5CC-F3DE-4A07-9E23-6F22BF979310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57D68-4F0C-C086-D4A8-0B1879AB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4DC49-A768-2CB8-94EB-46595277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C1BD-BE4E-4EC6-933D-E830A866A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072E-ECEC-0BCC-5968-997D3339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139"/>
            <a:ext cx="10515600" cy="1325563"/>
          </a:xfrm>
        </p:spPr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B4319-86BA-C808-FE93-E3425055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1" y="1254643"/>
            <a:ext cx="10635919" cy="5238232"/>
          </a:xfrm>
        </p:spPr>
        <p:txBody>
          <a:bodyPr>
            <a:normAutofit/>
          </a:bodyPr>
          <a:lstStyle/>
          <a:p>
            <a:r>
              <a:rPr lang="ko-KR" altLang="en-US" dirty="0"/>
              <a:t>전국적으로 주차장 확보율과 </a:t>
            </a:r>
            <a:r>
              <a:rPr lang="ko-KR" altLang="en-US" dirty="0" err="1"/>
              <a:t>주차면수는</a:t>
            </a:r>
            <a:r>
              <a:rPr lang="ko-KR" altLang="en-US" dirty="0"/>
              <a:t> 증가하고 있다</a:t>
            </a:r>
            <a:endParaRPr lang="en-US" altLang="ko-KR" dirty="0"/>
          </a:p>
          <a:p>
            <a:r>
              <a:rPr lang="ko-KR" altLang="en-US" dirty="0"/>
              <a:t>지역별로 주차장 확보율의 차이가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주차전쟁이 많이 일어나고 있는 곳은 아파트와 주택이다</a:t>
            </a:r>
            <a:r>
              <a:rPr lang="en-US" altLang="ko-KR" dirty="0"/>
              <a:t>. &gt; </a:t>
            </a:r>
            <a:r>
              <a:rPr lang="ko-KR" altLang="en-US" dirty="0" err="1"/>
              <a:t>워드클라우드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서울의 경우 전체주차장확보율이 증가하는 것에 비해 주택주차장확보율의 증가는 적기 때문에 주택에서 주차전쟁이 일어나고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세대당 자동차등록대수가 많은 곳의 주차확보율은 더 적다</a:t>
            </a:r>
            <a:endParaRPr lang="en-US" altLang="ko-KR" dirty="0"/>
          </a:p>
          <a:p>
            <a:r>
              <a:rPr lang="ko-KR" altLang="en-US" dirty="0"/>
              <a:t>주차전쟁이 많이 일어나고 있는 원인은 주차장 수요를 잘못 파악했기 때문이다 </a:t>
            </a:r>
            <a:r>
              <a:rPr lang="en-US" altLang="ko-KR" dirty="0"/>
              <a:t>&gt; </a:t>
            </a:r>
            <a:r>
              <a:rPr lang="ko-KR" altLang="en-US" dirty="0" err="1"/>
              <a:t>워드클라우드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930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072E-ECEC-0BCC-5968-997D3339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139"/>
            <a:ext cx="10515600" cy="1325563"/>
          </a:xfrm>
        </p:spPr>
        <p:txBody>
          <a:bodyPr/>
          <a:lstStyle/>
          <a:p>
            <a:r>
              <a:rPr lang="ko-KR" altLang="en-US" dirty="0"/>
              <a:t>주어진 데이터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B4319-86BA-C808-FE93-E3425055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1" y="1254643"/>
            <a:ext cx="10635919" cy="5238232"/>
          </a:xfrm>
        </p:spPr>
        <p:txBody>
          <a:bodyPr>
            <a:normAutofit/>
          </a:bodyPr>
          <a:lstStyle/>
          <a:p>
            <a:r>
              <a:rPr lang="ko-KR" altLang="en-US" dirty="0"/>
              <a:t>주차장 수가 부족한 곳이 많은 지역이 많다</a:t>
            </a:r>
            <a:endParaRPr lang="en-US" altLang="ko-KR" dirty="0"/>
          </a:p>
          <a:p>
            <a:r>
              <a:rPr lang="ko-KR" altLang="en-US" dirty="0"/>
              <a:t>평균 평수가 높은 곳이 자동차 등록대수가 많다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22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아파트 면적 별 </a:t>
            </a:r>
            <a:r>
              <a:rPr lang="ko-KR" altLang="en-US" sz="4000" dirty="0" err="1"/>
              <a:t>세대수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>
            <a:normAutofit/>
          </a:bodyPr>
          <a:lstStyle/>
          <a:p>
            <a:r>
              <a:rPr lang="en-US" altLang="ko-KR" dirty="0"/>
              <a:t>30</a:t>
            </a:r>
            <a:r>
              <a:rPr lang="ko-KR" altLang="en-US" dirty="0"/>
              <a:t>㎡대의 아파트가 가장 많고 </a:t>
            </a:r>
            <a:r>
              <a:rPr lang="en-US" altLang="ko-KR" dirty="0"/>
              <a:t>40</a:t>
            </a:r>
            <a:r>
              <a:rPr lang="ko-KR" altLang="en-US" dirty="0"/>
              <a:t>㎡대</a:t>
            </a:r>
            <a:r>
              <a:rPr lang="en-US" altLang="ko-KR" dirty="0"/>
              <a:t>, 50</a:t>
            </a:r>
            <a:r>
              <a:rPr lang="ko-KR" altLang="en-US" dirty="0"/>
              <a:t>㎡대순이다</a:t>
            </a:r>
            <a:r>
              <a:rPr lang="en-US" altLang="ko-KR" dirty="0"/>
              <a:t>. 100</a:t>
            </a:r>
            <a:r>
              <a:rPr lang="ko-KR" altLang="en-US" dirty="0"/>
              <a:t>㎡대이상인 곳은 많지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234E9-6E7E-9096-5D58-77A4F9AC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" y="923925"/>
            <a:ext cx="6784854" cy="458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주차장 수가 부족한 곳이 많은 곳 만큼 많다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>
            <a:normAutofit/>
          </a:bodyPr>
          <a:lstStyle/>
          <a:p>
            <a:r>
              <a:rPr lang="ko-KR" altLang="en-US" dirty="0"/>
              <a:t>주차장 수가 자동차 등록대수보다 부족한 단지가 많은 단지만큼 많다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FFD190-6722-B188-6F48-66C4D59A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1" y="854291"/>
            <a:ext cx="4355517" cy="49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지역별 </a:t>
            </a:r>
            <a:r>
              <a:rPr lang="ko-KR" altLang="en-US" sz="4000" dirty="0" err="1"/>
              <a:t>주차면수와</a:t>
            </a:r>
            <a:r>
              <a:rPr lang="ko-KR" altLang="en-US" sz="4000" dirty="0"/>
              <a:t> 등록대수</a:t>
            </a:r>
            <a:r>
              <a:rPr lang="en-US" altLang="ko-KR" sz="4000" dirty="0"/>
              <a:t>(</a:t>
            </a:r>
            <a:r>
              <a:rPr lang="ko-KR" altLang="en-US" sz="4000" dirty="0"/>
              <a:t>평균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>
            <a:normAutofit/>
          </a:bodyPr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주차면수평균이</a:t>
            </a:r>
            <a:r>
              <a:rPr lang="ko-KR" altLang="en-US" dirty="0"/>
              <a:t> 자동차등록대수 평균보다 적은 지역은 </a:t>
            </a:r>
            <a:r>
              <a:rPr lang="en-US" altLang="ko-KR" dirty="0"/>
              <a:t>7</a:t>
            </a:r>
            <a:r>
              <a:rPr lang="ko-KR" altLang="en-US" dirty="0"/>
              <a:t>개 지역이다</a:t>
            </a:r>
            <a:r>
              <a:rPr lang="en-US" altLang="ko-KR" dirty="0"/>
              <a:t>(44%</a:t>
            </a:r>
            <a:r>
              <a:rPr lang="ko-KR" altLang="en-US" dirty="0"/>
              <a:t>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3C38DC-F40E-DA8A-D201-1EADE677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532"/>
            <a:ext cx="6130624" cy="55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E953091-18D9-909C-6E04-147AFF57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33" y="938986"/>
            <a:ext cx="5523593" cy="502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8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주차장 수가 부족한 곳이 많은 지역이 많다</a:t>
            </a:r>
            <a:r>
              <a:rPr lang="en-US" altLang="ko-KR" sz="4000" dirty="0"/>
              <a:t>(</a:t>
            </a:r>
            <a:r>
              <a:rPr lang="ko-KR" altLang="en-US" sz="4000" dirty="0" err="1"/>
              <a:t>단지수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주차장 수가 자동차 등록대수보다 부족한 단지가 많은 지역이 적은 지역보다 더 많다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지역별로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EE2C142-E5F7-D7FD-F916-862F8BC6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" y="636571"/>
            <a:ext cx="5631843" cy="50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119C511-B1ED-6FD0-2646-6D8531F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51" y="502962"/>
            <a:ext cx="5585523" cy="51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6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지역별 가까운 대중교통 수 평균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>
            <a:norm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분내 버스와 지하철 노선 수가 가장 많은 곳은 대전</a:t>
            </a:r>
            <a:r>
              <a:rPr lang="en-US" altLang="ko-KR" dirty="0"/>
              <a:t>, </a:t>
            </a:r>
            <a:r>
              <a:rPr lang="ko-KR" altLang="en-US" dirty="0"/>
              <a:t>가장 적은 곳은 세종이다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301904-8445-7A5B-F0A6-C41ED789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" y="786070"/>
            <a:ext cx="5360386" cy="5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4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평수가 클 수록 등록차량수가 많다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/>
          <a:lstStyle/>
          <a:p>
            <a:r>
              <a:rPr lang="ko-KR" altLang="en-US" dirty="0"/>
              <a:t>평수가 클수록 등록차량수가 많다</a:t>
            </a:r>
            <a:r>
              <a:rPr lang="en-US" altLang="ko-KR" dirty="0"/>
              <a:t>(heatmap 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766CF6-030F-6E1D-954C-DE87FDA3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7616"/>
            <a:ext cx="4890209" cy="46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6B9604-BCD7-A694-E5E4-44B82528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00" y="872463"/>
            <a:ext cx="5105584" cy="4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365125"/>
            <a:ext cx="12043144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전국적으로 주차장 확보율과 </a:t>
            </a:r>
            <a:r>
              <a:rPr lang="ko-KR" altLang="en-US" sz="3600" dirty="0" err="1"/>
              <a:t>주차면수는</a:t>
            </a:r>
            <a:r>
              <a:rPr lang="ko-KR" altLang="en-US" sz="3600" dirty="0"/>
              <a:t> 증가하고 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37" y="5316167"/>
            <a:ext cx="11352212" cy="823912"/>
          </a:xfrm>
        </p:spPr>
        <p:txBody>
          <a:bodyPr>
            <a:normAutofit/>
          </a:bodyPr>
          <a:lstStyle/>
          <a:p>
            <a:r>
              <a:rPr lang="ko-KR" altLang="en-US" dirty="0"/>
              <a:t>주차장 확보율 </a:t>
            </a:r>
            <a:r>
              <a:rPr lang="en-US" altLang="ko-KR" dirty="0"/>
              <a:t>: </a:t>
            </a:r>
            <a:r>
              <a:rPr lang="ko-KR" altLang="en-US" dirty="0"/>
              <a:t>자동차 등록대수 대비 주차장 면수</a:t>
            </a:r>
            <a:r>
              <a:rPr lang="en-US" altLang="ko-KR" dirty="0"/>
              <a:t>(</a:t>
            </a:r>
            <a:r>
              <a:rPr lang="ko-KR" altLang="en-US" dirty="0" err="1"/>
              <a:t>주차장면수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자동차등록대수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7F741B-7C17-F1AE-3DC3-889C02F5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7" y="1541833"/>
            <a:ext cx="5468250" cy="35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35A810-29EB-6686-57A9-D46F2E9F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1690688"/>
            <a:ext cx="5800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1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50246"/>
            <a:ext cx="10515600" cy="1325563"/>
          </a:xfrm>
        </p:spPr>
        <p:txBody>
          <a:bodyPr/>
          <a:lstStyle/>
          <a:p>
            <a:r>
              <a:rPr lang="ko-KR" altLang="en-US" dirty="0"/>
              <a:t>지역별 주차장 확보율의 차이가 크다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9814035" cy="823912"/>
          </a:xfrm>
        </p:spPr>
        <p:txBody>
          <a:bodyPr/>
          <a:lstStyle/>
          <a:p>
            <a:r>
              <a:rPr lang="ko-KR" altLang="en-US" dirty="0"/>
              <a:t>가장 높은 곳은 </a:t>
            </a:r>
            <a:r>
              <a:rPr lang="en-US" altLang="ko-KR" dirty="0"/>
              <a:t>136.1</a:t>
            </a:r>
            <a:r>
              <a:rPr lang="ko-KR" altLang="en-US" dirty="0"/>
              <a:t>이고 가장 낮은 곳은 </a:t>
            </a:r>
            <a:r>
              <a:rPr lang="en-US" altLang="ko-KR" dirty="0"/>
              <a:t>66.5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0DC31-2E73-06B5-FBFF-F5BC0DA7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48218"/>
            <a:ext cx="5543476" cy="45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4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B7B11B-5687-8511-8E06-508FBEEB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355"/>
            <a:ext cx="6043338" cy="30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7295-BC27-5A68-D903-DC42F3B5C200}"/>
              </a:ext>
            </a:extLst>
          </p:cNvPr>
          <p:cNvSpPr txBox="1"/>
          <p:nvPr/>
        </p:nvSpPr>
        <p:spPr>
          <a:xfrm>
            <a:off x="1084743" y="5531645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‘</a:t>
            </a:r>
            <a:r>
              <a:rPr lang="ko-KR" altLang="en-US" sz="2400" dirty="0"/>
              <a:t>주차전쟁</a:t>
            </a:r>
            <a:r>
              <a:rPr lang="en-US" altLang="ko-KR" sz="2400" dirty="0"/>
              <a:t>+</a:t>
            </a:r>
            <a:r>
              <a:rPr lang="ko-KR" altLang="en-US" sz="2400" dirty="0"/>
              <a:t>원인</a:t>
            </a:r>
            <a:r>
              <a:rPr lang="en-US" altLang="ko-KR" sz="2400" dirty="0"/>
              <a:t>’</a:t>
            </a:r>
            <a:r>
              <a:rPr lang="ko-KR" altLang="en-US" sz="2400" dirty="0"/>
              <a:t>으로 검색</a:t>
            </a:r>
            <a:r>
              <a:rPr lang="en-US" altLang="ko-KR" sz="2400" dirty="0"/>
              <a:t>,</a:t>
            </a:r>
            <a:r>
              <a:rPr lang="ko-KR" altLang="en-US" sz="2400" dirty="0"/>
              <a:t> 뉴스 </a:t>
            </a:r>
            <a:r>
              <a:rPr lang="en-US" altLang="ko-KR" sz="2400" dirty="0"/>
              <a:t>title</a:t>
            </a:r>
            <a:r>
              <a:rPr lang="ko-KR" altLang="en-US" sz="2400" dirty="0"/>
              <a:t>과 밑에 </a:t>
            </a:r>
            <a:r>
              <a:rPr lang="en-US" altLang="ko-KR" sz="2400" dirty="0"/>
              <a:t>preview </a:t>
            </a:r>
            <a:r>
              <a:rPr lang="ko-KR" altLang="en-US" sz="2400" dirty="0"/>
              <a:t>내용 </a:t>
            </a:r>
            <a:r>
              <a:rPr lang="ko-KR" altLang="en-US" sz="2400" dirty="0" err="1"/>
              <a:t>크롤링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4C48C-F6B6-B08C-E85D-D3721D487E0C}"/>
              </a:ext>
            </a:extLst>
          </p:cNvPr>
          <p:cNvSpPr txBox="1"/>
          <p:nvPr/>
        </p:nvSpPr>
        <p:spPr>
          <a:xfrm>
            <a:off x="2116794" y="4553301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내용 모두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6763F2-30F2-DA7E-188E-FA45DE83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6355"/>
            <a:ext cx="6043338" cy="30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7E276-DFE3-0105-7252-9B4C21FFC3A7}"/>
              </a:ext>
            </a:extLst>
          </p:cNvPr>
          <p:cNvSpPr txBox="1"/>
          <p:nvPr/>
        </p:nvSpPr>
        <p:spPr>
          <a:xfrm>
            <a:off x="6148662" y="4553301"/>
            <a:ext cx="60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단어에서 검색어인 주차</a:t>
            </a:r>
            <a:r>
              <a:rPr lang="en-US" altLang="ko-KR" dirty="0"/>
              <a:t>, </a:t>
            </a:r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원인을 뺀 것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06B55-A8B6-FD1B-C7EF-858D6DD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7" y="108742"/>
            <a:ext cx="11963399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아파트와 주택에서의 주차전쟁이 주요 문제로 다뤄지고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32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42946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서울의 경우를 보면 전체주차장확보율이 증가하는 것에 비해 주택주차장확보율의 증가는 적기 때문에 주택에서 주차전쟁이 일어나고 있을 것이다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38763"/>
            <a:ext cx="10515600" cy="132556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전체적인 주차장수는 자동차수가 증가한 것에 비해 많은 양이 늘었지만 주택의 경우 자동차가 증가한 것에 비해 주차수가 많이 늘지 않았다</a:t>
            </a:r>
          </a:p>
          <a:p>
            <a:r>
              <a:rPr lang="ko-KR" altLang="en-US" dirty="0"/>
              <a:t>주택의 경우 </a:t>
            </a:r>
            <a:r>
              <a:rPr lang="en-US" altLang="ko-KR" dirty="0"/>
              <a:t>2021</a:t>
            </a:r>
            <a:r>
              <a:rPr lang="ko-KR" altLang="en-US" dirty="0"/>
              <a:t>년을 제외하고 전체적인 주차장 증가비율에 비해 그 비율이 적다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C547347-E368-F4EB-857D-ECD5CD04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7" y="1690688"/>
            <a:ext cx="533180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3CCDA1E-5339-F65B-7559-0ED00321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19" y="1690688"/>
            <a:ext cx="533180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1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42946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전체의 자동차 수가 줄어서 </a:t>
            </a:r>
            <a:r>
              <a:rPr lang="en-US" altLang="ko-KR" dirty="0"/>
              <a:t>infinity</a:t>
            </a:r>
            <a:r>
              <a:rPr lang="ko-KR" altLang="en-US" dirty="0"/>
              <a:t>가 된 값을 </a:t>
            </a:r>
            <a:br>
              <a:rPr lang="en-US" altLang="ko-KR" dirty="0"/>
            </a:br>
            <a:r>
              <a:rPr lang="ko-KR" altLang="en-US" dirty="0"/>
              <a:t>그래프에 잘 나타나도록 임의로 줄임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38763"/>
            <a:ext cx="10515600" cy="132556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전체적인 주차장수는 자동차수가 증가한 것에 비해 많은 양이 늘었지만 주택의 경우 자동차가 증가한 것에 비해 주차수가 많이 늘지 않았다</a:t>
            </a:r>
          </a:p>
          <a:p>
            <a:r>
              <a:rPr lang="ko-KR" altLang="en-US" dirty="0"/>
              <a:t>주택의 경우 </a:t>
            </a:r>
            <a:r>
              <a:rPr lang="en-US" altLang="ko-KR" dirty="0"/>
              <a:t>2021</a:t>
            </a:r>
            <a:r>
              <a:rPr lang="ko-KR" altLang="en-US" dirty="0"/>
              <a:t>년을 제외하고 전체적인 주차장 증가비율에 비해 그 비율이 적다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DE4433-30F8-6EC6-BDD8-61F322B6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" y="1690687"/>
            <a:ext cx="9209848" cy="37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42946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전체의 자동차 수가 줄어서 </a:t>
            </a:r>
            <a:r>
              <a:rPr lang="en-US" altLang="ko-KR" dirty="0"/>
              <a:t>infinity</a:t>
            </a:r>
            <a:r>
              <a:rPr lang="ko-KR" altLang="en-US" dirty="0"/>
              <a:t>가 된 값을 </a:t>
            </a:r>
            <a:br>
              <a:rPr lang="en-US" altLang="ko-KR" dirty="0"/>
            </a:br>
            <a:r>
              <a:rPr lang="ko-KR" altLang="en-US" dirty="0"/>
              <a:t>그래프에 잘 나타나도록 임의로 줄임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38763"/>
            <a:ext cx="10515600" cy="132556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전체적인 주차장수는 자동차수가 증가한 것에 비해 많은 양이 늘었지만 주택의 경우 자동차가 증가한 것에 비해 주차수가 많이 늘지 않았다</a:t>
            </a:r>
          </a:p>
          <a:p>
            <a:r>
              <a:rPr lang="ko-KR" altLang="en-US" dirty="0"/>
              <a:t>주택의 경우 </a:t>
            </a:r>
            <a:r>
              <a:rPr lang="en-US" altLang="ko-KR" dirty="0"/>
              <a:t>2021</a:t>
            </a:r>
            <a:r>
              <a:rPr lang="ko-KR" altLang="en-US" dirty="0"/>
              <a:t>년을 제외하고 전체적인 주차장 증가비율에 비해 그 비율이 적다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C7F2FD-61E4-B609-741D-2935907C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5" y="1690688"/>
            <a:ext cx="50577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62BFD33-6E3B-FEC6-C9DF-C0C98558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45" y="1659796"/>
            <a:ext cx="5953460" cy="38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9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D5B6-4D35-0A04-C7CF-1021B782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" y="50246"/>
            <a:ext cx="12143191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세대당 자동차등록대수가 많은 곳의 주차확보율은 더 적다</a:t>
            </a:r>
            <a:endParaRPr lang="en-US" altLang="ko-KR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DB5A1-8AB7-1212-511D-821EA548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9" y="5965569"/>
            <a:ext cx="12143191" cy="823912"/>
          </a:xfrm>
        </p:spPr>
        <p:txBody>
          <a:bodyPr/>
          <a:lstStyle/>
          <a:p>
            <a:r>
              <a:rPr lang="ko-KR" altLang="en-US" dirty="0"/>
              <a:t>세대당 자동차 등록대수가 많은 지역의 확보율이 오히려 다른 지역 보다 적은 경향을 보임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FA96E9-CB6F-4D9D-674E-EB8E05AE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03670"/>
            <a:ext cx="6166329" cy="50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EED0746-3FAC-4B7D-A9D5-C761AD62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63" y="1270388"/>
            <a:ext cx="5249984" cy="37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8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B7B11B-5687-8511-8E06-508FBEEB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355"/>
            <a:ext cx="6043338" cy="30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7295-BC27-5A68-D903-DC42F3B5C200}"/>
              </a:ext>
            </a:extLst>
          </p:cNvPr>
          <p:cNvSpPr txBox="1"/>
          <p:nvPr/>
        </p:nvSpPr>
        <p:spPr>
          <a:xfrm>
            <a:off x="1084743" y="5531645"/>
            <a:ext cx="908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‘</a:t>
            </a:r>
            <a:r>
              <a:rPr lang="ko-KR" altLang="en-US" sz="2400" dirty="0"/>
              <a:t>주차전쟁</a:t>
            </a:r>
            <a:r>
              <a:rPr lang="en-US" altLang="ko-KR" sz="2400" dirty="0"/>
              <a:t>+</a:t>
            </a:r>
            <a:r>
              <a:rPr lang="ko-KR" altLang="en-US" sz="2400" dirty="0"/>
              <a:t>원인</a:t>
            </a:r>
            <a:r>
              <a:rPr lang="en-US" altLang="ko-KR" sz="2400" dirty="0"/>
              <a:t>’</a:t>
            </a:r>
            <a:r>
              <a:rPr lang="ko-KR" altLang="en-US" sz="2400" dirty="0"/>
              <a:t>으로 검색</a:t>
            </a:r>
            <a:r>
              <a:rPr lang="en-US" altLang="ko-KR" sz="2400" dirty="0"/>
              <a:t>,</a:t>
            </a:r>
            <a:r>
              <a:rPr lang="ko-KR" altLang="en-US" sz="2400" dirty="0"/>
              <a:t> 뉴스 </a:t>
            </a:r>
            <a:r>
              <a:rPr lang="en-US" altLang="ko-KR" sz="2400" dirty="0"/>
              <a:t>title</a:t>
            </a:r>
            <a:r>
              <a:rPr lang="ko-KR" altLang="en-US" sz="2400" dirty="0"/>
              <a:t>과 밑에 </a:t>
            </a:r>
            <a:r>
              <a:rPr lang="en-US" altLang="ko-KR" sz="2400" dirty="0"/>
              <a:t>preview </a:t>
            </a:r>
            <a:r>
              <a:rPr lang="ko-KR" altLang="en-US" sz="2400" dirty="0"/>
              <a:t>내용 </a:t>
            </a:r>
            <a:r>
              <a:rPr lang="ko-KR" altLang="en-US" sz="2400" dirty="0" err="1"/>
              <a:t>크롤링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4C48C-F6B6-B08C-E85D-D3721D487E0C}"/>
              </a:ext>
            </a:extLst>
          </p:cNvPr>
          <p:cNvSpPr txBox="1"/>
          <p:nvPr/>
        </p:nvSpPr>
        <p:spPr>
          <a:xfrm>
            <a:off x="2116794" y="4553301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내용 모두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6763F2-30F2-DA7E-188E-FA45DE83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6355"/>
            <a:ext cx="6043338" cy="30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7E276-DFE3-0105-7252-9B4C21FFC3A7}"/>
              </a:ext>
            </a:extLst>
          </p:cNvPr>
          <p:cNvSpPr txBox="1"/>
          <p:nvPr/>
        </p:nvSpPr>
        <p:spPr>
          <a:xfrm>
            <a:off x="6148662" y="4553301"/>
            <a:ext cx="60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단어에서 검색어인 주차</a:t>
            </a:r>
            <a:r>
              <a:rPr lang="en-US" altLang="ko-KR" dirty="0"/>
              <a:t>, </a:t>
            </a:r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원인을 뺀 것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06B55-A8B6-FD1B-C7EF-858D6DD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3" y="108742"/>
            <a:ext cx="12281104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주차전쟁이 많이 일어나고 있는 원인은 주차장 수요를 잘못 파악했기 때문이다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91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481</Words>
  <Application>Microsoft Office PowerPoint</Application>
  <PresentationFormat>와이드스크린</PresentationFormat>
  <Paragraphs>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intro</vt:lpstr>
      <vt:lpstr>전국적으로 주차장 확보율과 주차면수는 증가하고 있다.</vt:lpstr>
      <vt:lpstr>지역별 주차장 확보율의 차이가 크다</vt:lpstr>
      <vt:lpstr>아파트와 주택에서의 주차전쟁이 주요 문제로 다뤄지고 있다.</vt:lpstr>
      <vt:lpstr>서울의 경우를 보면 전체주차장확보율이 증가하는 것에 비해 주택주차장확보율의 증가는 적기 때문에 주택에서 주차전쟁이 일어나고 있을 것이다. </vt:lpstr>
      <vt:lpstr>전체의 자동차 수가 줄어서 infinity가 된 값을  그래프에 잘 나타나도록 임의로 줄임</vt:lpstr>
      <vt:lpstr>전체의 자동차 수가 줄어서 infinity가 된 값을  그래프에 잘 나타나도록 임의로 줄임</vt:lpstr>
      <vt:lpstr>세대당 자동차등록대수가 많은 곳의 주차확보율은 더 적다</vt:lpstr>
      <vt:lpstr>주차전쟁이 많이 일어나고 있는 원인은 주차장 수요를 잘못 파악했기 때문이다.</vt:lpstr>
      <vt:lpstr>주어진 데이터 EDA</vt:lpstr>
      <vt:lpstr>아파트 면적 별 세대수 </vt:lpstr>
      <vt:lpstr>주차장 수가 부족한 곳이 많은 곳 만큼 많다 </vt:lpstr>
      <vt:lpstr>지역별 주차면수와 등록대수(평균) </vt:lpstr>
      <vt:lpstr>주차장 수가 부족한 곳이 많은 지역이 많다(단지수) </vt:lpstr>
      <vt:lpstr>지역별 가까운 대중교통 수 평균 </vt:lpstr>
      <vt:lpstr>평수가 클 수록 등록차량수가 많다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권나은</dc:creator>
  <cp:lastModifiedBy>권나은</cp:lastModifiedBy>
  <cp:revision>4</cp:revision>
  <dcterms:created xsi:type="dcterms:W3CDTF">2023-01-16T00:32:41Z</dcterms:created>
  <dcterms:modified xsi:type="dcterms:W3CDTF">2023-01-18T02:13:38Z</dcterms:modified>
</cp:coreProperties>
</file>