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11" r:id="rId1"/>
  </p:sldMasterIdLst>
  <p:sldIdLst>
    <p:sldId id="256" r:id="rId2"/>
    <p:sldId id="257" r:id="rId3"/>
    <p:sldId id="260" r:id="rId4"/>
    <p:sldId id="262" r:id="rId5"/>
    <p:sldId id="258" r:id="rId6"/>
    <p:sldId id="261"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B3F75E-6A67-4BC0-9A29-3F81C26BEA52}" type="datetimeFigureOut">
              <a:rPr lang="en-IN" smtClean="0"/>
              <a:t>22-06-2019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0992AA7-D465-42CA-972D-91CEC6E656C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47066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3F75E-6A67-4BC0-9A29-3F81C26BEA52}"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92AA7-D465-42CA-972D-91CEC6E656C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47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3F75E-6A67-4BC0-9A29-3F81C26BEA52}"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92AA7-D465-42CA-972D-91CEC6E656C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198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EB3F75E-6A67-4BC0-9A29-3F81C26BEA52}" type="datetimeFigureOut">
              <a:rPr lang="en-IN" smtClean="0"/>
              <a:t>22-06-2019</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0992AA7-D465-42CA-972D-91CEC6E656C6}" type="slidenum">
              <a:rPr lang="en-IN" smtClean="0"/>
              <a:t>‹#›</a:t>
            </a:fld>
            <a:endParaRPr lang="en-IN"/>
          </a:p>
        </p:txBody>
      </p:sp>
    </p:spTree>
    <p:extLst>
      <p:ext uri="{BB962C8B-B14F-4D97-AF65-F5344CB8AC3E}">
        <p14:creationId xmlns:p14="http://schemas.microsoft.com/office/powerpoint/2010/main" val="2598970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3F75E-6A67-4BC0-9A29-3F81C26BEA52}"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92AA7-D465-42CA-972D-91CEC6E656C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772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3F75E-6A67-4BC0-9A29-3F81C26BEA52}"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92AA7-D465-42CA-972D-91CEC6E656C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894719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3F75E-6A67-4BC0-9A29-3F81C26BEA52}"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92AA7-D465-42CA-972D-91CEC6E656C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91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3F75E-6A67-4BC0-9A29-3F81C26BEA52}"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992AA7-D465-42CA-972D-91CEC6E656C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45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3F75E-6A67-4BC0-9A29-3F81C26BEA52}"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992AA7-D465-42CA-972D-91CEC6E656C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857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3F75E-6A67-4BC0-9A29-3F81C26BEA52}" type="datetimeFigureOut">
              <a:rPr lang="en-IN" smtClean="0"/>
              <a:t>22-06-2019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992AA7-D465-42CA-972D-91CEC6E656C6}" type="slidenum">
              <a:rPr lang="en-IN" smtClean="0"/>
              <a:t>‹#›</a:t>
            </a:fld>
            <a:endParaRPr lang="en-IN"/>
          </a:p>
        </p:txBody>
      </p:sp>
    </p:spTree>
    <p:extLst>
      <p:ext uri="{BB962C8B-B14F-4D97-AF65-F5344CB8AC3E}">
        <p14:creationId xmlns:p14="http://schemas.microsoft.com/office/powerpoint/2010/main" val="355503978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B3F75E-6A67-4BC0-9A29-3F81C26BEA52}"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92AA7-D465-42CA-972D-91CEC6E656C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671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EB3F75E-6A67-4BC0-9A29-3F81C26BEA52}" type="datetimeFigureOut">
              <a:rPr lang="en-IN" smtClean="0"/>
              <a:t>22-06-2019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0992AA7-D465-42CA-972D-91CEC6E656C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57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B3F75E-6A67-4BC0-9A29-3F81C26BEA52}" type="datetimeFigureOut">
              <a:rPr lang="en-IN" smtClean="0"/>
              <a:t>22-06-2019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0992AA7-D465-42CA-972D-91CEC6E656C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61209"/>
      </p:ext>
    </p:extLst>
  </p:cSld>
  <p:clrMap bg1="lt1" tx1="dk1" bg2="lt2" tx2="dk2" accent1="accent1" accent2="accent2" accent3="accent3" accent4="accent4" accent5="accent5" accent6="accent6" hlink="hlink" folHlink="folHlink"/>
  <p:sldLayoutIdLst>
    <p:sldLayoutId id="2147485012" r:id="rId1"/>
    <p:sldLayoutId id="2147485013" r:id="rId2"/>
    <p:sldLayoutId id="2147485014" r:id="rId3"/>
    <p:sldLayoutId id="2147485015" r:id="rId4"/>
    <p:sldLayoutId id="2147485016" r:id="rId5"/>
    <p:sldLayoutId id="2147485017" r:id="rId6"/>
    <p:sldLayoutId id="2147485018" r:id="rId7"/>
    <p:sldLayoutId id="2147485019" r:id="rId8"/>
    <p:sldLayoutId id="2147485020" r:id="rId9"/>
    <p:sldLayoutId id="2147485021" r:id="rId10"/>
    <p:sldLayoutId id="2147485022" r:id="rId11"/>
    <p:sldLayoutId id="214748502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AAF6-1CC4-4233-801C-76B607F795EA}"/>
              </a:ext>
            </a:extLst>
          </p:cNvPr>
          <p:cNvSpPr>
            <a:spLocks noGrp="1"/>
          </p:cNvSpPr>
          <p:nvPr>
            <p:ph type="ctrTitle"/>
          </p:nvPr>
        </p:nvSpPr>
        <p:spPr/>
        <p:txBody>
          <a:bodyPr/>
          <a:lstStyle/>
          <a:p>
            <a:r>
              <a:rPr lang="en-IN" dirty="0"/>
              <a:t>PROJECT</a:t>
            </a:r>
          </a:p>
        </p:txBody>
      </p:sp>
      <p:sp>
        <p:nvSpPr>
          <p:cNvPr id="3" name="Subtitle 2">
            <a:extLst>
              <a:ext uri="{FF2B5EF4-FFF2-40B4-BE49-F238E27FC236}">
                <a16:creationId xmlns:a16="http://schemas.microsoft.com/office/drawing/2014/main" id="{3B43AA32-A825-4044-9559-AC94316B2417}"/>
              </a:ext>
            </a:extLst>
          </p:cNvPr>
          <p:cNvSpPr>
            <a:spLocks noGrp="1"/>
          </p:cNvSpPr>
          <p:nvPr>
            <p:ph type="subTitle" idx="1"/>
          </p:nvPr>
        </p:nvSpPr>
        <p:spPr>
          <a:xfrm>
            <a:off x="1371600" y="3632201"/>
            <a:ext cx="9448800" cy="1694808"/>
          </a:xfrm>
        </p:spPr>
        <p:txBody>
          <a:bodyPr>
            <a:normAutofit fontScale="25000" lnSpcReduction="20000"/>
          </a:bodyPr>
          <a:lstStyle/>
          <a:p>
            <a:r>
              <a:rPr lang="en-IN" sz="9600" b="1" i="1" dirty="0">
                <a:solidFill>
                  <a:schemeClr val="accent6">
                    <a:lumMod val="50000"/>
                  </a:schemeClr>
                </a:solidFill>
              </a:rPr>
              <a:t>NAMES</a:t>
            </a:r>
          </a:p>
          <a:p>
            <a:r>
              <a:rPr lang="en-IN" sz="4800" b="1" i="1" dirty="0">
                <a:solidFill>
                  <a:schemeClr val="accent6">
                    <a:lumMod val="50000"/>
                  </a:schemeClr>
                </a:solidFill>
              </a:rPr>
              <a:t>ANSUMAN PASWAN</a:t>
            </a:r>
          </a:p>
          <a:p>
            <a:r>
              <a:rPr lang="en-IN" sz="4800" b="1" i="1" dirty="0">
                <a:solidFill>
                  <a:schemeClr val="accent6">
                    <a:lumMod val="50000"/>
                  </a:schemeClr>
                </a:solidFill>
              </a:rPr>
              <a:t>M.SHIRISHA</a:t>
            </a:r>
          </a:p>
          <a:p>
            <a:r>
              <a:rPr lang="en-IN" sz="4800" b="1" i="1" dirty="0">
                <a:solidFill>
                  <a:schemeClr val="accent6">
                    <a:lumMod val="50000"/>
                  </a:schemeClr>
                </a:solidFill>
              </a:rPr>
              <a:t>SREESHMA</a:t>
            </a:r>
          </a:p>
          <a:p>
            <a:r>
              <a:rPr lang="en-IN" sz="4800" b="1" i="1" dirty="0">
                <a:solidFill>
                  <a:schemeClr val="accent6">
                    <a:lumMod val="50000"/>
                  </a:schemeClr>
                </a:solidFill>
              </a:rPr>
              <a:t>T.RAHUL</a:t>
            </a:r>
          </a:p>
        </p:txBody>
      </p:sp>
    </p:spTree>
    <p:extLst>
      <p:ext uri="{BB962C8B-B14F-4D97-AF65-F5344CB8AC3E}">
        <p14:creationId xmlns:p14="http://schemas.microsoft.com/office/powerpoint/2010/main" val="397967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61F9-D306-4B41-999D-EE143A6A661C}"/>
              </a:ext>
            </a:extLst>
          </p:cNvPr>
          <p:cNvSpPr>
            <a:spLocks noGrp="1"/>
          </p:cNvSpPr>
          <p:nvPr>
            <p:ph type="title"/>
          </p:nvPr>
        </p:nvSpPr>
        <p:spPr/>
        <p:txBody>
          <a:bodyPr/>
          <a:lstStyle/>
          <a:p>
            <a:r>
              <a:rPr lang="en-IN" dirty="0"/>
              <a:t>LUNG CANCER PREDECTION</a:t>
            </a:r>
          </a:p>
        </p:txBody>
      </p:sp>
      <p:sp>
        <p:nvSpPr>
          <p:cNvPr id="3" name="Content Placeholder 2">
            <a:extLst>
              <a:ext uri="{FF2B5EF4-FFF2-40B4-BE49-F238E27FC236}">
                <a16:creationId xmlns:a16="http://schemas.microsoft.com/office/drawing/2014/main" id="{616CD52E-57DC-4DAA-B582-B4A36292CCC8}"/>
              </a:ext>
            </a:extLst>
          </p:cNvPr>
          <p:cNvSpPr>
            <a:spLocks noGrp="1"/>
          </p:cNvSpPr>
          <p:nvPr>
            <p:ph idx="1"/>
          </p:nvPr>
        </p:nvSpPr>
        <p:spPr/>
        <p:txBody>
          <a:bodyPr>
            <a:normAutofit fontScale="92500"/>
          </a:bodyPr>
          <a:lstStyle/>
          <a:p>
            <a:pPr marL="0" indent="0">
              <a:buNone/>
            </a:pPr>
            <a:r>
              <a:rPr lang="en-IN" sz="2400" dirty="0"/>
              <a:t>RANDOMFORESTCLASSIFICATION MODEL:</a:t>
            </a:r>
          </a:p>
          <a:p>
            <a:r>
              <a:rPr lang="en-US" b="1" dirty="0"/>
              <a:t>Random forest</a:t>
            </a:r>
            <a:r>
              <a:rPr lang="en-US" dirty="0"/>
              <a:t> (or </a:t>
            </a:r>
            <a:r>
              <a:rPr lang="en-US" b="1" dirty="0"/>
              <a:t>random forests</a:t>
            </a:r>
            <a:r>
              <a:rPr lang="en-US" dirty="0"/>
              <a:t>) is an ensemble classifier that consists of many decision trees and outputs the class that is the mode of the class's output by individual trees.</a:t>
            </a:r>
          </a:p>
          <a:p>
            <a:r>
              <a:rPr lang="en-US" dirty="0"/>
              <a:t>The algorithm can be used in both classification and regression problems.</a:t>
            </a:r>
          </a:p>
          <a:p>
            <a:r>
              <a:rPr lang="en-US" dirty="0"/>
              <a:t>Random forests can also handle missing values. There are two ways to handle these: using median values to replace continuous variables, and computing the proximity-weighted average of missing values.</a:t>
            </a:r>
            <a:br>
              <a:rPr lang="en-US" sz="2400" dirty="0"/>
            </a:br>
            <a:endParaRPr lang="en-US" sz="2400" dirty="0"/>
          </a:p>
        </p:txBody>
      </p:sp>
    </p:spTree>
    <p:extLst>
      <p:ext uri="{BB962C8B-B14F-4D97-AF65-F5344CB8AC3E}">
        <p14:creationId xmlns:p14="http://schemas.microsoft.com/office/powerpoint/2010/main" val="40501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E5DA-255B-407B-928A-F336DEFE0256}"/>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C064F40C-CFD5-4453-A598-C45CAE97E48A}"/>
              </a:ext>
            </a:extLst>
          </p:cNvPr>
          <p:cNvSpPr>
            <a:spLocks noGrp="1"/>
          </p:cNvSpPr>
          <p:nvPr>
            <p:ph idx="1"/>
          </p:nvPr>
        </p:nvSpPr>
        <p:spPr/>
        <p:txBody>
          <a:bodyPr>
            <a:normAutofit/>
          </a:bodyPr>
          <a:lstStyle/>
          <a:p>
            <a:r>
              <a:rPr lang="en-IN" dirty="0"/>
              <a:t>In this dataset we have 60 rows and 7 columns</a:t>
            </a:r>
          </a:p>
          <a:p>
            <a:r>
              <a:rPr lang="en-IN" dirty="0"/>
              <a:t>These 7 columns include name of Person , Surname , Age , Smokes , Area , Alcohol , Result</a:t>
            </a:r>
          </a:p>
          <a:p>
            <a:r>
              <a:rPr lang="en-IN" dirty="0"/>
              <a:t>Smokes : how many times a person smokes in a day</a:t>
            </a:r>
          </a:p>
          <a:p>
            <a:r>
              <a:rPr lang="en-IN" dirty="0"/>
              <a:t>Alcohol : how many times a person drinks in a day</a:t>
            </a:r>
          </a:p>
          <a:p>
            <a:r>
              <a:rPr lang="en-IN" dirty="0"/>
              <a:t>Inputs columns : Age , Smokes , Alcohol</a:t>
            </a:r>
          </a:p>
          <a:p>
            <a:r>
              <a:rPr lang="en-IN" dirty="0"/>
              <a:t>Output column : Result</a:t>
            </a:r>
          </a:p>
          <a:p>
            <a:endParaRPr lang="en-IN" dirty="0"/>
          </a:p>
          <a:p>
            <a:endParaRPr lang="en-IN" dirty="0"/>
          </a:p>
        </p:txBody>
      </p:sp>
    </p:spTree>
    <p:extLst>
      <p:ext uri="{BB962C8B-B14F-4D97-AF65-F5344CB8AC3E}">
        <p14:creationId xmlns:p14="http://schemas.microsoft.com/office/powerpoint/2010/main" val="329938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5AF6-CD1D-45DB-BAC7-43DB3B4A3C4C}"/>
              </a:ext>
            </a:extLst>
          </p:cNvPr>
          <p:cNvSpPr>
            <a:spLocks noGrp="1"/>
          </p:cNvSpPr>
          <p:nvPr>
            <p:ph type="title"/>
          </p:nvPr>
        </p:nvSpPr>
        <p:spPr/>
        <p:txBody>
          <a:bodyPr>
            <a:normAutofit/>
          </a:bodyPr>
          <a:lstStyle/>
          <a:p>
            <a:r>
              <a:rPr lang="en-IN" dirty="0"/>
              <a:t>STEPS TO IMPLEMENT RANDOMFOREST</a:t>
            </a:r>
          </a:p>
        </p:txBody>
      </p:sp>
      <p:sp>
        <p:nvSpPr>
          <p:cNvPr id="3" name="Content Placeholder 2">
            <a:extLst>
              <a:ext uri="{FF2B5EF4-FFF2-40B4-BE49-F238E27FC236}">
                <a16:creationId xmlns:a16="http://schemas.microsoft.com/office/drawing/2014/main" id="{CDFE1438-4427-4DFC-B0E2-06F9BF2EB844}"/>
              </a:ext>
            </a:extLst>
          </p:cNvPr>
          <p:cNvSpPr>
            <a:spLocks noGrp="1"/>
          </p:cNvSpPr>
          <p:nvPr>
            <p:ph idx="1"/>
          </p:nvPr>
        </p:nvSpPr>
        <p:spPr/>
        <p:txBody>
          <a:bodyPr/>
          <a:lstStyle/>
          <a:p>
            <a:r>
              <a:rPr lang="en-IN" dirty="0"/>
              <a:t>The following are the steps to implement </a:t>
            </a:r>
            <a:r>
              <a:rPr lang="en-IN" dirty="0" err="1"/>
              <a:t>randomforest</a:t>
            </a:r>
            <a:endParaRPr lang="en-IN" dirty="0"/>
          </a:p>
          <a:p>
            <a:r>
              <a:rPr lang="en-IN" dirty="0"/>
              <a:t>Step1 :  Importing libraries</a:t>
            </a:r>
          </a:p>
          <a:p>
            <a:r>
              <a:rPr lang="en-IN" dirty="0"/>
              <a:t>Step2 :  Creating a model</a:t>
            </a:r>
          </a:p>
          <a:p>
            <a:r>
              <a:rPr lang="en-IN" dirty="0"/>
              <a:t>Step3 :  Training the model with the past data</a:t>
            </a:r>
          </a:p>
          <a:p>
            <a:r>
              <a:rPr lang="en-IN" dirty="0"/>
              <a:t>Step4 :  Predicting the outcome</a:t>
            </a:r>
          </a:p>
        </p:txBody>
      </p:sp>
    </p:spTree>
    <p:extLst>
      <p:ext uri="{BB962C8B-B14F-4D97-AF65-F5344CB8AC3E}">
        <p14:creationId xmlns:p14="http://schemas.microsoft.com/office/powerpoint/2010/main" val="375553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E142-AB9C-437C-B338-C9BA11529631}"/>
              </a:ext>
            </a:extLst>
          </p:cNvPr>
          <p:cNvSpPr>
            <a:spLocks noGrp="1"/>
          </p:cNvSpPr>
          <p:nvPr>
            <p:ph type="title"/>
          </p:nvPr>
        </p:nvSpPr>
        <p:spPr/>
        <p:txBody>
          <a:bodyPr/>
          <a:lstStyle/>
          <a:p>
            <a:r>
              <a:rPr lang="en-IN" dirty="0"/>
              <a:t> ALGORITHM</a:t>
            </a:r>
          </a:p>
        </p:txBody>
      </p:sp>
      <p:sp>
        <p:nvSpPr>
          <p:cNvPr id="3" name="Content Placeholder 2">
            <a:extLst>
              <a:ext uri="{FF2B5EF4-FFF2-40B4-BE49-F238E27FC236}">
                <a16:creationId xmlns:a16="http://schemas.microsoft.com/office/drawing/2014/main" id="{641155F9-28F6-4691-8C23-09CA3E9C09BF}"/>
              </a:ext>
            </a:extLst>
          </p:cNvPr>
          <p:cNvSpPr>
            <a:spLocks noGrp="1"/>
          </p:cNvSpPr>
          <p:nvPr>
            <p:ph idx="1"/>
          </p:nvPr>
        </p:nvSpPr>
        <p:spPr/>
        <p:txBody>
          <a:bodyPr>
            <a:normAutofit fontScale="85000" lnSpcReduction="20000"/>
          </a:bodyPr>
          <a:lstStyle/>
          <a:p>
            <a:pPr>
              <a:buNone/>
            </a:pPr>
            <a:r>
              <a:rPr lang="en-US" dirty="0"/>
              <a:t>Each tree is constructed using the following algorithm:</a:t>
            </a:r>
          </a:p>
          <a:p>
            <a:pPr marL="788670" lvl="1" indent="-514350">
              <a:buFont typeface="+mj-lt"/>
              <a:buAutoNum type="arabicPeriod"/>
            </a:pPr>
            <a:r>
              <a:rPr lang="en-US" dirty="0"/>
              <a:t>Let the number of training cases be </a:t>
            </a:r>
            <a:r>
              <a:rPr lang="en-US" i="1" dirty="0"/>
              <a:t>N</a:t>
            </a:r>
            <a:r>
              <a:rPr lang="en-US" dirty="0"/>
              <a:t>, and the number of variables in the classifier be </a:t>
            </a:r>
            <a:r>
              <a:rPr lang="en-US" i="1" dirty="0"/>
              <a:t>M</a:t>
            </a:r>
            <a:r>
              <a:rPr lang="en-US" dirty="0"/>
              <a:t>.</a:t>
            </a:r>
          </a:p>
          <a:p>
            <a:pPr marL="788670" lvl="1" indent="-514350">
              <a:buFont typeface="+mj-lt"/>
              <a:buAutoNum type="arabicPeriod"/>
            </a:pPr>
            <a:r>
              <a:rPr lang="en-US" dirty="0"/>
              <a:t>We are told the number </a:t>
            </a:r>
            <a:r>
              <a:rPr lang="en-US" i="1" dirty="0"/>
              <a:t>m</a:t>
            </a:r>
            <a:r>
              <a:rPr lang="en-US" dirty="0"/>
              <a:t> of input variables to be used to determine the decision at a node of the tree; </a:t>
            </a:r>
            <a:r>
              <a:rPr lang="en-US" i="1" dirty="0"/>
              <a:t>m</a:t>
            </a:r>
            <a:r>
              <a:rPr lang="en-US" dirty="0"/>
              <a:t> should be much less than </a:t>
            </a:r>
            <a:r>
              <a:rPr lang="en-US" i="1" dirty="0"/>
              <a:t>M</a:t>
            </a:r>
            <a:r>
              <a:rPr lang="en-US" dirty="0"/>
              <a:t>.</a:t>
            </a:r>
          </a:p>
          <a:p>
            <a:pPr marL="788670" lvl="1" indent="-514350">
              <a:buFont typeface="+mj-lt"/>
              <a:buAutoNum type="arabicPeriod"/>
            </a:pPr>
            <a:r>
              <a:rPr lang="en-US" dirty="0"/>
              <a:t>Choose a training set for this tree by choosing </a:t>
            </a:r>
            <a:r>
              <a:rPr lang="en-US" i="1" dirty="0"/>
              <a:t>n</a:t>
            </a:r>
            <a:r>
              <a:rPr lang="en-US" dirty="0"/>
              <a:t> times with replacement from all </a:t>
            </a:r>
            <a:r>
              <a:rPr lang="en-US" i="1" dirty="0"/>
              <a:t>N</a:t>
            </a:r>
            <a:r>
              <a:rPr lang="en-US" dirty="0"/>
              <a:t> available training cases (i.e. take a bootstrap sample). Use the rest of the cases to estimate the error of the tree, by predicting their classes.</a:t>
            </a:r>
          </a:p>
          <a:p>
            <a:pPr marL="788670" lvl="1" indent="-514350">
              <a:buFont typeface="+mj-lt"/>
              <a:buAutoNum type="arabicPeriod"/>
            </a:pPr>
            <a:r>
              <a:rPr lang="en-US" dirty="0"/>
              <a:t>For each node of the tree, randomly choose </a:t>
            </a:r>
            <a:r>
              <a:rPr lang="en-US" i="1" dirty="0"/>
              <a:t>m</a:t>
            </a:r>
            <a:r>
              <a:rPr lang="en-US" dirty="0"/>
              <a:t> variables on which to base the decision at that node. Calculate the best split based on these </a:t>
            </a:r>
            <a:r>
              <a:rPr lang="en-US" i="1" dirty="0"/>
              <a:t>m</a:t>
            </a:r>
            <a:r>
              <a:rPr lang="en-US" dirty="0"/>
              <a:t> variables in the training set.</a:t>
            </a:r>
          </a:p>
          <a:p>
            <a:pPr marL="788670" lvl="1" indent="-514350">
              <a:buFont typeface="+mj-lt"/>
              <a:buAutoNum type="arabicPeriod"/>
            </a:pPr>
            <a:r>
              <a:rPr lang="en-US" dirty="0"/>
              <a:t>Each tree is fully grown and not pruned (as may be done in constructing a normal tree classifier).</a:t>
            </a:r>
          </a:p>
          <a:p>
            <a:pPr>
              <a:buNone/>
            </a:pPr>
            <a:r>
              <a:rPr lang="en-US" dirty="0"/>
              <a:t>For prediction a new sample is pushed down the tree. It is assigned the label of the training sample in the terminal node it ends up in. This procedure is iterated over all trees in the ensemble, and the average vote of all trees is reported as random forest prediction.</a:t>
            </a:r>
          </a:p>
          <a:p>
            <a:endParaRPr lang="en-US" dirty="0"/>
          </a:p>
          <a:p>
            <a:endParaRPr lang="en-IN" dirty="0"/>
          </a:p>
        </p:txBody>
      </p:sp>
    </p:spTree>
    <p:extLst>
      <p:ext uri="{BB962C8B-B14F-4D97-AF65-F5344CB8AC3E}">
        <p14:creationId xmlns:p14="http://schemas.microsoft.com/office/powerpoint/2010/main" val="278057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BDED-66CA-45AC-AD36-6E6E667FD079}"/>
              </a:ext>
            </a:extLst>
          </p:cNvPr>
          <p:cNvSpPr>
            <a:spLocks noGrp="1"/>
          </p:cNvSpPr>
          <p:nvPr>
            <p:ph type="title"/>
          </p:nvPr>
        </p:nvSpPr>
        <p:spPr/>
        <p:txBody>
          <a:bodyPr/>
          <a:lstStyle/>
          <a:p>
            <a:r>
              <a:rPr lang="en-IN" b="1" dirty="0"/>
              <a:t>Random Forest Classifier</a:t>
            </a:r>
          </a:p>
        </p:txBody>
      </p:sp>
      <p:sp>
        <p:nvSpPr>
          <p:cNvPr id="3" name="Content Placeholder 2">
            <a:extLst>
              <a:ext uri="{FF2B5EF4-FFF2-40B4-BE49-F238E27FC236}">
                <a16:creationId xmlns:a16="http://schemas.microsoft.com/office/drawing/2014/main" id="{93C430C1-69EB-4AE5-878A-C37612F146A5}"/>
              </a:ext>
            </a:extLst>
          </p:cNvPr>
          <p:cNvSpPr>
            <a:spLocks noGrp="1"/>
          </p:cNvSpPr>
          <p:nvPr>
            <p:ph idx="1"/>
          </p:nvPr>
        </p:nvSpPr>
        <p:spPr/>
        <p:txBody>
          <a:bodyPr>
            <a:normAutofit/>
          </a:bodyPr>
          <a:lstStyle/>
          <a:p>
            <a:r>
              <a:rPr lang="en-US" dirty="0"/>
              <a:t>Random forest classifier creates a set of decision trees from randomly selected subset of training set. It then aggregates the votes from different decision trees to decide the final class of the test object.</a:t>
            </a:r>
          </a:p>
          <a:p>
            <a:r>
              <a:rPr lang="en-US" dirty="0"/>
              <a:t>It uses averaging to improve the predictive accuracy and control over-fitting.</a:t>
            </a:r>
          </a:p>
          <a:p>
            <a:r>
              <a:rPr lang="en-US" dirty="0"/>
              <a:t>Random forests is slow in generating predictions because it has multiple decision trees. Whenever it makes a prediction, all the trees in the forest have to make a prediction for the same given input and then perform voting on it. This whole process is time-consuming</a:t>
            </a:r>
            <a:endParaRPr lang="en-IN" dirty="0"/>
          </a:p>
        </p:txBody>
      </p:sp>
    </p:spTree>
    <p:extLst>
      <p:ext uri="{BB962C8B-B14F-4D97-AF65-F5344CB8AC3E}">
        <p14:creationId xmlns:p14="http://schemas.microsoft.com/office/powerpoint/2010/main" val="259438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1435-A21D-4C59-A96E-8EA19C82B285}"/>
              </a:ext>
            </a:extLst>
          </p:cNvPr>
          <p:cNvSpPr>
            <a:spLocks noGrp="1"/>
          </p:cNvSpPr>
          <p:nvPr>
            <p:ph type="title"/>
          </p:nvPr>
        </p:nvSpPr>
        <p:spPr>
          <a:xfrm>
            <a:off x="6656077" y="685800"/>
            <a:ext cx="3227715" cy="1687924"/>
          </a:xfrm>
        </p:spPr>
        <p:txBody>
          <a:bodyPr/>
          <a:lstStyle/>
          <a:p>
            <a:r>
              <a:rPr lang="en-IN" dirty="0"/>
              <a:t>HOW ALGORITHM WORKS</a:t>
            </a:r>
          </a:p>
        </p:txBody>
      </p:sp>
      <p:sp>
        <p:nvSpPr>
          <p:cNvPr id="3" name="Content Placeholder 2">
            <a:extLst>
              <a:ext uri="{FF2B5EF4-FFF2-40B4-BE49-F238E27FC236}">
                <a16:creationId xmlns:a16="http://schemas.microsoft.com/office/drawing/2014/main" id="{F2EA1979-EAB3-4A53-B9BF-635B20B0839E}"/>
              </a:ext>
            </a:extLst>
          </p:cNvPr>
          <p:cNvSpPr>
            <a:spLocks noGrp="1"/>
          </p:cNvSpPr>
          <p:nvPr>
            <p:ph idx="1"/>
          </p:nvPr>
        </p:nvSpPr>
        <p:spPr/>
        <p:txBody>
          <a:bodyPr/>
          <a:lstStyle/>
          <a:p>
            <a:pPr marL="0" indent="0">
              <a:buNone/>
            </a:pPr>
            <a:br>
              <a:rPr lang="en-US" dirty="0"/>
            </a:br>
            <a:endParaRPr lang="en-IN" dirty="0"/>
          </a:p>
        </p:txBody>
      </p:sp>
      <p:sp>
        <p:nvSpPr>
          <p:cNvPr id="6" name="Text Placeholder 5">
            <a:extLst>
              <a:ext uri="{FF2B5EF4-FFF2-40B4-BE49-F238E27FC236}">
                <a16:creationId xmlns:a16="http://schemas.microsoft.com/office/drawing/2014/main" id="{65CE8D70-0255-4D66-B7A5-92CEC9A525B8}"/>
              </a:ext>
            </a:extLst>
          </p:cNvPr>
          <p:cNvSpPr>
            <a:spLocks noGrp="1"/>
          </p:cNvSpPr>
          <p:nvPr>
            <p:ph type="body" sz="half" idx="2"/>
          </p:nvPr>
        </p:nvSpPr>
        <p:spPr>
          <a:xfrm>
            <a:off x="6656077" y="2438727"/>
            <a:ext cx="3502991" cy="3938700"/>
          </a:xfrm>
        </p:spPr>
        <p:txBody>
          <a:bodyPr>
            <a:normAutofit fontScale="32500" lnSpcReduction="20000"/>
          </a:bodyPr>
          <a:lstStyle/>
          <a:p>
            <a:r>
              <a:rPr lang="en-IN" sz="4900" dirty="0"/>
              <a:t>It works In four steps:</a:t>
            </a:r>
          </a:p>
          <a:p>
            <a:r>
              <a:rPr lang="en-IN" sz="4900" dirty="0"/>
              <a:t>1 . </a:t>
            </a:r>
            <a:r>
              <a:rPr lang="en-US" sz="4900" dirty="0"/>
              <a:t>Select random samples from a given dataset.</a:t>
            </a:r>
          </a:p>
          <a:p>
            <a:r>
              <a:rPr lang="en-IN" sz="4900" dirty="0"/>
              <a:t> 2 . </a:t>
            </a:r>
            <a:r>
              <a:rPr lang="en-US" sz="4900" dirty="0"/>
              <a:t>Construct a decision tree for each sample and get a prediction result from each decision tree.</a:t>
            </a:r>
          </a:p>
          <a:p>
            <a:r>
              <a:rPr lang="en-US" sz="4900" dirty="0"/>
              <a:t>3 . Perform a vote for each predicted result.</a:t>
            </a:r>
          </a:p>
          <a:p>
            <a:r>
              <a:rPr lang="en-US" sz="4900" dirty="0"/>
              <a:t>4 . Select the prediction result with the most votes as the final prediction.</a:t>
            </a:r>
          </a:p>
          <a:p>
            <a:br>
              <a:rPr lang="en-US" dirty="0"/>
            </a:br>
            <a:br>
              <a:rPr lang="en-US" dirty="0"/>
            </a:br>
            <a:endParaRPr lang="en-IN" dirty="0"/>
          </a:p>
          <a:p>
            <a:endParaRPr lang="en-IN" dirty="0"/>
          </a:p>
        </p:txBody>
      </p:sp>
      <p:sp>
        <p:nvSpPr>
          <p:cNvPr id="4" name="Rectangle 1">
            <a:extLst>
              <a:ext uri="{FF2B5EF4-FFF2-40B4-BE49-F238E27FC236}">
                <a16:creationId xmlns:a16="http://schemas.microsoft.com/office/drawing/2014/main" id="{60E077EC-E2AC-478C-921F-16BF01B57878}"/>
              </a:ext>
            </a:extLst>
          </p:cNvPr>
          <p:cNvSpPr>
            <a:spLocks noChangeArrowheads="1"/>
          </p:cNvSpPr>
          <p:nvPr/>
        </p:nvSpPr>
        <p:spPr bwMode="auto">
          <a:xfrm>
            <a:off x="0" y="-414167"/>
            <a:ext cx="48090" cy="828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rgbClr val="3D4251"/>
                </a:solidFill>
                <a:effectLst/>
                <a:latin typeface="Lora"/>
              </a:rPr>
              <a:t>.</a:t>
            </a:r>
            <a:endParaRPr kumimoji="0" lang="en-US" altLang="en-US" sz="18000" b="1" i="0" u="none" strike="noStrike" cap="none" normalizeH="0" baseline="0" dirty="0">
              <a:ln>
                <a:noFill/>
              </a:ln>
              <a:solidFill>
                <a:srgbClr val="3D425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FA1AA992-2C1C-44E2-B9F6-A8FAB192CB28}"/>
              </a:ext>
            </a:extLst>
          </p:cNvPr>
          <p:cNvSpPr>
            <a:spLocks noChangeArrowheads="1"/>
          </p:cNvSpPr>
          <p:nvPr/>
        </p:nvSpPr>
        <p:spPr bwMode="auto">
          <a:xfrm>
            <a:off x="7105291" y="-1401949"/>
            <a:ext cx="65" cy="33674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0" b="1" i="0" u="none" strike="noStrike" cap="none" normalizeH="0" baseline="0" dirty="0">
              <a:ln>
                <a:noFill/>
              </a:ln>
              <a:solidFill>
                <a:srgbClr val="3D4251"/>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Voting">
            <a:extLst>
              <a:ext uri="{FF2B5EF4-FFF2-40B4-BE49-F238E27FC236}">
                <a16:creationId xmlns:a16="http://schemas.microsoft.com/office/drawing/2014/main" id="{D9B375FF-C210-4CD9-BF41-EDA6F51C9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23" y="1357312"/>
            <a:ext cx="558165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32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E8DD-A603-45A7-9144-B2ADB68A5B72}"/>
              </a:ext>
            </a:extLst>
          </p:cNvPr>
          <p:cNvSpPr>
            <a:spLocks noGrp="1"/>
          </p:cNvSpPr>
          <p:nvPr>
            <p:ph type="title"/>
          </p:nvPr>
        </p:nvSpPr>
        <p:spPr/>
        <p:txBody>
          <a:bodyPr/>
          <a:lstStyle/>
          <a:p>
            <a:br>
              <a:rPr lang="en-IN" dirty="0"/>
            </a:br>
            <a:r>
              <a:rPr lang="en-IN" dirty="0"/>
              <a:t>RESULT:</a:t>
            </a:r>
            <a:r>
              <a:rPr lang="en-IN" sz="1800" cap="none" dirty="0"/>
              <a:t> we have predicted whether a person can have lung cancer </a:t>
            </a:r>
            <a:r>
              <a:rPr lang="en-IN" sz="1800" cap="none"/>
              <a:t>or not.   </a:t>
            </a:r>
            <a:br>
              <a:rPr lang="en-IN" cap="none" dirty="0"/>
            </a:br>
            <a:endParaRPr lang="en-IN" dirty="0"/>
          </a:p>
        </p:txBody>
      </p:sp>
      <p:sp>
        <p:nvSpPr>
          <p:cNvPr id="11" name="Content Placeholder 10">
            <a:extLst>
              <a:ext uri="{FF2B5EF4-FFF2-40B4-BE49-F238E27FC236}">
                <a16:creationId xmlns:a16="http://schemas.microsoft.com/office/drawing/2014/main" id="{0E13590E-6248-4A86-9C07-6A51FDE29D1C}"/>
              </a:ext>
            </a:extLst>
          </p:cNvPr>
          <p:cNvSpPr>
            <a:spLocks noGrp="1"/>
          </p:cNvSpPr>
          <p:nvPr>
            <p:ph type="body" sz="half" idx="2"/>
          </p:nvPr>
        </p:nvSpPr>
        <p:spPr/>
        <p:txBody>
          <a:bodyPr/>
          <a:lstStyle/>
          <a:p>
            <a:pPr marL="0" indent="0">
              <a:buNone/>
            </a:pPr>
            <a:r>
              <a:rPr lang="en-IN" sz="2800" dirty="0"/>
              <a:t>CONCLUSION </a:t>
            </a:r>
            <a:r>
              <a:rPr lang="en-IN" dirty="0"/>
              <a:t>: If we train the model with the dataset which is considered as the past data  and then it can predict  whether a person can have lung cancer or not by using suitable algorithm. </a:t>
            </a:r>
          </a:p>
        </p:txBody>
      </p:sp>
      <p:sp>
        <p:nvSpPr>
          <p:cNvPr id="5" name="Rectangle 2">
            <a:extLst>
              <a:ext uri="{FF2B5EF4-FFF2-40B4-BE49-F238E27FC236}">
                <a16:creationId xmlns:a16="http://schemas.microsoft.com/office/drawing/2014/main" id="{99FA1383-7090-49C5-AA61-08C825603018}"/>
              </a:ext>
            </a:extLst>
          </p:cNvPr>
          <p:cNvSpPr>
            <a:spLocks noChangeArrowheads="1"/>
          </p:cNvSpPr>
          <p:nvPr/>
        </p:nvSpPr>
        <p:spPr bwMode="auto">
          <a:xfrm>
            <a:off x="529904" y="133054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B49760CA-7EEE-4BC0-87FE-159220DC11C8}"/>
              </a:ext>
            </a:extLst>
          </p:cNvPr>
          <p:cNvSpPr>
            <a:spLocks noChangeArrowheads="1"/>
          </p:cNvSpPr>
          <p:nvPr/>
        </p:nvSpPr>
        <p:spPr bwMode="auto">
          <a:xfrm>
            <a:off x="76200" y="-12505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[63]:</a:t>
            </a:r>
            <a:endParaRPr kumimoji="0" lang="en-US" altLang="en-US" sz="1000" b="0" i="0" u="none" strike="noStrike" cap="none" normalizeH="0" baseline="0">
              <a:ln>
                <a:noFill/>
              </a:ln>
              <a:solidFill>
                <a:srgbClr val="5A6872"/>
              </a:solidFill>
              <a:effectLst/>
              <a:latin typeface="ibm-plex-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22926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379</TotalTime>
  <Words>614</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Courier New</vt:lpstr>
      <vt:lpstr>Gill Sans MT</vt:lpstr>
      <vt:lpstr>ibm-plex-sans</vt:lpstr>
      <vt:lpstr>Lato</vt:lpstr>
      <vt:lpstr>Lora</vt:lpstr>
      <vt:lpstr>Gallery</vt:lpstr>
      <vt:lpstr>PROJECT</vt:lpstr>
      <vt:lpstr>LUNG CANCER PREDECTION</vt:lpstr>
      <vt:lpstr>DATASET</vt:lpstr>
      <vt:lpstr>STEPS TO IMPLEMENT RANDOMFOREST</vt:lpstr>
      <vt:lpstr> ALGORITHM</vt:lpstr>
      <vt:lpstr>Random Forest Classifier</vt:lpstr>
      <vt:lpstr>HOW ALGORITHM WORKS</vt:lpstr>
      <vt:lpstr> RESULT: we have predicted whether a person can have lung cancer or not.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p.shashank reddy</dc:creator>
  <cp:lastModifiedBy> </cp:lastModifiedBy>
  <cp:revision>16</cp:revision>
  <dcterms:created xsi:type="dcterms:W3CDTF">2019-06-21T14:09:36Z</dcterms:created>
  <dcterms:modified xsi:type="dcterms:W3CDTF">2019-06-21T20:29:49Z</dcterms:modified>
</cp:coreProperties>
</file>