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l-PL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l-PL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l-PL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l-PL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pl-PL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l-PL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l-PL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l-PL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pl-PL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l-PL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l-PL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pl-PL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l-PL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l-PL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l-PL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l-PL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l-PL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l-PL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pl-PL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l-PL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l-PL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l-PL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l-PL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pl-PL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l-PL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l-PL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l-PL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l-PL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l-PL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l-PL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l-PL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l-PL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pl-PL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l-PL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l-PL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l-PL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6304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r>
              <a:rPr b="0" lang="pl-PL" sz="2400" spc="-1" strike="noStrike">
                <a:solidFill>
                  <a:srgbClr val="dbf5f9"/>
                </a:solidFill>
                <a:latin typeface="Source Sans Pro"/>
              </a:rPr>
              <a:t>&lt;data/godzina&gt;</a:t>
            </a:r>
            <a:endParaRPr b="0" lang="pl-PL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66560" y="6887160"/>
            <a:ext cx="3803040" cy="5216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pl-PL" sz="2400" spc="-1" strike="noStrike">
                <a:solidFill>
                  <a:srgbClr val="dbf5f9"/>
                </a:solidFill>
                <a:latin typeface="Source Sans Pro"/>
              </a:rPr>
              <a:t>&lt;stopka&gt;</a:t>
            </a:r>
            <a:endParaRPr b="0" lang="pl-PL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56620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pPr algn="r"/>
            <a:fld id="{AF40E639-0A76-40D6-8F69-4F15D808A3B3}" type="slidenum">
              <a:rPr b="0" lang="pl-PL" sz="2400" spc="-1" strike="noStrike">
                <a:solidFill>
                  <a:srgbClr val="dbf5f9"/>
                </a:solidFill>
                <a:latin typeface="Source Sans Pro"/>
              </a:rPr>
              <a:t>&lt;numer&gt;</a:t>
            </a:fld>
            <a:endParaRPr b="0" lang="pl-PL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pl-PL" sz="8000" spc="-1" strike="noStrike">
                <a:solidFill>
                  <a:srgbClr val="04617b"/>
                </a:solidFill>
                <a:latin typeface="Source Sans Pro Light"/>
              </a:rPr>
              <a:t>Kliknij, aby edytować format tekstu tytułu</a:t>
            </a:r>
            <a:endParaRPr b="0" lang="pl-PL" sz="8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pl-PL" sz="2800" spc="-1" strike="noStrike">
                <a:solidFill>
                  <a:srgbClr val="dbf5f9"/>
                </a:solidFill>
                <a:latin typeface="Source Sans Pro"/>
              </a:rPr>
              <a:t>Kliknij, aby edytować format tekstu konspektu</a:t>
            </a:r>
            <a:endParaRPr b="0" lang="pl-PL" sz="2800" spc="-1" strike="noStrike">
              <a:solidFill>
                <a:srgbClr val="dbf5f9"/>
              </a:solidFill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pl-PL" sz="2200" spc="-1" strike="noStrike">
                <a:solidFill>
                  <a:srgbClr val="dbf5f9"/>
                </a:solidFill>
                <a:latin typeface="Source Sans Pro"/>
              </a:rPr>
              <a:t>Drugi poziom konspektu</a:t>
            </a:r>
            <a:endParaRPr b="0" lang="pl-PL" sz="2200" spc="-1" strike="noStrike">
              <a:solidFill>
                <a:srgbClr val="dbf5f9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solidFill>
                  <a:srgbClr val="dbf5f9"/>
                </a:solidFill>
                <a:latin typeface="Source Sans Pro"/>
              </a:rPr>
              <a:t>Trzeci poziom konspektu</a:t>
            </a:r>
            <a:endParaRPr b="0" lang="pl-PL" sz="2400" spc="-1" strike="noStrike">
              <a:solidFill>
                <a:srgbClr val="dbf5f9"/>
              </a:solid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solidFill>
                  <a:srgbClr val="dbf5f9"/>
                </a:solidFill>
                <a:latin typeface="Source Sans Pro"/>
              </a:rPr>
              <a:t>Czwarty poziom konspektu</a:t>
            </a:r>
            <a:endParaRPr b="0" lang="pl-PL" sz="2000" spc="-1" strike="noStrike">
              <a:solidFill>
                <a:srgbClr val="dbf5f9"/>
              </a:solid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dbf5f9"/>
                </a:solidFill>
                <a:latin typeface="Source Sans Pro"/>
              </a:rPr>
              <a:t>Piąty poziom konspektu</a:t>
            </a:r>
            <a:endParaRPr b="0" lang="pl-PL" sz="2000" spc="-1" strike="noStrike">
              <a:solidFill>
                <a:srgbClr val="dbf5f9"/>
              </a:solid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dbf5f9"/>
                </a:solidFill>
                <a:latin typeface="Source Sans Pro"/>
              </a:rPr>
              <a:t>Szósty poziom konspektu</a:t>
            </a:r>
            <a:endParaRPr b="0" lang="pl-PL" sz="2000" spc="-1" strike="noStrike">
              <a:solidFill>
                <a:srgbClr val="dbf5f9"/>
              </a:solid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dbf5f9"/>
                </a:solidFill>
                <a:latin typeface="Source Sans Pro"/>
              </a:rPr>
              <a:t>Siódmy poziom konspektu</a:t>
            </a:r>
            <a:endParaRPr b="0" lang="pl-PL" sz="20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pl-PL" sz="6000" spc="-1" strike="noStrike">
                <a:solidFill>
                  <a:srgbClr val="ffffff"/>
                </a:solidFill>
                <a:latin typeface="Source Sans Pro Light"/>
              </a:rPr>
              <a:t>Kliknij, aby edytować format tekstu tytułu</a:t>
            </a:r>
            <a:endParaRPr b="0" lang="pl-PL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Source Sans Pro"/>
              </a:rPr>
              <a:t>Kliknij, aby edytować format tekstu konspektu</a:t>
            </a:r>
            <a:endParaRPr b="0" lang="pl-PL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Source Sans Pro"/>
              </a:rPr>
              <a:t>Drugi poziom konspektu</a:t>
            </a:r>
            <a:endParaRPr b="0" lang="pl-PL" sz="28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Source Sans Pro"/>
              </a:rPr>
              <a:t>Trzeci poziom konspektu</a:t>
            </a:r>
            <a:endParaRPr b="0" lang="pl-PL" sz="2400" spc="-1" strike="noStrike"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pl-PL" sz="2400" spc="-1" strike="noStrike">
                <a:latin typeface="Source Sans Pro"/>
              </a:rPr>
              <a:t>Czwarty poziom konspektu</a:t>
            </a:r>
            <a:endParaRPr b="0" lang="pl-PL" sz="2400" spc="-1" strike="noStrike"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Source Sans Pro"/>
              </a:rPr>
              <a:t>Piąty poziom konspektu</a:t>
            </a:r>
            <a:endParaRPr b="0" lang="pl-PL" sz="2400" spc="-1" strike="noStrike"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Source Sans Pro"/>
              </a:rPr>
              <a:t>Szósty poziom konspektu</a:t>
            </a:r>
            <a:endParaRPr b="0" lang="pl-PL" sz="2400" spc="-1" strike="noStrike"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Source Sans Pro"/>
              </a:rPr>
              <a:t>Siódmy poziom konspektu</a:t>
            </a:r>
            <a:endParaRPr b="0" lang="pl-PL" sz="2400" spc="-1" strike="noStrike">
              <a:latin typeface="Source Sans Pro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9904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r>
              <a:rPr b="0" lang="pl-PL" sz="2400" spc="-1" strike="noStrike">
                <a:solidFill>
                  <a:srgbClr val="484848"/>
                </a:solidFill>
                <a:latin typeface="Source Sans Pro"/>
              </a:rPr>
              <a:t>&lt;data/godzina&gt;</a:t>
            </a:r>
            <a:endParaRPr b="0" lang="pl-PL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102560" y="6887160"/>
            <a:ext cx="3803040" cy="5216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pl-PL" sz="2400" spc="-1" strike="noStrike">
                <a:solidFill>
                  <a:srgbClr val="484848"/>
                </a:solidFill>
                <a:latin typeface="Source Sans Pro"/>
              </a:rPr>
              <a:t>&lt;stopka&gt;</a:t>
            </a:r>
            <a:endParaRPr b="0" lang="pl-PL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0220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pPr algn="r"/>
            <a:fld id="{7DA0896B-C34B-4708-8641-B923BDB4077E}" type="slidenum">
              <a:rPr b="0" lang="pl-PL" sz="2400" spc="-1" strike="noStrike">
                <a:solidFill>
                  <a:srgbClr val="484848"/>
                </a:solidFill>
                <a:latin typeface="Source Sans Pro"/>
              </a:rPr>
              <a:t>&lt;numer&gt;</a:t>
            </a:fld>
            <a:endParaRPr b="0" lang="pl-PL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pl-PL" sz="6000" spc="-1" strike="noStrike">
                <a:solidFill>
                  <a:srgbClr val="04617b"/>
                </a:solidFill>
                <a:latin typeface="Source Sans Pro Light"/>
              </a:rPr>
              <a:t>Kliknij, aby edytować format tekstu tytułu</a:t>
            </a:r>
            <a:endParaRPr b="0" lang="pl-PL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Source Sans Pro"/>
              </a:rPr>
              <a:t>Kliknij, aby edytować format tekstu konspektu</a:t>
            </a:r>
            <a:endParaRPr b="0" lang="pl-PL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Source Sans Pro"/>
              </a:rPr>
              <a:t>Drugi poziom konspektu</a:t>
            </a:r>
            <a:endParaRPr b="0" lang="pl-PL" sz="28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Source Sans Pro"/>
              </a:rPr>
              <a:t>Trzeci poziom konspektu</a:t>
            </a:r>
            <a:endParaRPr b="0" lang="pl-PL" sz="2400" spc="-1" strike="noStrike"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pl-PL" sz="2400" spc="-1" strike="noStrike">
                <a:latin typeface="Source Sans Pro"/>
              </a:rPr>
              <a:t>Czwarty poziom konspektu</a:t>
            </a:r>
            <a:endParaRPr b="0" lang="pl-PL" sz="2400" spc="-1" strike="noStrike"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Source Sans Pro"/>
              </a:rPr>
              <a:t>Piąty poziom konspektu</a:t>
            </a:r>
            <a:endParaRPr b="0" lang="pl-PL" sz="2400" spc="-1" strike="noStrike"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Source Sans Pro"/>
              </a:rPr>
              <a:t>Szósty poziom konspektu</a:t>
            </a:r>
            <a:endParaRPr b="0" lang="pl-PL" sz="2400" spc="-1" strike="noStrike"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Source Sans Pro"/>
              </a:rPr>
              <a:t>Siódmy poziom konspektu</a:t>
            </a:r>
            <a:endParaRPr b="0" lang="pl-PL" sz="2400" spc="-1" strike="noStrike">
              <a:latin typeface="Source Sans Pro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99040" y="68277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r>
              <a:rPr b="0" lang="pl-PL" sz="2400" spc="-1" strike="noStrike">
                <a:solidFill>
                  <a:srgbClr val="484848"/>
                </a:solidFill>
                <a:latin typeface="Source Sans Pro"/>
              </a:rPr>
              <a:t>&lt;data/godzina&gt;</a:t>
            </a:r>
            <a:endParaRPr b="0" lang="pl-PL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102560" y="6827760"/>
            <a:ext cx="3803040" cy="5216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pl-PL" sz="2400" spc="-1" strike="noStrike">
                <a:solidFill>
                  <a:srgbClr val="484848"/>
                </a:solidFill>
                <a:latin typeface="Source Sans Pro"/>
              </a:rPr>
              <a:t>&lt;stopka&gt;</a:t>
            </a:r>
            <a:endParaRPr b="0" lang="pl-PL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9188640" y="6827760"/>
            <a:ext cx="2253600" cy="521640"/>
          </a:xfrm>
          <a:prstGeom prst="rect">
            <a:avLst/>
          </a:prstGeom>
        </p:spPr>
        <p:txBody>
          <a:bodyPr lIns="0" rIns="0" tIns="0" bIns="0"/>
          <a:p>
            <a:pPr algn="r"/>
            <a:fld id="{717BDB8B-98A7-4227-8ACC-1DC0124CD1C0}" type="slidenum">
              <a:rPr b="0" lang="pl-PL" sz="2400" spc="-1" strike="noStrike">
                <a:solidFill>
                  <a:srgbClr val="484848"/>
                </a:solidFill>
                <a:latin typeface="Source Sans Pro"/>
              </a:rPr>
              <a:t>&lt;numer&gt;</a:t>
            </a:fld>
            <a:endParaRPr b="0" lang="pl-PL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0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0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0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0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0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0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30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30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hyperlink" Target="https://docs.docker.com/install/" TargetMode="External"/><Relationship Id="rId3" Type="http://schemas.openxmlformats.org/officeDocument/2006/relationships/hyperlink" Target="https://store.docker.com/editions/community/docker-ce-desktop-windows" TargetMode="External"/><Relationship Id="rId4" Type="http://schemas.openxmlformats.org/officeDocument/2006/relationships/hyperlink" Target="https://docs.docker.com/compose/install/" TargetMode="External"/><Relationship Id="rId5" Type="http://schemas.openxmlformats.org/officeDocument/2006/relationships/hyperlink" Target="https://hub.docker.com/" TargetMode="External"/><Relationship Id="rId6" Type="http://schemas.openxmlformats.org/officeDocument/2006/relationships/hyperlink" Target="https://docs.docker.com/engine/reference/builder/" TargetMode="External"/><Relationship Id="rId7" Type="http://schemas.openxmlformats.org/officeDocument/2006/relationships/hyperlink" Target="https://docs.docker.com/compose/compose-file/" TargetMode="External"/><Relationship Id="rId8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48640" y="301320"/>
            <a:ext cx="10798560" cy="445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endParaRPr b="0" lang="pl-PL" sz="8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554400" y="5472000"/>
            <a:ext cx="10789920" cy="1550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/>
            <a:r>
              <a:rPr b="1" lang="pl-PL" sz="3200" spc="-1" strike="noStrike">
                <a:solidFill>
                  <a:srgbClr val="dbf5f9"/>
                </a:solidFill>
                <a:latin typeface="Source Sans Pro"/>
              </a:rPr>
              <a:t>Tomasz Adamczyk</a:t>
            </a:r>
            <a:endParaRPr b="1" lang="pl-PL" sz="3200" spc="-1" strike="noStrike">
              <a:solidFill>
                <a:srgbClr val="dbf5f9"/>
              </a:solidFill>
              <a:latin typeface="Source Sans Pro"/>
            </a:endParaRPr>
          </a:p>
          <a:p>
            <a:pPr algn="r"/>
            <a:r>
              <a:rPr b="1" lang="pl-PL" sz="3200" spc="-1" strike="noStrike">
                <a:solidFill>
                  <a:srgbClr val="dbf5f9"/>
                </a:solidFill>
                <a:latin typeface="Source Sans Pro"/>
              </a:rPr>
              <a:t>Nr albumu 243217</a:t>
            </a:r>
            <a:endParaRPr b="1" lang="pl-PL" sz="3200" spc="-1" strike="noStrike">
              <a:solidFill>
                <a:srgbClr val="dbf5f9"/>
              </a:solidFill>
              <a:latin typeface="Source Sans Pro"/>
            </a:endParaRPr>
          </a:p>
          <a:p>
            <a:pPr algn="r"/>
            <a:r>
              <a:rPr b="1" lang="pl-PL" sz="3200" spc="-1" strike="noStrike">
                <a:solidFill>
                  <a:srgbClr val="dbf5f9"/>
                </a:solidFill>
                <a:latin typeface="Source Sans Pro"/>
              </a:rPr>
              <a:t>Informatyka 3. rok, 2017/2018 </a:t>
            </a:r>
            <a:endParaRPr b="1" lang="pl-PL" sz="3200" spc="-1" strike="noStrike">
              <a:solidFill>
                <a:srgbClr val="dbf5f9"/>
              </a:solidFill>
              <a:latin typeface="Source Sans Pro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1229400" y="1656000"/>
            <a:ext cx="9540000" cy="226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599040" y="841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pl-PL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599040" y="841320"/>
            <a:ext cx="10800000" cy="5842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i="1" lang="pl-PL" sz="3200" spc="-1" strike="noStrike">
                <a:latin typeface="Source Sans Pro"/>
              </a:rPr>
              <a:t>  </a:t>
            </a:r>
            <a:r>
              <a:rPr b="0" i="1" lang="pl-PL" sz="3200" spc="-1" strike="noStrike">
                <a:latin typeface="Source Sans Pro"/>
              </a:rPr>
              <a:t>4. </a:t>
            </a:r>
            <a:r>
              <a:rPr b="0" i="1" lang="pl-PL" sz="3200" spc="-1" strike="noStrike" u="sng">
                <a:uFillTx/>
                <a:latin typeface="Source Sans Pro"/>
              </a:rPr>
              <a:t>Wpisujemy poniższy kod do pliku HelloWorld.java</a:t>
            </a:r>
            <a:endParaRPr b="0" lang="pl-PL" sz="3200" spc="-1" strike="noStrike">
              <a:latin typeface="Source Sans Pro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1679400" y="2111400"/>
            <a:ext cx="8640000" cy="3337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599040" y="841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pl-PL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599040" y="841320"/>
            <a:ext cx="10800000" cy="5842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i="1" lang="pl-PL" sz="3200" spc="-1" strike="noStrike">
                <a:latin typeface="Source Sans Pro"/>
              </a:rPr>
              <a:t>  </a:t>
            </a:r>
            <a:r>
              <a:rPr b="0" i="1" lang="pl-PL" sz="3200" spc="-1" strike="noStrike">
                <a:latin typeface="Source Sans Pro"/>
              </a:rPr>
              <a:t>5. </a:t>
            </a:r>
            <a:r>
              <a:rPr b="0" i="1" lang="pl-PL" sz="3200" spc="-1" strike="noStrike" u="sng">
                <a:uFillTx/>
                <a:latin typeface="Source Sans Pro"/>
              </a:rPr>
              <a:t>Wpisujemy poniższy kod do pliku Dockerfile</a:t>
            </a:r>
            <a:endParaRPr b="0" lang="pl-PL" sz="3200" spc="-1" strike="noStrike">
              <a:latin typeface="Source Sans Pro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3119400" y="2523600"/>
            <a:ext cx="5760000" cy="2512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599040" y="841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pl-PL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597600" y="360000"/>
            <a:ext cx="10800000" cy="16081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just"/>
            <a:r>
              <a:rPr b="0" i="1" lang="pl-PL" sz="3200" spc="-1" strike="noStrike">
                <a:latin typeface="Source Sans Pro"/>
              </a:rPr>
              <a:t>  </a:t>
            </a:r>
            <a:r>
              <a:rPr b="0" i="1" lang="pl-PL" sz="3200" spc="-1" strike="noStrike">
                <a:latin typeface="Source Sans Pro"/>
              </a:rPr>
              <a:t>6. </a:t>
            </a:r>
            <a:r>
              <a:rPr b="0" i="1" lang="pl-PL" sz="3200" spc="-1" strike="noStrike" u="sng">
                <a:uFillTx/>
                <a:latin typeface="Source Sans Pro"/>
              </a:rPr>
              <a:t>Wykonujemy poniższe polecenie, dzięki któremu zbudujemy</a:t>
            </a:r>
            <a:r>
              <a:rPr b="0" i="1" lang="pl-PL" sz="3200" spc="-1" strike="noStrike" u="sng">
                <a:uFillTx/>
                <a:latin typeface="Source Sans Pro"/>
              </a:rPr>
              <a:t>	</a:t>
            </a:r>
            <a:r>
              <a:rPr b="0" i="1" lang="pl-PL" sz="3200" spc="-1" strike="noStrike">
                <a:latin typeface="Source Sans Pro"/>
              </a:rPr>
              <a:t> </a:t>
            </a:r>
            <a:r>
              <a:rPr b="0" i="1" lang="pl-PL" sz="3200" spc="-1" strike="noStrike">
                <a:latin typeface="Source Sans Pro"/>
              </a:rPr>
              <a:t>	</a:t>
            </a:r>
            <a:r>
              <a:rPr b="0" i="1" lang="pl-PL" sz="3200" spc="-1" strike="noStrike">
                <a:latin typeface="Source Sans Pro"/>
              </a:rPr>
              <a:t> </a:t>
            </a:r>
            <a:r>
              <a:rPr b="0" i="1" lang="pl-PL" sz="3200" spc="-1" strike="noStrike" u="sng">
                <a:uFillTx/>
                <a:latin typeface="Source Sans Pro"/>
              </a:rPr>
              <a:t>obraz aplikacji. Wykonując poniższe polecenie następuje</a:t>
            </a:r>
            <a:r>
              <a:rPr b="0" i="1" lang="pl-PL" sz="3200" spc="-1" strike="noStrike" u="sng">
                <a:uFillTx/>
                <a:latin typeface="Source Sans Pro"/>
              </a:rPr>
              <a:t>	</a:t>
            </a:r>
            <a:r>
              <a:rPr b="0" i="1" lang="pl-PL" sz="3200" spc="-1" strike="noStrike" u="sng">
                <a:uFillTx/>
                <a:latin typeface="Source Sans Pro"/>
              </a:rPr>
              <a:t>	</a:t>
            </a:r>
            <a:r>
              <a:rPr b="0" i="1" lang="pl-PL" sz="3200" spc="-1" strike="noStrike" u="sng">
                <a:uFillTx/>
                <a:latin typeface="Source Sans Pro"/>
              </a:rPr>
              <a:t>	</a:t>
            </a:r>
            <a:r>
              <a:rPr b="0" i="1" lang="pl-PL" sz="3200" spc="-1" strike="noStrike">
                <a:latin typeface="Source Sans Pro"/>
              </a:rPr>
              <a:t> </a:t>
            </a:r>
            <a:r>
              <a:rPr b="0" i="1" lang="pl-PL" sz="3200" spc="-1" strike="noStrike" u="sng">
                <a:uFillTx/>
                <a:latin typeface="Source Sans Pro"/>
              </a:rPr>
              <a:t>budowanie obrazu poprzez kroki zapisane w pliku Dockerfile</a:t>
            </a:r>
            <a:endParaRPr b="0" lang="pl-PL" sz="3200" spc="-1" strike="noStrike">
              <a:latin typeface="Source Sans Pro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1679400" y="2217600"/>
            <a:ext cx="8640000" cy="433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599040" y="841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pl-PL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597600" y="841320"/>
            <a:ext cx="10800000" cy="10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i="1" lang="pl-PL" sz="3200" spc="-1" strike="noStrike">
                <a:latin typeface="Source Sans Pro"/>
              </a:rPr>
              <a:t>  </a:t>
            </a:r>
            <a:r>
              <a:rPr b="0" i="1" lang="pl-PL" sz="3200" spc="-1" strike="noStrike">
                <a:latin typeface="Source Sans Pro"/>
              </a:rPr>
              <a:t>7. </a:t>
            </a:r>
            <a:r>
              <a:rPr b="0" i="1" lang="pl-PL" sz="3200" spc="-1" strike="noStrike" u="sng">
                <a:uFillTx/>
                <a:latin typeface="Source Sans Pro"/>
              </a:rPr>
              <a:t>Następnie uruchamiamy obraz naszej aplikacji.</a:t>
            </a:r>
            <a:br/>
            <a:r>
              <a:rPr b="0" i="1" lang="pl-PL" sz="3200" spc="-1" strike="noStrike" u="sng">
                <a:uFillTx/>
                <a:latin typeface="Source Sans Pro"/>
              </a:rPr>
              <a:t>	</a:t>
            </a:r>
            <a:r>
              <a:rPr b="0" i="1" lang="pl-PL" sz="3200" spc="-1" strike="noStrike">
                <a:latin typeface="Source Sans Pro"/>
              </a:rPr>
              <a:t> </a:t>
            </a:r>
            <a:r>
              <a:rPr b="0" i="1" lang="pl-PL" sz="3200" spc="-1" strike="noStrike" u="sng">
                <a:uFillTx/>
                <a:latin typeface="Source Sans Pro"/>
              </a:rPr>
              <a:t>W tym momencie utworzy się nowy kontener naszej aplikacji</a:t>
            </a:r>
            <a:endParaRPr b="0" lang="pl-PL" sz="3200" spc="-1" strike="noStrike">
              <a:latin typeface="Source Sans Pro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1679400" y="3258000"/>
            <a:ext cx="8640000" cy="104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597600" y="216000"/>
            <a:ext cx="10798560" cy="1023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1" lang="pl-PL" sz="6000" spc="-1" strike="noStrike">
                <a:solidFill>
                  <a:srgbClr val="ffffff"/>
                </a:solidFill>
                <a:latin typeface="Source Sans Pro Light"/>
              </a:rPr>
              <a:t>Co dalej?</a:t>
            </a:r>
            <a:endParaRPr b="0" lang="pl-PL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183600" y="1908000"/>
            <a:ext cx="11192400" cy="48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Source Sans Pro"/>
              </a:rPr>
              <a:t>Utworzyliśmy już obraz naszej aplikacji oraz uruchomiliśmy go w jednym kontenerze.</a:t>
            </a:r>
            <a:endParaRPr b="0" lang="pl-PL" sz="3200" spc="-1" strike="noStrike">
              <a:latin typeface="Source Sans Pro"/>
            </a:endParaRPr>
          </a:p>
          <a:p>
            <a:pPr marL="432000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Source Sans Pro"/>
              </a:rPr>
              <a:t>Jeśli będziemy chcieli utworzyć kolejny kontener wykorzystujący obraz naszej aplikacji to wystarczy ponownie wykonać polecenie przedstawione w 7. kroku powyższej instrukcji.</a:t>
            </a:r>
            <a:endParaRPr b="0" lang="pl-PL" sz="3200" spc="-1" strike="noStrike">
              <a:latin typeface="Source Sans Pro"/>
            </a:endParaRPr>
          </a:p>
          <a:p>
            <a:pPr marL="432000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Source Sans Pro"/>
              </a:rPr>
              <a:t>Natomiast jeśli chcemy ponownie uruchomić wcześniej stworzony kontener należy wykonać poniższe polecenia.</a:t>
            </a:r>
            <a:endParaRPr b="0" lang="pl-PL" sz="3200" spc="-1" strike="noStrike">
              <a:latin typeface="Source Sans Pro"/>
            </a:endParaRPr>
          </a:p>
          <a:p>
            <a:pPr marL="432000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pl-PL" sz="3200" spc="-1" strike="noStrike">
              <a:latin typeface="Source Sans Pro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599040" y="841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pl-PL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599040" y="327960"/>
            <a:ext cx="10800000" cy="212004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i="1" lang="pl-PL" sz="3200" spc="-1" strike="noStrike">
                <a:latin typeface="Source Sans Pro"/>
              </a:rPr>
              <a:t>  </a:t>
            </a:r>
            <a:r>
              <a:rPr b="0" i="1" lang="pl-PL" sz="3200" spc="-1" strike="noStrike">
                <a:latin typeface="Source Sans Pro"/>
              </a:rPr>
              <a:t>1. </a:t>
            </a:r>
            <a:r>
              <a:rPr b="0" i="1" lang="pl-PL" sz="3200" spc="-1" strike="noStrike" u="sng">
                <a:uFillTx/>
                <a:latin typeface="Source Sans Pro"/>
              </a:rPr>
              <a:t>Wpisujemy poniższe polecenie i szukamy na liście kontenerów </a:t>
            </a:r>
            <a:r>
              <a:rPr b="0" i="1" lang="pl-PL" sz="3200" spc="-1" strike="noStrike" u="sng">
                <a:uFillTx/>
                <a:latin typeface="Source Sans Pro"/>
              </a:rPr>
              <a:t>	</a:t>
            </a:r>
            <a:r>
              <a:rPr b="0" i="1" lang="pl-PL" sz="3200" spc="-1" strike="noStrike">
                <a:latin typeface="Source Sans Pro"/>
              </a:rPr>
              <a:t> </a:t>
            </a:r>
            <a:r>
              <a:rPr b="0" i="1" lang="pl-PL" sz="3200" spc="-1" strike="noStrike" u="sng">
                <a:uFillTx/>
                <a:latin typeface="Source Sans Pro"/>
              </a:rPr>
              <a:t>wpisu z nazwą obrazu identyczną do nazwy naszej aplikacji.</a:t>
            </a:r>
            <a:br/>
            <a:r>
              <a:rPr b="0" i="1" lang="pl-PL" sz="3200" spc="-1" strike="noStrike" u="sng">
                <a:uFillTx/>
                <a:latin typeface="Source Sans Pro"/>
              </a:rPr>
              <a:t>	</a:t>
            </a:r>
            <a:r>
              <a:rPr b="0" i="1" lang="pl-PL" sz="3200" spc="-1" strike="noStrike">
                <a:latin typeface="Source Sans Pro"/>
              </a:rPr>
              <a:t> </a:t>
            </a:r>
            <a:r>
              <a:rPr b="0" i="1" lang="pl-PL" sz="3200" spc="-1" strike="noStrike" u="sng">
                <a:uFillTx/>
                <a:latin typeface="Source Sans Pro"/>
              </a:rPr>
              <a:t>Następnie zapamiętujemy pierwsze trzy znaki CONTAINER ID </a:t>
            </a:r>
            <a:r>
              <a:rPr b="0" i="1" lang="pl-PL" sz="3200" spc="-1" strike="noStrike" u="sng">
                <a:uFillTx/>
                <a:latin typeface="Source Sans Pro"/>
              </a:rPr>
              <a:t>	</a:t>
            </a:r>
            <a:r>
              <a:rPr b="0" i="1" lang="pl-PL" sz="3200" spc="-1" strike="noStrike">
                <a:latin typeface="Source Sans Pro"/>
              </a:rPr>
              <a:t> </a:t>
            </a:r>
            <a:r>
              <a:rPr b="0" i="1" lang="pl-PL" sz="3200" spc="-1" strike="noStrike" u="sng">
                <a:uFillTx/>
                <a:latin typeface="Source Sans Pro"/>
              </a:rPr>
              <a:t>lub jego całą nazwę</a:t>
            </a:r>
            <a:endParaRPr b="0" lang="pl-PL" sz="3200" spc="-1" strike="noStrike">
              <a:latin typeface="Source Sans Pro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1139400" y="3218400"/>
            <a:ext cx="9720000" cy="1123200"/>
          </a:xfrm>
          <a:prstGeom prst="rect">
            <a:avLst/>
          </a:prstGeom>
          <a:ln>
            <a:noFill/>
          </a:ln>
        </p:spPr>
      </p:pic>
      <p:sp>
        <p:nvSpPr>
          <p:cNvPr id="162" name="Line 3"/>
          <p:cNvSpPr/>
          <p:nvPr/>
        </p:nvSpPr>
        <p:spPr>
          <a:xfrm>
            <a:off x="1139400" y="3888000"/>
            <a:ext cx="9720000" cy="0"/>
          </a:xfrm>
          <a:prstGeom prst="line">
            <a:avLst/>
          </a:prstGeom>
          <a:ln w="3600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Line 4"/>
          <p:cNvSpPr/>
          <p:nvPr/>
        </p:nvSpPr>
        <p:spPr>
          <a:xfrm>
            <a:off x="1139400" y="3672000"/>
            <a:ext cx="9720000" cy="0"/>
          </a:xfrm>
          <a:prstGeom prst="line">
            <a:avLst/>
          </a:prstGeom>
          <a:ln w="3600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599040" y="841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pl-PL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599040" y="841320"/>
            <a:ext cx="10800000" cy="16081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i="1" lang="pl-PL" sz="3200" spc="-1" strike="noStrike">
                <a:latin typeface="Source Sans Pro"/>
              </a:rPr>
              <a:t>  </a:t>
            </a:r>
            <a:r>
              <a:rPr b="0" i="1" lang="pl-PL" sz="3200" spc="-1" strike="noStrike">
                <a:latin typeface="Source Sans Pro"/>
              </a:rPr>
              <a:t>2. </a:t>
            </a:r>
            <a:r>
              <a:rPr b="0" i="1" lang="pl-PL" sz="3200" spc="-1" strike="noStrike" u="sng">
                <a:uFillTx/>
                <a:latin typeface="Source Sans Pro"/>
              </a:rPr>
              <a:t>Wpisujemy poniższe polecenie, dzięki któremu uruchomimy </a:t>
            </a:r>
            <a:r>
              <a:rPr b="0" i="1" lang="pl-PL" sz="3200" spc="-1" strike="noStrike" u="sng">
                <a:uFillTx/>
                <a:latin typeface="Source Sans Pro"/>
              </a:rPr>
              <a:t>	</a:t>
            </a:r>
            <a:r>
              <a:rPr b="0" i="1" lang="pl-PL" sz="3200" spc="-1" strike="noStrike">
                <a:latin typeface="Source Sans Pro"/>
              </a:rPr>
              <a:t> </a:t>
            </a:r>
            <a:r>
              <a:rPr b="0" i="1" lang="pl-PL" sz="3200" spc="-1" strike="noStrike" u="sng">
                <a:uFillTx/>
                <a:latin typeface="Source Sans Pro"/>
              </a:rPr>
              <a:t>ponownie stworzony wcześniej kontener. W tym przypadku </a:t>
            </a:r>
            <a:r>
              <a:rPr b="0" i="1" lang="pl-PL" sz="3200" spc="-1" strike="noStrike" u="sng">
                <a:uFillTx/>
                <a:latin typeface="Source Sans Pro"/>
              </a:rPr>
              <a:t>	</a:t>
            </a:r>
            <a:r>
              <a:rPr b="0" i="1" lang="pl-PL" sz="3200" spc="-1" strike="noStrike" u="sng">
                <a:uFillTx/>
                <a:latin typeface="Source Sans Pro"/>
              </a:rPr>
              <a:t>	</a:t>
            </a:r>
            <a:r>
              <a:rPr b="0" i="1" lang="pl-PL" sz="3200" spc="-1" strike="noStrike">
                <a:latin typeface="Source Sans Pro"/>
              </a:rPr>
              <a:t> </a:t>
            </a:r>
            <a:r>
              <a:rPr b="0" i="1" lang="pl-PL" sz="3200" spc="-1" strike="noStrike" u="sng">
                <a:uFillTx/>
                <a:latin typeface="Source Sans Pro"/>
              </a:rPr>
              <a:t>wykorzystujemy trzy pierwsze znaki CONTAINER ID, czyli „181”</a:t>
            </a:r>
            <a:endParaRPr b="0" lang="pl-PL" sz="3200" spc="-1" strike="noStrike">
              <a:latin typeface="Source Sans Pro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1679400" y="3303000"/>
            <a:ext cx="8640000" cy="95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597600" y="216000"/>
            <a:ext cx="10798560" cy="1023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1" lang="pl-PL" sz="6000" spc="-1" strike="noStrike">
                <a:solidFill>
                  <a:srgbClr val="ffffff"/>
                </a:solidFill>
                <a:latin typeface="Source Sans Pro Light"/>
              </a:rPr>
              <a:t>Co dalej?</a:t>
            </a:r>
            <a:endParaRPr b="0" lang="pl-PL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183600" y="1908000"/>
            <a:ext cx="11192400" cy="48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Source Sans Pro"/>
              </a:rPr>
              <a:t>A co jeśli chcemy umieścić obraz naszej super aplikacji</a:t>
            </a:r>
            <a:br/>
            <a:r>
              <a:rPr b="0" lang="pl-PL" sz="3200" spc="-1" strike="noStrike">
                <a:latin typeface="Source Sans Pro"/>
              </a:rPr>
              <a:t>w repozytorium Dockera?</a:t>
            </a:r>
            <a:endParaRPr b="0" lang="pl-PL" sz="3200" spc="-1" strike="noStrike">
              <a:latin typeface="Source Sans Pro"/>
            </a:endParaRPr>
          </a:p>
          <a:p>
            <a:pPr marL="432000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pl-PL" sz="3200" spc="-1" strike="noStrike">
              <a:latin typeface="Source Sans Pro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599040" y="841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pl-PL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599040" y="841320"/>
            <a:ext cx="10800000" cy="16081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i="1" lang="pl-PL" sz="3200" spc="-1" strike="noStrike">
                <a:latin typeface="Source Sans Pro"/>
              </a:rPr>
              <a:t>  </a:t>
            </a:r>
            <a:r>
              <a:rPr b="0" i="1" lang="pl-PL" sz="3200" spc="-1" strike="noStrike">
                <a:latin typeface="Source Sans Pro"/>
              </a:rPr>
              <a:t>1. </a:t>
            </a:r>
            <a:r>
              <a:rPr b="0" i="1" lang="pl-PL" sz="3200" spc="-1" strike="noStrike" u="sng">
                <a:uFillTx/>
                <a:latin typeface="Source Sans Pro"/>
              </a:rPr>
              <a:t>Jeśli posiadamy już konto w repozytorium Dockera to musimy </a:t>
            </a:r>
            <a:r>
              <a:rPr b="0" i="1" lang="pl-PL" sz="3200" spc="-1" strike="noStrike" u="sng">
                <a:uFillTx/>
                <a:latin typeface="Source Sans Pro"/>
              </a:rPr>
              <a:t>	</a:t>
            </a:r>
            <a:r>
              <a:rPr b="0" i="1" lang="pl-PL" sz="3200" spc="-1" strike="noStrike">
                <a:latin typeface="Source Sans Pro"/>
              </a:rPr>
              <a:t> </a:t>
            </a:r>
            <a:r>
              <a:rPr b="0" i="1" lang="pl-PL" sz="3200" spc="-1" strike="noStrike" u="sng">
                <a:uFillTx/>
                <a:latin typeface="Source Sans Pro"/>
              </a:rPr>
              <a:t>się zalogować lokalnie na swoje konto poprzez wykonanie </a:t>
            </a:r>
            <a:r>
              <a:rPr b="0" i="1" lang="pl-PL" sz="3200" spc="-1" strike="noStrike" u="sng">
                <a:uFillTx/>
                <a:latin typeface="Source Sans Pro"/>
              </a:rPr>
              <a:t>	</a:t>
            </a:r>
            <a:r>
              <a:rPr b="0" i="1" lang="pl-PL" sz="3200" spc="-1" strike="noStrike" u="sng">
                <a:uFillTx/>
                <a:latin typeface="Source Sans Pro"/>
              </a:rPr>
              <a:t>	</a:t>
            </a:r>
            <a:r>
              <a:rPr b="0" i="1" lang="pl-PL" sz="3200" spc="-1" strike="noStrike">
                <a:latin typeface="Source Sans Pro"/>
              </a:rPr>
              <a:t> </a:t>
            </a:r>
            <a:r>
              <a:rPr b="0" i="1" lang="pl-PL" sz="3200" spc="-1" strike="noStrike" u="sng">
                <a:uFillTx/>
                <a:latin typeface="Source Sans Pro"/>
              </a:rPr>
              <a:t>polecenia „docker login”</a:t>
            </a:r>
            <a:endParaRPr b="0" lang="pl-PL" sz="3200" spc="-1" strike="noStrike">
              <a:latin typeface="Source Sans Pro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1679400" y="2997000"/>
            <a:ext cx="8640000" cy="156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599040" y="841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pl-PL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576000" y="327960"/>
            <a:ext cx="10800000" cy="212004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i="1" lang="pl-PL" sz="3200" spc="-1" strike="noStrike">
                <a:latin typeface="Source Sans Pro"/>
              </a:rPr>
              <a:t>  </a:t>
            </a:r>
            <a:r>
              <a:rPr b="0" i="1" lang="pl-PL" sz="3200" spc="-1" strike="noStrike">
                <a:latin typeface="Source Sans Pro"/>
              </a:rPr>
              <a:t>2. </a:t>
            </a:r>
            <a:r>
              <a:rPr b="0" i="1" lang="pl-PL" sz="3200" spc="-1" strike="noStrike" u="sng">
                <a:uFillTx/>
                <a:latin typeface="Source Sans Pro"/>
              </a:rPr>
              <a:t>Następnie ponownie budujemy aplikację, tylko tym razem</a:t>
            </a:r>
            <a:r>
              <a:rPr b="0" i="1" lang="pl-PL" sz="3200" spc="-1" strike="noStrike" u="sng">
                <a:uFillTx/>
                <a:latin typeface="Source Sans Pro"/>
              </a:rPr>
              <a:t>	</a:t>
            </a:r>
            <a:r>
              <a:rPr b="0" i="1" lang="pl-PL" sz="3200" spc="-1" strike="noStrike" u="sng">
                <a:uFillTx/>
                <a:latin typeface="Source Sans Pro"/>
              </a:rPr>
              <a:t>	</a:t>
            </a:r>
            <a:r>
              <a:rPr b="0" i="1" lang="pl-PL" sz="3200" spc="-1" strike="noStrike">
                <a:latin typeface="Source Sans Pro"/>
              </a:rPr>
              <a:t> </a:t>
            </a:r>
            <a:r>
              <a:rPr b="0" i="1" lang="pl-PL" sz="3200" spc="-1" strike="noStrike" u="sng">
                <a:uFillTx/>
                <a:latin typeface="Source Sans Pro"/>
              </a:rPr>
              <a:t>dodajemy przed nazwą aplikacji nazwę użytkownika</a:t>
            </a:r>
            <a:br/>
            <a:r>
              <a:rPr b="0" i="1" lang="pl-PL" sz="3200" spc="-1" strike="noStrike" u="sng">
                <a:uFillTx/>
                <a:latin typeface="Source Sans Pro"/>
              </a:rPr>
              <a:t>	</a:t>
            </a:r>
            <a:r>
              <a:rPr b="0" i="1" lang="pl-PL" sz="3200" spc="-1" strike="noStrike">
                <a:latin typeface="Source Sans Pro"/>
              </a:rPr>
              <a:t> </a:t>
            </a:r>
            <a:r>
              <a:rPr b="0" i="1" lang="pl-PL" sz="3200" spc="-1" strike="noStrike" u="sng">
                <a:uFillTx/>
                <a:latin typeface="Source Sans Pro"/>
              </a:rPr>
              <a:t>z serwisu repozytorium Dockera oraz opcjonalnie tag</a:t>
            </a:r>
            <a:endParaRPr b="0" lang="pl-PL" sz="3200" spc="-1" strike="noStrike">
              <a:latin typeface="Source Sans Pro"/>
            </a:endParaRPr>
          </a:p>
          <a:p>
            <a:r>
              <a:rPr b="0" i="1" lang="pl-PL" sz="3200" spc="-1" strike="noStrike" u="sng">
                <a:uFillTx/>
                <a:latin typeface="Source Sans Pro"/>
              </a:rPr>
              <a:t>	</a:t>
            </a:r>
            <a:r>
              <a:rPr b="0" i="1" lang="pl-PL" sz="3200" spc="-1" strike="noStrike" u="sng">
                <a:uFillTx/>
                <a:latin typeface="Source Sans Pro"/>
              </a:rPr>
              <a:t>	</a:t>
            </a:r>
            <a:r>
              <a:rPr b="0" i="1" lang="pl-PL" sz="3200" spc="-1" strike="noStrike" u="sng">
                <a:uFillTx/>
                <a:latin typeface="Source Sans Pro"/>
              </a:rPr>
              <a:t>po nazwie obrazu</a:t>
            </a:r>
            <a:endParaRPr b="0" lang="pl-PL" sz="3200" spc="-1" strike="noStrike">
              <a:latin typeface="Source Sans Pro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rcRect l="0" t="0" r="0" b="1120"/>
          <a:stretch/>
        </p:blipFill>
        <p:spPr>
          <a:xfrm>
            <a:off x="1679400" y="2664000"/>
            <a:ext cx="8640000" cy="410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97600" y="216000"/>
            <a:ext cx="10798560" cy="1023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1" lang="pl-PL" sz="6000" spc="-1" strike="noStrike">
                <a:solidFill>
                  <a:srgbClr val="ffffff"/>
                </a:solidFill>
                <a:latin typeface="Source Sans Pro Light"/>
              </a:rPr>
              <a:t>Czym jest Docker?</a:t>
            </a:r>
            <a:endParaRPr b="0" lang="pl-PL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183600" y="1908000"/>
            <a:ext cx="11192400" cy="48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Source Sans Pro"/>
              </a:rPr>
              <a:t>Docker to platforma dla programistów oraz administratorów służąca do tworzenia, wdrażania i uruchamiania aplikacji rozproszonych.</a:t>
            </a:r>
            <a:endParaRPr b="0" lang="pl-PL" sz="3200" spc="-1" strike="noStrike">
              <a:latin typeface="Source Sans Pro"/>
            </a:endParaRPr>
          </a:p>
          <a:p>
            <a:pPr marL="432000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Source Sans Pro"/>
              </a:rPr>
              <a:t>Pozwala umieścić aplikację oraz jej zależności w lekkim, przenośnym, wirtualnym kontenerze, który można uruchomić</a:t>
            </a:r>
            <a:br/>
            <a:r>
              <a:rPr b="0" lang="pl-PL" sz="3200" spc="-1" strike="noStrike">
                <a:latin typeface="Source Sans Pro"/>
              </a:rPr>
              <a:t>na prawie każdym serwerze.</a:t>
            </a:r>
            <a:endParaRPr b="0" lang="pl-PL" sz="3200" spc="-1" strike="noStrike">
              <a:latin typeface="Source Sans Pro"/>
            </a:endParaRPr>
          </a:p>
          <a:p>
            <a:pPr marL="432000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Source Sans Pro"/>
              </a:rPr>
              <a:t>Dzięki temu zyskujemy gwarancję, że oprogramowanie będzie działać zawsze tak samo, niezależnie od architektury systemu oraz środowiska uruchomieniowego.</a:t>
            </a:r>
            <a:endParaRPr b="0" lang="pl-PL" sz="3200" spc="-1" strike="noStrike">
              <a:latin typeface="Source Sans Pro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599040" y="841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pl-PL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576000" y="839880"/>
            <a:ext cx="10800000" cy="10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i="1" lang="pl-PL" sz="3200" spc="-1" strike="noStrike">
                <a:latin typeface="Source Sans Pro"/>
              </a:rPr>
              <a:t>  </a:t>
            </a:r>
            <a:r>
              <a:rPr b="0" i="1" lang="pl-PL" sz="3200" spc="-1" strike="noStrike">
                <a:latin typeface="Source Sans Pro"/>
              </a:rPr>
              <a:t>3. </a:t>
            </a:r>
            <a:r>
              <a:rPr b="0" i="1" lang="pl-PL" sz="3200" spc="-1" strike="noStrike" u="sng">
                <a:uFillTx/>
                <a:latin typeface="Source Sans Pro"/>
              </a:rPr>
              <a:t>Następnie „wypychamy” naszą aplikację do repozytorium</a:t>
            </a:r>
            <a:br/>
            <a:r>
              <a:rPr b="0" i="1" lang="pl-PL" sz="3200" spc="-1" strike="noStrike" u="sng">
                <a:uFillTx/>
                <a:latin typeface="Source Sans Pro"/>
              </a:rPr>
              <a:t>	</a:t>
            </a:r>
            <a:r>
              <a:rPr b="0" i="1" lang="pl-PL" sz="3200" spc="-1" strike="noStrike">
                <a:latin typeface="Source Sans Pro"/>
              </a:rPr>
              <a:t> </a:t>
            </a:r>
            <a:r>
              <a:rPr b="0" i="1" lang="pl-PL" sz="3200" spc="-1" strike="noStrike" u="sng">
                <a:uFillTx/>
                <a:latin typeface="Source Sans Pro"/>
              </a:rPr>
              <a:t>za pomocą poniższego polecenia</a:t>
            </a:r>
            <a:endParaRPr b="0" lang="pl-PL" sz="3200" spc="-1" strike="noStrike">
              <a:latin typeface="Source Sans Pro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1679400" y="2376000"/>
            <a:ext cx="8640000" cy="394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599040" y="841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pl-PL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576000" y="841320"/>
            <a:ext cx="10800000" cy="5842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i="1" lang="pl-PL" sz="3200" spc="-1" strike="noStrike">
                <a:latin typeface="Source Sans Pro"/>
              </a:rPr>
              <a:t> </a:t>
            </a:r>
            <a:r>
              <a:rPr b="0" i="1" lang="pl-PL" sz="3200" spc="-1" strike="noStrike" u="sng">
                <a:uFillTx/>
                <a:latin typeface="Source Sans Pro"/>
              </a:rPr>
              <a:t>Obraz naszej aplikacji jest już dostępny w repozytorium Dockera</a:t>
            </a:r>
            <a:endParaRPr b="0" lang="pl-PL" sz="3200" spc="-1" strike="noStrike">
              <a:latin typeface="Source Sans Pro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779400" y="1864800"/>
            <a:ext cx="10440000" cy="3830400"/>
          </a:xfrm>
          <a:prstGeom prst="rect">
            <a:avLst/>
          </a:prstGeom>
          <a:ln>
            <a:noFill/>
          </a:ln>
        </p:spPr>
      </p:pic>
      <p:sp>
        <p:nvSpPr>
          <p:cNvPr id="181" name="CustomShape 3"/>
          <p:cNvSpPr/>
          <p:nvPr/>
        </p:nvSpPr>
        <p:spPr>
          <a:xfrm>
            <a:off x="1152000" y="4824000"/>
            <a:ext cx="9648000" cy="8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4"/>
          <p:cNvSpPr/>
          <p:nvPr/>
        </p:nvSpPr>
        <p:spPr>
          <a:xfrm>
            <a:off x="1152000" y="4824000"/>
            <a:ext cx="9720000" cy="100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5"/>
          <p:cNvSpPr/>
          <p:nvPr/>
        </p:nvSpPr>
        <p:spPr>
          <a:xfrm>
            <a:off x="864000" y="4896000"/>
            <a:ext cx="504000" cy="93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Line 6"/>
          <p:cNvSpPr/>
          <p:nvPr/>
        </p:nvSpPr>
        <p:spPr>
          <a:xfrm>
            <a:off x="1080000" y="4896000"/>
            <a:ext cx="9792000" cy="0"/>
          </a:xfrm>
          <a:prstGeom prst="line">
            <a:avLst/>
          </a:prstGeom>
          <a:ln w="3600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Line 7"/>
          <p:cNvSpPr/>
          <p:nvPr/>
        </p:nvSpPr>
        <p:spPr>
          <a:xfrm>
            <a:off x="1080000" y="5695200"/>
            <a:ext cx="9792000" cy="0"/>
          </a:xfrm>
          <a:prstGeom prst="line">
            <a:avLst/>
          </a:prstGeom>
          <a:ln w="3600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Line 8"/>
          <p:cNvSpPr/>
          <p:nvPr/>
        </p:nvSpPr>
        <p:spPr>
          <a:xfrm>
            <a:off x="1080000" y="4896000"/>
            <a:ext cx="0" cy="799200"/>
          </a:xfrm>
          <a:prstGeom prst="line">
            <a:avLst/>
          </a:prstGeom>
          <a:ln w="3600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Line 9"/>
          <p:cNvSpPr/>
          <p:nvPr/>
        </p:nvSpPr>
        <p:spPr>
          <a:xfrm>
            <a:off x="10872000" y="4896000"/>
            <a:ext cx="0" cy="799200"/>
          </a:xfrm>
          <a:prstGeom prst="line">
            <a:avLst/>
          </a:prstGeom>
          <a:ln w="3600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599040" y="841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pl-PL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576000" y="847800"/>
            <a:ext cx="10800000" cy="10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i="1" lang="pl-PL" sz="3200" spc="-1" strike="noStrike">
                <a:latin typeface="Source Sans Pro"/>
              </a:rPr>
              <a:t>  </a:t>
            </a:r>
            <a:r>
              <a:rPr b="0" i="1" lang="pl-PL" sz="3200" spc="-1" strike="noStrike" u="sng">
                <a:uFillTx/>
                <a:latin typeface="Source Sans Pro"/>
              </a:rPr>
              <a:t>Jeśli chcemy „ściągnąć” obraz naszej aplikacji należy wykonać</a:t>
            </a:r>
            <a:r>
              <a:rPr b="0" i="1" lang="pl-PL" sz="3200" spc="-1" strike="noStrike">
                <a:latin typeface="Source Sans Pro"/>
              </a:rPr>
              <a:t>      </a:t>
            </a:r>
            <a:r>
              <a:rPr b="0" i="1" lang="pl-PL" sz="3200" spc="-1" strike="noStrike" u="sng">
                <a:uFillTx/>
                <a:latin typeface="Source Sans Pro"/>
              </a:rPr>
              <a:t>poniższe polecenie:</a:t>
            </a:r>
            <a:endParaRPr b="0" lang="pl-PL" sz="3200" spc="-1" strike="noStrike">
              <a:latin typeface="Source Sans Pro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1152000" y="4824000"/>
            <a:ext cx="9648000" cy="8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4"/>
          <p:cNvSpPr/>
          <p:nvPr/>
        </p:nvSpPr>
        <p:spPr>
          <a:xfrm>
            <a:off x="1152000" y="4824000"/>
            <a:ext cx="9720000" cy="100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5"/>
          <p:cNvSpPr/>
          <p:nvPr/>
        </p:nvSpPr>
        <p:spPr>
          <a:xfrm>
            <a:off x="864000" y="4896000"/>
            <a:ext cx="504000" cy="93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1679400" y="3067200"/>
            <a:ext cx="8640000" cy="142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597600" y="216000"/>
            <a:ext cx="10798560" cy="1023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1" lang="pl-PL" sz="6000" spc="-1" strike="noStrike">
                <a:solidFill>
                  <a:srgbClr val="ffffff"/>
                </a:solidFill>
                <a:latin typeface="Source Sans Pro Light"/>
              </a:rPr>
              <a:t>Podsumowanie</a:t>
            </a:r>
            <a:endParaRPr b="0" lang="pl-PL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183600" y="1908000"/>
            <a:ext cx="11192400" cy="48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Source Sans Pro"/>
              </a:rPr>
              <a:t>Przedstawiony przykład jest oczywiście bardzo trywialny,</a:t>
            </a:r>
            <a:br/>
            <a:r>
              <a:rPr b="0" lang="pl-PL" sz="3200" spc="-1" strike="noStrike">
                <a:latin typeface="Source Sans Pro"/>
              </a:rPr>
              <a:t>lecz w przejrzysty sposób obrazuje, jak można utworzyć obraz swojej aplikacji, jak „stawiać” i używać kontenery korzystające</a:t>
            </a:r>
            <a:br/>
            <a:r>
              <a:rPr b="0" lang="pl-PL" sz="3200" spc="-1" strike="noStrike">
                <a:latin typeface="Source Sans Pro"/>
              </a:rPr>
              <a:t>z obrazu aplikacji oraz jak wysłać i ściągnąć obraz aplikacji wykorzystując repozytorium Dockera.</a:t>
            </a:r>
            <a:endParaRPr b="0" lang="pl-PL" sz="3200" spc="-1" strike="noStrike">
              <a:latin typeface="Source Sans Pro"/>
            </a:endParaRPr>
          </a:p>
          <a:p>
            <a:pPr marL="432000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Source Sans Pro"/>
              </a:rPr>
              <a:t>Poniżej znajduje się zbiór najprzydatniejszych poleceń linii komend dla Dockera.</a:t>
            </a:r>
            <a:endParaRPr b="0" lang="pl-PL" sz="3200" spc="-1" strike="noStrike">
              <a:latin typeface="Source Sans Pro"/>
            </a:endParaRPr>
          </a:p>
          <a:p>
            <a:pPr marL="432000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pl-PL" sz="3200" spc="-1" strike="noStrike">
              <a:latin typeface="Source Sans Pro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599040" y="841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pl-PL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1152000" y="4824000"/>
            <a:ext cx="9648000" cy="8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3"/>
          <p:cNvSpPr/>
          <p:nvPr/>
        </p:nvSpPr>
        <p:spPr>
          <a:xfrm>
            <a:off x="1152000" y="4824000"/>
            <a:ext cx="9720000" cy="100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4"/>
          <p:cNvSpPr/>
          <p:nvPr/>
        </p:nvSpPr>
        <p:spPr>
          <a:xfrm>
            <a:off x="864000" y="4896000"/>
            <a:ext cx="504000" cy="93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00" name="Table 5"/>
          <p:cNvGraphicFramePr/>
          <p:nvPr/>
        </p:nvGraphicFramePr>
        <p:xfrm>
          <a:off x="1139400" y="720000"/>
          <a:ext cx="9720360" cy="6120360"/>
        </p:xfrm>
        <a:graphic>
          <a:graphicData uri="http://schemas.openxmlformats.org/drawingml/2006/table">
            <a:tbl>
              <a:tblPr/>
              <a:tblGrid>
                <a:gridCol w="3430800"/>
                <a:gridCol w="6289560"/>
              </a:tblGrid>
              <a:tr h="480240">
                <a:tc>
                  <a:txBody>
                    <a:bodyPr lIns="90000" rIns="90000" tIns="46800" bIns="46800"/>
                    <a:p>
                      <a:pPr algn="ctr"/>
                      <a:r>
                        <a:rPr b="1" lang="pl-PL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komenda</a:t>
                      </a:r>
                      <a:endParaRPr b="1" lang="pl-PL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pl-PL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opis</a:t>
                      </a:r>
                      <a:endParaRPr b="1" lang="pl-PL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0080">
                <a:tc>
                  <a:txBody>
                    <a:bodyPr lIns="90000" rIns="90000" tIns="46800" bIns="46800"/>
                    <a:p>
                      <a:r>
                        <a:rPr b="1" lang="pl-PL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docker version</a:t>
                      </a:r>
                      <a:endParaRPr b="1" lang="pl-PL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wyświetla zainstalowaną lokalną wersję Dockera</a:t>
                      </a:r>
                      <a:endParaRPr b="0" lang="pl-PL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080">
                <a:tc>
                  <a:txBody>
                    <a:bodyPr lIns="90000" rIns="90000" tIns="46800" bIns="46800"/>
                    <a:p>
                      <a:r>
                        <a:rPr b="1" lang="pl-PL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docker login</a:t>
                      </a:r>
                      <a:endParaRPr b="1" lang="pl-PL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umożliwia zalogowanie się lokalnie na repozytorium</a:t>
                      </a:r>
                      <a:endParaRPr b="0" lang="pl-PL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080">
                <a:tc>
                  <a:txBody>
                    <a:bodyPr lIns="90000" rIns="90000" tIns="46800" bIns="46800"/>
                    <a:p>
                      <a:r>
                        <a:rPr b="1" lang="pl-PL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docker images</a:t>
                      </a:r>
                      <a:endParaRPr b="1" lang="pl-PL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wyświetla wszystkie lokalne obrazy Dockera</a:t>
                      </a:r>
                      <a:endParaRPr b="0" lang="pl-PL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080">
                <a:tc>
                  <a:txBody>
                    <a:bodyPr lIns="90000" rIns="90000" tIns="46800" bIns="46800"/>
                    <a:p>
                      <a:r>
                        <a:rPr b="1" lang="pl-PL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docker ps -a</a:t>
                      </a:r>
                      <a:endParaRPr b="1" lang="pl-PL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wyświetla wszystkie lokalne kontenery Dockera</a:t>
                      </a:r>
                      <a:endParaRPr b="0" lang="pl-PL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080">
                <a:tc>
                  <a:txBody>
                    <a:bodyPr lIns="90000" rIns="90000" tIns="46800" bIns="46800"/>
                    <a:p>
                      <a:r>
                        <a:rPr b="1" lang="pl-PL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docker rm &lt;container-id&gt;</a:t>
                      </a:r>
                      <a:endParaRPr b="1" lang="pl-PL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usuwa lokalny kontener o podanym ID</a:t>
                      </a:r>
                      <a:endParaRPr b="0" lang="pl-PL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080">
                <a:tc>
                  <a:txBody>
                    <a:bodyPr lIns="90000" rIns="90000" tIns="46800" bIns="46800"/>
                    <a:p>
                      <a:r>
                        <a:rPr b="1" lang="pl-PL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docker rmi &lt;image&gt;</a:t>
                      </a:r>
                      <a:endParaRPr b="1" lang="pl-PL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usuwa lokalny obraz o podanej nazwie lub ID</a:t>
                      </a:r>
                      <a:endParaRPr b="0" lang="pl-PL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8760">
                <a:tc>
                  <a:txBody>
                    <a:bodyPr lIns="90000" rIns="90000" tIns="46800" bIns="46800"/>
                    <a:p>
                      <a:r>
                        <a:rPr b="1" lang="pl-PL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docker build -t &lt;username&gt;/&lt;image-name&gt;:</a:t>
                      </a:r>
                      <a:br/>
                      <a:r>
                        <a:rPr b="1" lang="pl-PL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&lt;tag-name&gt; .</a:t>
                      </a:r>
                      <a:endParaRPr b="1" lang="pl-PL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buduje obraz aplikacji znajdującej się w lokalnym roboczym katalogu</a:t>
                      </a:r>
                      <a:endParaRPr b="0" lang="pl-PL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080">
                <a:tc>
                  <a:txBody>
                    <a:bodyPr lIns="90000" rIns="90000" tIns="46800" bIns="46800"/>
                    <a:p>
                      <a:r>
                        <a:rPr b="1" lang="pl-PL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docker run &lt;image-name&gt;</a:t>
                      </a:r>
                      <a:endParaRPr b="1" lang="pl-PL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tworzy i uruchamia nowy kontener aplikacji o podanej nazwie obrazu</a:t>
                      </a:r>
                      <a:endParaRPr b="0" lang="pl-PL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080">
                <a:tc>
                  <a:txBody>
                    <a:bodyPr lIns="90000" rIns="90000" tIns="46800" bIns="46800"/>
                    <a:p>
                      <a:r>
                        <a:rPr b="1" lang="pl-PL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docker container start -i &lt;container-id&gt;</a:t>
                      </a:r>
                      <a:endParaRPr b="1" lang="pl-PL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uruchamia kontener o podanym ID</a:t>
                      </a:r>
                      <a:endParaRPr b="0" lang="pl-PL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47800">
                <a:tc>
                  <a:txBody>
                    <a:bodyPr lIns="90000" rIns="90000" tIns="46800" bIns="46800"/>
                    <a:p>
                      <a:r>
                        <a:rPr b="1" lang="pl-PL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docker commit &lt;container-id&gt; &lt;username&gt;/&lt;image-name&gt;:&lt;tag-name&gt;</a:t>
                      </a:r>
                      <a:endParaRPr b="1" lang="pl-PL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tworzy nowy, lokalny obraz aplikacji bazującej na kontenerze o podanym ID</a:t>
                      </a:r>
                      <a:endParaRPr b="0" lang="pl-PL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8760">
                <a:tc>
                  <a:txBody>
                    <a:bodyPr lIns="90000" rIns="90000" tIns="46800" bIns="46800"/>
                    <a:p>
                      <a:r>
                        <a:rPr b="1" lang="pl-PL" sz="1200" spc="-1" strike="noStrike">
                          <a:solidFill>
                            <a:srgbClr val="000000"/>
                          </a:solidFill>
                          <a:latin typeface="Arial"/>
                          <a:ea typeface="Liberation Mono;Courier New"/>
                        </a:rPr>
                        <a:t>docker push &lt;username&gt;/&lt;repo-name&gt;:</a:t>
                      </a:r>
                      <a:br/>
                      <a:r>
                        <a:rPr b="1" lang="pl-PL" sz="1200" spc="-1" strike="noStrike">
                          <a:solidFill>
                            <a:srgbClr val="000000"/>
                          </a:solidFill>
                          <a:latin typeface="Arial"/>
                          <a:ea typeface="Liberation Mono;Courier New"/>
                        </a:rPr>
                        <a:t>&lt;tag-name&gt;</a:t>
                      </a:r>
                      <a:r>
                        <a:rPr b="1" lang="pl-PL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b="1" lang="pl-PL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„</a:t>
                      </a: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wypycha” obraz lokalnej aplikacji do repozytorium Dockera</a:t>
                      </a:r>
                      <a:endParaRPr b="0" lang="pl-PL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14160">
                <a:tc>
                  <a:txBody>
                    <a:bodyPr lIns="90000" rIns="90000" tIns="46800" bIns="46800"/>
                    <a:p>
                      <a:r>
                        <a:rPr b="1" lang="pl-PL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docker pull &lt;username&gt;/&lt;repo-name&gt;:</a:t>
                      </a:r>
                      <a:br/>
                      <a:r>
                        <a:rPr b="1" lang="pl-PL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&lt;tag-name&gt;</a:t>
                      </a:r>
                      <a:endParaRPr b="1" lang="pl-PL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„</a:t>
                      </a: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ściąga” obraz aplikacji z repozytorium Dockera i zapisuje go lokalnie</a:t>
                      </a:r>
                      <a:endParaRPr b="0" lang="pl-PL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97600" y="216000"/>
            <a:ext cx="10798560" cy="1023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1" lang="pl-PL" sz="6000" spc="-1" strike="noStrike">
                <a:solidFill>
                  <a:srgbClr val="ffffff"/>
                </a:solidFill>
                <a:latin typeface="Source Sans Pro Light"/>
              </a:rPr>
              <a:t>Docker versus VM</a:t>
            </a:r>
            <a:endParaRPr b="0" lang="pl-PL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183600" y="1908000"/>
            <a:ext cx="11192400" cy="48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Source Sans Pro"/>
              </a:rPr>
              <a:t>Na pierwszy rzut mogłoby się wydawać, że kontenery</a:t>
            </a:r>
            <a:br/>
            <a:r>
              <a:rPr b="0" lang="pl-PL" sz="3200" spc="-1" strike="noStrike">
                <a:latin typeface="Source Sans Pro"/>
              </a:rPr>
              <a:t>i wirtualne maszyny pełnią tę samą rolę i realizują podobne zadania. Istnieją jednak istotne różnice pomiędzy Dockerem</a:t>
            </a:r>
            <a:br/>
            <a:r>
              <a:rPr b="0" lang="pl-PL" sz="3200" spc="-1" strike="noStrike">
                <a:latin typeface="Source Sans Pro"/>
              </a:rPr>
              <a:t>a Virtual Machines:</a:t>
            </a:r>
            <a:endParaRPr b="0" lang="pl-PL" sz="3200" spc="-1" strike="noStrike">
              <a:latin typeface="Source Sans Pro"/>
            </a:endParaRPr>
          </a:p>
          <a:p>
            <a:pPr marL="432000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Source Sans Pro"/>
              </a:rPr>
              <a:t>Kontenery są lżejsze;</a:t>
            </a:r>
            <a:endParaRPr b="0" lang="pl-PL" sz="3200" spc="-1" strike="noStrike">
              <a:latin typeface="Source Sans Pro"/>
            </a:endParaRPr>
          </a:p>
          <a:p>
            <a:pPr marL="432000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Source Sans Pro"/>
              </a:rPr>
              <a:t>Brak konieczności instalacji OS w kontenerach;</a:t>
            </a:r>
            <a:endParaRPr b="0" lang="pl-PL" sz="3200" spc="-1" strike="noStrike">
              <a:latin typeface="Source Sans Pro"/>
            </a:endParaRPr>
          </a:p>
          <a:p>
            <a:pPr marL="432000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Source Sans Pro"/>
              </a:rPr>
              <a:t>Kontenery mają mniejsze wymagania względem zasobów PC;</a:t>
            </a:r>
            <a:endParaRPr b="0" lang="pl-PL" sz="3200" spc="-1" strike="noStrike">
              <a:latin typeface="Source Sans Pro"/>
            </a:endParaRPr>
          </a:p>
          <a:p>
            <a:pPr marL="432000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Source Sans Pro"/>
              </a:rPr>
              <a:t>Większa przenośność kontenerów.</a:t>
            </a:r>
            <a:endParaRPr b="0" lang="pl-PL" sz="3200" spc="-1" strike="noStrike">
              <a:latin typeface="Source Sans Pro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99040" y="841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pl-PL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360" y="1802520"/>
            <a:ext cx="11998440" cy="3954960"/>
          </a:xfrm>
          <a:prstGeom prst="rect">
            <a:avLst/>
          </a:prstGeom>
          <a:ln>
            <a:noFill/>
          </a:ln>
        </p:spPr>
      </p:pic>
      <p:sp>
        <p:nvSpPr>
          <p:cNvPr id="132" name="TextShape 2"/>
          <p:cNvSpPr txBox="1"/>
          <p:nvPr/>
        </p:nvSpPr>
        <p:spPr>
          <a:xfrm>
            <a:off x="597600" y="775800"/>
            <a:ext cx="10800000" cy="5842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ctr"/>
            <a:r>
              <a:rPr b="0" i="1" lang="pl-PL" sz="3200" spc="-1" strike="noStrike" u="sng">
                <a:uFillTx/>
                <a:latin typeface="Source Sans Pro"/>
              </a:rPr>
              <a:t>	</a:t>
            </a:r>
            <a:r>
              <a:rPr b="0" i="1" lang="pl-PL" sz="3200" spc="-1" strike="noStrike" u="sng">
                <a:uFillTx/>
                <a:latin typeface="Source Sans Pro"/>
              </a:rPr>
              <a:t>	</a:t>
            </a:r>
            <a:r>
              <a:rPr b="0" i="1" lang="pl-PL" sz="3200" spc="-1" strike="noStrike" u="sng">
                <a:uFillTx/>
                <a:latin typeface="Source Sans Pro"/>
              </a:rPr>
              <a:t>Porównanie architektury VM oraz kontenerów Dockera</a:t>
            </a:r>
            <a:endParaRPr b="0" lang="pl-PL" sz="3200" spc="-1" strike="noStrike">
              <a:latin typeface="Source Sans Pro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97600" y="216000"/>
            <a:ext cx="10798560" cy="1023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1" lang="pl-PL" sz="6000" spc="-1" strike="noStrike">
                <a:solidFill>
                  <a:srgbClr val="ffffff"/>
                </a:solidFill>
                <a:latin typeface="Source Sans Pro Light"/>
              </a:rPr>
              <a:t>Przydatne linki</a:t>
            </a:r>
            <a:endParaRPr b="0" lang="pl-PL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183600" y="1908000"/>
            <a:ext cx="11192400" cy="48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Source Sans Pro"/>
                <a:hlinkClick r:id="rId2"/>
              </a:rPr>
              <a:t>Instalator Docker</a:t>
            </a:r>
            <a:endParaRPr b="0" lang="pl-PL" sz="3200" spc="-1" strike="noStrike">
              <a:latin typeface="Source Sans Pro"/>
            </a:endParaRPr>
          </a:p>
          <a:p>
            <a:pPr marL="432000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Source Sans Pro"/>
                <a:hlinkClick r:id="rId3"/>
              </a:rPr>
              <a:t>Instalator Docker for Windows</a:t>
            </a:r>
            <a:endParaRPr b="0" lang="pl-PL" sz="3200" spc="-1" strike="noStrike">
              <a:latin typeface="Source Sans Pro"/>
            </a:endParaRPr>
          </a:p>
          <a:p>
            <a:pPr marL="432000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Source Sans Pro"/>
                <a:hlinkClick r:id="rId4"/>
              </a:rPr>
              <a:t>Instalator Docker Compose</a:t>
            </a:r>
            <a:endParaRPr b="0" lang="pl-PL" sz="3200" spc="-1" strike="noStrike">
              <a:latin typeface="Source Sans Pro"/>
            </a:endParaRPr>
          </a:p>
          <a:p>
            <a:pPr marL="432000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Source Sans Pro"/>
                <a:hlinkClick r:id="rId5"/>
              </a:rPr>
              <a:t>Repozytorium obrazów Docker</a:t>
            </a:r>
            <a:endParaRPr b="0" lang="pl-PL" sz="3200" spc="-1" strike="noStrike">
              <a:latin typeface="Source Sans Pro"/>
            </a:endParaRPr>
          </a:p>
          <a:p>
            <a:pPr marL="432000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Source Sans Pro"/>
                <a:hlinkClick r:id="rId6"/>
              </a:rPr>
              <a:t>Instrukcja konfiguracji pliku Dockerfile</a:t>
            </a:r>
            <a:endParaRPr b="0" lang="pl-PL" sz="3200" spc="-1" strike="noStrike">
              <a:latin typeface="Source Sans Pro"/>
            </a:endParaRPr>
          </a:p>
          <a:p>
            <a:pPr marL="432000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Source Sans Pro"/>
                <a:hlinkClick r:id="rId7"/>
              </a:rPr>
              <a:t>Instrukcja konfiguracji pliku docker-compose.yml</a:t>
            </a:r>
            <a:endParaRPr b="0" lang="pl-PL" sz="3200" spc="-1" strike="noStrike">
              <a:latin typeface="Source Sans Pro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97600" y="216000"/>
            <a:ext cx="10798560" cy="1023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1" lang="pl-PL" sz="6000" spc="-1" strike="noStrike">
                <a:solidFill>
                  <a:srgbClr val="ffffff"/>
                </a:solidFill>
                <a:latin typeface="Source Sans Pro Light"/>
              </a:rPr>
              <a:t>Przygotowanie środowiska</a:t>
            </a:r>
            <a:endParaRPr b="0" lang="pl-PL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83600" y="1908000"/>
            <a:ext cx="11192400" cy="48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Source Sans Pro"/>
              </a:rPr>
              <a:t>Aby zainstalować Dockera i móc z niego korzystać na swoim komputerze należy pobrać instalator (link na 5 stronie).</a:t>
            </a:r>
            <a:endParaRPr b="0" lang="pl-PL" sz="3200" spc="-1" strike="noStrike">
              <a:latin typeface="Source Sans Pro"/>
            </a:endParaRPr>
          </a:p>
          <a:p>
            <a:pPr marL="432000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Source Sans Pro"/>
              </a:rPr>
              <a:t>Jeśli korzystamy z systemu operacyjnego opartego na jądrze systemu Linux wystarczy sam Docker. W przypadku systemów z rodziny Windows należy również pobrać Docker for Windows (link na 5 stronie).</a:t>
            </a:r>
            <a:endParaRPr b="0" lang="pl-PL" sz="3200" spc="-1" strike="noStrike">
              <a:latin typeface="Source Sans Pro"/>
            </a:endParaRPr>
          </a:p>
          <a:p>
            <a:pPr marL="432000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Source Sans Pro"/>
              </a:rPr>
              <a:t>W momencie posiadania odpowiednich instalatorów należy zainstalować za ich pomocą wymagane oprogramowania.</a:t>
            </a:r>
            <a:endParaRPr b="0" lang="pl-PL" sz="3200" spc="-1" strike="noStrike">
              <a:latin typeface="Source Sans Pro"/>
            </a:endParaRPr>
          </a:p>
          <a:p>
            <a:pPr marL="432000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Source Sans Pro"/>
              </a:rPr>
              <a:t>Jeśli będziemy chcieli umieścić stworzony przez nas obraz systemu</a:t>
            </a:r>
            <a:br/>
            <a:r>
              <a:rPr b="0" lang="pl-PL" sz="3200" spc="-1" strike="noStrike">
                <a:latin typeface="Source Sans Pro"/>
              </a:rPr>
              <a:t>w repozytorium obrazów Dockera to musimy założyć konto w platformie (link do repozytorium na 5 stronie).</a:t>
            </a:r>
            <a:endParaRPr b="0" lang="pl-PL" sz="3200" spc="-1" strike="noStrike">
              <a:latin typeface="Source Sans Pro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597600" y="216000"/>
            <a:ext cx="10798560" cy="1023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1" lang="pl-PL" sz="6000" spc="-1" strike="noStrike">
                <a:solidFill>
                  <a:srgbClr val="ffffff"/>
                </a:solidFill>
                <a:latin typeface="Source Sans Pro Light"/>
              </a:rPr>
              <a:t>Prosty przykład</a:t>
            </a:r>
            <a:endParaRPr b="0" lang="pl-PL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183600" y="1908000"/>
            <a:ext cx="11192400" cy="48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Source Sans Pro"/>
              </a:rPr>
              <a:t>Używając Dockera możemy stworzyć środowisko zarówno dla prostych aplikacji konsolowych, jak i aplikacji webowych.</a:t>
            </a:r>
            <a:endParaRPr b="0" lang="pl-PL" sz="3200" spc="-1" strike="noStrike">
              <a:latin typeface="Source Sans Pro"/>
            </a:endParaRPr>
          </a:p>
          <a:p>
            <a:pPr marL="432000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Source Sans Pro"/>
              </a:rPr>
              <a:t>Poniżej przedstawię jak stworzyć prostą aplikację konsolową, którą będziemy uruchamiać używając kontenera.</a:t>
            </a:r>
            <a:endParaRPr b="0" lang="pl-PL" sz="3200" spc="-1" strike="noStrike">
              <a:latin typeface="Source Sans Pro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99040" y="841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pl-PL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599040" y="847800"/>
            <a:ext cx="10800000" cy="10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i="1" lang="pl-PL" sz="3200" spc="-1" strike="noStrike">
                <a:latin typeface="Source Sans Pro"/>
              </a:rPr>
              <a:t>  </a:t>
            </a:r>
            <a:r>
              <a:rPr b="0" i="1" lang="pl-PL" sz="3200" spc="-1" strike="noStrike">
                <a:latin typeface="Source Sans Pro"/>
              </a:rPr>
              <a:t>1. </a:t>
            </a:r>
            <a:r>
              <a:rPr b="0" i="1" lang="pl-PL" sz="3200" spc="-1" strike="noStrike" u="sng">
                <a:uFillTx/>
                <a:latin typeface="Source Sans Pro"/>
              </a:rPr>
              <a:t>Tworzymy nowy katalog JavaApp i przechodzimy do niego</a:t>
            </a:r>
            <a:br/>
            <a:r>
              <a:rPr b="0" i="1" lang="pl-PL" sz="3200" spc="-1" strike="noStrike">
                <a:latin typeface="Source Sans Pro"/>
              </a:rPr>
              <a:t>  2. </a:t>
            </a:r>
            <a:r>
              <a:rPr b="0" i="1" lang="pl-PL" sz="3200" spc="-1" strike="noStrike" u="sng">
                <a:uFillTx/>
                <a:latin typeface="Source Sans Pro"/>
              </a:rPr>
              <a:t>T</a:t>
            </a:r>
            <a:r>
              <a:rPr b="0" i="1" lang="pl-PL" sz="3200" spc="-1" strike="noStrike" u="sng">
                <a:uFillTx/>
                <a:latin typeface="Source Sans Pro"/>
              </a:rPr>
              <a:t>worzymy dwa pliki: HelloWorld.java oraz Dockerfile</a:t>
            </a:r>
            <a:endParaRPr b="0" lang="pl-PL" sz="3200" spc="-1" strike="noStrike">
              <a:latin typeface="Source Sans Pro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1679400" y="2422800"/>
            <a:ext cx="8640000" cy="271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599040" y="841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pl-PL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597600" y="841320"/>
            <a:ext cx="10800000" cy="16081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i="1" lang="pl-PL" sz="3200" spc="-1" strike="noStrike">
                <a:latin typeface="Source Sans Pro"/>
              </a:rPr>
              <a:t>  </a:t>
            </a:r>
            <a:r>
              <a:rPr b="0" i="1" lang="pl-PL" sz="3200" spc="-1" strike="noStrike">
                <a:latin typeface="Source Sans Pro"/>
              </a:rPr>
              <a:t>3. </a:t>
            </a:r>
            <a:r>
              <a:rPr b="0" i="1" lang="pl-PL" sz="3200" spc="-1" strike="noStrike" u="sng">
                <a:uFillTx/>
                <a:latin typeface="Source Sans Pro"/>
              </a:rPr>
              <a:t>Otwieramy dowolny edytor tekstowy, w którym nadpiszemy </a:t>
            </a:r>
            <a:r>
              <a:rPr b="0" i="1" lang="pl-PL" sz="3200" spc="-1" strike="noStrike" u="sng">
                <a:uFillTx/>
                <a:latin typeface="Source Sans Pro"/>
              </a:rPr>
              <a:t>	</a:t>
            </a:r>
            <a:r>
              <a:rPr b="0" i="1" lang="pl-PL" sz="3200" spc="-1" strike="noStrike">
                <a:latin typeface="Source Sans Pro"/>
              </a:rPr>
              <a:t> </a:t>
            </a:r>
            <a:r>
              <a:rPr b="0" i="1" lang="pl-PL" sz="3200" spc="-1" strike="noStrike" u="sng">
                <a:uFillTx/>
                <a:latin typeface="Source Sans Pro"/>
              </a:rPr>
              <a:t>zawartość plików HelloWorld.java oraz Dockerfile.</a:t>
            </a:r>
            <a:br/>
            <a:r>
              <a:rPr b="0" i="1" lang="pl-PL" sz="3200" spc="-1" strike="noStrike" u="sng">
                <a:uFillTx/>
                <a:latin typeface="Source Sans Pro"/>
              </a:rPr>
              <a:t>	</a:t>
            </a:r>
            <a:r>
              <a:rPr b="0" i="1" lang="pl-PL" sz="3200" spc="-1" strike="noStrike">
                <a:latin typeface="Source Sans Pro"/>
              </a:rPr>
              <a:t> </a:t>
            </a:r>
            <a:r>
              <a:rPr b="0" i="1" lang="pl-PL" sz="3200" spc="-1" strike="noStrike" u="sng">
                <a:uFillTx/>
                <a:latin typeface="Source Sans Pro"/>
              </a:rPr>
              <a:t>Mój wybór padł na Visual Studio Code</a:t>
            </a:r>
            <a:endParaRPr b="0" lang="pl-PL" sz="3200" spc="-1" strike="noStrike">
              <a:latin typeface="Source Sans Pro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1679400" y="3466800"/>
            <a:ext cx="8640000" cy="62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Application>LibreOffice/6.0.2.1$Windows_x86 LibreOffice_project/f7f06a8f319e4b62f9bc5095aa112a65d2f3ac89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2018-06-09T11:19:04Z</dcterms:created>
  <dc:creator/>
  <dc:description/>
  <dc:language>pl-PL</dc:language>
  <cp:lastModifiedBy/>
  <dcterms:modified xsi:type="dcterms:W3CDTF">2018-06-10T12:51:35Z</dcterms:modified>
  <cp:revision>49</cp:revision>
  <dc:subject/>
  <dc:title>Vivid</dc:title>
</cp:coreProperties>
</file>