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B7F70E-8C87-4216-82BF-C93EF1E81910}">
  <a:tblStyle styleId="{2BB7F70E-8C87-4216-82BF-C93EF1E819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d7459d29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d7459d29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d7459d29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d7459d29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d7459d29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d7459d29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d7459d29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d7459d29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d7459d29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d7459d29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d7459d29e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d7459d29e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d7459d29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d7459d29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d7459d29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d7459d29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d7459d29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d7459d29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d7459d29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d7459d29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d7459d29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d7459d29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d7459d29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d7459d29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d7459d29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d7459d29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d7459d29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d7459d29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gif"/><Relationship Id="rId4" Type="http://schemas.openxmlformats.org/officeDocument/2006/relationships/image" Target="../media/image12.gif"/><Relationship Id="rId5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IC - Ta Dang Khoa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33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Mạng CNN phổ thông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Convolutional layer - P</a:t>
            </a:r>
            <a:r>
              <a:rPr lang="en" sz="1700"/>
              <a:t>adding</a:t>
            </a:r>
            <a:endParaRPr sz="1700"/>
          </a:p>
        </p:txBody>
      </p:sp>
      <p:pic>
        <p:nvPicPr>
          <p:cNvPr descr="004 CNN Padding | Master Data Science"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38" y="1446375"/>
            <a:ext cx="7781926" cy="269125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2589450" y="4275675"/>
            <a:ext cx="39651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ử dụng padding không làm giảm size bức ảnh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33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Mạng CNN phổ thông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Convolutional layer - T</a:t>
            </a:r>
            <a:r>
              <a:rPr lang="en" sz="1700"/>
              <a:t>ính chất</a:t>
            </a:r>
            <a:endParaRPr sz="1700"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175" y="1612850"/>
            <a:ext cx="3836051" cy="22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175" y="923700"/>
            <a:ext cx="4014900" cy="36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635000" y="4169825"/>
            <a:ext cx="31539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 patterns they learn are translation invariant.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33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Mạng CNN phổ thông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Activation layer (ReLU)</a:t>
            </a:r>
            <a:endParaRPr sz="1700"/>
          </a:p>
        </p:txBody>
      </p:sp>
      <p:pic>
        <p:nvPicPr>
          <p:cNvPr descr="Khoa học dữ liệu"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175" y="1610537"/>
            <a:ext cx="3636450" cy="25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/>
        </p:nvSpPr>
        <p:spPr>
          <a:xfrm>
            <a:off x="380975" y="1961600"/>
            <a:ext cx="3901800" cy="18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Hàm ReLU activation đơn giản để tính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Đạo hàm là 1 với x &gt;= 0 nên không bị vanishing gradient.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>
                <a:solidFill>
                  <a:schemeClr val="dk1"/>
                </a:solidFill>
              </a:rPr>
              <a:t>V</a:t>
            </a:r>
            <a:r>
              <a:rPr lang="en">
                <a:solidFill>
                  <a:schemeClr val="dk1"/>
                </a:solidFill>
              </a:rPr>
              <a:t>anishing gradient là hiện tượng đạo hàm của các layer đầu bị quá nhỏ dẫn đến việc khó khăn trong tối ưu hàm loss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33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Mạng CNN phổ thông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Pooling layer</a:t>
            </a:r>
            <a:endParaRPr sz="1700"/>
          </a:p>
        </p:txBody>
      </p:sp>
      <p:pic>
        <p:nvPicPr>
          <p:cNvPr descr="Illustration of Max Pooling and Average Pooling Figure 2 above ..."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323" y="1100675"/>
            <a:ext cx="4246200" cy="370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/>
        </p:nvSpPr>
        <p:spPr>
          <a:xfrm>
            <a:off x="381000" y="1439325"/>
            <a:ext cx="3838200" cy="3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ác dụng: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</a:t>
            </a:r>
            <a:r>
              <a:rPr lang="en"/>
              <a:t>iảm số tham số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Phù hợp với cấu trúc phân lớp (Layer sau sẽ nhìn vào một vùng rộng hơn)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Giải thích: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Nếu chúng ta sử dụng 3x3 window thì đến layer thứ 3 chúng ta chỉ nhìn vào 7x7 pixel tương ứng với ảnh gốc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Sử dụng pooling giống như việc tổng kết, giữ lại những đặc trưng tốt nhất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=&gt; Tốt cho cấu trúc phân cấp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33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Mạng CNN phổ thông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Fully connected layer</a:t>
            </a:r>
            <a:endParaRPr sz="1700"/>
          </a:p>
        </p:txBody>
      </p:sp>
      <p:sp>
        <p:nvSpPr>
          <p:cNvPr id="154" name="Google Shape;154;p26"/>
          <p:cNvSpPr txBox="1"/>
          <p:nvPr/>
        </p:nvSpPr>
        <p:spPr>
          <a:xfrm>
            <a:off x="945450" y="2116675"/>
            <a:ext cx="1375800" cy="1312200"/>
          </a:xfrm>
          <a:prstGeom prst="rect">
            <a:avLst/>
          </a:prstGeom>
          <a:solidFill>
            <a:srgbClr val="00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D tensor</a:t>
            </a:r>
            <a:endParaRPr/>
          </a:p>
        </p:txBody>
      </p:sp>
      <p:sp>
        <p:nvSpPr>
          <p:cNvPr id="155" name="Google Shape;155;p26"/>
          <p:cNvSpPr/>
          <p:nvPr/>
        </p:nvSpPr>
        <p:spPr>
          <a:xfrm>
            <a:off x="2709325" y="2603425"/>
            <a:ext cx="677400" cy="33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26"/>
          <p:cNvGraphicFramePr/>
          <p:nvPr/>
        </p:nvGraphicFramePr>
        <p:xfrm>
          <a:off x="3725350" y="124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{2BB7F70E-8C87-4216-82BF-C93EF1E81910}</a:tableStyleId>
              </a:tblPr>
              <a:tblGrid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7" name="Google Shape;157;p26"/>
          <p:cNvSpPr/>
          <p:nvPr/>
        </p:nvSpPr>
        <p:spPr>
          <a:xfrm>
            <a:off x="4446825" y="2603425"/>
            <a:ext cx="677400" cy="33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8" name="Google Shape;158;p26"/>
          <p:cNvGraphicFramePr/>
          <p:nvPr/>
        </p:nvGraphicFramePr>
        <p:xfrm>
          <a:off x="5462850" y="16374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{2BB7F70E-8C87-4216-82BF-C93EF1E81910}</a:tableStyleId>
              </a:tblPr>
              <a:tblGrid>
                <a:gridCol w="382850"/>
              </a:tblGrid>
              <a:tr h="34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1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1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1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1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1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9" name="Google Shape;159;p26"/>
          <p:cNvSpPr txBox="1"/>
          <p:nvPr/>
        </p:nvSpPr>
        <p:spPr>
          <a:xfrm>
            <a:off x="5976050" y="2539975"/>
            <a:ext cx="3828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...</a:t>
            </a:r>
            <a:endParaRPr sz="1600"/>
          </a:p>
        </p:txBody>
      </p:sp>
      <p:graphicFrame>
        <p:nvGraphicFramePr>
          <p:cNvPr id="160" name="Google Shape;160;p26"/>
          <p:cNvGraphicFramePr/>
          <p:nvPr/>
        </p:nvGraphicFramePr>
        <p:xfrm>
          <a:off x="6460975" y="19981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{2BB7F70E-8C87-4216-82BF-C93EF1E81910}</a:tableStyleId>
              </a:tblPr>
              <a:tblGrid>
                <a:gridCol w="382850"/>
              </a:tblGrid>
              <a:tr h="31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1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1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1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1" name="Google Shape;161;p26"/>
          <p:cNvSpPr txBox="1"/>
          <p:nvPr/>
        </p:nvSpPr>
        <p:spPr>
          <a:xfrm>
            <a:off x="2684600" y="2942125"/>
            <a:ext cx="6774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Fl</a:t>
            </a:r>
            <a:r>
              <a:rPr lang="en" sz="1200"/>
              <a:t>atten</a:t>
            </a:r>
            <a:endParaRPr sz="1200"/>
          </a:p>
        </p:txBody>
      </p:sp>
      <p:sp>
        <p:nvSpPr>
          <p:cNvPr id="162" name="Google Shape;162;p26"/>
          <p:cNvSpPr/>
          <p:nvPr/>
        </p:nvSpPr>
        <p:spPr>
          <a:xfrm rot="5400000">
            <a:off x="6054500" y="3231450"/>
            <a:ext cx="225900" cy="1806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5256400" y="4409725"/>
            <a:ext cx="18063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Fully connected layer</a:t>
            </a:r>
            <a:endParaRPr sz="1300"/>
          </a:p>
        </p:txBody>
      </p:sp>
      <p:sp>
        <p:nvSpPr>
          <p:cNvPr id="164" name="Google Shape;164;p26"/>
          <p:cNvSpPr/>
          <p:nvPr/>
        </p:nvSpPr>
        <p:spPr>
          <a:xfrm>
            <a:off x="7459100" y="2603425"/>
            <a:ext cx="677400" cy="33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 txBox="1"/>
          <p:nvPr/>
        </p:nvSpPr>
        <p:spPr>
          <a:xfrm>
            <a:off x="7408975" y="2942125"/>
            <a:ext cx="6774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Softmax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ài tập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uy nghĩ mạng CNN sẽ đạo hàm ngược như nào?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Tìm hiểu thêm về các mạng CNN hiện đại.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ội dung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</a:t>
            </a:r>
            <a:r>
              <a:rPr lang="en"/>
              <a:t>iới thiệu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Dữ liệu ảnh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NN với bài toán phân loại ảnh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Phép tích chập (convolution)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Mạng CNN phổ thông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Tóm tắt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Convolutional layer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Activation layer (ReLU)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Pooling layer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Fully connected layer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32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iới thiệu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Dữ liệu ảnh</a:t>
            </a:r>
            <a:endParaRPr sz="17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475" y="1231188"/>
            <a:ext cx="4500051" cy="3563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5"/>
          <p:cNvCxnSpPr/>
          <p:nvPr/>
        </p:nvCxnSpPr>
        <p:spPr>
          <a:xfrm flipH="1" rot="10800000">
            <a:off x="1234725" y="2427125"/>
            <a:ext cx="1150200" cy="11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5"/>
          <p:cNvCxnSpPr/>
          <p:nvPr/>
        </p:nvCxnSpPr>
        <p:spPr>
          <a:xfrm flipH="1" rot="10800000">
            <a:off x="2411263" y="2441238"/>
            <a:ext cx="7200" cy="11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5"/>
          <p:cNvCxnSpPr/>
          <p:nvPr/>
        </p:nvCxnSpPr>
        <p:spPr>
          <a:xfrm rot="10800000">
            <a:off x="2444800" y="2423525"/>
            <a:ext cx="1079400" cy="11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5"/>
          <p:cNvCxnSpPr/>
          <p:nvPr/>
        </p:nvCxnSpPr>
        <p:spPr>
          <a:xfrm>
            <a:off x="2906900" y="1827400"/>
            <a:ext cx="13194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Convolutional Neural Networks (CNNs): An Illustrated Explanation ..."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3125" y="3280825"/>
            <a:ext cx="2447925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5037650" y="3978250"/>
            <a:ext cx="677400" cy="33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3125" y="1092525"/>
            <a:ext cx="2053675" cy="16873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5580125" y="1710600"/>
            <a:ext cx="677400" cy="33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0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Giới thiệu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NN với bài toán phân loại ảnh</a:t>
            </a:r>
            <a:endParaRPr sz="17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450" y="1050375"/>
            <a:ext cx="8101089" cy="3955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>
            <a:off x="4246800" y="3938350"/>
            <a:ext cx="1205100" cy="66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6"/>
          <p:cNvSpPr txBox="1"/>
          <p:nvPr/>
        </p:nvSpPr>
        <p:spPr>
          <a:xfrm>
            <a:off x="5573925" y="4619825"/>
            <a:ext cx="1341600" cy="3855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ector quá lớn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3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</a:t>
            </a:r>
            <a:r>
              <a:rPr lang="en"/>
              <a:t>ép tích chập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Tích chập một chiều</a:t>
            </a:r>
            <a:endParaRPr sz="17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375" y="3232625"/>
            <a:ext cx="7775251" cy="14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5163" y="1448100"/>
            <a:ext cx="6053676" cy="15449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1873213" y="4720150"/>
            <a:ext cx="5397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í dụ về tích chập một chiều (Nguồn machinelearningcoban.com)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3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Phép tích chập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Tích chập h</a:t>
            </a:r>
            <a:r>
              <a:rPr lang="en" sz="1700"/>
              <a:t>ai</a:t>
            </a:r>
            <a:r>
              <a:rPr lang="en" sz="1700"/>
              <a:t> chiều</a:t>
            </a:r>
            <a:endParaRPr sz="17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0000" y="3450150"/>
            <a:ext cx="1276225" cy="135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7775" y="3450150"/>
            <a:ext cx="1191751" cy="135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0449" y="1335225"/>
            <a:ext cx="4763100" cy="19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3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Phép tích chập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Tích chập hai chiều - </a:t>
            </a:r>
            <a:r>
              <a:rPr lang="en" sz="1700"/>
              <a:t>Ứng dụng</a:t>
            </a:r>
            <a:endParaRPr sz="17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400" y="1683500"/>
            <a:ext cx="5012275" cy="17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8225" y="2190750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3284400" y="3534875"/>
            <a:ext cx="257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</a:t>
            </a:r>
            <a:r>
              <a:rPr lang="en" sz="1100"/>
              <a:t>í dụ ứng dụng dò cạnh của tích chập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Nguồn machinelearningcoban.com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33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Mạng CNN phổ thông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Tóm tắt</a:t>
            </a:r>
            <a:endParaRPr sz="1700"/>
          </a:p>
        </p:txBody>
      </p:sp>
      <p:pic>
        <p:nvPicPr>
          <p:cNvPr descr="Understanding of Convolutional Neural Network (CNN) — Deep ..."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25" y="1531075"/>
            <a:ext cx="7781926" cy="2626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udent Notes: Convolutional Neural Networks (CNN) Introduction ..."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25" y="1185350"/>
            <a:ext cx="7781926" cy="372883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33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Mạng CNN phổ thông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Convolutional layer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