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8532753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8532753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8532753f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8532753f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532753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532753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8532753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532753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8532753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8532753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8532753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8532753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8532753f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532753f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8532753f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532753f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8532753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8532753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8532753f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8532753f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t>
            </a:r>
            <a:r>
              <a:rPr lang="en"/>
              <a:t>iới thiệu về ML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t>
            </a:r>
            <a:r>
              <a:rPr lang="en"/>
              <a:t>IC - Ta Dang Khoa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6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loại bài toán</a:t>
            </a:r>
            <a:endParaRPr/>
          </a:p>
          <a:p>
            <a:pPr indent="0" lvl="0" marL="0" rtl="0" algn="l">
              <a:spcBef>
                <a:spcPts val="0"/>
              </a:spcBef>
              <a:spcAft>
                <a:spcPts val="0"/>
              </a:spcAft>
              <a:buNone/>
            </a:pPr>
            <a:r>
              <a:rPr lang="en" sz="1700"/>
              <a:t>Reinforcement Learning</a:t>
            </a:r>
            <a:endParaRPr/>
          </a:p>
        </p:txBody>
      </p:sp>
      <p:sp>
        <p:nvSpPr>
          <p:cNvPr id="110" name="Google Shape;110;p22"/>
          <p:cNvSpPr txBox="1"/>
          <p:nvPr>
            <p:ph idx="1" type="body"/>
          </p:nvPr>
        </p:nvSpPr>
        <p:spPr>
          <a:xfrm>
            <a:off x="0" y="1238750"/>
            <a:ext cx="4214700" cy="39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Reinforcement learning là các bài toán giúp cho một hệ thống tự động xác định hành vi dựa trên hoàn cảnh để đạt được lợi ích cao nhất (maximizing the performance). Hiện tại, Reinforcement learning chủ yếu được áp dụng vào Lý Thuyết Trò Chơi (Game Theory), các thuật toán cần xác định nước đi tiếp theo để đạt được điểm số cao nhất.</a:t>
            </a:r>
            <a:endParaRPr/>
          </a:p>
        </p:txBody>
      </p:sp>
      <p:pic>
        <p:nvPicPr>
          <p:cNvPr id="111" name="Google Shape;111;p22"/>
          <p:cNvPicPr preferRelativeResize="0"/>
          <p:nvPr/>
        </p:nvPicPr>
        <p:blipFill>
          <a:blip r:embed="rId3">
            <a:alphaModFix/>
          </a:blip>
          <a:stretch>
            <a:fillRect/>
          </a:stretch>
        </p:blipFill>
        <p:spPr>
          <a:xfrm>
            <a:off x="4519500" y="1238750"/>
            <a:ext cx="4624501" cy="28501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ài tập</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ội dung</a:t>
            </a:r>
            <a:endParaRPr sz="17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iới thiệu và định nghĩa</a:t>
            </a:r>
            <a:endParaRPr/>
          </a:p>
          <a:p>
            <a:pPr indent="-342900" lvl="0" marL="457200" rtl="0" algn="l">
              <a:spcBef>
                <a:spcPts val="0"/>
              </a:spcBef>
              <a:spcAft>
                <a:spcPts val="0"/>
              </a:spcAft>
              <a:buSzPts val="1800"/>
              <a:buChar char="●"/>
            </a:pPr>
            <a:r>
              <a:rPr lang="en"/>
              <a:t>Phân loại bài toán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a:t>
            </a:r>
            <a:r>
              <a:rPr lang="en"/>
              <a:t>à định nghĩa</a:t>
            </a:r>
            <a:endParaRPr/>
          </a:p>
          <a:p>
            <a:pPr indent="0" lvl="0" marL="0" rtl="0" algn="l">
              <a:spcBef>
                <a:spcPts val="0"/>
              </a:spcBef>
              <a:spcAft>
                <a:spcPts val="0"/>
              </a:spcAft>
              <a:buNone/>
            </a:pPr>
            <a:r>
              <a:rPr lang="en" sz="1700"/>
              <a:t>Giới thiệu - Các lĩnh vực ML ảnh hưởng</a:t>
            </a:r>
            <a:endParaRPr sz="17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X</a:t>
            </a:r>
            <a:r>
              <a:rPr lang="en"/>
              <a:t>ử lý ảnh</a:t>
            </a:r>
            <a:endParaRPr/>
          </a:p>
          <a:p>
            <a:pPr indent="-317500" lvl="1" marL="914400" rtl="0" algn="l">
              <a:spcBef>
                <a:spcPts val="0"/>
              </a:spcBef>
              <a:spcAft>
                <a:spcPts val="0"/>
              </a:spcAft>
              <a:buSzPts val="1400"/>
              <a:buChar char="○"/>
            </a:pPr>
            <a:r>
              <a:rPr lang="en"/>
              <a:t>Image understanding: classification, detection, recognition, segmentation, …</a:t>
            </a:r>
            <a:endParaRPr/>
          </a:p>
          <a:p>
            <a:pPr indent="-317500" lvl="1" marL="914400" rtl="0" algn="l">
              <a:spcBef>
                <a:spcPts val="0"/>
              </a:spcBef>
              <a:spcAft>
                <a:spcPts val="0"/>
              </a:spcAft>
              <a:buSzPts val="1400"/>
              <a:buChar char="○"/>
            </a:pPr>
            <a:r>
              <a:rPr lang="en"/>
              <a:t>Image generation</a:t>
            </a:r>
            <a:endParaRPr/>
          </a:p>
          <a:p>
            <a:pPr indent="-342900" lvl="0" marL="457200" rtl="0" algn="l">
              <a:spcBef>
                <a:spcPts val="0"/>
              </a:spcBef>
              <a:spcAft>
                <a:spcPts val="0"/>
              </a:spcAft>
              <a:buSzPts val="1800"/>
              <a:buChar char="●"/>
            </a:pPr>
            <a:r>
              <a:rPr lang="en"/>
              <a:t>Xử lý ngôn ngữ tự nhiên</a:t>
            </a:r>
            <a:endParaRPr/>
          </a:p>
          <a:p>
            <a:pPr indent="-317500" lvl="1" marL="914400" rtl="0" algn="l">
              <a:spcBef>
                <a:spcPts val="0"/>
              </a:spcBef>
              <a:spcAft>
                <a:spcPts val="0"/>
              </a:spcAft>
              <a:buSzPts val="1400"/>
              <a:buChar char="○"/>
            </a:pPr>
            <a:r>
              <a:rPr lang="en"/>
              <a:t>U</a:t>
            </a:r>
            <a:r>
              <a:rPr lang="en"/>
              <a:t>nderstanding</a:t>
            </a:r>
            <a:endParaRPr/>
          </a:p>
          <a:p>
            <a:pPr indent="-317500" lvl="1" marL="914400" rtl="0" algn="l">
              <a:spcBef>
                <a:spcPts val="0"/>
              </a:spcBef>
              <a:spcAft>
                <a:spcPts val="0"/>
              </a:spcAft>
              <a:buSzPts val="1400"/>
              <a:buChar char="○"/>
            </a:pPr>
            <a:r>
              <a:rPr lang="en"/>
              <a:t>Generation: translate, summarization</a:t>
            </a:r>
            <a:endParaRPr/>
          </a:p>
          <a:p>
            <a:pPr indent="-342900" lvl="0" marL="457200" rtl="0" algn="l">
              <a:spcBef>
                <a:spcPts val="0"/>
              </a:spcBef>
              <a:spcAft>
                <a:spcPts val="0"/>
              </a:spcAft>
              <a:buSzPts val="1800"/>
              <a:buChar char="●"/>
            </a:pPr>
            <a:r>
              <a:rPr lang="en"/>
              <a:t>Xử lý âm thanh</a:t>
            </a:r>
            <a:endParaRPr/>
          </a:p>
          <a:p>
            <a:pPr indent="-317500" lvl="1" marL="914400" rtl="0" algn="l">
              <a:spcBef>
                <a:spcPts val="0"/>
              </a:spcBef>
              <a:spcAft>
                <a:spcPts val="0"/>
              </a:spcAft>
              <a:buSzPts val="1400"/>
              <a:buChar char="○"/>
            </a:pPr>
            <a:r>
              <a:rPr lang="en"/>
              <a:t>Understanding: speech to text</a:t>
            </a:r>
            <a:endParaRPr/>
          </a:p>
          <a:p>
            <a:pPr indent="-317500" lvl="1" marL="914400" rtl="0" algn="l">
              <a:spcBef>
                <a:spcPts val="0"/>
              </a:spcBef>
              <a:spcAft>
                <a:spcPts val="0"/>
              </a:spcAft>
              <a:buSzPts val="1400"/>
              <a:buChar char="○"/>
            </a:pPr>
            <a:r>
              <a:rPr lang="en"/>
              <a:t>Generation: text to speech</a:t>
            </a:r>
            <a:endParaRPr/>
          </a:p>
          <a:p>
            <a:pPr indent="-342900" lvl="0" marL="457200" rtl="0" algn="l">
              <a:spcBef>
                <a:spcPts val="0"/>
              </a:spcBef>
              <a:spcAft>
                <a:spcPts val="0"/>
              </a:spcAft>
              <a:buSzPts val="1800"/>
              <a:buChar char="●"/>
            </a:pPr>
            <a:r>
              <a:rPr lang="en"/>
              <a:t>Hệ thống gợi ý</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a:t>
            </a:r>
            <a:r>
              <a:rPr lang="en"/>
              <a:t>à định nghĩa</a:t>
            </a:r>
            <a:endParaRPr/>
          </a:p>
          <a:p>
            <a:pPr indent="0" lvl="0" marL="0" rtl="0" algn="l">
              <a:spcBef>
                <a:spcPts val="0"/>
              </a:spcBef>
              <a:spcAft>
                <a:spcPts val="0"/>
              </a:spcAft>
              <a:buNone/>
            </a:pPr>
            <a:r>
              <a:rPr lang="en" sz="1700"/>
              <a:t>Giới thiệu - T</a:t>
            </a:r>
            <a:r>
              <a:rPr lang="en" sz="1700"/>
              <a:t>ại sao áp dụng ML</a:t>
            </a:r>
            <a:endParaRPr sz="17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
            </a:r>
            <a:r>
              <a:rPr lang="en"/>
              <a:t>ột số bài toán khó lập trình theo các thông thường</a:t>
            </a:r>
            <a:endParaRPr/>
          </a:p>
          <a:p>
            <a:pPr indent="-317500" lvl="1" marL="914400" rtl="0" algn="l">
              <a:spcBef>
                <a:spcPts val="0"/>
              </a:spcBef>
              <a:spcAft>
                <a:spcPts val="0"/>
              </a:spcAft>
              <a:buSzPts val="1400"/>
              <a:buChar char="○"/>
            </a:pPr>
            <a:r>
              <a:rPr lang="en"/>
              <a:t>VD: Các bài toán xử lý ảnh</a:t>
            </a:r>
            <a:endParaRPr/>
          </a:p>
          <a:p>
            <a:pPr indent="-342900" lvl="0" marL="457200" rtl="0" algn="l">
              <a:spcBef>
                <a:spcPts val="0"/>
              </a:spcBef>
              <a:spcAft>
                <a:spcPts val="0"/>
              </a:spcAft>
              <a:buSzPts val="1800"/>
              <a:buChar char="●"/>
            </a:pPr>
            <a:r>
              <a:rPr lang="en"/>
              <a:t>Muốn có kết quả tốt hơn</a:t>
            </a:r>
            <a:endParaRPr/>
          </a:p>
          <a:p>
            <a:pPr indent="-317500" lvl="1" marL="914400" rtl="0" algn="l">
              <a:spcBef>
                <a:spcPts val="0"/>
              </a:spcBef>
              <a:spcAft>
                <a:spcPts val="0"/>
              </a:spcAft>
              <a:buSzPts val="1400"/>
              <a:buChar char="○"/>
            </a:pPr>
            <a:r>
              <a:rPr lang="en"/>
              <a:t>VD: Cờ vây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a:t>
            </a:r>
            <a:r>
              <a:rPr lang="en"/>
              <a:t>à định nghĩa</a:t>
            </a:r>
            <a:endParaRPr/>
          </a:p>
          <a:p>
            <a:pPr indent="0" lvl="0" marL="0" rtl="0" algn="l">
              <a:spcBef>
                <a:spcPts val="0"/>
              </a:spcBef>
              <a:spcAft>
                <a:spcPts val="0"/>
              </a:spcAft>
              <a:buNone/>
            </a:pPr>
            <a:r>
              <a:rPr lang="en" sz="1700"/>
              <a:t>Định nghĩa</a:t>
            </a:r>
            <a:endParaRPr sz="1700"/>
          </a:p>
        </p:txBody>
      </p:sp>
      <p:pic>
        <p:nvPicPr>
          <p:cNvPr descr="Basic Concepts in Machine Learning" id="79" name="Google Shape;79;p17"/>
          <p:cNvPicPr preferRelativeResize="0"/>
          <p:nvPr/>
        </p:nvPicPr>
        <p:blipFill>
          <a:blip r:embed="rId3">
            <a:alphaModFix/>
          </a:blip>
          <a:stretch>
            <a:fillRect/>
          </a:stretch>
        </p:blipFill>
        <p:spPr>
          <a:xfrm>
            <a:off x="2076238" y="1140950"/>
            <a:ext cx="4991525" cy="3541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2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Giới thiệu v</a:t>
            </a:r>
            <a:r>
              <a:rPr lang="en"/>
              <a:t>à định nghĩa</a:t>
            </a:r>
            <a:endParaRPr/>
          </a:p>
          <a:p>
            <a:pPr indent="0" lvl="0" marL="0" rtl="0" algn="l">
              <a:spcBef>
                <a:spcPts val="0"/>
              </a:spcBef>
              <a:spcAft>
                <a:spcPts val="0"/>
              </a:spcAft>
              <a:buNone/>
            </a:pPr>
            <a:r>
              <a:rPr lang="en" sz="1700"/>
              <a:t>Định nghĩa</a:t>
            </a:r>
            <a:endParaRPr sz="1700"/>
          </a:p>
        </p:txBody>
      </p:sp>
      <p:pic>
        <p:nvPicPr>
          <p:cNvPr descr="A Concise Explanation of Learning Algorithms with the Mitchell ..." id="85" name="Google Shape;85;p18"/>
          <p:cNvPicPr preferRelativeResize="0"/>
          <p:nvPr/>
        </p:nvPicPr>
        <p:blipFill>
          <a:blip r:embed="rId3">
            <a:alphaModFix/>
          </a:blip>
          <a:stretch>
            <a:fillRect/>
          </a:stretch>
        </p:blipFill>
        <p:spPr>
          <a:xfrm>
            <a:off x="110900" y="1431850"/>
            <a:ext cx="4793826" cy="2633357"/>
          </a:xfrm>
          <a:prstGeom prst="rect">
            <a:avLst/>
          </a:prstGeom>
          <a:noFill/>
          <a:ln>
            <a:noFill/>
          </a:ln>
        </p:spPr>
      </p:pic>
      <p:pic>
        <p:nvPicPr>
          <p:cNvPr descr="The Essence of Machine Learning" id="86" name="Google Shape;86;p18"/>
          <p:cNvPicPr preferRelativeResize="0"/>
          <p:nvPr/>
        </p:nvPicPr>
        <p:blipFill>
          <a:blip r:embed="rId4">
            <a:alphaModFix/>
          </a:blip>
          <a:stretch>
            <a:fillRect/>
          </a:stretch>
        </p:blipFill>
        <p:spPr>
          <a:xfrm>
            <a:off x="5057225" y="1319775"/>
            <a:ext cx="4000500" cy="2857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7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a:t>
            </a:r>
            <a:r>
              <a:rPr lang="en"/>
              <a:t>ân loại bài toán</a:t>
            </a:r>
            <a:endParaRPr/>
          </a:p>
          <a:p>
            <a:pPr indent="0" lvl="0" marL="0" rtl="0" algn="l">
              <a:spcBef>
                <a:spcPts val="0"/>
              </a:spcBef>
              <a:spcAft>
                <a:spcPts val="0"/>
              </a:spcAft>
              <a:buNone/>
            </a:pPr>
            <a:r>
              <a:rPr lang="en" sz="1700"/>
              <a:t>Các loại chính</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Supervised Learning (Học có giám sát)</a:t>
            </a:r>
            <a:endParaRPr/>
          </a:p>
          <a:p>
            <a:pPr indent="-317500" lvl="1" marL="914400" rtl="0" algn="l">
              <a:spcBef>
                <a:spcPts val="0"/>
              </a:spcBef>
              <a:spcAft>
                <a:spcPts val="0"/>
              </a:spcAft>
              <a:buSzPts val="1400"/>
              <a:buChar char="○"/>
            </a:pPr>
            <a:r>
              <a:rPr lang="en"/>
              <a:t>Huấn luyện với bài toán đã được gắn nhãn</a:t>
            </a:r>
            <a:endParaRPr/>
          </a:p>
          <a:p>
            <a:pPr indent="-342900" lvl="0" marL="457200" rtl="0" algn="l">
              <a:spcBef>
                <a:spcPts val="0"/>
              </a:spcBef>
              <a:spcAft>
                <a:spcPts val="0"/>
              </a:spcAft>
              <a:buSzPts val="1800"/>
              <a:buChar char="●"/>
            </a:pPr>
            <a:r>
              <a:rPr lang="en"/>
              <a:t>Unsupervised Learning (Học không giám sát)</a:t>
            </a:r>
            <a:endParaRPr/>
          </a:p>
          <a:p>
            <a:pPr indent="-317500" lvl="1" marL="914400" rtl="0" algn="l">
              <a:spcBef>
                <a:spcPts val="0"/>
              </a:spcBef>
              <a:spcAft>
                <a:spcPts val="0"/>
              </a:spcAft>
              <a:buSzPts val="1400"/>
              <a:buChar char="○"/>
            </a:pPr>
            <a:r>
              <a:rPr lang="en"/>
              <a:t>Huấn luyện với bài toán chưa có nhãn</a:t>
            </a:r>
            <a:endParaRPr/>
          </a:p>
          <a:p>
            <a:pPr indent="-342900" lvl="0" marL="457200" rtl="0" algn="l">
              <a:spcBef>
                <a:spcPts val="0"/>
              </a:spcBef>
              <a:spcAft>
                <a:spcPts val="0"/>
              </a:spcAft>
              <a:buSzPts val="1800"/>
              <a:buChar char="●"/>
            </a:pPr>
            <a:r>
              <a:rPr lang="en"/>
              <a:t>Reinforcement Learning (Học Củng Cố)</a:t>
            </a:r>
            <a:endParaRPr/>
          </a:p>
          <a:p>
            <a:pPr indent="-317500" lvl="1" marL="914400" rtl="0" algn="l">
              <a:spcBef>
                <a:spcPts val="0"/>
              </a:spcBef>
              <a:spcAft>
                <a:spcPts val="0"/>
              </a:spcAft>
              <a:buSzPts val="1400"/>
              <a:buChar char="○"/>
            </a:pPr>
            <a:r>
              <a:rPr lang="en"/>
              <a:t>Khi tương tác với môi trường, hệ thống sẽ nhận được điểm, nhiệm vụ là tối đa lượng điểm này</a:t>
            </a:r>
            <a:endParaRPr/>
          </a:p>
          <a:p>
            <a:pPr indent="-342900" lvl="0" marL="457200" rtl="0" algn="l">
              <a:spcBef>
                <a:spcPts val="0"/>
              </a:spcBef>
              <a:spcAft>
                <a:spcPts val="0"/>
              </a:spcAft>
              <a:buSzPts val="1800"/>
              <a:buChar char="●"/>
            </a:pPr>
            <a:r>
              <a:rPr lang="en"/>
              <a:t>Ngoài ra còn một số dạng khác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71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Phân loại bài toán</a:t>
            </a:r>
            <a:endParaRPr/>
          </a:p>
          <a:p>
            <a:pPr indent="0" lvl="0" marL="0" rtl="0" algn="l">
              <a:spcBef>
                <a:spcPts val="0"/>
              </a:spcBef>
              <a:spcAft>
                <a:spcPts val="0"/>
              </a:spcAft>
              <a:buNone/>
            </a:pPr>
            <a:r>
              <a:rPr lang="en" sz="1700"/>
              <a:t>Supervised learning</a:t>
            </a:r>
            <a:endParaRPr/>
          </a:p>
        </p:txBody>
      </p:sp>
      <p:pic>
        <p:nvPicPr>
          <p:cNvPr id="98" name="Google Shape;98;p20"/>
          <p:cNvPicPr preferRelativeResize="0"/>
          <p:nvPr/>
        </p:nvPicPr>
        <p:blipFill>
          <a:blip r:embed="rId3">
            <a:alphaModFix/>
          </a:blip>
          <a:stretch>
            <a:fillRect/>
          </a:stretch>
        </p:blipFill>
        <p:spPr>
          <a:xfrm>
            <a:off x="433375" y="1281025"/>
            <a:ext cx="8277225" cy="360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60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Phân loại bài toán</a:t>
            </a:r>
            <a:endParaRPr/>
          </a:p>
          <a:p>
            <a:pPr indent="0" lvl="0" marL="0" rtl="0" algn="l">
              <a:spcBef>
                <a:spcPts val="0"/>
              </a:spcBef>
              <a:spcAft>
                <a:spcPts val="0"/>
              </a:spcAft>
              <a:buNone/>
            </a:pPr>
            <a:r>
              <a:rPr lang="en" sz="1700"/>
              <a:t>Unsupervised learning</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Clustering (phân nhóm)</a:t>
            </a:r>
            <a:endParaRPr/>
          </a:p>
          <a:p>
            <a:pPr indent="-317500" lvl="1" marL="914400" rtl="0" algn="l">
              <a:spcBef>
                <a:spcPts val="0"/>
              </a:spcBef>
              <a:spcAft>
                <a:spcPts val="0"/>
              </a:spcAft>
              <a:buSzPts val="1400"/>
              <a:buChar char="○"/>
            </a:pPr>
            <a:r>
              <a:rPr lang="en"/>
              <a:t>Phân nhóm dữ liệu cho trước thành các nhóm nhỏ dựa trên sự liên quan giữa các dữ liệu</a:t>
            </a:r>
            <a:endParaRPr/>
          </a:p>
          <a:p>
            <a:pPr indent="-317500" lvl="1" marL="914400" rtl="0" algn="l">
              <a:spcBef>
                <a:spcPts val="0"/>
              </a:spcBef>
              <a:spcAft>
                <a:spcPts val="0"/>
              </a:spcAft>
              <a:buSzPts val="1400"/>
              <a:buChar char="○"/>
            </a:pPr>
            <a:r>
              <a:rPr lang="en"/>
              <a:t>VD: Phân nhóm khách hàng dựa trên hành vi</a:t>
            </a:r>
            <a:endParaRPr/>
          </a:p>
          <a:p>
            <a:pPr indent="-342900" lvl="0" marL="457200" rtl="0" algn="l">
              <a:spcBef>
                <a:spcPts val="0"/>
              </a:spcBef>
              <a:spcAft>
                <a:spcPts val="0"/>
              </a:spcAft>
              <a:buSzPts val="1800"/>
              <a:buChar char="●"/>
            </a:pPr>
            <a:r>
              <a:rPr lang="en"/>
              <a:t>Association</a:t>
            </a:r>
            <a:endParaRPr/>
          </a:p>
          <a:p>
            <a:pPr indent="-317500" lvl="1" marL="914400" rtl="0" algn="l">
              <a:spcBef>
                <a:spcPts val="0"/>
              </a:spcBef>
              <a:spcAft>
                <a:spcPts val="0"/>
              </a:spcAft>
              <a:buSzPts val="1400"/>
              <a:buChar char="○"/>
            </a:pPr>
            <a:r>
              <a:rPr lang="en"/>
              <a:t>Khám phá quy luật của dữ liệu </a:t>
            </a:r>
            <a:endParaRPr/>
          </a:p>
          <a:p>
            <a:pPr indent="-317500" lvl="1" marL="914400" rtl="0" algn="l">
              <a:spcBef>
                <a:spcPts val="0"/>
              </a:spcBef>
              <a:spcAft>
                <a:spcPts val="0"/>
              </a:spcAft>
              <a:buSzPts val="1400"/>
              <a:buChar char="○"/>
            </a:pPr>
            <a:r>
              <a:rPr lang="en"/>
              <a:t>VD: Khách hàng mua quần áo, có khả năng mua đồng hồ thắt lưng =&gt; Recommendation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