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ab39181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b39181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b39181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b39181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ab39181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b39181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ab39181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ab39181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ab39181b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ab39181b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b39181b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b39181b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ab39181b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ab39181b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ab39181b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b39181b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ab39181b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b39181b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Overfitting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t>
            </a:r>
            <a:r>
              <a:rPr lang="en"/>
              <a:t>IC - Ta Dang Khoa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ài tập</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a:t>
            </a:r>
            <a:r>
              <a:rPr lang="en"/>
              <a:t>ực hiện bài toán sử dụng Regularization và K-Fold</a:t>
            </a:r>
            <a:endParaRPr/>
          </a:p>
          <a:p>
            <a:pPr indent="-342900" lvl="0" marL="457200" rtl="0" algn="l">
              <a:spcBef>
                <a:spcPts val="0"/>
              </a:spcBef>
              <a:spcAft>
                <a:spcPts val="0"/>
              </a:spcAft>
              <a:buSzPts val="1800"/>
              <a:buChar char="●"/>
            </a:pPr>
            <a:r>
              <a:rPr lang="en"/>
              <a:t>Tìm hiểu thêm về Feature Engineering (cụ thể là Feature Scaling and Normalization)</a:t>
            </a:r>
            <a:endParaRPr/>
          </a:p>
          <a:p>
            <a:pPr indent="-342900" lvl="0" marL="457200" rtl="0" algn="l">
              <a:spcBef>
                <a:spcPts val="0"/>
              </a:spcBef>
              <a:spcAft>
                <a:spcPts val="0"/>
              </a:spcAft>
              <a:buSzPts val="1800"/>
              <a:buChar char="●"/>
            </a:pPr>
            <a:r>
              <a:rPr lang="en"/>
              <a:t>Tìm hiểu về các thuật toán Gradient descent cải tiến, tìm hiểu về batch size</a:t>
            </a:r>
            <a:endParaRPr/>
          </a:p>
          <a:p>
            <a:pPr indent="0" lvl="0" marL="0" rtl="0" algn="l">
              <a:spcBef>
                <a:spcPts val="160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ội dung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Underfitting vs overfitting</a:t>
            </a:r>
            <a:endParaRPr/>
          </a:p>
          <a:p>
            <a:pPr indent="-342900" lvl="0" marL="457200" rtl="0" algn="l">
              <a:spcBef>
                <a:spcPts val="0"/>
              </a:spcBef>
              <a:spcAft>
                <a:spcPts val="0"/>
              </a:spcAft>
              <a:buSzPts val="1800"/>
              <a:buChar char="●"/>
            </a:pPr>
            <a:r>
              <a:rPr lang="en"/>
              <a:t>Giải pháp</a:t>
            </a:r>
            <a:endParaRPr/>
          </a:p>
          <a:p>
            <a:pPr indent="-342900" lvl="0" marL="457200" rtl="0" algn="l">
              <a:spcBef>
                <a:spcPts val="0"/>
              </a:spcBef>
              <a:spcAft>
                <a:spcPts val="0"/>
              </a:spcAft>
              <a:buSzPts val="1800"/>
              <a:buChar char="●"/>
            </a:pPr>
            <a:r>
              <a:rPr lang="en"/>
              <a:t>Cách chia tập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9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Underfitting vs overfitting</a:t>
            </a:r>
            <a:endParaRPr/>
          </a:p>
          <a:p>
            <a:pPr indent="0" lvl="0" marL="0" rtl="0" algn="l">
              <a:spcBef>
                <a:spcPts val="0"/>
              </a:spcBef>
              <a:spcAft>
                <a:spcPts val="0"/>
              </a:spcAft>
              <a:buNone/>
            </a:pPr>
            <a:r>
              <a:rPr lang="en" sz="1700"/>
              <a:t>Bài toán</a:t>
            </a:r>
            <a:endParaRPr sz="1700"/>
          </a:p>
        </p:txBody>
      </p:sp>
      <p:pic>
        <p:nvPicPr>
          <p:cNvPr id="67" name="Google Shape;67;p15"/>
          <p:cNvPicPr preferRelativeResize="0"/>
          <p:nvPr/>
        </p:nvPicPr>
        <p:blipFill>
          <a:blip r:embed="rId3">
            <a:alphaModFix/>
          </a:blip>
          <a:stretch>
            <a:fillRect/>
          </a:stretch>
        </p:blipFill>
        <p:spPr>
          <a:xfrm>
            <a:off x="2282875" y="1199425"/>
            <a:ext cx="2289125" cy="1693325"/>
          </a:xfrm>
          <a:prstGeom prst="rect">
            <a:avLst/>
          </a:prstGeom>
          <a:noFill/>
          <a:ln>
            <a:noFill/>
          </a:ln>
        </p:spPr>
      </p:pic>
      <p:pic>
        <p:nvPicPr>
          <p:cNvPr id="68" name="Google Shape;68;p15"/>
          <p:cNvPicPr preferRelativeResize="0"/>
          <p:nvPr/>
        </p:nvPicPr>
        <p:blipFill>
          <a:blip r:embed="rId4">
            <a:alphaModFix/>
          </a:blip>
          <a:stretch>
            <a:fillRect/>
          </a:stretch>
        </p:blipFill>
        <p:spPr>
          <a:xfrm>
            <a:off x="4572000" y="1199425"/>
            <a:ext cx="2289125" cy="1693320"/>
          </a:xfrm>
          <a:prstGeom prst="rect">
            <a:avLst/>
          </a:prstGeom>
          <a:noFill/>
          <a:ln>
            <a:noFill/>
          </a:ln>
        </p:spPr>
      </p:pic>
      <p:pic>
        <p:nvPicPr>
          <p:cNvPr id="69" name="Google Shape;69;p15"/>
          <p:cNvPicPr preferRelativeResize="0"/>
          <p:nvPr/>
        </p:nvPicPr>
        <p:blipFill>
          <a:blip r:embed="rId5">
            <a:alphaModFix/>
          </a:blip>
          <a:stretch>
            <a:fillRect/>
          </a:stretch>
        </p:blipFill>
        <p:spPr>
          <a:xfrm>
            <a:off x="2282875" y="2892750"/>
            <a:ext cx="2289125" cy="1693320"/>
          </a:xfrm>
          <a:prstGeom prst="rect">
            <a:avLst/>
          </a:prstGeom>
          <a:noFill/>
          <a:ln>
            <a:noFill/>
          </a:ln>
        </p:spPr>
      </p:pic>
      <p:pic>
        <p:nvPicPr>
          <p:cNvPr id="70" name="Google Shape;70;p15"/>
          <p:cNvPicPr preferRelativeResize="0"/>
          <p:nvPr/>
        </p:nvPicPr>
        <p:blipFill>
          <a:blip r:embed="rId6">
            <a:alphaModFix/>
          </a:blip>
          <a:stretch>
            <a:fillRect/>
          </a:stretch>
        </p:blipFill>
        <p:spPr>
          <a:xfrm>
            <a:off x="4572000" y="2892750"/>
            <a:ext cx="2289125" cy="1693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03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Underfitting vs overfitting</a:t>
            </a:r>
            <a:endParaRPr/>
          </a:p>
          <a:p>
            <a:pPr indent="0" lvl="0" marL="0" rtl="0" algn="l">
              <a:spcBef>
                <a:spcPts val="0"/>
              </a:spcBef>
              <a:spcAft>
                <a:spcPts val="0"/>
              </a:spcAft>
              <a:buClr>
                <a:schemeClr val="dk1"/>
              </a:buClr>
              <a:buSzPts val="1100"/>
              <a:buFont typeface="Arial"/>
              <a:buNone/>
            </a:pPr>
            <a:r>
              <a:rPr lang="en" sz="1700"/>
              <a:t>Giải pháp</a:t>
            </a:r>
            <a:endParaRPr sz="1700"/>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Underfitting:</a:t>
            </a:r>
            <a:endParaRPr/>
          </a:p>
          <a:p>
            <a:pPr indent="-317500" lvl="1" marL="914400" rtl="0" algn="l">
              <a:spcBef>
                <a:spcPts val="0"/>
              </a:spcBef>
              <a:spcAft>
                <a:spcPts val="0"/>
              </a:spcAft>
              <a:buSzPts val="1400"/>
              <a:buChar char="○"/>
            </a:pPr>
            <a:r>
              <a:rPr lang="en"/>
              <a:t>Tăng độ phức tạp của mô hình</a:t>
            </a:r>
            <a:endParaRPr/>
          </a:p>
          <a:p>
            <a:pPr indent="-317500" lvl="1" marL="914400" rtl="0" algn="l">
              <a:spcBef>
                <a:spcPts val="0"/>
              </a:spcBef>
              <a:spcAft>
                <a:spcPts val="0"/>
              </a:spcAft>
              <a:buSzPts val="1400"/>
              <a:buChar char="○"/>
            </a:pPr>
            <a:r>
              <a:rPr lang="en"/>
              <a:t>Tăng số vòng lặp</a:t>
            </a:r>
            <a:endParaRPr/>
          </a:p>
          <a:p>
            <a:pPr indent="-342900" lvl="0" marL="457200" rtl="0" algn="l">
              <a:spcBef>
                <a:spcPts val="0"/>
              </a:spcBef>
              <a:spcAft>
                <a:spcPts val="0"/>
              </a:spcAft>
              <a:buSzPts val="1800"/>
              <a:buChar char="●"/>
            </a:pPr>
            <a:r>
              <a:rPr lang="en"/>
              <a:t>Overfitting:</a:t>
            </a:r>
            <a:endParaRPr/>
          </a:p>
          <a:p>
            <a:pPr indent="-317500" lvl="1" marL="914400" rtl="0" algn="l">
              <a:spcBef>
                <a:spcPts val="0"/>
              </a:spcBef>
              <a:spcAft>
                <a:spcPts val="0"/>
              </a:spcAft>
              <a:buSzPts val="1400"/>
              <a:buChar char="○"/>
            </a:pPr>
            <a:r>
              <a:rPr lang="en"/>
              <a:t>Thêm dữ liệu</a:t>
            </a:r>
            <a:endParaRPr/>
          </a:p>
          <a:p>
            <a:pPr indent="-317500" lvl="2" marL="1371600" rtl="0" algn="l">
              <a:spcBef>
                <a:spcPts val="0"/>
              </a:spcBef>
              <a:spcAft>
                <a:spcPts val="0"/>
              </a:spcAft>
              <a:buSzPts val="1400"/>
              <a:buChar char="■"/>
            </a:pPr>
            <a:r>
              <a:rPr lang="en"/>
              <a:t>Thu thập thêm dữ liệu</a:t>
            </a:r>
            <a:endParaRPr/>
          </a:p>
          <a:p>
            <a:pPr indent="-317500" lvl="2" marL="1371600" rtl="0" algn="l">
              <a:spcBef>
                <a:spcPts val="0"/>
              </a:spcBef>
              <a:spcAft>
                <a:spcPts val="0"/>
              </a:spcAft>
              <a:buSzPts val="1400"/>
              <a:buChar char="■"/>
            </a:pPr>
            <a:r>
              <a:rPr lang="en"/>
              <a:t>Biến đổi, sinh thêm dữ liệu từ những dữ liệu đã có</a:t>
            </a:r>
            <a:endParaRPr/>
          </a:p>
          <a:p>
            <a:pPr indent="-317500" lvl="1" marL="914400" rtl="0" algn="l">
              <a:spcBef>
                <a:spcPts val="0"/>
              </a:spcBef>
              <a:spcAft>
                <a:spcPts val="0"/>
              </a:spcAft>
              <a:buSzPts val="1400"/>
              <a:buChar char="○"/>
            </a:pPr>
            <a:r>
              <a:rPr lang="en"/>
              <a:t>Giảm độ phức tạp của mô hình</a:t>
            </a:r>
            <a:endParaRPr/>
          </a:p>
          <a:p>
            <a:pPr indent="-317500" lvl="2" marL="1371600" rtl="0" algn="l">
              <a:spcBef>
                <a:spcPts val="0"/>
              </a:spcBef>
              <a:spcAft>
                <a:spcPts val="0"/>
              </a:spcAft>
              <a:buSzPts val="1400"/>
              <a:buChar char="■"/>
            </a:pPr>
            <a:r>
              <a:rPr lang="en"/>
              <a:t>Giảm số tham số (giảm độ phức tạp của mô hình)</a:t>
            </a:r>
            <a:endParaRPr/>
          </a:p>
          <a:p>
            <a:pPr indent="-317500" lvl="2" marL="1371600" rtl="0" algn="l">
              <a:spcBef>
                <a:spcPts val="0"/>
              </a:spcBef>
              <a:spcAft>
                <a:spcPts val="0"/>
              </a:spcAft>
              <a:buSzPts val="1400"/>
              <a:buChar char="■"/>
            </a:pPr>
            <a:r>
              <a:rPr lang="en"/>
              <a:t>Early Stopping</a:t>
            </a:r>
            <a:endParaRPr/>
          </a:p>
          <a:p>
            <a:pPr indent="-317500" lvl="2" marL="1371600" rtl="0" algn="l">
              <a:spcBef>
                <a:spcPts val="0"/>
              </a:spcBef>
              <a:spcAft>
                <a:spcPts val="0"/>
              </a:spcAft>
              <a:buSzPts val="1400"/>
              <a:buChar char="■"/>
            </a:pPr>
            <a:r>
              <a:rPr lang="en"/>
              <a:t>Thêm các đại lượng phạt vào hàm loss: </a:t>
            </a:r>
            <a:r>
              <a:rPr b="1" lang="en"/>
              <a:t>regularized loss function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egularization</a:t>
            </a:r>
            <a:endParaRPr/>
          </a:p>
        </p:txBody>
      </p:sp>
      <p:sp>
        <p:nvSpPr>
          <p:cNvPr id="82" name="Google Shape;82;p17"/>
          <p:cNvSpPr txBox="1"/>
          <p:nvPr>
            <p:ph idx="1" type="body"/>
          </p:nvPr>
        </p:nvSpPr>
        <p:spPr>
          <a:xfrm>
            <a:off x="311700" y="1152475"/>
            <a:ext cx="8520600" cy="37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t>
            </a:r>
            <a:r>
              <a:rPr lang="en"/>
              <a:t>iệu chỉnh L2:</a:t>
            </a:r>
            <a:endParaRPr/>
          </a:p>
        </p:txBody>
      </p:sp>
      <p:pic>
        <p:nvPicPr>
          <p:cNvPr descr="L1 and L2 Regularization - Data Driven Investor - Medium" id="83" name="Google Shape;83;p17"/>
          <p:cNvPicPr preferRelativeResize="0"/>
          <p:nvPr/>
        </p:nvPicPr>
        <p:blipFill>
          <a:blip r:embed="rId3">
            <a:alphaModFix/>
          </a:blip>
          <a:stretch>
            <a:fillRect/>
          </a:stretch>
        </p:blipFill>
        <p:spPr>
          <a:xfrm>
            <a:off x="3006648" y="1531075"/>
            <a:ext cx="3130700" cy="1576975"/>
          </a:xfrm>
          <a:prstGeom prst="rect">
            <a:avLst/>
          </a:prstGeom>
          <a:noFill/>
          <a:ln>
            <a:noFill/>
          </a:ln>
        </p:spPr>
      </p:pic>
      <p:sp>
        <p:nvSpPr>
          <p:cNvPr id="84" name="Google Shape;84;p17"/>
          <p:cNvSpPr txBox="1"/>
          <p:nvPr>
            <p:ph idx="1" type="body"/>
          </p:nvPr>
        </p:nvSpPr>
        <p:spPr>
          <a:xfrm>
            <a:off x="311700" y="3108050"/>
            <a:ext cx="8520600" cy="37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a:t>
            </a:r>
            <a:r>
              <a:rPr lang="en"/>
              <a:t>uật toán Gradient descent khi có </a:t>
            </a:r>
            <a:r>
              <a:rPr lang="en"/>
              <a:t>h</a:t>
            </a:r>
            <a:r>
              <a:rPr lang="en"/>
              <a:t>iệu chỉnh L2:</a:t>
            </a:r>
            <a:endParaRPr/>
          </a:p>
        </p:txBody>
      </p:sp>
      <p:pic>
        <p:nvPicPr>
          <p:cNvPr descr="Regularization implementation in R : Bias and Variance diagnosis ..." id="85" name="Google Shape;85;p17"/>
          <p:cNvPicPr preferRelativeResize="0"/>
          <p:nvPr/>
        </p:nvPicPr>
        <p:blipFill>
          <a:blip r:embed="rId4">
            <a:alphaModFix/>
          </a:blip>
          <a:stretch>
            <a:fillRect/>
          </a:stretch>
        </p:blipFill>
        <p:spPr>
          <a:xfrm>
            <a:off x="2614088" y="3543100"/>
            <a:ext cx="3915825" cy="114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4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Regularization</a:t>
            </a:r>
            <a:endParaRPr/>
          </a:p>
          <a:p>
            <a:pPr indent="0" lvl="0" marL="0" rtl="0" algn="l">
              <a:spcBef>
                <a:spcPts val="0"/>
              </a:spcBef>
              <a:spcAft>
                <a:spcPts val="0"/>
              </a:spcAft>
              <a:buNone/>
            </a:pPr>
            <a:r>
              <a:rPr lang="en" sz="1700"/>
              <a:t>Ý nghĩa</a:t>
            </a:r>
            <a:endParaRPr sz="1700"/>
          </a:p>
        </p:txBody>
      </p:sp>
      <p:sp>
        <p:nvSpPr>
          <p:cNvPr id="91" name="Google Shape;91;p18"/>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t>
            </a:r>
            <a:r>
              <a:rPr lang="en"/>
              <a:t>iệc tối thiểu hàm loss có sử dụng regularization khiến các tham số (w) nhỏ gần với 0. (Có thể giúp làm nhỏ các hệ số của tham số bậc cao, làm giảm overfitting)</a:t>
            </a:r>
            <a:endParaRPr/>
          </a:p>
          <a:p>
            <a:pPr indent="-342900" lvl="0" marL="457200" rtl="0" algn="l">
              <a:spcBef>
                <a:spcPts val="0"/>
              </a:spcBef>
              <a:spcAft>
                <a:spcPts val="0"/>
              </a:spcAft>
              <a:buSzPts val="1800"/>
              <a:buChar char="●"/>
            </a:pPr>
            <a:r>
              <a:rPr lang="en"/>
              <a:t>Góc nhìn hình học:</a:t>
            </a:r>
            <a:endParaRPr/>
          </a:p>
        </p:txBody>
      </p:sp>
      <p:pic>
        <p:nvPicPr>
          <p:cNvPr id="92" name="Google Shape;92;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95625" y="2621150"/>
            <a:ext cx="2952750" cy="428625"/>
          </a:xfrm>
          <a:prstGeom prst="rect">
            <a:avLst/>
          </a:prstGeom>
          <a:noFill/>
          <a:ln>
            <a:noFill/>
          </a:ln>
        </p:spPr>
      </p:pic>
      <p:cxnSp>
        <p:nvCxnSpPr>
          <p:cNvPr id="93" name="Google Shape;93;p18"/>
          <p:cNvCxnSpPr/>
          <p:nvPr/>
        </p:nvCxnSpPr>
        <p:spPr>
          <a:xfrm>
            <a:off x="3206700" y="4360325"/>
            <a:ext cx="27342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8"/>
          <p:cNvCxnSpPr/>
          <p:nvPr/>
        </p:nvCxnSpPr>
        <p:spPr>
          <a:xfrm flipH="1" rot="10800000">
            <a:off x="4183950" y="3407775"/>
            <a:ext cx="7200" cy="13053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8"/>
          <p:cNvCxnSpPr/>
          <p:nvPr/>
        </p:nvCxnSpPr>
        <p:spPr>
          <a:xfrm flipH="1">
            <a:off x="3033750" y="4360325"/>
            <a:ext cx="1157400" cy="409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8"/>
          <p:cNvCxnSpPr/>
          <p:nvPr/>
        </p:nvCxnSpPr>
        <p:spPr>
          <a:xfrm>
            <a:off x="4191150" y="4370975"/>
            <a:ext cx="1312200" cy="391500"/>
          </a:xfrm>
          <a:prstGeom prst="straightConnector1">
            <a:avLst/>
          </a:prstGeom>
          <a:noFill/>
          <a:ln cap="flat" cmpd="sng" w="9525">
            <a:solidFill>
              <a:schemeClr val="dk2"/>
            </a:solidFill>
            <a:prstDash val="solid"/>
            <a:round/>
            <a:headEnd len="med" w="med" type="none"/>
            <a:tailEnd len="med" w="med" type="none"/>
          </a:ln>
        </p:spPr>
      </p:cxnSp>
      <p:sp>
        <p:nvSpPr>
          <p:cNvPr id="97" name="Google Shape;97;p18"/>
          <p:cNvSpPr/>
          <p:nvPr/>
        </p:nvSpPr>
        <p:spPr>
          <a:xfrm>
            <a:off x="4099275" y="3661825"/>
            <a:ext cx="1086550" cy="512650"/>
          </a:xfrm>
          <a:custGeom>
            <a:rect b="b" l="l" r="r" t="t"/>
            <a:pathLst>
              <a:path extrusionOk="0" h="20506" w="43462">
                <a:moveTo>
                  <a:pt x="0" y="0"/>
                </a:moveTo>
                <a:cubicBezTo>
                  <a:pt x="5234" y="9161"/>
                  <a:pt x="13825" y="21811"/>
                  <a:pt x="24271" y="20320"/>
                </a:cubicBezTo>
                <a:cubicBezTo>
                  <a:pt x="33427" y="19013"/>
                  <a:pt x="36922" y="6823"/>
                  <a:pt x="43462" y="283"/>
                </a:cubicBezTo>
              </a:path>
            </a:pathLst>
          </a:custGeom>
          <a:noFill/>
          <a:ln cap="flat" cmpd="sng" w="9525">
            <a:solidFill>
              <a:schemeClr val="dk2"/>
            </a:solidFill>
            <a:prstDash val="solid"/>
            <a:round/>
            <a:headEnd len="med" w="med" type="none"/>
            <a:tailEnd len="med" w="med" type="none"/>
          </a:ln>
        </p:spPr>
      </p:sp>
      <p:cxnSp>
        <p:nvCxnSpPr>
          <p:cNvPr id="98" name="Google Shape;98;p18"/>
          <p:cNvCxnSpPr/>
          <p:nvPr/>
        </p:nvCxnSpPr>
        <p:spPr>
          <a:xfrm>
            <a:off x="4346225" y="4007550"/>
            <a:ext cx="7200" cy="416400"/>
          </a:xfrm>
          <a:prstGeom prst="straightConnector1">
            <a:avLst/>
          </a:prstGeom>
          <a:noFill/>
          <a:ln cap="flat" cmpd="sng" w="9525">
            <a:solidFill>
              <a:srgbClr val="FF0000"/>
            </a:solidFill>
            <a:prstDash val="solid"/>
            <a:round/>
            <a:headEnd len="med" w="med" type="none"/>
            <a:tailEnd len="med" w="med" type="none"/>
          </a:ln>
        </p:spPr>
      </p:cxnSp>
      <p:cxnSp>
        <p:nvCxnSpPr>
          <p:cNvPr id="99" name="Google Shape;99;p18"/>
          <p:cNvCxnSpPr/>
          <p:nvPr/>
        </p:nvCxnSpPr>
        <p:spPr>
          <a:xfrm flipH="1">
            <a:off x="4988125" y="3958175"/>
            <a:ext cx="7200" cy="6420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r>
              <a:rPr lang="en"/>
              <a:t>u thập thêm dữ liệu</a:t>
            </a:r>
            <a:endParaRPr/>
          </a:p>
        </p:txBody>
      </p:sp>
      <p:pic>
        <p:nvPicPr>
          <p:cNvPr id="105" name="Google Shape;105;p19"/>
          <p:cNvPicPr preferRelativeResize="0"/>
          <p:nvPr/>
        </p:nvPicPr>
        <p:blipFill>
          <a:blip r:embed="rId3">
            <a:alphaModFix/>
          </a:blip>
          <a:stretch>
            <a:fillRect/>
          </a:stretch>
        </p:blipFill>
        <p:spPr>
          <a:xfrm>
            <a:off x="123725" y="1521225"/>
            <a:ext cx="4328475" cy="2101050"/>
          </a:xfrm>
          <a:prstGeom prst="rect">
            <a:avLst/>
          </a:prstGeom>
          <a:noFill/>
          <a:ln>
            <a:noFill/>
          </a:ln>
        </p:spPr>
      </p:pic>
      <p:pic>
        <p:nvPicPr>
          <p:cNvPr id="106" name="Google Shape;106;p19"/>
          <p:cNvPicPr preferRelativeResize="0"/>
          <p:nvPr/>
        </p:nvPicPr>
        <p:blipFill>
          <a:blip r:embed="rId4">
            <a:alphaModFix/>
          </a:blip>
          <a:stretch>
            <a:fillRect/>
          </a:stretch>
        </p:blipFill>
        <p:spPr>
          <a:xfrm>
            <a:off x="4683475" y="1446875"/>
            <a:ext cx="4358326" cy="2249753"/>
          </a:xfrm>
          <a:prstGeom prst="rect">
            <a:avLst/>
          </a:prstGeom>
          <a:noFill/>
          <a:ln>
            <a:noFill/>
          </a:ln>
        </p:spPr>
      </p:pic>
      <p:sp>
        <p:nvSpPr>
          <p:cNvPr id="107" name="Google Shape;107;p19"/>
          <p:cNvSpPr txBox="1"/>
          <p:nvPr/>
        </p:nvSpPr>
        <p:spPr>
          <a:xfrm>
            <a:off x="1233875" y="3773325"/>
            <a:ext cx="15135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igh bias</a:t>
            </a:r>
            <a:endParaRPr/>
          </a:p>
        </p:txBody>
      </p:sp>
      <p:sp>
        <p:nvSpPr>
          <p:cNvPr id="108" name="Google Shape;108;p19"/>
          <p:cNvSpPr txBox="1"/>
          <p:nvPr/>
        </p:nvSpPr>
        <p:spPr>
          <a:xfrm>
            <a:off x="5740675" y="3773325"/>
            <a:ext cx="15135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igh variance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ách chia tập data</a:t>
            </a:r>
            <a:endParaRPr/>
          </a:p>
        </p:txBody>
      </p:sp>
      <p:sp>
        <p:nvSpPr>
          <p:cNvPr id="114" name="Google Shape;114;p20"/>
          <p:cNvSpPr txBox="1"/>
          <p:nvPr>
            <p:ph idx="1" type="body"/>
          </p:nvPr>
        </p:nvSpPr>
        <p:spPr>
          <a:xfrm>
            <a:off x="311700" y="1152475"/>
            <a:ext cx="8520600" cy="8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a:t>
            </a:r>
            <a:r>
              <a:rPr lang="en"/>
              <a:t>ường thì chúng ta sẽ chia tập data thành 3 phần: Train, Validation, Test</a:t>
            </a:r>
            <a:endParaRPr/>
          </a:p>
          <a:p>
            <a:pPr indent="-342900" lvl="0" marL="457200" rtl="0" algn="l">
              <a:spcBef>
                <a:spcPts val="0"/>
              </a:spcBef>
              <a:spcAft>
                <a:spcPts val="0"/>
              </a:spcAft>
              <a:buSzPts val="1800"/>
              <a:buChar char="●"/>
            </a:pPr>
            <a:r>
              <a:rPr lang="en"/>
              <a:t>Lý do cần thêm tập validation: tránh overfit trên cả tập test</a:t>
            </a:r>
            <a:endParaRPr/>
          </a:p>
          <a:p>
            <a:pPr indent="0" lvl="0" marL="0" rtl="0" algn="l">
              <a:spcBef>
                <a:spcPts val="1600"/>
              </a:spcBef>
              <a:spcAft>
                <a:spcPts val="1600"/>
              </a:spcAft>
              <a:buNone/>
            </a:pPr>
            <a:r>
              <a:t/>
            </a:r>
            <a:endParaRPr/>
          </a:p>
        </p:txBody>
      </p:sp>
      <p:pic>
        <p:nvPicPr>
          <p:cNvPr descr="About Train, Validation and Test Sets in Machine Learning" id="115" name="Google Shape;115;p20"/>
          <p:cNvPicPr preferRelativeResize="0"/>
          <p:nvPr/>
        </p:nvPicPr>
        <p:blipFill>
          <a:blip r:embed="rId3">
            <a:alphaModFix/>
          </a:blip>
          <a:stretch>
            <a:fillRect/>
          </a:stretch>
        </p:blipFill>
        <p:spPr>
          <a:xfrm>
            <a:off x="876300" y="2187225"/>
            <a:ext cx="7391400"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9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t>
            </a:r>
            <a:r>
              <a:rPr lang="en"/>
              <a:t>oss-Validation</a:t>
            </a:r>
            <a:endParaRPr/>
          </a:p>
          <a:p>
            <a:pPr indent="0" lvl="0" marL="0" rtl="0" algn="l">
              <a:spcBef>
                <a:spcPts val="0"/>
              </a:spcBef>
              <a:spcAft>
                <a:spcPts val="0"/>
              </a:spcAft>
              <a:buNone/>
            </a:pPr>
            <a:r>
              <a:rPr lang="en" sz="1700"/>
              <a:t>K-Fold CV</a:t>
            </a:r>
            <a:endParaRPr sz="1700"/>
          </a:p>
        </p:txBody>
      </p:sp>
      <p:sp>
        <p:nvSpPr>
          <p:cNvPr id="121" name="Google Shape;121;p21"/>
          <p:cNvSpPr txBox="1"/>
          <p:nvPr>
            <p:ph idx="1" type="body"/>
          </p:nvPr>
        </p:nvSpPr>
        <p:spPr>
          <a:xfrm>
            <a:off x="311700" y="11524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t>
            </a:r>
            <a:r>
              <a:rPr lang="en"/>
              <a:t>ia tập dữ liệu thành k phần bằng nhau, mỗi lần sử dụng 1 phần làm tập test và k-1 phần làm dữ liệu training (Thường được sử dụng khi tập data ít)</a:t>
            </a:r>
            <a:endParaRPr/>
          </a:p>
        </p:txBody>
      </p:sp>
      <p:pic>
        <p:nvPicPr>
          <p:cNvPr descr="3.1. Cross-validation: evaluating estimator performance — scikit ..." id="122" name="Google Shape;122;p21"/>
          <p:cNvPicPr preferRelativeResize="0"/>
          <p:nvPr/>
        </p:nvPicPr>
        <p:blipFill>
          <a:blip r:embed="rId3">
            <a:alphaModFix/>
          </a:blip>
          <a:stretch>
            <a:fillRect/>
          </a:stretch>
        </p:blipFill>
        <p:spPr>
          <a:xfrm>
            <a:off x="2467475" y="2003875"/>
            <a:ext cx="4209050" cy="2913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