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720263" cy="7235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84197"/>
            <a:ext cx="8262224" cy="2519139"/>
          </a:xfrm>
        </p:spPr>
        <p:txBody>
          <a:bodyPr anchor="b"/>
          <a:lstStyle>
            <a:lvl1pPr algn="ctr"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800484"/>
            <a:ext cx="7290197" cy="1746982"/>
          </a:xfrm>
        </p:spPr>
        <p:txBody>
          <a:bodyPr/>
          <a:lstStyle>
            <a:lvl1pPr marL="0" indent="0" algn="ctr">
              <a:buNone/>
              <a:defRPr sz="2532"/>
            </a:lvl1pPr>
            <a:lvl2pPr marL="482392" indent="0" algn="ctr">
              <a:buNone/>
              <a:defRPr sz="2110"/>
            </a:lvl2pPr>
            <a:lvl3pPr marL="964783" indent="0" algn="ctr">
              <a:buNone/>
              <a:defRPr sz="1899"/>
            </a:lvl3pPr>
            <a:lvl4pPr marL="1447175" indent="0" algn="ctr">
              <a:buNone/>
              <a:defRPr sz="1688"/>
            </a:lvl4pPr>
            <a:lvl5pPr marL="1929567" indent="0" algn="ctr">
              <a:buNone/>
              <a:defRPr sz="1688"/>
            </a:lvl5pPr>
            <a:lvl6pPr marL="2411959" indent="0" algn="ctr">
              <a:buNone/>
              <a:defRPr sz="1688"/>
            </a:lvl6pPr>
            <a:lvl7pPr marL="2894350" indent="0" algn="ctr">
              <a:buNone/>
              <a:defRPr sz="1688"/>
            </a:lvl7pPr>
            <a:lvl8pPr marL="3376742" indent="0" algn="ctr">
              <a:buNone/>
              <a:defRPr sz="1688"/>
            </a:lvl8pPr>
            <a:lvl9pPr marL="3859134" indent="0" algn="ctr">
              <a:buNone/>
              <a:defRPr sz="16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85241"/>
            <a:ext cx="2095932" cy="613202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85241"/>
            <a:ext cx="6166292" cy="613202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803933"/>
            <a:ext cx="8383727" cy="3009902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842310"/>
            <a:ext cx="8383727" cy="1582836"/>
          </a:xfrm>
        </p:spPr>
        <p:txBody>
          <a:bodyPr/>
          <a:lstStyle>
            <a:lvl1pPr marL="0" indent="0">
              <a:buNone/>
              <a:defRPr sz="2532">
                <a:solidFill>
                  <a:schemeClr val="tx1"/>
                </a:solidFill>
              </a:defRPr>
            </a:lvl1pPr>
            <a:lvl2pPr marL="482392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78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3pPr>
            <a:lvl4pPr marL="144717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4pPr>
            <a:lvl5pPr marL="192956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5pPr>
            <a:lvl6pPr marL="2411959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6pPr>
            <a:lvl7pPr marL="28943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7pPr>
            <a:lvl8pPr marL="337674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8pPr>
            <a:lvl9pPr marL="385913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8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926204"/>
            <a:ext cx="4131112" cy="459106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926204"/>
            <a:ext cx="4131112" cy="459106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82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5242"/>
            <a:ext cx="8383727" cy="139859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773783"/>
            <a:ext cx="4112126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643086"/>
            <a:ext cx="4112126" cy="38875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773783"/>
            <a:ext cx="4132378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643086"/>
            <a:ext cx="4132378" cy="38875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57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82388"/>
            <a:ext cx="313503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041826"/>
            <a:ext cx="4920883" cy="5142126"/>
          </a:xfrm>
        </p:spPr>
        <p:txBody>
          <a:bodyPr/>
          <a:lstStyle>
            <a:lvl1pPr>
              <a:defRPr sz="3376"/>
            </a:lvl1pPr>
            <a:lvl2pPr>
              <a:defRPr sz="2954"/>
            </a:lvl2pPr>
            <a:lvl3pPr>
              <a:defRPr sz="2532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170748"/>
            <a:ext cx="313503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0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82388"/>
            <a:ext cx="313503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041826"/>
            <a:ext cx="4920883" cy="5142126"/>
          </a:xfrm>
        </p:spPr>
        <p:txBody>
          <a:bodyPr anchor="t"/>
          <a:lstStyle>
            <a:lvl1pPr marL="0" indent="0">
              <a:buNone/>
              <a:defRPr sz="3376"/>
            </a:lvl1pPr>
            <a:lvl2pPr marL="482392" indent="0">
              <a:buNone/>
              <a:defRPr sz="2954"/>
            </a:lvl2pPr>
            <a:lvl3pPr marL="964783" indent="0">
              <a:buNone/>
              <a:defRPr sz="2532"/>
            </a:lvl3pPr>
            <a:lvl4pPr marL="1447175" indent="0">
              <a:buNone/>
              <a:defRPr sz="2110"/>
            </a:lvl4pPr>
            <a:lvl5pPr marL="1929567" indent="0">
              <a:buNone/>
              <a:defRPr sz="2110"/>
            </a:lvl5pPr>
            <a:lvl6pPr marL="2411959" indent="0">
              <a:buNone/>
              <a:defRPr sz="2110"/>
            </a:lvl6pPr>
            <a:lvl7pPr marL="2894350" indent="0">
              <a:buNone/>
              <a:defRPr sz="2110"/>
            </a:lvl7pPr>
            <a:lvl8pPr marL="3376742" indent="0">
              <a:buNone/>
              <a:defRPr sz="2110"/>
            </a:lvl8pPr>
            <a:lvl9pPr marL="3859134" indent="0">
              <a:buNone/>
              <a:defRPr sz="211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170748"/>
            <a:ext cx="313503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1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85242"/>
            <a:ext cx="8383727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926204"/>
            <a:ext cx="8383727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706539"/>
            <a:ext cx="2187059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A1C2-BB9B-4A26-9F46-41011C41034E}" type="datetimeFigureOut">
              <a:rPr kumimoji="1" lang="ja-JP" altLang="en-US" smtClean="0"/>
              <a:t>2019/12/7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706539"/>
            <a:ext cx="3280589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706539"/>
            <a:ext cx="2187059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46E3-6FF2-423C-BA63-1F3DFB6E1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4783" rtl="0" eaLnBrk="1" latinLnBrk="0" hangingPunct="1">
        <a:lnSpc>
          <a:spcPct val="90000"/>
        </a:lnSpc>
        <a:spcBef>
          <a:spcPct val="0"/>
        </a:spcBef>
        <a:buNone/>
        <a:defRPr kumimoji="1" sz="4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196" indent="-241196" algn="l" defTabSz="964783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72358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05979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8371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2170763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653154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3135546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61793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4100330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82392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64783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47175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29567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11959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94350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376742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859134" algn="l" defTabSz="964783" rtl="0" eaLnBrk="1" latinLnBrk="0" hangingPunct="1">
        <a:defRPr kumimoji="1"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0B2FE7-181E-4538-8C49-910FAD39C7FE}"/>
              </a:ext>
            </a:extLst>
          </p:cNvPr>
          <p:cNvSpPr txBox="1"/>
          <p:nvPr/>
        </p:nvSpPr>
        <p:spPr>
          <a:xfrm>
            <a:off x="476087" y="445430"/>
            <a:ext cx="6421285" cy="48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73" b="1" dirty="0"/>
              <a:t>A naive (</a:t>
            </a:r>
            <a:r>
              <a:rPr lang="en-US" altLang="ja-JP" sz="2573" b="1" dirty="0" err="1"/>
              <a:t>atheoretical</a:t>
            </a:r>
            <a:r>
              <a:rPr lang="en-US" altLang="ja-JP" sz="2573" b="1" dirty="0"/>
              <a:t>) linear regression </a:t>
            </a:r>
            <a:endParaRPr lang="ja-JP" altLang="en-US" sz="257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0AE4BA4-5144-4387-B530-CFDFBA464F17}"/>
                  </a:ext>
                </a:extLst>
              </p:cNvPr>
              <p:cNvSpPr txBox="1"/>
              <p:nvPr/>
            </p:nvSpPr>
            <p:spPr>
              <a:xfrm>
                <a:off x="913677" y="972132"/>
                <a:ext cx="5546102" cy="395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573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0AE4BA4-5144-4387-B530-CFDFBA46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7" y="972132"/>
                <a:ext cx="5546102" cy="395952"/>
              </a:xfrm>
              <a:prstGeom prst="rect">
                <a:avLst/>
              </a:prstGeom>
              <a:blipFill>
                <a:blip r:embed="rId2"/>
                <a:stretch>
                  <a:fillRect l="-2088" b="-3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D5B557-E5BD-4732-85A5-DA10F572B6E8}"/>
              </a:ext>
            </a:extLst>
          </p:cNvPr>
          <p:cNvSpPr txBox="1"/>
          <p:nvPr/>
        </p:nvSpPr>
        <p:spPr>
          <a:xfrm>
            <a:off x="476086" y="1524434"/>
            <a:ext cx="3818746" cy="48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73" b="1" dirty="0"/>
              <a:t>A structural approach </a:t>
            </a:r>
            <a:endParaRPr lang="ja-JP" altLang="en-US" sz="257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380E48-F553-4797-8311-E4A1DFA1C8CF}"/>
                  </a:ext>
                </a:extLst>
              </p:cNvPr>
              <p:cNvSpPr txBox="1"/>
              <p:nvPr/>
            </p:nvSpPr>
            <p:spPr>
              <a:xfrm>
                <a:off x="913678" y="1994605"/>
                <a:ext cx="8648881" cy="810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573" dirty="0">
                    <a:latin typeface="Cambria Math" panose="02040503050406030204" pitchFamily="18" charset="0"/>
                  </a:rPr>
                  <a:t>Assumption: Cobb-Douglas production function </a:t>
                </a:r>
                <a14:m>
                  <m:oMath xmlns:m="http://schemas.openxmlformats.org/officeDocument/2006/math">
                    <m:r>
                      <a:rPr lang="en-US" altLang="ja-JP" sz="2573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ja-JP" sz="2573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573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sz="2573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altLang="ja-JP" sz="2573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573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sz="2573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altLang="ja-JP" sz="2573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ja-JP" sz="2573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ja-JP" sz="2573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573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57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573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573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57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573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func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ja-JP" sz="257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380E48-F553-4797-8311-E4A1DFA1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8" y="1994605"/>
                <a:ext cx="8648881" cy="810465"/>
              </a:xfrm>
              <a:prstGeom prst="rect">
                <a:avLst/>
              </a:prstGeom>
              <a:blipFill>
                <a:blip r:embed="rId3"/>
                <a:stretch>
                  <a:fillRect l="-2326" t="-11278" b="-172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4FCDAC-CDAC-43B7-9DC4-22B2E3C4C186}"/>
              </a:ext>
            </a:extLst>
          </p:cNvPr>
          <p:cNvSpPr/>
          <p:nvPr/>
        </p:nvSpPr>
        <p:spPr>
          <a:xfrm>
            <a:off x="476086" y="388893"/>
            <a:ext cx="5485617" cy="52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520" tIns="36759" rIns="73520" bIns="367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47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289CDC-1372-44FC-9D69-7CCC8263A965}"/>
              </a:ext>
            </a:extLst>
          </p:cNvPr>
          <p:cNvSpPr/>
          <p:nvPr/>
        </p:nvSpPr>
        <p:spPr>
          <a:xfrm>
            <a:off x="476087" y="1484792"/>
            <a:ext cx="3133387" cy="52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520" tIns="36759" rIns="73520" bIns="367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47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1EFB377-5FA7-404F-A7BB-5BFE43803A36}"/>
              </a:ext>
            </a:extLst>
          </p:cNvPr>
          <p:cNvCxnSpPr/>
          <p:nvPr/>
        </p:nvCxnSpPr>
        <p:spPr>
          <a:xfrm>
            <a:off x="476086" y="2957945"/>
            <a:ext cx="89651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C712771-B844-4858-AF9A-F2D5468139D2}"/>
              </a:ext>
            </a:extLst>
          </p:cNvPr>
          <p:cNvSpPr/>
          <p:nvPr/>
        </p:nvSpPr>
        <p:spPr>
          <a:xfrm>
            <a:off x="476087" y="3114885"/>
            <a:ext cx="2620982" cy="52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520" tIns="36759" rIns="73520" bIns="367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47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7B6727-390F-4471-B188-8181796E5EE9}"/>
              </a:ext>
            </a:extLst>
          </p:cNvPr>
          <p:cNvSpPr/>
          <p:nvPr/>
        </p:nvSpPr>
        <p:spPr>
          <a:xfrm>
            <a:off x="476085" y="3171421"/>
            <a:ext cx="2628079" cy="488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573" b="1" dirty="0"/>
              <a:t>Machine Learning</a:t>
            </a:r>
            <a:endParaRPr lang="ja-JP" altLang="en-US" sz="257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D47F2A-9730-4E08-BBF4-D8DFFD547381}"/>
                  </a:ext>
                </a:extLst>
              </p:cNvPr>
              <p:cNvSpPr txBox="1"/>
              <p:nvPr/>
            </p:nvSpPr>
            <p:spPr>
              <a:xfrm>
                <a:off x="923399" y="3838120"/>
                <a:ext cx="2173669" cy="395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573" dirty="0"/>
                  <a:t>Data </a:t>
                </a:r>
                <a14:m>
                  <m:oMath xmlns:m="http://schemas.openxmlformats.org/officeDocument/2006/math">
                    <m:r>
                      <a:rPr lang="en-US" altLang="ja-JP" sz="2573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57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57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D47F2A-9730-4E08-BBF4-D8DFFD54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9" y="3838120"/>
                <a:ext cx="2173669" cy="395952"/>
              </a:xfrm>
              <a:prstGeom prst="rect">
                <a:avLst/>
              </a:prstGeom>
              <a:blipFill>
                <a:blip r:embed="rId4"/>
                <a:stretch>
                  <a:fillRect l="-9244" t="-26154" b="-5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4.bp.blogspot.com/-WSPs9kPas1k/Wc8fSMVvhHI/AAAAAAABHEY/qp-k52fBpTEZF7wyZQJdWpD_ixDWlid5wCLcBGAs/s800/blackbox_close.png">
            <a:extLst>
              <a:ext uri="{FF2B5EF4-FFF2-40B4-BE49-F238E27FC236}">
                <a16:creationId xmlns:a16="http://schemas.microsoft.com/office/drawing/2014/main" id="{080A8087-4577-47BE-A82D-8F072A7E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63" y="4052455"/>
            <a:ext cx="2652303" cy="18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E83914-0FC3-41E0-A380-D1C70C30688C}"/>
              </a:ext>
            </a:extLst>
          </p:cNvPr>
          <p:cNvSpPr txBox="1"/>
          <p:nvPr/>
        </p:nvSpPr>
        <p:spPr>
          <a:xfrm>
            <a:off x="3264989" y="4761402"/>
            <a:ext cx="159514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-Random Forest</a:t>
            </a:r>
          </a:p>
          <a:p>
            <a:r>
              <a:rPr lang="en-US" altLang="ja-JP" sz="1600" dirty="0"/>
              <a:t>-Deep Learning</a:t>
            </a:r>
          </a:p>
          <a:p>
            <a:r>
              <a:rPr lang="en-US" altLang="ja-JP" sz="1600" dirty="0" err="1"/>
              <a:t>etc</a:t>
            </a:r>
            <a:endParaRPr lang="en-US" altLang="ja-JP" sz="1600" dirty="0"/>
          </a:p>
        </p:txBody>
      </p:sp>
      <p:pic>
        <p:nvPicPr>
          <p:cNvPr id="22" name="Picture 2" descr="https://4.bp.blogspot.com/-5wh4L-J6EGI/Uab37tnZn0I/AAAAAAAAUYY/fTiaKuRuSPg/s800/yajirushi_kururi_left.png">
            <a:extLst>
              <a:ext uri="{FF2B5EF4-FFF2-40B4-BE49-F238E27FC236}">
                <a16:creationId xmlns:a16="http://schemas.microsoft.com/office/drawing/2014/main" id="{30ADEAB2-C1BF-466B-84C7-9671ECD6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52603" flipV="1">
            <a:off x="2954223" y="3798794"/>
            <a:ext cx="976654" cy="6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.bp.blogspot.com/-5wh4L-J6EGI/Uab37tnZn0I/AAAAAAAAUYY/fTiaKuRuSPg/s800/yajirushi_kururi_left.png">
            <a:extLst>
              <a:ext uri="{FF2B5EF4-FFF2-40B4-BE49-F238E27FC236}">
                <a16:creationId xmlns:a16="http://schemas.microsoft.com/office/drawing/2014/main" id="{A2A08043-2BD0-4C33-A9D2-CAE59928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68852" flipV="1">
            <a:off x="4941763" y="3798793"/>
            <a:ext cx="976654" cy="6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FB78D4-9606-4911-8A2E-A14BC4F37CBC}"/>
                  </a:ext>
                </a:extLst>
              </p:cNvPr>
              <p:cNvSpPr txBox="1"/>
              <p:nvPr/>
            </p:nvSpPr>
            <p:spPr>
              <a:xfrm>
                <a:off x="5998930" y="3836689"/>
                <a:ext cx="1820552" cy="406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573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573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2573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573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FB78D4-9606-4911-8A2E-A14BC4F37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30" y="3836689"/>
                <a:ext cx="1820552" cy="406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2F19AD-F19C-40C5-B746-194011AED5B2}"/>
              </a:ext>
            </a:extLst>
          </p:cNvPr>
          <p:cNvSpPr txBox="1"/>
          <p:nvPr/>
        </p:nvSpPr>
        <p:spPr>
          <a:xfrm>
            <a:off x="391019" y="6116141"/>
            <a:ext cx="7807625" cy="88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73" b="1" dirty="0"/>
              <a:t>Interpretability: structural approach &gt;&gt; the other two </a:t>
            </a:r>
          </a:p>
          <a:p>
            <a:r>
              <a:rPr lang="en-US" altLang="ja-JP" sz="2573" b="1" dirty="0"/>
              <a:t>Predictive power: machine learning &gt;&gt; the other two </a:t>
            </a:r>
            <a:endParaRPr lang="ja-JP" altLang="en-US" sz="2573" b="1" dirty="0"/>
          </a:p>
        </p:txBody>
      </p:sp>
    </p:spTree>
    <p:extLst>
      <p:ext uri="{BB962C8B-B14F-4D97-AF65-F5344CB8AC3E}">
        <p14:creationId xmlns:p14="http://schemas.microsoft.com/office/powerpoint/2010/main" val="14248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89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 Tadao</dc:creator>
  <cp:lastModifiedBy>HOSHINO Tadao</cp:lastModifiedBy>
  <cp:revision>7</cp:revision>
  <dcterms:created xsi:type="dcterms:W3CDTF">2019-12-06T08:53:37Z</dcterms:created>
  <dcterms:modified xsi:type="dcterms:W3CDTF">2019-12-06T17:08:14Z</dcterms:modified>
</cp:coreProperties>
</file>