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8" r:id="rId1"/>
  </p:sldMasterIdLst>
  <p:notesMasterIdLst>
    <p:notesMasterId r:id="rId12"/>
  </p:notesMasterIdLst>
  <p:sldIdLst>
    <p:sldId id="289" r:id="rId2"/>
    <p:sldId id="273" r:id="rId3"/>
    <p:sldId id="259" r:id="rId4"/>
    <p:sldId id="284" r:id="rId5"/>
    <p:sldId id="281" r:id="rId6"/>
    <p:sldId id="285" r:id="rId7"/>
    <p:sldId id="265" r:id="rId8"/>
    <p:sldId id="286" r:id="rId9"/>
    <p:sldId id="287" r:id="rId10"/>
    <p:sldId id="28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70159" autoAdjust="0"/>
  </p:normalViewPr>
  <p:slideViewPr>
    <p:cSldViewPr snapToGrid="0">
      <p:cViewPr varScale="1">
        <p:scale>
          <a:sx n="47" d="100"/>
          <a:sy n="47" d="100"/>
        </p:scale>
        <p:origin x="1340" y="52"/>
      </p:cViewPr>
      <p:guideLst/>
    </p:cSldViewPr>
  </p:slideViewPr>
  <p:outlineViewPr>
    <p:cViewPr>
      <p:scale>
        <a:sx n="33" d="100"/>
        <a:sy n="33" d="100"/>
      </p:scale>
      <p:origin x="0" y="-21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3FDE-AA43-4B7A-A8E8-96494D4C8237}" type="datetimeFigureOut">
              <a:rPr lang="en-CA" smtClean="0"/>
              <a:t>2017-04-07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2C86C-9991-4277-800C-49E6353873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524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Introduction of myself</a:t>
            </a:r>
          </a:p>
          <a:p>
            <a:endParaRPr lang="en-CA" dirty="0"/>
          </a:p>
          <a:p>
            <a:r>
              <a:rPr lang="en-CA" dirty="0"/>
              <a:t>Data Science Problem</a:t>
            </a:r>
          </a:p>
          <a:p>
            <a:endParaRPr lang="en-CA" dirty="0"/>
          </a:p>
          <a:p>
            <a:r>
              <a:rPr lang="en-CA" dirty="0"/>
              <a:t>Executive Summary: Analytics used to identify which water points are functional or non functional and create better model than baseline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2C86C-9991-4277-800C-49E63538735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7580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/>
              <a:t>Objective </a:t>
            </a:r>
          </a:p>
          <a:p>
            <a:endParaRPr lang="en-CA" sz="1200" dirty="0"/>
          </a:p>
          <a:p>
            <a:r>
              <a:rPr lang="en-CA" sz="1200" dirty="0"/>
              <a:t>Tanzania one of the poor nations with various water issues - situation is not great</a:t>
            </a:r>
          </a:p>
          <a:p>
            <a:r>
              <a:rPr lang="en-CA" sz="1200" dirty="0"/>
              <a:t>need to find the fault</a:t>
            </a:r>
          </a:p>
          <a:p>
            <a:endParaRPr lang="en-CA" sz="1200" dirty="0"/>
          </a:p>
          <a:p>
            <a:r>
              <a:rPr lang="en-CA" sz="1200" dirty="0"/>
              <a:t>Develop a model that predicts non functional waterpoint, interpret results and adjust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2C86C-9991-4277-800C-49E63538735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930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Data Description</a:t>
            </a:r>
          </a:p>
          <a:p>
            <a:endParaRPr lang="en-CA" dirty="0"/>
          </a:p>
          <a:p>
            <a:r>
              <a:rPr lang="en-CA" sz="2000" dirty="0"/>
              <a:t>Partnered with </a:t>
            </a:r>
            <a:r>
              <a:rPr lang="en-CA" sz="2000" dirty="0" err="1"/>
              <a:t>Taarifa</a:t>
            </a:r>
            <a:r>
              <a:rPr lang="en-CA" sz="2000" dirty="0"/>
              <a:t> to collect data of:</a:t>
            </a:r>
          </a:p>
          <a:p>
            <a:pPr lvl="1"/>
            <a:r>
              <a:rPr lang="en-CA" sz="1800" dirty="0"/>
              <a:t> Location</a:t>
            </a:r>
          </a:p>
          <a:p>
            <a:pPr lvl="2"/>
            <a:r>
              <a:rPr lang="en-CA" sz="1600" dirty="0"/>
              <a:t>Coordinates</a:t>
            </a:r>
          </a:p>
          <a:p>
            <a:pPr lvl="2"/>
            <a:r>
              <a:rPr lang="en-CA" sz="1600" dirty="0"/>
              <a:t>Area (region, sub-region, ward, etc.)</a:t>
            </a:r>
          </a:p>
          <a:p>
            <a:pPr lvl="1"/>
            <a:r>
              <a:rPr lang="en-CA" sz="1800" dirty="0"/>
              <a:t>Waterpoints</a:t>
            </a:r>
          </a:p>
          <a:p>
            <a:pPr lvl="2"/>
            <a:r>
              <a:rPr lang="en-CA" sz="1600" dirty="0"/>
              <a:t>Nature of being created (installer, funder, etc.)</a:t>
            </a:r>
          </a:p>
          <a:p>
            <a:pPr lvl="2"/>
            <a:r>
              <a:rPr lang="en-CA" sz="1600" dirty="0"/>
              <a:t>Current functionality</a:t>
            </a:r>
          </a:p>
          <a:p>
            <a:r>
              <a:rPr lang="en-CA" dirty="0"/>
              <a:t>Duration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Dependent variable</a:t>
            </a:r>
          </a:p>
          <a:p>
            <a:r>
              <a:rPr lang="en-CA" dirty="0"/>
              <a:t>Independent variable</a:t>
            </a:r>
          </a:p>
          <a:p>
            <a:pPr lvl="1"/>
            <a:r>
              <a:rPr lang="en-CA" dirty="0"/>
              <a:t>Categorical</a:t>
            </a:r>
          </a:p>
          <a:p>
            <a:pPr lvl="1"/>
            <a:r>
              <a:rPr lang="en-CA" dirty="0"/>
              <a:t>Continuous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2C86C-9991-4277-800C-49E63538735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3143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Baseline model is simply functional /total</a:t>
            </a:r>
          </a:p>
          <a:p>
            <a:endParaRPr lang="en-CA" dirty="0"/>
          </a:p>
          <a:p>
            <a:r>
              <a:rPr lang="en-CA" dirty="0"/>
              <a:t>Positive values are predictive of class 1, negative is 0</a:t>
            </a:r>
          </a:p>
          <a:p>
            <a:r>
              <a:rPr lang="en-CA" dirty="0"/>
              <a:t>Coefficient are selected to predict high probability of poor cases or low probability of good cases</a:t>
            </a:r>
          </a:p>
          <a:p>
            <a:endParaRPr lang="en-CA" dirty="0"/>
          </a:p>
          <a:p>
            <a:r>
              <a:rPr lang="en-CA" dirty="0"/>
              <a:t>Risks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2C86C-9991-4277-800C-49E63538735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307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Preliminary Data Analysis</a:t>
            </a:r>
          </a:p>
          <a:p>
            <a:endParaRPr lang="en-CA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CA" dirty="0" err="1">
                <a:solidFill>
                  <a:schemeClr val="accent1">
                    <a:lumMod val="50000"/>
                  </a:schemeClr>
                </a:solidFill>
              </a:rPr>
              <a:t>Amount_tsh</a:t>
            </a:r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, population, funder/installer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2C86C-9991-4277-800C-49E63538735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020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Data Cleaning</a:t>
            </a:r>
          </a:p>
          <a:p>
            <a:endParaRPr lang="en-CA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CA" dirty="0"/>
              <a:t>Removing duplicates</a:t>
            </a:r>
          </a:p>
          <a:p>
            <a:r>
              <a:rPr lang="en-CA" dirty="0"/>
              <a:t>Changing levels</a:t>
            </a:r>
          </a:p>
          <a:p>
            <a:r>
              <a:rPr lang="en-CA" dirty="0"/>
              <a:t>Adding better features</a:t>
            </a:r>
          </a:p>
          <a:p>
            <a:endParaRPr lang="en-CA" dirty="0"/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region, public meeting, basin, permit, group of payment type, group of extraction type, group of GPS height, waterpoint type, quantity, group of scheme management and source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2C86C-9991-4277-800C-49E63538735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796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Explaining the model – Logistic Regression</a:t>
            </a:r>
          </a:p>
          <a:p>
            <a:endParaRPr lang="en-CA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Quality, region, </a:t>
            </a:r>
            <a:r>
              <a:rPr lang="en-CA" dirty="0" err="1">
                <a:solidFill>
                  <a:schemeClr val="accent1">
                    <a:lumMod val="50000"/>
                  </a:schemeClr>
                </a:solidFill>
              </a:rPr>
              <a:t>waterpoint_type</a:t>
            </a:r>
            <a:endParaRPr lang="en-CA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CA" dirty="0"/>
          </a:p>
          <a:p>
            <a:r>
              <a:rPr lang="en-CA" dirty="0"/>
              <a:t>model is not perfect, can be improved, can have unbiased and unemotional predictors</a:t>
            </a:r>
          </a:p>
          <a:p>
            <a:endParaRPr lang="en-CA" dirty="0"/>
          </a:p>
          <a:p>
            <a:r>
              <a:rPr lang="en-CA" dirty="0"/>
              <a:t>Conclusion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2C86C-9991-4277-800C-49E63538735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61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Future Works - </a:t>
            </a:r>
            <a:r>
              <a:rPr lang="en-CA" b="1" dirty="0"/>
              <a:t>LIT up Tanzania’s Community</a:t>
            </a:r>
            <a:endParaRPr lang="en-CA" dirty="0"/>
          </a:p>
          <a:p>
            <a:endParaRPr lang="en-CA" dirty="0"/>
          </a:p>
          <a:p>
            <a:r>
              <a:rPr lang="en-CA" dirty="0"/>
              <a:t>1. </a:t>
            </a:r>
            <a:r>
              <a:rPr lang="en-CA" b="1" dirty="0"/>
              <a:t>Learning</a:t>
            </a:r>
            <a:r>
              <a:rPr lang="en-CA" dirty="0"/>
              <a:t> from the current non functional waterpoints - Go ahead and make the change based on the results shown in the model (look at quantity, region, </a:t>
            </a:r>
            <a:r>
              <a:rPr lang="en-CA" dirty="0" err="1"/>
              <a:t>waterpoint_type</a:t>
            </a:r>
            <a:r>
              <a:rPr lang="en-CA" dirty="0"/>
              <a:t>)</a:t>
            </a:r>
          </a:p>
          <a:p>
            <a:r>
              <a:rPr lang="en-CA" dirty="0"/>
              <a:t>2. </a:t>
            </a:r>
            <a:r>
              <a:rPr lang="en-CA" b="1" dirty="0"/>
              <a:t>Improve</a:t>
            </a:r>
            <a:r>
              <a:rPr lang="en-CA" dirty="0"/>
              <a:t> efficiency of data gathering- Increase efficiency of data gathering for removed features (</a:t>
            </a:r>
            <a:r>
              <a:rPr lang="en-CA" dirty="0" err="1"/>
              <a:t>amount_tsh</a:t>
            </a:r>
            <a:r>
              <a:rPr lang="en-CA" dirty="0"/>
              <a:t>, population, installer or funder)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3. </a:t>
            </a:r>
            <a:r>
              <a:rPr lang="en-CA" b="1" dirty="0"/>
              <a:t>Track</a:t>
            </a:r>
            <a:r>
              <a:rPr lang="en-CA" dirty="0"/>
              <a:t> new data features - Create new features to improve current model , by recording information based on types on failed reason, when waterpoint was removed to calculate average lifetime use, create 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2C86C-9991-4277-800C-49E63538735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5758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Things Learned </a:t>
            </a:r>
          </a:p>
          <a:p>
            <a:endParaRPr lang="en-CA" dirty="0"/>
          </a:p>
          <a:p>
            <a:r>
              <a:rPr lang="en-CA" dirty="0"/>
              <a:t>1. Don’t be fancy - Don’t have to use fancy methods!</a:t>
            </a:r>
          </a:p>
          <a:p>
            <a:r>
              <a:rPr lang="en-CA" dirty="0"/>
              <a:t>2. Don’t be afraid - There is no need to have an answer, have confidence in your answer!</a:t>
            </a:r>
          </a:p>
          <a:p>
            <a:r>
              <a:rPr lang="en-CA" dirty="0"/>
              <a:t>3. Don’t be alone - Meet Data Scientists in your area by reaching out!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2C86C-9991-4277-800C-49E63538735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8793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CB86-2E44-4FAF-947D-1AF282965FEA}" type="datetime1">
              <a:rPr lang="en-US" smtClean="0"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8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8353-D27D-4C6A-9B39-11CFCAD94C9F}" type="datetime1">
              <a:rPr lang="en-US" smtClean="0"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0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E831-F518-4325-B3B8-7B34FFF6DDFF}" type="datetime1">
              <a:rPr lang="en-US" smtClean="0"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040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16B7-62F0-4250-A1C2-33CD93D76493}" type="datetime1">
              <a:rPr lang="en-US" smtClean="0"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59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A645-B405-4F68-8729-7DCD934AAFE3}" type="datetime1">
              <a:rPr lang="en-US" smtClean="0"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0241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C9EE-8432-4471-84AD-07A9E0EB4A45}" type="datetime1">
              <a:rPr lang="en-US" smtClean="0"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47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51EA-1E2E-4EDC-AD22-4EE547A4E170}" type="datetime1">
              <a:rPr lang="en-US" smtClean="0"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47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72A8-DC92-421D-A06E-58C4E0D8DD68}" type="datetime1">
              <a:rPr lang="en-US" smtClean="0"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8DC1-8113-408B-AB79-0B6C356D9682}" type="datetime1">
              <a:rPr lang="en-US" smtClean="0"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0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1089-A17D-4688-84CA-02398F40B0B0}" type="datetime1">
              <a:rPr lang="en-US" smtClean="0"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53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053B-8F2D-4D48-A3A5-4E624620E4DD}" type="datetime1">
              <a:rPr lang="en-US" smtClean="0"/>
              <a:t>4/7/2017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8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1504-E624-4E72-BD99-DC5D9BB52F18}" type="datetime1">
              <a:rPr lang="en-US" smtClean="0"/>
              <a:t>4/7/2017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08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C12F-5BF8-41C8-A80C-BFB58D283F3C}" type="datetime1">
              <a:rPr lang="en-US" smtClean="0"/>
              <a:t>4/7/2017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8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8293-4B00-4629-A37A-3B077A4F14ED}" type="datetime1">
              <a:rPr lang="en-US" smtClean="0"/>
              <a:t>4/7/2017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57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DFF9-B83E-401F-827C-CD57E3579BD2}" type="datetime1">
              <a:rPr lang="en-US" smtClean="0"/>
              <a:t>4/7/2017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4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0C21-3E8D-46F2-90E0-FB811483B11D}" type="datetime1">
              <a:rPr lang="en-US" smtClean="0"/>
              <a:t>4/7/2017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8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7DD6C-B9F6-40C3-8F21-5CFF8D2724A4}" type="datetime1">
              <a:rPr lang="en-US" smtClean="0"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62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youtu.be/LR3iDNIDS8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ji.go.tz/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tadaakisun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adasun2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7785" y="2404531"/>
            <a:ext cx="3678421" cy="1646302"/>
          </a:xfrm>
        </p:spPr>
        <p:txBody>
          <a:bodyPr/>
          <a:lstStyle/>
          <a:p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Pump it up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80730" y="4089224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CA" dirty="0">
                <a:solidFill>
                  <a:schemeClr val="tx1"/>
                </a:solidFill>
              </a:rPr>
              <a:t>Capstone Project </a:t>
            </a:r>
          </a:p>
          <a:p>
            <a:r>
              <a:rPr lang="en-CA" dirty="0">
                <a:solidFill>
                  <a:schemeClr val="tx1"/>
                </a:solidFill>
              </a:rPr>
              <a:t>Foundations of Data Science</a:t>
            </a:r>
          </a:p>
          <a:p>
            <a:r>
              <a:rPr lang="en-CA" dirty="0">
                <a:solidFill>
                  <a:schemeClr val="tx1"/>
                </a:solidFill>
              </a:rPr>
              <a:t>Tadaaki Sun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621" y="2559935"/>
            <a:ext cx="2587797" cy="258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0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918" y="2156489"/>
            <a:ext cx="2381250" cy="2381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657" y="1679811"/>
            <a:ext cx="3810000" cy="381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9807" y="1341673"/>
            <a:ext cx="59817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5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sz="2000" dirty="0"/>
          </a:p>
          <a:p>
            <a:endParaRPr lang="en-CA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003" y="608131"/>
            <a:ext cx="7244307" cy="54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94" y="605007"/>
            <a:ext cx="6814008" cy="11127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700" y="2697741"/>
            <a:ext cx="2322963" cy="23229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494" y="2660198"/>
            <a:ext cx="3524876" cy="26760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66260" y="5336274"/>
            <a:ext cx="34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CA" dirty="0">
                <a:hlinkClick r:id="rId6"/>
              </a:rPr>
              <a:t>http://maji.go.tz/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83659" y="5336274"/>
            <a:ext cx="43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CA" dirty="0">
                <a:hlinkClick r:id="rId7"/>
              </a:rPr>
              <a:t>https://youtu.be/LR3iDNIDS80</a:t>
            </a:r>
            <a:endParaRPr lang="en-CA" dirty="0"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52731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522" y="2646381"/>
            <a:ext cx="4708478" cy="357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9600" dirty="0"/>
              <a:t>54%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817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290" y="1574401"/>
            <a:ext cx="6801799" cy="40391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290" y="1574401"/>
            <a:ext cx="6801799" cy="40391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289" y="1574401"/>
            <a:ext cx="6801799" cy="40391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4372" y="1574401"/>
            <a:ext cx="6801799" cy="40391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5288" y="1574401"/>
            <a:ext cx="6801799" cy="403916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4372" y="1574401"/>
            <a:ext cx="6801799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0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169" y="1160058"/>
            <a:ext cx="7778864" cy="48006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169" y="1160057"/>
            <a:ext cx="7781786" cy="480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1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75" y="1197591"/>
            <a:ext cx="8160865" cy="46302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695" y="1197591"/>
            <a:ext cx="4494094" cy="46302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3823" y="1224736"/>
            <a:ext cx="6891814" cy="457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8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863" y="1001905"/>
            <a:ext cx="7162800" cy="4762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863" y="948391"/>
            <a:ext cx="7162800" cy="48160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430" y="948391"/>
            <a:ext cx="8041665" cy="481601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7864" y="974722"/>
            <a:ext cx="7602232" cy="48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5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2598" y="1572285"/>
            <a:ext cx="6608065" cy="4196122"/>
          </a:xfrm>
        </p:spPr>
      </p:pic>
      <p:sp>
        <p:nvSpPr>
          <p:cNvPr id="9" name="TextBox 8"/>
          <p:cNvSpPr txBox="1"/>
          <p:nvPr/>
        </p:nvSpPr>
        <p:spPr>
          <a:xfrm>
            <a:off x="1487607" y="2770497"/>
            <a:ext cx="82841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www.linkedin.com/in/tadaakisun</a:t>
            </a:r>
            <a:endParaRPr lang="en-CA" sz="4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CA" sz="4000" dirty="0">
                <a:solidFill>
                  <a:schemeClr val="accent1">
                    <a:lumMod val="50000"/>
                  </a:schemeClr>
                </a:solidFill>
                <a:hlinkClick r:id="rId4"/>
              </a:rPr>
              <a:t>https://github.com/tadasun27</a:t>
            </a:r>
            <a:endParaRPr lang="en-CA" sz="4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119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32565</TotalTime>
  <Words>436</Words>
  <Application>Microsoft Office PowerPoint</Application>
  <PresentationFormat>Widescreen</PresentationFormat>
  <Paragraphs>77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Pump it 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Tadaaki Sun</dc:creator>
  <cp:lastModifiedBy>Tadaaki Sun</cp:lastModifiedBy>
  <cp:revision>61</cp:revision>
  <dcterms:created xsi:type="dcterms:W3CDTF">2017-01-28T16:47:32Z</dcterms:created>
  <dcterms:modified xsi:type="dcterms:W3CDTF">2017-04-08T02:04:25Z</dcterms:modified>
</cp:coreProperties>
</file>