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7"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10"/>
    <p:restoredTop sz="83497"/>
  </p:normalViewPr>
  <p:slideViewPr>
    <p:cSldViewPr snapToGrid="0" snapToObjects="1">
      <p:cViewPr varScale="1">
        <p:scale>
          <a:sx n="98" d="100"/>
          <a:sy n="98" d="100"/>
        </p:scale>
        <p:origin x="224"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DB678A-0CCE-1A45-953F-CA09D449626B}" type="datetimeFigureOut">
              <a:rPr lang="en-US" smtClean="0"/>
              <a:t>11/24/21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BB70B3-9101-F640-9825-9BD1A5597093}" type="slidenum">
              <a:rPr lang="en-US" smtClean="0"/>
              <a:t>‹#›</a:t>
            </a:fld>
            <a:endParaRPr lang="en-US"/>
          </a:p>
        </p:txBody>
      </p:sp>
    </p:spTree>
    <p:extLst>
      <p:ext uri="{BB962C8B-B14F-4D97-AF65-F5344CB8AC3E}">
        <p14:creationId xmlns:p14="http://schemas.microsoft.com/office/powerpoint/2010/main" val="870005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BB70B3-9101-F640-9825-9BD1A5597093}" type="slidenum">
              <a:rPr lang="en-US" smtClean="0"/>
              <a:t>2</a:t>
            </a:fld>
            <a:endParaRPr lang="en-US"/>
          </a:p>
        </p:txBody>
      </p:sp>
    </p:spTree>
    <p:extLst>
      <p:ext uri="{BB962C8B-B14F-4D97-AF65-F5344CB8AC3E}">
        <p14:creationId xmlns:p14="http://schemas.microsoft.com/office/powerpoint/2010/main" val="2302072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"Fixed-effect parameters describe the relationships of the covariates to the dependent variable for an entire population, </a:t>
            </a:r>
          </a:p>
          <a:p>
            <a:r>
              <a:rPr lang="en-US" sz="1200" b="0" i="0" kern="1200" dirty="0">
                <a:solidFill>
                  <a:schemeClr val="tx1"/>
                </a:solidFill>
                <a:effectLst/>
                <a:latin typeface="+mn-lt"/>
                <a:ea typeface="+mn-ea"/>
                <a:cs typeface="+mn-cs"/>
              </a:rPr>
              <a:t>random effects are specific to clusters of subjects within a population.”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Gelman &amp; Hill (2007) make the case that the classification of a variable as a fixed effect or random effect will vary depending on the objective of the study and the analysis. How a variable is modeled changes what is being measured and what the model is assuming about the variable itself. Using the school study example, if one were to model the categorical school variable as a fixed effect that model would assume the group means (one from each school) are independent from each other; if the categorical school variable is modeled as a random effect (random intercept only) the model would assume that the schools measured are a sample of a larger population of schools.</a:t>
            </a:r>
          </a:p>
          <a:p>
            <a:br>
              <a:rPr lang="en-US" dirty="0"/>
            </a:br>
            <a:endParaRPr lang="en-US" dirty="0"/>
          </a:p>
        </p:txBody>
      </p:sp>
      <p:sp>
        <p:nvSpPr>
          <p:cNvPr id="4" name="Slide Number Placeholder 3"/>
          <p:cNvSpPr>
            <a:spLocks noGrp="1"/>
          </p:cNvSpPr>
          <p:nvPr>
            <p:ph type="sldNum" sz="quarter" idx="5"/>
          </p:nvPr>
        </p:nvSpPr>
        <p:spPr/>
        <p:txBody>
          <a:bodyPr/>
          <a:lstStyle/>
          <a:p>
            <a:fld id="{9BBB70B3-9101-F640-9825-9BD1A5597093}" type="slidenum">
              <a:rPr lang="en-US" smtClean="0"/>
              <a:t>3</a:t>
            </a:fld>
            <a:endParaRPr lang="en-US"/>
          </a:p>
        </p:txBody>
      </p:sp>
    </p:spTree>
    <p:extLst>
      <p:ext uri="{BB962C8B-B14F-4D97-AF65-F5344CB8AC3E}">
        <p14:creationId xmlns:p14="http://schemas.microsoft.com/office/powerpoint/2010/main" val="1354196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CD7EA-9074-2B4C-83DA-C16E148497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215AB8-7A7C-B048-9075-AC31184E79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BE17C4-C91D-3947-9B46-EA62130ECCA2}"/>
              </a:ext>
            </a:extLst>
          </p:cNvPr>
          <p:cNvSpPr>
            <a:spLocks noGrp="1"/>
          </p:cNvSpPr>
          <p:nvPr>
            <p:ph type="dt" sz="half" idx="10"/>
          </p:nvPr>
        </p:nvSpPr>
        <p:spPr/>
        <p:txBody>
          <a:bodyPr/>
          <a:lstStyle/>
          <a:p>
            <a:fld id="{64E1C90D-5005-AE48-9798-63E753CDA32D}" type="datetimeFigureOut">
              <a:rPr lang="en-US" smtClean="0"/>
              <a:t>11/24/21</a:t>
            </a:fld>
            <a:endParaRPr lang="en-US"/>
          </a:p>
        </p:txBody>
      </p:sp>
      <p:sp>
        <p:nvSpPr>
          <p:cNvPr id="5" name="Footer Placeholder 4">
            <a:extLst>
              <a:ext uri="{FF2B5EF4-FFF2-40B4-BE49-F238E27FC236}">
                <a16:creationId xmlns:a16="http://schemas.microsoft.com/office/drawing/2014/main" id="{95B36DAB-23BD-0F45-BC1B-C466737652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E5638-2265-B148-A9A3-F480F3DB17D6}"/>
              </a:ext>
            </a:extLst>
          </p:cNvPr>
          <p:cNvSpPr>
            <a:spLocks noGrp="1"/>
          </p:cNvSpPr>
          <p:nvPr>
            <p:ph type="sldNum" sz="quarter" idx="12"/>
          </p:nvPr>
        </p:nvSpPr>
        <p:spPr/>
        <p:txBody>
          <a:bodyPr/>
          <a:lstStyle/>
          <a:p>
            <a:fld id="{BE80AA8E-F606-074F-8B15-0C417F00B5FF}" type="slidenum">
              <a:rPr lang="en-US" smtClean="0"/>
              <a:t>‹#›</a:t>
            </a:fld>
            <a:endParaRPr lang="en-US"/>
          </a:p>
        </p:txBody>
      </p:sp>
    </p:spTree>
    <p:extLst>
      <p:ext uri="{BB962C8B-B14F-4D97-AF65-F5344CB8AC3E}">
        <p14:creationId xmlns:p14="http://schemas.microsoft.com/office/powerpoint/2010/main" val="2834713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4F2D6-E945-9446-B402-FF2ECC4C74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B5ED77-6FCB-8944-BC7A-4CDC9F63B8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937FB2-4668-3342-B19B-C5AF3398D6F4}"/>
              </a:ext>
            </a:extLst>
          </p:cNvPr>
          <p:cNvSpPr>
            <a:spLocks noGrp="1"/>
          </p:cNvSpPr>
          <p:nvPr>
            <p:ph type="dt" sz="half" idx="10"/>
          </p:nvPr>
        </p:nvSpPr>
        <p:spPr/>
        <p:txBody>
          <a:bodyPr/>
          <a:lstStyle/>
          <a:p>
            <a:fld id="{64E1C90D-5005-AE48-9798-63E753CDA32D}" type="datetimeFigureOut">
              <a:rPr lang="en-US" smtClean="0"/>
              <a:t>11/24/21</a:t>
            </a:fld>
            <a:endParaRPr lang="en-US"/>
          </a:p>
        </p:txBody>
      </p:sp>
      <p:sp>
        <p:nvSpPr>
          <p:cNvPr id="5" name="Footer Placeholder 4">
            <a:extLst>
              <a:ext uri="{FF2B5EF4-FFF2-40B4-BE49-F238E27FC236}">
                <a16:creationId xmlns:a16="http://schemas.microsoft.com/office/drawing/2014/main" id="{24FB5BD6-C659-CC49-9204-9E5312C8B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F21976-47CC-514A-AD79-F0E5AC1D1D7B}"/>
              </a:ext>
            </a:extLst>
          </p:cNvPr>
          <p:cNvSpPr>
            <a:spLocks noGrp="1"/>
          </p:cNvSpPr>
          <p:nvPr>
            <p:ph type="sldNum" sz="quarter" idx="12"/>
          </p:nvPr>
        </p:nvSpPr>
        <p:spPr/>
        <p:txBody>
          <a:bodyPr/>
          <a:lstStyle/>
          <a:p>
            <a:fld id="{BE80AA8E-F606-074F-8B15-0C417F00B5FF}" type="slidenum">
              <a:rPr lang="en-US" smtClean="0"/>
              <a:t>‹#›</a:t>
            </a:fld>
            <a:endParaRPr lang="en-US"/>
          </a:p>
        </p:txBody>
      </p:sp>
    </p:spTree>
    <p:extLst>
      <p:ext uri="{BB962C8B-B14F-4D97-AF65-F5344CB8AC3E}">
        <p14:creationId xmlns:p14="http://schemas.microsoft.com/office/powerpoint/2010/main" val="2034489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2AAC44-9FC6-0645-BC16-B6387F7A58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076F67-D3D5-0148-9AF1-8777CBD2C0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A521F1-2CB5-A54F-B41E-AF39CFDA374C}"/>
              </a:ext>
            </a:extLst>
          </p:cNvPr>
          <p:cNvSpPr>
            <a:spLocks noGrp="1"/>
          </p:cNvSpPr>
          <p:nvPr>
            <p:ph type="dt" sz="half" idx="10"/>
          </p:nvPr>
        </p:nvSpPr>
        <p:spPr/>
        <p:txBody>
          <a:bodyPr/>
          <a:lstStyle/>
          <a:p>
            <a:fld id="{64E1C90D-5005-AE48-9798-63E753CDA32D}" type="datetimeFigureOut">
              <a:rPr lang="en-US" smtClean="0"/>
              <a:t>11/24/21</a:t>
            </a:fld>
            <a:endParaRPr lang="en-US"/>
          </a:p>
        </p:txBody>
      </p:sp>
      <p:sp>
        <p:nvSpPr>
          <p:cNvPr id="5" name="Footer Placeholder 4">
            <a:extLst>
              <a:ext uri="{FF2B5EF4-FFF2-40B4-BE49-F238E27FC236}">
                <a16:creationId xmlns:a16="http://schemas.microsoft.com/office/drawing/2014/main" id="{DF4A60C3-07D8-2E48-8A09-0CCCFE0B21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C4FA54-A267-A545-842D-145285257AE9}"/>
              </a:ext>
            </a:extLst>
          </p:cNvPr>
          <p:cNvSpPr>
            <a:spLocks noGrp="1"/>
          </p:cNvSpPr>
          <p:nvPr>
            <p:ph type="sldNum" sz="quarter" idx="12"/>
          </p:nvPr>
        </p:nvSpPr>
        <p:spPr/>
        <p:txBody>
          <a:bodyPr/>
          <a:lstStyle/>
          <a:p>
            <a:fld id="{BE80AA8E-F606-074F-8B15-0C417F00B5FF}" type="slidenum">
              <a:rPr lang="en-US" smtClean="0"/>
              <a:t>‹#›</a:t>
            </a:fld>
            <a:endParaRPr lang="en-US"/>
          </a:p>
        </p:txBody>
      </p:sp>
    </p:spTree>
    <p:extLst>
      <p:ext uri="{BB962C8B-B14F-4D97-AF65-F5344CB8AC3E}">
        <p14:creationId xmlns:p14="http://schemas.microsoft.com/office/powerpoint/2010/main" val="3783108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81490-BC88-8C49-882B-B80C5EA09B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5A7223-F825-C14B-AD0E-31D50F0AD6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FE0011-2985-9A4C-92C6-3D12D9B34FD5}"/>
              </a:ext>
            </a:extLst>
          </p:cNvPr>
          <p:cNvSpPr>
            <a:spLocks noGrp="1"/>
          </p:cNvSpPr>
          <p:nvPr>
            <p:ph type="dt" sz="half" idx="10"/>
          </p:nvPr>
        </p:nvSpPr>
        <p:spPr/>
        <p:txBody>
          <a:bodyPr/>
          <a:lstStyle/>
          <a:p>
            <a:fld id="{64E1C90D-5005-AE48-9798-63E753CDA32D}" type="datetimeFigureOut">
              <a:rPr lang="en-US" smtClean="0"/>
              <a:t>11/24/21</a:t>
            </a:fld>
            <a:endParaRPr lang="en-US"/>
          </a:p>
        </p:txBody>
      </p:sp>
      <p:sp>
        <p:nvSpPr>
          <p:cNvPr id="5" name="Footer Placeholder 4">
            <a:extLst>
              <a:ext uri="{FF2B5EF4-FFF2-40B4-BE49-F238E27FC236}">
                <a16:creationId xmlns:a16="http://schemas.microsoft.com/office/drawing/2014/main" id="{F243B158-19BB-8849-BE42-84C420E8FC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A7A2AE-EB4F-5141-B41F-C12218A67D5E}"/>
              </a:ext>
            </a:extLst>
          </p:cNvPr>
          <p:cNvSpPr>
            <a:spLocks noGrp="1"/>
          </p:cNvSpPr>
          <p:nvPr>
            <p:ph type="sldNum" sz="quarter" idx="12"/>
          </p:nvPr>
        </p:nvSpPr>
        <p:spPr/>
        <p:txBody>
          <a:bodyPr/>
          <a:lstStyle/>
          <a:p>
            <a:fld id="{BE80AA8E-F606-074F-8B15-0C417F00B5FF}" type="slidenum">
              <a:rPr lang="en-US" smtClean="0"/>
              <a:t>‹#›</a:t>
            </a:fld>
            <a:endParaRPr lang="en-US"/>
          </a:p>
        </p:txBody>
      </p:sp>
    </p:spTree>
    <p:extLst>
      <p:ext uri="{BB962C8B-B14F-4D97-AF65-F5344CB8AC3E}">
        <p14:creationId xmlns:p14="http://schemas.microsoft.com/office/powerpoint/2010/main" val="1707621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02BA1-3697-8B44-80C8-2C9A5AB1FB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CBBFE4-5F42-F54B-AADB-EEB1F8B7CA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A8BB7C-41DF-AE4F-A021-EDCFA2DDFEF7}"/>
              </a:ext>
            </a:extLst>
          </p:cNvPr>
          <p:cNvSpPr>
            <a:spLocks noGrp="1"/>
          </p:cNvSpPr>
          <p:nvPr>
            <p:ph type="dt" sz="half" idx="10"/>
          </p:nvPr>
        </p:nvSpPr>
        <p:spPr/>
        <p:txBody>
          <a:bodyPr/>
          <a:lstStyle/>
          <a:p>
            <a:fld id="{64E1C90D-5005-AE48-9798-63E753CDA32D}" type="datetimeFigureOut">
              <a:rPr lang="en-US" smtClean="0"/>
              <a:t>11/24/21</a:t>
            </a:fld>
            <a:endParaRPr lang="en-US"/>
          </a:p>
        </p:txBody>
      </p:sp>
      <p:sp>
        <p:nvSpPr>
          <p:cNvPr id="5" name="Footer Placeholder 4">
            <a:extLst>
              <a:ext uri="{FF2B5EF4-FFF2-40B4-BE49-F238E27FC236}">
                <a16:creationId xmlns:a16="http://schemas.microsoft.com/office/drawing/2014/main" id="{C006BE98-65D9-A54A-9028-A963D90DB9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F66F3-B087-7B4F-B29F-92F9E620F8CF}"/>
              </a:ext>
            </a:extLst>
          </p:cNvPr>
          <p:cNvSpPr>
            <a:spLocks noGrp="1"/>
          </p:cNvSpPr>
          <p:nvPr>
            <p:ph type="sldNum" sz="quarter" idx="12"/>
          </p:nvPr>
        </p:nvSpPr>
        <p:spPr/>
        <p:txBody>
          <a:bodyPr/>
          <a:lstStyle/>
          <a:p>
            <a:fld id="{BE80AA8E-F606-074F-8B15-0C417F00B5FF}" type="slidenum">
              <a:rPr lang="en-US" smtClean="0"/>
              <a:t>‹#›</a:t>
            </a:fld>
            <a:endParaRPr lang="en-US"/>
          </a:p>
        </p:txBody>
      </p:sp>
    </p:spTree>
    <p:extLst>
      <p:ext uri="{BB962C8B-B14F-4D97-AF65-F5344CB8AC3E}">
        <p14:creationId xmlns:p14="http://schemas.microsoft.com/office/powerpoint/2010/main" val="256677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939B4-8AB3-9541-A362-949B80A4A9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DF128E-710C-E540-91C5-20E5329C14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44629C-7A9D-994F-9EA3-8EA497E046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178C70-0A6E-334E-9CBB-46A30CBA8348}"/>
              </a:ext>
            </a:extLst>
          </p:cNvPr>
          <p:cNvSpPr>
            <a:spLocks noGrp="1"/>
          </p:cNvSpPr>
          <p:nvPr>
            <p:ph type="dt" sz="half" idx="10"/>
          </p:nvPr>
        </p:nvSpPr>
        <p:spPr/>
        <p:txBody>
          <a:bodyPr/>
          <a:lstStyle/>
          <a:p>
            <a:fld id="{64E1C90D-5005-AE48-9798-63E753CDA32D}" type="datetimeFigureOut">
              <a:rPr lang="en-US" smtClean="0"/>
              <a:t>11/24/21</a:t>
            </a:fld>
            <a:endParaRPr lang="en-US"/>
          </a:p>
        </p:txBody>
      </p:sp>
      <p:sp>
        <p:nvSpPr>
          <p:cNvPr id="6" name="Footer Placeholder 5">
            <a:extLst>
              <a:ext uri="{FF2B5EF4-FFF2-40B4-BE49-F238E27FC236}">
                <a16:creationId xmlns:a16="http://schemas.microsoft.com/office/drawing/2014/main" id="{AD5DB374-153F-9C4F-B770-42C9932AB5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54C23F-BE61-4D4A-BA66-8B50201EDC42}"/>
              </a:ext>
            </a:extLst>
          </p:cNvPr>
          <p:cNvSpPr>
            <a:spLocks noGrp="1"/>
          </p:cNvSpPr>
          <p:nvPr>
            <p:ph type="sldNum" sz="quarter" idx="12"/>
          </p:nvPr>
        </p:nvSpPr>
        <p:spPr/>
        <p:txBody>
          <a:bodyPr/>
          <a:lstStyle/>
          <a:p>
            <a:fld id="{BE80AA8E-F606-074F-8B15-0C417F00B5FF}" type="slidenum">
              <a:rPr lang="en-US" smtClean="0"/>
              <a:t>‹#›</a:t>
            </a:fld>
            <a:endParaRPr lang="en-US"/>
          </a:p>
        </p:txBody>
      </p:sp>
    </p:spTree>
    <p:extLst>
      <p:ext uri="{BB962C8B-B14F-4D97-AF65-F5344CB8AC3E}">
        <p14:creationId xmlns:p14="http://schemas.microsoft.com/office/powerpoint/2010/main" val="2312624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E00C4-D5DA-824F-BAC8-E0230A6F24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58CD0F-8739-E54A-BC39-2356463217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04F2E4-489D-1443-9680-F2A08B7894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8F0564-F237-414F-B81B-0844BCD67F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D81582-1F61-8A45-ADEE-1BCABB9CC5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19DD7E-5362-5040-92B8-367B6635B45A}"/>
              </a:ext>
            </a:extLst>
          </p:cNvPr>
          <p:cNvSpPr>
            <a:spLocks noGrp="1"/>
          </p:cNvSpPr>
          <p:nvPr>
            <p:ph type="dt" sz="half" idx="10"/>
          </p:nvPr>
        </p:nvSpPr>
        <p:spPr/>
        <p:txBody>
          <a:bodyPr/>
          <a:lstStyle/>
          <a:p>
            <a:fld id="{64E1C90D-5005-AE48-9798-63E753CDA32D}" type="datetimeFigureOut">
              <a:rPr lang="en-US" smtClean="0"/>
              <a:t>11/24/21</a:t>
            </a:fld>
            <a:endParaRPr lang="en-US"/>
          </a:p>
        </p:txBody>
      </p:sp>
      <p:sp>
        <p:nvSpPr>
          <p:cNvPr id="8" name="Footer Placeholder 7">
            <a:extLst>
              <a:ext uri="{FF2B5EF4-FFF2-40B4-BE49-F238E27FC236}">
                <a16:creationId xmlns:a16="http://schemas.microsoft.com/office/drawing/2014/main" id="{FE9BD3DE-BF3E-4949-8C15-E85DBF70FA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DC862E-BBF3-B348-AE42-F7D760D8BD0C}"/>
              </a:ext>
            </a:extLst>
          </p:cNvPr>
          <p:cNvSpPr>
            <a:spLocks noGrp="1"/>
          </p:cNvSpPr>
          <p:nvPr>
            <p:ph type="sldNum" sz="quarter" idx="12"/>
          </p:nvPr>
        </p:nvSpPr>
        <p:spPr/>
        <p:txBody>
          <a:bodyPr/>
          <a:lstStyle/>
          <a:p>
            <a:fld id="{BE80AA8E-F606-074F-8B15-0C417F00B5FF}" type="slidenum">
              <a:rPr lang="en-US" smtClean="0"/>
              <a:t>‹#›</a:t>
            </a:fld>
            <a:endParaRPr lang="en-US"/>
          </a:p>
        </p:txBody>
      </p:sp>
    </p:spTree>
    <p:extLst>
      <p:ext uri="{BB962C8B-B14F-4D97-AF65-F5344CB8AC3E}">
        <p14:creationId xmlns:p14="http://schemas.microsoft.com/office/powerpoint/2010/main" val="2370515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94981-155E-B244-A9EB-F61853130A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306E15-AA43-BA46-841E-C59BC4F5DBB6}"/>
              </a:ext>
            </a:extLst>
          </p:cNvPr>
          <p:cNvSpPr>
            <a:spLocks noGrp="1"/>
          </p:cNvSpPr>
          <p:nvPr>
            <p:ph type="dt" sz="half" idx="10"/>
          </p:nvPr>
        </p:nvSpPr>
        <p:spPr/>
        <p:txBody>
          <a:bodyPr/>
          <a:lstStyle/>
          <a:p>
            <a:fld id="{64E1C90D-5005-AE48-9798-63E753CDA32D}" type="datetimeFigureOut">
              <a:rPr lang="en-US" smtClean="0"/>
              <a:t>11/24/21</a:t>
            </a:fld>
            <a:endParaRPr lang="en-US"/>
          </a:p>
        </p:txBody>
      </p:sp>
      <p:sp>
        <p:nvSpPr>
          <p:cNvPr id="4" name="Footer Placeholder 3">
            <a:extLst>
              <a:ext uri="{FF2B5EF4-FFF2-40B4-BE49-F238E27FC236}">
                <a16:creationId xmlns:a16="http://schemas.microsoft.com/office/drawing/2014/main" id="{EA989B41-B56F-8B4A-9676-0F6DA8E325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882942-9917-6542-B830-80671A80EC11}"/>
              </a:ext>
            </a:extLst>
          </p:cNvPr>
          <p:cNvSpPr>
            <a:spLocks noGrp="1"/>
          </p:cNvSpPr>
          <p:nvPr>
            <p:ph type="sldNum" sz="quarter" idx="12"/>
          </p:nvPr>
        </p:nvSpPr>
        <p:spPr/>
        <p:txBody>
          <a:bodyPr/>
          <a:lstStyle/>
          <a:p>
            <a:fld id="{BE80AA8E-F606-074F-8B15-0C417F00B5FF}" type="slidenum">
              <a:rPr lang="en-US" smtClean="0"/>
              <a:t>‹#›</a:t>
            </a:fld>
            <a:endParaRPr lang="en-US"/>
          </a:p>
        </p:txBody>
      </p:sp>
    </p:spTree>
    <p:extLst>
      <p:ext uri="{BB962C8B-B14F-4D97-AF65-F5344CB8AC3E}">
        <p14:creationId xmlns:p14="http://schemas.microsoft.com/office/powerpoint/2010/main" val="2943240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849076-C2E8-824B-9BE8-6F7C9D7B48FB}"/>
              </a:ext>
            </a:extLst>
          </p:cNvPr>
          <p:cNvSpPr>
            <a:spLocks noGrp="1"/>
          </p:cNvSpPr>
          <p:nvPr>
            <p:ph type="dt" sz="half" idx="10"/>
          </p:nvPr>
        </p:nvSpPr>
        <p:spPr/>
        <p:txBody>
          <a:bodyPr/>
          <a:lstStyle/>
          <a:p>
            <a:fld id="{64E1C90D-5005-AE48-9798-63E753CDA32D}" type="datetimeFigureOut">
              <a:rPr lang="en-US" smtClean="0"/>
              <a:t>11/24/21</a:t>
            </a:fld>
            <a:endParaRPr lang="en-US"/>
          </a:p>
        </p:txBody>
      </p:sp>
      <p:sp>
        <p:nvSpPr>
          <p:cNvPr id="3" name="Footer Placeholder 2">
            <a:extLst>
              <a:ext uri="{FF2B5EF4-FFF2-40B4-BE49-F238E27FC236}">
                <a16:creationId xmlns:a16="http://schemas.microsoft.com/office/drawing/2014/main" id="{8C042204-2DB6-DF48-ADEC-E5E6BEACBA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98DC52-B2B7-1347-B9F1-EAFC0F865385}"/>
              </a:ext>
            </a:extLst>
          </p:cNvPr>
          <p:cNvSpPr>
            <a:spLocks noGrp="1"/>
          </p:cNvSpPr>
          <p:nvPr>
            <p:ph type="sldNum" sz="quarter" idx="12"/>
          </p:nvPr>
        </p:nvSpPr>
        <p:spPr/>
        <p:txBody>
          <a:bodyPr/>
          <a:lstStyle/>
          <a:p>
            <a:fld id="{BE80AA8E-F606-074F-8B15-0C417F00B5FF}" type="slidenum">
              <a:rPr lang="en-US" smtClean="0"/>
              <a:t>‹#›</a:t>
            </a:fld>
            <a:endParaRPr lang="en-US"/>
          </a:p>
        </p:txBody>
      </p:sp>
    </p:spTree>
    <p:extLst>
      <p:ext uri="{BB962C8B-B14F-4D97-AF65-F5344CB8AC3E}">
        <p14:creationId xmlns:p14="http://schemas.microsoft.com/office/powerpoint/2010/main" val="1879622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55140-A529-3A45-A9BB-A7118FC155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F82CAB-770C-804A-9B63-6E02EA378A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9E18F0-B760-3D4D-A666-9E3FEC9D74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23DE44-CA48-B842-96C4-191D5B8817C9}"/>
              </a:ext>
            </a:extLst>
          </p:cNvPr>
          <p:cNvSpPr>
            <a:spLocks noGrp="1"/>
          </p:cNvSpPr>
          <p:nvPr>
            <p:ph type="dt" sz="half" idx="10"/>
          </p:nvPr>
        </p:nvSpPr>
        <p:spPr/>
        <p:txBody>
          <a:bodyPr/>
          <a:lstStyle/>
          <a:p>
            <a:fld id="{64E1C90D-5005-AE48-9798-63E753CDA32D}" type="datetimeFigureOut">
              <a:rPr lang="en-US" smtClean="0"/>
              <a:t>11/24/21</a:t>
            </a:fld>
            <a:endParaRPr lang="en-US"/>
          </a:p>
        </p:txBody>
      </p:sp>
      <p:sp>
        <p:nvSpPr>
          <p:cNvPr id="6" name="Footer Placeholder 5">
            <a:extLst>
              <a:ext uri="{FF2B5EF4-FFF2-40B4-BE49-F238E27FC236}">
                <a16:creationId xmlns:a16="http://schemas.microsoft.com/office/drawing/2014/main" id="{38FC0C71-B5B8-764D-A890-10CD5CEEB2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21ED8-17BF-1E4D-A08C-4B2DEB0B5839}"/>
              </a:ext>
            </a:extLst>
          </p:cNvPr>
          <p:cNvSpPr>
            <a:spLocks noGrp="1"/>
          </p:cNvSpPr>
          <p:nvPr>
            <p:ph type="sldNum" sz="quarter" idx="12"/>
          </p:nvPr>
        </p:nvSpPr>
        <p:spPr/>
        <p:txBody>
          <a:bodyPr/>
          <a:lstStyle/>
          <a:p>
            <a:fld id="{BE80AA8E-F606-074F-8B15-0C417F00B5FF}" type="slidenum">
              <a:rPr lang="en-US" smtClean="0"/>
              <a:t>‹#›</a:t>
            </a:fld>
            <a:endParaRPr lang="en-US"/>
          </a:p>
        </p:txBody>
      </p:sp>
    </p:spTree>
    <p:extLst>
      <p:ext uri="{BB962C8B-B14F-4D97-AF65-F5344CB8AC3E}">
        <p14:creationId xmlns:p14="http://schemas.microsoft.com/office/powerpoint/2010/main" val="364531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0BDF-C2E3-8D45-9296-68D970AAA1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11157E-7A57-0548-BC2A-C87D9A272C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B340FC-9CB9-2047-AAC1-6FAA73F46B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5E2BA-D65F-174A-A1CD-DD65E6F5BD75}"/>
              </a:ext>
            </a:extLst>
          </p:cNvPr>
          <p:cNvSpPr>
            <a:spLocks noGrp="1"/>
          </p:cNvSpPr>
          <p:nvPr>
            <p:ph type="dt" sz="half" idx="10"/>
          </p:nvPr>
        </p:nvSpPr>
        <p:spPr/>
        <p:txBody>
          <a:bodyPr/>
          <a:lstStyle/>
          <a:p>
            <a:fld id="{64E1C90D-5005-AE48-9798-63E753CDA32D}" type="datetimeFigureOut">
              <a:rPr lang="en-US" smtClean="0"/>
              <a:t>11/24/21</a:t>
            </a:fld>
            <a:endParaRPr lang="en-US"/>
          </a:p>
        </p:txBody>
      </p:sp>
      <p:sp>
        <p:nvSpPr>
          <p:cNvPr id="6" name="Footer Placeholder 5">
            <a:extLst>
              <a:ext uri="{FF2B5EF4-FFF2-40B4-BE49-F238E27FC236}">
                <a16:creationId xmlns:a16="http://schemas.microsoft.com/office/drawing/2014/main" id="{B593C30F-4AE6-DC45-8169-1456395CB4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CDC286-170A-0B46-8E19-25AA94FB5C5D}"/>
              </a:ext>
            </a:extLst>
          </p:cNvPr>
          <p:cNvSpPr>
            <a:spLocks noGrp="1"/>
          </p:cNvSpPr>
          <p:nvPr>
            <p:ph type="sldNum" sz="quarter" idx="12"/>
          </p:nvPr>
        </p:nvSpPr>
        <p:spPr/>
        <p:txBody>
          <a:bodyPr/>
          <a:lstStyle/>
          <a:p>
            <a:fld id="{BE80AA8E-F606-074F-8B15-0C417F00B5FF}" type="slidenum">
              <a:rPr lang="en-US" smtClean="0"/>
              <a:t>‹#›</a:t>
            </a:fld>
            <a:endParaRPr lang="en-US"/>
          </a:p>
        </p:txBody>
      </p:sp>
    </p:spTree>
    <p:extLst>
      <p:ext uri="{BB962C8B-B14F-4D97-AF65-F5344CB8AC3E}">
        <p14:creationId xmlns:p14="http://schemas.microsoft.com/office/powerpoint/2010/main" val="360610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AE7EF1-627C-8548-95CA-6F6DC3E039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1E740F-203C-3142-8C40-F73AB2D626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A4AF9C-356C-3B44-8CC8-6991F54960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E1C90D-5005-AE48-9798-63E753CDA32D}" type="datetimeFigureOut">
              <a:rPr lang="en-US" smtClean="0"/>
              <a:t>11/24/21</a:t>
            </a:fld>
            <a:endParaRPr lang="en-US"/>
          </a:p>
        </p:txBody>
      </p:sp>
      <p:sp>
        <p:nvSpPr>
          <p:cNvPr id="5" name="Footer Placeholder 4">
            <a:extLst>
              <a:ext uri="{FF2B5EF4-FFF2-40B4-BE49-F238E27FC236}">
                <a16:creationId xmlns:a16="http://schemas.microsoft.com/office/drawing/2014/main" id="{657995DB-9CDC-E04B-8A55-CEC65E8C58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34F31A-541C-5F42-9B0D-D68DD75FA7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80AA8E-F606-074F-8B15-0C417F00B5FF}" type="slidenum">
              <a:rPr lang="en-US" smtClean="0"/>
              <a:t>‹#›</a:t>
            </a:fld>
            <a:endParaRPr lang="en-US"/>
          </a:p>
        </p:txBody>
      </p:sp>
    </p:spTree>
    <p:extLst>
      <p:ext uri="{BB962C8B-B14F-4D97-AF65-F5344CB8AC3E}">
        <p14:creationId xmlns:p14="http://schemas.microsoft.com/office/powerpoint/2010/main" val="1748638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E1579-A5AA-584C-AB86-5983B309A53D}"/>
              </a:ext>
            </a:extLst>
          </p:cNvPr>
          <p:cNvSpPr>
            <a:spLocks noGrp="1"/>
          </p:cNvSpPr>
          <p:nvPr>
            <p:ph type="ctrTitle"/>
          </p:nvPr>
        </p:nvSpPr>
        <p:spPr/>
        <p:txBody>
          <a:bodyPr>
            <a:normAutofit/>
          </a:bodyPr>
          <a:lstStyle/>
          <a:p>
            <a:r>
              <a:rPr lang="en-US" sz="4800" dirty="0"/>
              <a:t>Choosing the Correct Regression Model from Types of Variables</a:t>
            </a:r>
          </a:p>
        </p:txBody>
      </p:sp>
      <p:sp>
        <p:nvSpPr>
          <p:cNvPr id="3" name="Subtitle 2">
            <a:extLst>
              <a:ext uri="{FF2B5EF4-FFF2-40B4-BE49-F238E27FC236}">
                <a16:creationId xmlns:a16="http://schemas.microsoft.com/office/drawing/2014/main" id="{1A442CAE-07B5-D84D-AA06-7893C810DF02}"/>
              </a:ext>
            </a:extLst>
          </p:cNvPr>
          <p:cNvSpPr>
            <a:spLocks noGrp="1"/>
          </p:cNvSpPr>
          <p:nvPr>
            <p:ph type="subTitle" idx="1"/>
          </p:nvPr>
        </p:nvSpPr>
        <p:spPr/>
        <p:txBody>
          <a:bodyPr/>
          <a:lstStyle/>
          <a:p>
            <a:endParaRPr lang="en-US" dirty="0"/>
          </a:p>
          <a:p>
            <a:r>
              <a:rPr lang="en-US" dirty="0"/>
              <a:t>AI-05 Yujin Kim</a:t>
            </a:r>
          </a:p>
        </p:txBody>
      </p:sp>
    </p:spTree>
    <p:extLst>
      <p:ext uri="{BB962C8B-B14F-4D97-AF65-F5344CB8AC3E}">
        <p14:creationId xmlns:p14="http://schemas.microsoft.com/office/powerpoint/2010/main" val="3293868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7D0BF57-A69D-2945-94C1-BC19FF168987}"/>
              </a:ext>
            </a:extLst>
          </p:cNvPr>
          <p:cNvSpPr txBox="1"/>
          <p:nvPr/>
        </p:nvSpPr>
        <p:spPr>
          <a:xfrm>
            <a:off x="293696" y="876785"/>
            <a:ext cx="3348161" cy="615553"/>
          </a:xfrm>
          <a:prstGeom prst="rect">
            <a:avLst/>
          </a:prstGeom>
          <a:noFill/>
        </p:spPr>
        <p:txBody>
          <a:bodyPr wrap="square" rtlCol="0">
            <a:spAutoFit/>
          </a:bodyPr>
          <a:lstStyle/>
          <a:p>
            <a:r>
              <a:rPr lang="en-US" dirty="0"/>
              <a:t>Continuous DV </a:t>
            </a:r>
          </a:p>
          <a:p>
            <a:r>
              <a:rPr lang="en-US" sz="1600" dirty="0"/>
              <a:t>- continuous scale (e.g., price)</a:t>
            </a:r>
          </a:p>
        </p:txBody>
      </p:sp>
      <p:sp>
        <p:nvSpPr>
          <p:cNvPr id="7" name="TextBox 6">
            <a:extLst>
              <a:ext uri="{FF2B5EF4-FFF2-40B4-BE49-F238E27FC236}">
                <a16:creationId xmlns:a16="http://schemas.microsoft.com/office/drawing/2014/main" id="{8CB0B6B9-C045-F640-B71B-366645C0A940}"/>
              </a:ext>
            </a:extLst>
          </p:cNvPr>
          <p:cNvSpPr txBox="1"/>
          <p:nvPr/>
        </p:nvSpPr>
        <p:spPr>
          <a:xfrm>
            <a:off x="271766" y="2934228"/>
            <a:ext cx="3737807" cy="1323439"/>
          </a:xfrm>
          <a:prstGeom prst="rect">
            <a:avLst/>
          </a:prstGeom>
          <a:noFill/>
        </p:spPr>
        <p:txBody>
          <a:bodyPr wrap="square" rtlCol="0">
            <a:spAutoFit/>
          </a:bodyPr>
          <a:lstStyle/>
          <a:p>
            <a:r>
              <a:rPr lang="en-US" sz="1600" dirty="0"/>
              <a:t>- most common, straightforward to use</a:t>
            </a:r>
          </a:p>
          <a:p>
            <a:r>
              <a:rPr lang="en-US" sz="1600" dirty="0"/>
              <a:t>- understand the mean change in a DV given a one-unit change in each IV</a:t>
            </a:r>
          </a:p>
          <a:p>
            <a:r>
              <a:rPr lang="en-US" sz="1600" dirty="0"/>
              <a:t>- estimate parameters by minimizing the sum of the squared error (SSE) </a:t>
            </a:r>
          </a:p>
        </p:txBody>
      </p:sp>
      <p:sp>
        <p:nvSpPr>
          <p:cNvPr id="10" name="TextBox 9">
            <a:extLst>
              <a:ext uri="{FF2B5EF4-FFF2-40B4-BE49-F238E27FC236}">
                <a16:creationId xmlns:a16="http://schemas.microsoft.com/office/drawing/2014/main" id="{9E5F5FFF-A7D0-0443-A8B1-94C68993E5A1}"/>
              </a:ext>
            </a:extLst>
          </p:cNvPr>
          <p:cNvSpPr txBox="1"/>
          <p:nvPr/>
        </p:nvSpPr>
        <p:spPr>
          <a:xfrm>
            <a:off x="4328065" y="821921"/>
            <a:ext cx="1653530" cy="615553"/>
          </a:xfrm>
          <a:prstGeom prst="rect">
            <a:avLst/>
          </a:prstGeom>
          <a:noFill/>
        </p:spPr>
        <p:txBody>
          <a:bodyPr wrap="none" rtlCol="0">
            <a:spAutoFit/>
          </a:bodyPr>
          <a:lstStyle/>
          <a:p>
            <a:r>
              <a:rPr lang="en-US" dirty="0"/>
              <a:t>Categorical DV</a:t>
            </a:r>
          </a:p>
          <a:p>
            <a:r>
              <a:rPr lang="en-US" sz="1600" dirty="0"/>
              <a:t>- categorical scale</a:t>
            </a:r>
          </a:p>
        </p:txBody>
      </p:sp>
      <p:sp>
        <p:nvSpPr>
          <p:cNvPr id="11" name="TextBox 10">
            <a:extLst>
              <a:ext uri="{FF2B5EF4-FFF2-40B4-BE49-F238E27FC236}">
                <a16:creationId xmlns:a16="http://schemas.microsoft.com/office/drawing/2014/main" id="{FC69A503-7574-2D49-B7DA-EA40B2021088}"/>
              </a:ext>
            </a:extLst>
          </p:cNvPr>
          <p:cNvSpPr txBox="1"/>
          <p:nvPr/>
        </p:nvSpPr>
        <p:spPr>
          <a:xfrm>
            <a:off x="4152537" y="1488473"/>
            <a:ext cx="3911405" cy="1815882"/>
          </a:xfrm>
          <a:prstGeom prst="rect">
            <a:avLst/>
          </a:prstGeom>
          <a:noFill/>
        </p:spPr>
        <p:txBody>
          <a:bodyPr wrap="square" rtlCol="0">
            <a:spAutoFit/>
          </a:bodyPr>
          <a:lstStyle/>
          <a:p>
            <a:r>
              <a:rPr lang="en-US" sz="1600" dirty="0"/>
              <a:t>model: </a:t>
            </a:r>
          </a:p>
          <a:p>
            <a:pPr marL="285750" indent="-285750">
              <a:buFont typeface="Arial" panose="020B0604020202020204" pitchFamily="34" charset="0"/>
              <a:buChar char="•"/>
            </a:pPr>
            <a:r>
              <a:rPr lang="en-US" sz="1600" dirty="0"/>
              <a:t>Binary logistic regression (a Binomial probability distribution, e.g. pass/fail)</a:t>
            </a:r>
          </a:p>
          <a:p>
            <a:pPr marL="285750" indent="-285750">
              <a:buFont typeface="Arial" panose="020B0604020202020204" pitchFamily="34" charset="0"/>
              <a:buChar char="•"/>
            </a:pPr>
            <a:r>
              <a:rPr lang="en-US" sz="1600" dirty="0"/>
              <a:t>Ordinal logistic regression (an order of outcomes, e.g. movie review)</a:t>
            </a:r>
          </a:p>
          <a:p>
            <a:pPr marL="285750" indent="-285750">
              <a:buFont typeface="Arial" panose="020B0604020202020204" pitchFamily="34" charset="0"/>
              <a:buChar char="•"/>
            </a:pPr>
            <a:r>
              <a:rPr lang="en-US" sz="1600" dirty="0"/>
              <a:t>(multi)nominal logistic regression (no order of preference or ranking, e.g. race)</a:t>
            </a:r>
          </a:p>
        </p:txBody>
      </p:sp>
      <p:sp>
        <p:nvSpPr>
          <p:cNvPr id="12" name="TextBox 11">
            <a:extLst>
              <a:ext uri="{FF2B5EF4-FFF2-40B4-BE49-F238E27FC236}">
                <a16:creationId xmlns:a16="http://schemas.microsoft.com/office/drawing/2014/main" id="{8A29E0A4-B989-8C40-AFFB-E95DED16F5B6}"/>
              </a:ext>
            </a:extLst>
          </p:cNvPr>
          <p:cNvSpPr txBox="1"/>
          <p:nvPr/>
        </p:nvSpPr>
        <p:spPr>
          <a:xfrm>
            <a:off x="8272821" y="767058"/>
            <a:ext cx="3547390" cy="861774"/>
          </a:xfrm>
          <a:prstGeom prst="rect">
            <a:avLst/>
          </a:prstGeom>
          <a:noFill/>
        </p:spPr>
        <p:txBody>
          <a:bodyPr wrap="square" rtlCol="0">
            <a:spAutoFit/>
          </a:bodyPr>
          <a:lstStyle/>
          <a:p>
            <a:r>
              <a:rPr lang="en-US" dirty="0"/>
              <a:t>Count DV</a:t>
            </a:r>
          </a:p>
          <a:p>
            <a:r>
              <a:rPr lang="en-US" sz="1600" dirty="0"/>
              <a:t>- discrete, non-negative values</a:t>
            </a:r>
          </a:p>
          <a:p>
            <a:r>
              <a:rPr lang="en-US" sz="1600" dirty="0"/>
              <a:t>e.g., # of occurrences of an event</a:t>
            </a:r>
          </a:p>
        </p:txBody>
      </p:sp>
      <p:sp>
        <p:nvSpPr>
          <p:cNvPr id="13" name="TextBox 12">
            <a:extLst>
              <a:ext uri="{FF2B5EF4-FFF2-40B4-BE49-F238E27FC236}">
                <a16:creationId xmlns:a16="http://schemas.microsoft.com/office/drawing/2014/main" id="{7458790A-8C84-5E42-B27A-79E63BA85027}"/>
              </a:ext>
            </a:extLst>
          </p:cNvPr>
          <p:cNvSpPr txBox="1"/>
          <p:nvPr/>
        </p:nvSpPr>
        <p:spPr>
          <a:xfrm>
            <a:off x="8291283" y="5135073"/>
            <a:ext cx="3771085" cy="1569660"/>
          </a:xfrm>
          <a:prstGeom prst="rect">
            <a:avLst/>
          </a:prstGeom>
          <a:noFill/>
        </p:spPr>
        <p:txBody>
          <a:bodyPr wrap="square" rtlCol="0">
            <a:spAutoFit/>
          </a:bodyPr>
          <a:lstStyle/>
          <a:p>
            <a:r>
              <a:rPr lang="en-US" sz="1600" dirty="0"/>
              <a:t>model: </a:t>
            </a:r>
          </a:p>
          <a:p>
            <a:pPr marL="285750" indent="-285750">
              <a:buFont typeface="Arial" panose="020B0604020202020204" pitchFamily="34" charset="0"/>
              <a:buChar char="•"/>
            </a:pPr>
            <a:r>
              <a:rPr lang="en-US" sz="1600" dirty="0"/>
              <a:t>Poisson regression (count)</a:t>
            </a:r>
          </a:p>
          <a:p>
            <a:pPr marL="285750" indent="-285750">
              <a:buFont typeface="Arial" panose="020B0604020202020204" pitchFamily="34" charset="0"/>
              <a:buChar char="•"/>
            </a:pPr>
            <a:r>
              <a:rPr lang="en-US" sz="1600" dirty="0"/>
              <a:t>Negative binomial regression (count + overdispersion) </a:t>
            </a:r>
          </a:p>
          <a:p>
            <a:pPr marL="285750" indent="-285750">
              <a:buFont typeface="Arial" panose="020B0604020202020204" pitchFamily="34" charset="0"/>
              <a:buChar char="•"/>
            </a:pPr>
            <a:r>
              <a:rPr lang="en-US" sz="1600" dirty="0"/>
              <a:t>Zero-inflated models (zero-part, regression part)</a:t>
            </a:r>
          </a:p>
        </p:txBody>
      </p:sp>
      <p:sp>
        <p:nvSpPr>
          <p:cNvPr id="2" name="TextBox 1">
            <a:extLst>
              <a:ext uri="{FF2B5EF4-FFF2-40B4-BE49-F238E27FC236}">
                <a16:creationId xmlns:a16="http://schemas.microsoft.com/office/drawing/2014/main" id="{A5BE0D58-C2FF-5C4F-81D7-63BAFE110604}"/>
              </a:ext>
            </a:extLst>
          </p:cNvPr>
          <p:cNvSpPr txBox="1"/>
          <p:nvPr/>
        </p:nvSpPr>
        <p:spPr>
          <a:xfrm>
            <a:off x="293696" y="267245"/>
            <a:ext cx="3692742" cy="400110"/>
          </a:xfrm>
          <a:prstGeom prst="rect">
            <a:avLst/>
          </a:prstGeom>
          <a:noFill/>
        </p:spPr>
        <p:txBody>
          <a:bodyPr wrap="none" rtlCol="0">
            <a:spAutoFit/>
          </a:bodyPr>
          <a:lstStyle/>
          <a:p>
            <a:r>
              <a:rPr lang="en-US" sz="2000" dirty="0"/>
              <a:t>Types of Dependent Variable (DV)</a:t>
            </a:r>
          </a:p>
        </p:txBody>
      </p:sp>
      <p:sp>
        <p:nvSpPr>
          <p:cNvPr id="18" name="TextBox 17">
            <a:extLst>
              <a:ext uri="{FF2B5EF4-FFF2-40B4-BE49-F238E27FC236}">
                <a16:creationId xmlns:a16="http://schemas.microsoft.com/office/drawing/2014/main" id="{22FF6CE7-8C16-104A-BE02-4E913BB3A958}"/>
              </a:ext>
            </a:extLst>
          </p:cNvPr>
          <p:cNvSpPr txBox="1"/>
          <p:nvPr/>
        </p:nvSpPr>
        <p:spPr>
          <a:xfrm>
            <a:off x="199770" y="1687566"/>
            <a:ext cx="3771086" cy="1107996"/>
          </a:xfrm>
          <a:prstGeom prst="rect">
            <a:avLst/>
          </a:prstGeom>
          <a:noFill/>
        </p:spPr>
        <p:txBody>
          <a:bodyPr wrap="square">
            <a:spAutoFit/>
          </a:bodyPr>
          <a:lstStyle/>
          <a:p>
            <a:r>
              <a:rPr lang="en-US" sz="1600" dirty="0"/>
              <a:t>model: </a:t>
            </a:r>
          </a:p>
          <a:p>
            <a:pPr marL="285750" indent="-285750">
              <a:buFont typeface="Arial" panose="020B0604020202020204" pitchFamily="34" charset="0"/>
              <a:buChar char="•"/>
            </a:pPr>
            <a:r>
              <a:rPr lang="en-US" sz="1600" dirty="0"/>
              <a:t>Linear regression (simple, multivariate, polynomial) </a:t>
            </a:r>
          </a:p>
          <a:p>
            <a:pPr marL="285750" indent="-285750">
              <a:buFont typeface="Arial" panose="020B0604020202020204" pitchFamily="34" charset="0"/>
              <a:buChar char="•"/>
            </a:pPr>
            <a:r>
              <a:rPr lang="en-US" sz="1600" dirty="0"/>
              <a:t>Ridge, Lasso regression</a:t>
            </a:r>
          </a:p>
        </p:txBody>
      </p:sp>
      <p:sp>
        <p:nvSpPr>
          <p:cNvPr id="19" name="TextBox 18">
            <a:extLst>
              <a:ext uri="{FF2B5EF4-FFF2-40B4-BE49-F238E27FC236}">
                <a16:creationId xmlns:a16="http://schemas.microsoft.com/office/drawing/2014/main" id="{7A8BB8A4-2E2C-9642-A2BA-ED3607E9AB0A}"/>
              </a:ext>
            </a:extLst>
          </p:cNvPr>
          <p:cNvSpPr txBox="1"/>
          <p:nvPr/>
        </p:nvSpPr>
        <p:spPr>
          <a:xfrm>
            <a:off x="4264355" y="3429000"/>
            <a:ext cx="3737807" cy="830997"/>
          </a:xfrm>
          <a:prstGeom prst="rect">
            <a:avLst/>
          </a:prstGeom>
          <a:noFill/>
        </p:spPr>
        <p:txBody>
          <a:bodyPr wrap="square" rtlCol="0">
            <a:spAutoFit/>
          </a:bodyPr>
          <a:lstStyle/>
          <a:p>
            <a:r>
              <a:rPr lang="en-US" sz="1600" dirty="0"/>
              <a:t>- apply maximum likelihood estimation which assumes probability distribution given the observed data</a:t>
            </a:r>
          </a:p>
        </p:txBody>
      </p:sp>
      <p:sp>
        <p:nvSpPr>
          <p:cNvPr id="20" name="TextBox 19">
            <a:extLst>
              <a:ext uri="{FF2B5EF4-FFF2-40B4-BE49-F238E27FC236}">
                <a16:creationId xmlns:a16="http://schemas.microsoft.com/office/drawing/2014/main" id="{AE5B28DB-662F-8F4A-A633-DDDEFF22F94F}"/>
              </a:ext>
            </a:extLst>
          </p:cNvPr>
          <p:cNvSpPr txBox="1"/>
          <p:nvPr/>
        </p:nvSpPr>
        <p:spPr>
          <a:xfrm>
            <a:off x="8291283" y="1611817"/>
            <a:ext cx="3737807" cy="830997"/>
          </a:xfrm>
          <a:prstGeom prst="rect">
            <a:avLst/>
          </a:prstGeom>
          <a:noFill/>
        </p:spPr>
        <p:txBody>
          <a:bodyPr wrap="square" rtlCol="0">
            <a:spAutoFit/>
          </a:bodyPr>
          <a:lstStyle/>
          <a:p>
            <a:r>
              <a:rPr lang="en-US" sz="1600" dirty="0"/>
              <a:t>- do not meet the LM’s assumptions (e.g., the errors follow a normal dist.)</a:t>
            </a:r>
          </a:p>
          <a:p>
            <a:r>
              <a:rPr lang="en-US" sz="1600" dirty="0"/>
              <a:t>- skewed distribution</a:t>
            </a:r>
          </a:p>
        </p:txBody>
      </p:sp>
      <p:cxnSp>
        <p:nvCxnSpPr>
          <p:cNvPr id="5" name="Straight Connector 4">
            <a:extLst>
              <a:ext uri="{FF2B5EF4-FFF2-40B4-BE49-F238E27FC236}">
                <a16:creationId xmlns:a16="http://schemas.microsoft.com/office/drawing/2014/main" id="{A1132CA8-CED9-E646-A15B-2A3D33473713}"/>
              </a:ext>
            </a:extLst>
          </p:cNvPr>
          <p:cNvCxnSpPr/>
          <p:nvPr/>
        </p:nvCxnSpPr>
        <p:spPr>
          <a:xfrm>
            <a:off x="4117605" y="581808"/>
            <a:ext cx="0" cy="5607504"/>
          </a:xfrm>
          <a:prstGeom prst="line">
            <a:avLst/>
          </a:prstGeom>
          <a:ln w="25400">
            <a:solidFill>
              <a:schemeClr val="tx1">
                <a:lumMod val="75000"/>
                <a:lumOff val="25000"/>
              </a:schemeClr>
            </a:solidFill>
            <a:prstDash val="dash"/>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1CBF4192-31C4-124E-B587-5AD947D95AF4}"/>
              </a:ext>
            </a:extLst>
          </p:cNvPr>
          <p:cNvCxnSpPr/>
          <p:nvPr/>
        </p:nvCxnSpPr>
        <p:spPr>
          <a:xfrm>
            <a:off x="8160149" y="604110"/>
            <a:ext cx="0" cy="5607504"/>
          </a:xfrm>
          <a:prstGeom prst="line">
            <a:avLst/>
          </a:prstGeom>
          <a:ln w="25400">
            <a:solidFill>
              <a:schemeClr val="tx1">
                <a:lumMod val="75000"/>
                <a:lumOff val="25000"/>
              </a:schemeClr>
            </a:solidFill>
            <a:prstDash val="dash"/>
          </a:ln>
        </p:spPr>
        <p:style>
          <a:lnRef idx="1">
            <a:schemeClr val="dk1"/>
          </a:lnRef>
          <a:fillRef idx="0">
            <a:schemeClr val="dk1"/>
          </a:fillRef>
          <a:effectRef idx="0">
            <a:schemeClr val="dk1"/>
          </a:effectRef>
          <a:fontRef idx="minor">
            <a:schemeClr val="tx1"/>
          </a:fontRef>
        </p:style>
      </p:cxnSp>
      <p:pic>
        <p:nvPicPr>
          <p:cNvPr id="1028" name="Picture 4" descr="difference between linear and polynomial regression">
            <a:extLst>
              <a:ext uri="{FF2B5EF4-FFF2-40B4-BE49-F238E27FC236}">
                <a16:creationId xmlns:a16="http://schemas.microsoft.com/office/drawing/2014/main" id="{7FAC2AFE-B5C7-2E48-A116-DA6D4A0E0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28" t="7007" r="6918" b="8809"/>
          <a:stretch/>
        </p:blipFill>
        <p:spPr bwMode="auto">
          <a:xfrm>
            <a:off x="293696" y="4534999"/>
            <a:ext cx="3494785" cy="202063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ultinomial Logistic Regression is a statistical test used to predict a single categorical variable using one or more other variables.">
            <a:extLst>
              <a:ext uri="{FF2B5EF4-FFF2-40B4-BE49-F238E27FC236}">
                <a16:creationId xmlns:a16="http://schemas.microsoft.com/office/drawing/2014/main" id="{F0202013-42FF-1743-A87F-24C4A67D36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8655" y="4521410"/>
            <a:ext cx="1859171" cy="12273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Ordinal Logistic Regression is a statistical test used to predict a single ordered categorical variable using one or more other variables.">
            <a:extLst>
              <a:ext uri="{FF2B5EF4-FFF2-40B4-BE49-F238E27FC236}">
                <a16:creationId xmlns:a16="http://schemas.microsoft.com/office/drawing/2014/main" id="{A36DD5E7-00B7-C144-8942-533BC186C6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5638" y="4521410"/>
            <a:ext cx="1776214" cy="122732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12096C8A-0401-CA41-B9B4-3C614C1D82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0383" y="2590352"/>
            <a:ext cx="3487610" cy="2487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394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7D0BF57-A69D-2945-94C1-BC19FF168987}"/>
              </a:ext>
            </a:extLst>
          </p:cNvPr>
          <p:cNvSpPr txBox="1"/>
          <p:nvPr/>
        </p:nvSpPr>
        <p:spPr>
          <a:xfrm>
            <a:off x="172198" y="722919"/>
            <a:ext cx="5570025" cy="369332"/>
          </a:xfrm>
          <a:prstGeom prst="rect">
            <a:avLst/>
          </a:prstGeom>
          <a:noFill/>
        </p:spPr>
        <p:txBody>
          <a:bodyPr wrap="square" rtlCol="0">
            <a:spAutoFit/>
          </a:bodyPr>
          <a:lstStyle/>
          <a:p>
            <a:r>
              <a:rPr lang="en-US" dirty="0"/>
              <a:t>Hierarchical or Multilevel Data (also linear-mixed model)</a:t>
            </a:r>
          </a:p>
        </p:txBody>
      </p:sp>
      <p:sp>
        <p:nvSpPr>
          <p:cNvPr id="7" name="TextBox 6">
            <a:extLst>
              <a:ext uri="{FF2B5EF4-FFF2-40B4-BE49-F238E27FC236}">
                <a16:creationId xmlns:a16="http://schemas.microsoft.com/office/drawing/2014/main" id="{8CB0B6B9-C045-F640-B71B-366645C0A940}"/>
              </a:ext>
            </a:extLst>
          </p:cNvPr>
          <p:cNvSpPr txBox="1"/>
          <p:nvPr/>
        </p:nvSpPr>
        <p:spPr>
          <a:xfrm>
            <a:off x="140408" y="1092251"/>
            <a:ext cx="5548965" cy="3046988"/>
          </a:xfrm>
          <a:prstGeom prst="rect">
            <a:avLst/>
          </a:prstGeom>
          <a:noFill/>
        </p:spPr>
        <p:txBody>
          <a:bodyPr wrap="square" rtlCol="0">
            <a:spAutoFit/>
          </a:bodyPr>
          <a:lstStyle/>
          <a:p>
            <a:r>
              <a:rPr lang="en-US" sz="1600" dirty="0"/>
              <a:t>- assumes there is non independence (nested or grouped)</a:t>
            </a:r>
          </a:p>
          <a:p>
            <a:r>
              <a:rPr lang="en-US" sz="1600" dirty="0"/>
              <a:t>- parameters vary at more than one level </a:t>
            </a:r>
          </a:p>
          <a:p>
            <a:endParaRPr lang="en-US" sz="1600" dirty="0"/>
          </a:p>
          <a:p>
            <a:pPr marL="285750" indent="-285750">
              <a:buFontTx/>
              <a:buChar char="-"/>
            </a:pPr>
            <a:endParaRPr lang="en-US" sz="1600" dirty="0"/>
          </a:p>
          <a:p>
            <a:pPr marL="285750" indent="-285750">
              <a:buFontTx/>
              <a:buChar char="-"/>
            </a:pPr>
            <a:endParaRPr lang="en-US" sz="1600" dirty="0"/>
          </a:p>
          <a:p>
            <a:pPr marL="285750" indent="-285750">
              <a:buFontTx/>
              <a:buChar char="-"/>
            </a:pPr>
            <a:endParaRPr lang="en-US" sz="1600" dirty="0"/>
          </a:p>
          <a:p>
            <a:pPr marL="285750" indent="-285750">
              <a:buFontTx/>
              <a:buChar char="-"/>
            </a:pPr>
            <a:endParaRPr lang="en-US" sz="1600" dirty="0"/>
          </a:p>
          <a:p>
            <a:pPr marL="285750" indent="-285750">
              <a:buFontTx/>
              <a:buChar char="-"/>
            </a:pPr>
            <a:endParaRPr lang="en-US" sz="1600" dirty="0"/>
          </a:p>
          <a:p>
            <a:pPr marL="285750" indent="-285750">
              <a:buFontTx/>
              <a:buChar char="-"/>
            </a:pPr>
            <a:endParaRPr lang="en-US" sz="1600" dirty="0"/>
          </a:p>
          <a:p>
            <a:r>
              <a:rPr lang="en-US" sz="1600" dirty="0"/>
              <a:t>- estimate generalizations of linear models</a:t>
            </a:r>
          </a:p>
          <a:p>
            <a:r>
              <a:rPr lang="en-US" sz="1600" dirty="0"/>
              <a:t>- must decide fixed and random effects (for intercept or slope)</a:t>
            </a:r>
          </a:p>
          <a:p>
            <a:r>
              <a:rPr lang="en-US" sz="1600" dirty="0"/>
              <a:t>- DV must be the lowest level of analysis</a:t>
            </a:r>
          </a:p>
        </p:txBody>
      </p:sp>
      <p:sp>
        <p:nvSpPr>
          <p:cNvPr id="10" name="TextBox 9">
            <a:extLst>
              <a:ext uri="{FF2B5EF4-FFF2-40B4-BE49-F238E27FC236}">
                <a16:creationId xmlns:a16="http://schemas.microsoft.com/office/drawing/2014/main" id="{9E5F5FFF-A7D0-0443-A8B1-94C68993E5A1}"/>
              </a:ext>
            </a:extLst>
          </p:cNvPr>
          <p:cNvSpPr txBox="1"/>
          <p:nvPr/>
        </p:nvSpPr>
        <p:spPr>
          <a:xfrm>
            <a:off x="5990520" y="667355"/>
            <a:ext cx="2328843" cy="369332"/>
          </a:xfrm>
          <a:prstGeom prst="rect">
            <a:avLst/>
          </a:prstGeom>
          <a:noFill/>
        </p:spPr>
        <p:txBody>
          <a:bodyPr wrap="none" rtlCol="0">
            <a:spAutoFit/>
          </a:bodyPr>
          <a:lstStyle/>
          <a:p>
            <a:r>
              <a:rPr lang="en-US" dirty="0"/>
              <a:t>Time Series Regression</a:t>
            </a:r>
          </a:p>
        </p:txBody>
      </p:sp>
      <p:sp>
        <p:nvSpPr>
          <p:cNvPr id="2" name="TextBox 1">
            <a:extLst>
              <a:ext uri="{FF2B5EF4-FFF2-40B4-BE49-F238E27FC236}">
                <a16:creationId xmlns:a16="http://schemas.microsoft.com/office/drawing/2014/main" id="{A5BE0D58-C2FF-5C4F-81D7-63BAFE110604}"/>
              </a:ext>
            </a:extLst>
          </p:cNvPr>
          <p:cNvSpPr txBox="1"/>
          <p:nvPr/>
        </p:nvSpPr>
        <p:spPr>
          <a:xfrm>
            <a:off x="293696" y="267245"/>
            <a:ext cx="2623090" cy="400110"/>
          </a:xfrm>
          <a:prstGeom prst="rect">
            <a:avLst/>
          </a:prstGeom>
          <a:noFill/>
        </p:spPr>
        <p:txBody>
          <a:bodyPr wrap="none" rtlCol="0">
            <a:spAutoFit/>
          </a:bodyPr>
          <a:lstStyle/>
          <a:p>
            <a:r>
              <a:rPr lang="en-US" sz="2000" dirty="0"/>
              <a:t>Types of Data Structure</a:t>
            </a:r>
          </a:p>
        </p:txBody>
      </p:sp>
      <p:cxnSp>
        <p:nvCxnSpPr>
          <p:cNvPr id="5" name="Straight Connector 4">
            <a:extLst>
              <a:ext uri="{FF2B5EF4-FFF2-40B4-BE49-F238E27FC236}">
                <a16:creationId xmlns:a16="http://schemas.microsoft.com/office/drawing/2014/main" id="{A1132CA8-CED9-E646-A15B-2A3D33473713}"/>
              </a:ext>
            </a:extLst>
          </p:cNvPr>
          <p:cNvCxnSpPr>
            <a:cxnSpLocks/>
          </p:cNvCxnSpPr>
          <p:nvPr/>
        </p:nvCxnSpPr>
        <p:spPr>
          <a:xfrm>
            <a:off x="5833814" y="400296"/>
            <a:ext cx="0" cy="6218456"/>
          </a:xfrm>
          <a:prstGeom prst="line">
            <a:avLst/>
          </a:prstGeom>
          <a:ln w="25400">
            <a:solidFill>
              <a:schemeClr val="tx1">
                <a:lumMod val="75000"/>
                <a:lumOff val="25000"/>
              </a:schemeClr>
            </a:solidFill>
            <a:prstDash val="dash"/>
          </a:ln>
        </p:spPr>
        <p:style>
          <a:lnRef idx="1">
            <a:schemeClr val="dk1"/>
          </a:lnRef>
          <a:fillRef idx="0">
            <a:schemeClr val="dk1"/>
          </a:fillRef>
          <a:effectRef idx="0">
            <a:schemeClr val="dk1"/>
          </a:effectRef>
          <a:fontRef idx="minor">
            <a:schemeClr val="tx1"/>
          </a:fontRef>
        </p:style>
      </p:cxnSp>
      <p:pic>
        <p:nvPicPr>
          <p:cNvPr id="8" name="Picture 7" descr="Diagram&#10;&#10;Description automatically generated">
            <a:extLst>
              <a:ext uri="{FF2B5EF4-FFF2-40B4-BE49-F238E27FC236}">
                <a16:creationId xmlns:a16="http://schemas.microsoft.com/office/drawing/2014/main" id="{1EA265BB-399F-FF4B-A158-EBF16DB6E0B6}"/>
              </a:ext>
            </a:extLst>
          </p:cNvPr>
          <p:cNvPicPr>
            <a:picLocks noChangeAspect="1"/>
          </p:cNvPicPr>
          <p:nvPr/>
        </p:nvPicPr>
        <p:blipFill>
          <a:blip r:embed="rId3"/>
          <a:stretch>
            <a:fillRect/>
          </a:stretch>
        </p:blipFill>
        <p:spPr>
          <a:xfrm>
            <a:off x="574113" y="1746229"/>
            <a:ext cx="4454945" cy="1413417"/>
          </a:xfrm>
          <a:prstGeom prst="rect">
            <a:avLst/>
          </a:prstGeom>
        </p:spPr>
      </p:pic>
      <p:pic>
        <p:nvPicPr>
          <p:cNvPr id="14" name="Picture 13" descr="Chart&#10;&#10;Description automatically generated with low confidence">
            <a:extLst>
              <a:ext uri="{FF2B5EF4-FFF2-40B4-BE49-F238E27FC236}">
                <a16:creationId xmlns:a16="http://schemas.microsoft.com/office/drawing/2014/main" id="{EF50E8C3-CC6A-1444-BEFE-0F33D0CD9AD2}"/>
              </a:ext>
            </a:extLst>
          </p:cNvPr>
          <p:cNvPicPr>
            <a:picLocks noChangeAspect="1"/>
          </p:cNvPicPr>
          <p:nvPr/>
        </p:nvPicPr>
        <p:blipFill>
          <a:blip r:embed="rId4"/>
          <a:stretch>
            <a:fillRect/>
          </a:stretch>
        </p:blipFill>
        <p:spPr>
          <a:xfrm>
            <a:off x="225047" y="4168425"/>
            <a:ext cx="5464326" cy="2422330"/>
          </a:xfrm>
          <a:prstGeom prst="rect">
            <a:avLst/>
          </a:prstGeom>
        </p:spPr>
      </p:pic>
      <p:sp>
        <p:nvSpPr>
          <p:cNvPr id="22" name="TextBox 21">
            <a:extLst>
              <a:ext uri="{FF2B5EF4-FFF2-40B4-BE49-F238E27FC236}">
                <a16:creationId xmlns:a16="http://schemas.microsoft.com/office/drawing/2014/main" id="{FD466751-0495-3B42-8FC7-895CC5FCD8A8}"/>
              </a:ext>
            </a:extLst>
          </p:cNvPr>
          <p:cNvSpPr txBox="1"/>
          <p:nvPr/>
        </p:nvSpPr>
        <p:spPr>
          <a:xfrm>
            <a:off x="5951639" y="1065386"/>
            <a:ext cx="6127838" cy="2308324"/>
          </a:xfrm>
          <a:prstGeom prst="rect">
            <a:avLst/>
          </a:prstGeom>
          <a:noFill/>
        </p:spPr>
        <p:txBody>
          <a:bodyPr wrap="square" rtlCol="0">
            <a:spAutoFit/>
          </a:bodyPr>
          <a:lstStyle/>
          <a:p>
            <a:r>
              <a:rPr lang="en-US" sz="1600" dirty="0"/>
              <a:t>- assumes evenly spaced time series data (if not, should be in this format using interpolation, aggregation etc.)</a:t>
            </a:r>
          </a:p>
          <a:p>
            <a:r>
              <a:rPr lang="en-US" sz="1600" dirty="0"/>
              <a:t>- need to decompose patterns of time series</a:t>
            </a:r>
          </a:p>
          <a:p>
            <a:pPr marL="285750" indent="-285750">
              <a:buFont typeface="Arial" panose="020B0604020202020204" pitchFamily="34" charset="0"/>
              <a:buChar char="•"/>
            </a:pPr>
            <a:r>
              <a:rPr lang="en-US" sz="1600" dirty="0"/>
              <a:t>trend: there is a long-term increase or decrease in the data, “changing direction”</a:t>
            </a:r>
          </a:p>
          <a:p>
            <a:pPr marL="285750" indent="-285750">
              <a:buFont typeface="Arial" panose="020B0604020202020204" pitchFamily="34" charset="0"/>
              <a:buChar char="•"/>
            </a:pPr>
            <a:r>
              <a:rPr lang="en-US" sz="1600" dirty="0"/>
              <a:t>seasonality: affected by seasonal factors (of the year, the day of the week, </a:t>
            </a:r>
            <a:r>
              <a:rPr lang="en-US" sz="1600" dirty="0" err="1"/>
              <a:t>etc</a:t>
            </a:r>
            <a:r>
              <a:rPr lang="en-US" sz="1600" dirty="0"/>
              <a:t>), with regularity. e.g., ice cream sales in summer</a:t>
            </a:r>
          </a:p>
          <a:p>
            <a:pPr marL="285750" indent="-285750">
              <a:buFont typeface="Arial" panose="020B0604020202020204" pitchFamily="34" charset="0"/>
              <a:buChar char="•"/>
            </a:pPr>
            <a:r>
              <a:rPr lang="en-US" sz="1600" dirty="0"/>
              <a:t>cycle: patterns of rises and falls that are </a:t>
            </a:r>
            <a:r>
              <a:rPr lang="en-US" sz="1600" b="1" i="1" dirty="0"/>
              <a:t>not</a:t>
            </a:r>
            <a:r>
              <a:rPr lang="en-US" sz="1600" dirty="0"/>
              <a:t> a fixed frequency. e.g., socio-economic factors</a:t>
            </a:r>
          </a:p>
        </p:txBody>
      </p:sp>
      <p:sp>
        <p:nvSpPr>
          <p:cNvPr id="25" name="TextBox 24">
            <a:extLst>
              <a:ext uri="{FF2B5EF4-FFF2-40B4-BE49-F238E27FC236}">
                <a16:creationId xmlns:a16="http://schemas.microsoft.com/office/drawing/2014/main" id="{DEBF83C3-F2AB-604E-8A31-533281585711}"/>
              </a:ext>
            </a:extLst>
          </p:cNvPr>
          <p:cNvSpPr txBox="1"/>
          <p:nvPr/>
        </p:nvSpPr>
        <p:spPr>
          <a:xfrm>
            <a:off x="5985790" y="5087970"/>
            <a:ext cx="6206210" cy="1569660"/>
          </a:xfrm>
          <a:prstGeom prst="rect">
            <a:avLst/>
          </a:prstGeom>
          <a:noFill/>
        </p:spPr>
        <p:txBody>
          <a:bodyPr wrap="square" rtlCol="0">
            <a:spAutoFit/>
          </a:bodyPr>
          <a:lstStyle/>
          <a:p>
            <a:r>
              <a:rPr lang="en-US" sz="1600" dirty="0"/>
              <a:t>- also need to remove other components for time series model (e.g.)</a:t>
            </a:r>
          </a:p>
          <a:p>
            <a:pPr marL="285750" indent="-285750">
              <a:buFont typeface="Arial" panose="020B0604020202020204" pitchFamily="34" charset="0"/>
              <a:buChar char="•"/>
            </a:pPr>
            <a:r>
              <a:rPr lang="en-US" sz="1600" dirty="0"/>
              <a:t>stationarity : the values of the series is NOT a function of time</a:t>
            </a:r>
          </a:p>
          <a:p>
            <a:r>
              <a:rPr lang="en-US" sz="1600" dirty="0"/>
              <a:t>	-&gt; should make non-stationary stationary </a:t>
            </a:r>
          </a:p>
          <a:p>
            <a:pPr marL="285750" indent="-285750">
              <a:buFont typeface="Arial" panose="020B0604020202020204" pitchFamily="34" charset="0"/>
              <a:buChar char="•"/>
            </a:pPr>
            <a:r>
              <a:rPr lang="en-US" sz="1600" dirty="0"/>
              <a:t>autocorrelation : the correlation of the series with its previous values</a:t>
            </a:r>
          </a:p>
          <a:p>
            <a:pPr marL="285750" indent="-285750">
              <a:buFont typeface="Arial" panose="020B0604020202020204" pitchFamily="34" charset="0"/>
              <a:buChar char="•"/>
            </a:pPr>
            <a:r>
              <a:rPr lang="en-US" sz="1600" dirty="0"/>
              <a:t>moving average (MA) : removing seasonality and/or trend</a:t>
            </a:r>
          </a:p>
          <a:p>
            <a:pPr marL="285750" indent="-285750">
              <a:buFont typeface="Arial" panose="020B0604020202020204" pitchFamily="34" charset="0"/>
              <a:buChar char="•"/>
            </a:pPr>
            <a:r>
              <a:rPr lang="en-US" sz="1600" dirty="0"/>
              <a:t>ARIMA</a:t>
            </a:r>
          </a:p>
        </p:txBody>
      </p:sp>
      <p:pic>
        <p:nvPicPr>
          <p:cNvPr id="30" name="Picture 29" descr="Graphical user interface, chart, application&#10;&#10;Description automatically generated">
            <a:extLst>
              <a:ext uri="{FF2B5EF4-FFF2-40B4-BE49-F238E27FC236}">
                <a16:creationId xmlns:a16="http://schemas.microsoft.com/office/drawing/2014/main" id="{E60DB6B8-49FD-D740-ADFD-A09B3880F87C}"/>
              </a:ext>
            </a:extLst>
          </p:cNvPr>
          <p:cNvPicPr>
            <a:picLocks noChangeAspect="1"/>
          </p:cNvPicPr>
          <p:nvPr/>
        </p:nvPicPr>
        <p:blipFill>
          <a:blip r:embed="rId5"/>
          <a:stretch>
            <a:fillRect/>
          </a:stretch>
        </p:blipFill>
        <p:spPr>
          <a:xfrm>
            <a:off x="5923754" y="3373710"/>
            <a:ext cx="6043199" cy="1714260"/>
          </a:xfrm>
          <a:prstGeom prst="rect">
            <a:avLst/>
          </a:prstGeom>
        </p:spPr>
      </p:pic>
    </p:spTree>
    <p:extLst>
      <p:ext uri="{BB962C8B-B14F-4D97-AF65-F5344CB8AC3E}">
        <p14:creationId xmlns:p14="http://schemas.microsoft.com/office/powerpoint/2010/main" val="1724592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1272</TotalTime>
  <Words>598</Words>
  <Application>Microsoft Macintosh PowerPoint</Application>
  <PresentationFormat>Widescreen</PresentationFormat>
  <Paragraphs>61</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Choosing the Correct Regression Model from Types of Variables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Choosing the Correct Regression Model from Types of Variables</dc:title>
  <dc:creator>Yujin Kim</dc:creator>
  <cp:lastModifiedBy>Yujin Kim</cp:lastModifiedBy>
  <cp:revision>12</cp:revision>
  <dcterms:created xsi:type="dcterms:W3CDTF">2021-11-22T08:09:14Z</dcterms:created>
  <dcterms:modified xsi:type="dcterms:W3CDTF">2021-11-24T13:15:14Z</dcterms:modified>
</cp:coreProperties>
</file>