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75" r:id="rId19"/>
    <p:sldId id="274" r:id="rId20"/>
    <p:sldId id="276" r:id="rId21"/>
    <p:sldId id="277" r:id="rId22"/>
    <p:sldId id="264" r:id="rId23"/>
    <p:sldId id="279" r:id="rId24"/>
    <p:sldId id="281" r:id="rId25"/>
    <p:sldId id="280" r:id="rId26"/>
    <p:sldId id="282" r:id="rId27"/>
    <p:sldId id="283" r:id="rId28"/>
    <p:sldId id="284" r:id="rId29"/>
    <p:sldId id="293" r:id="rId30"/>
    <p:sldId id="278" r:id="rId31"/>
    <p:sldId id="287" r:id="rId32"/>
    <p:sldId id="285" r:id="rId33"/>
    <p:sldId id="288" r:id="rId34"/>
    <p:sldId id="289" r:id="rId35"/>
    <p:sldId id="290" r:id="rId36"/>
    <p:sldId id="291" r:id="rId37"/>
    <p:sldId id="286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59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7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5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0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2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98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3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128" y="5728542"/>
            <a:ext cx="850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equests.get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returns a Response object with all of the important info about the page including its source. 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4128" y="1900477"/>
            <a:ext cx="10356317" cy="3785652"/>
            <a:chOff x="6766560" y="1715500"/>
            <a:chExt cx="5120640" cy="3785652"/>
          </a:xfrm>
        </p:grpSpPr>
        <p:sp>
          <p:nvSpPr>
            <p:cNvPr id="8" name="Rectangle 7"/>
            <p:cNvSpPr/>
            <p:nvPr/>
          </p:nvSpPr>
          <p:spPr>
            <a:xfrm>
              <a:off x="6766560" y="2084832"/>
              <a:ext cx="5120640" cy="3416320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".craigslist.org/search/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tia?sort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date&amp;query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'+'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split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page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"http://"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location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lower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__name__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"__main__"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"Event to search for: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location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"Location of event: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endParaRPr lang="en-US" dirty="0"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6560" y="1715500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icket_scraper.py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2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4128" y="1900477"/>
            <a:ext cx="10356317" cy="4339650"/>
            <a:chOff x="6766560" y="1715500"/>
            <a:chExt cx="5120640" cy="4339650"/>
          </a:xfrm>
        </p:grpSpPr>
        <p:sp>
          <p:nvSpPr>
            <p:cNvPr id="8" name="Rectangle 7"/>
            <p:cNvSpPr/>
            <p:nvPr/>
          </p:nvSpPr>
          <p:spPr>
            <a:xfrm>
              <a:off x="6766560" y="2084832"/>
              <a:ext cx="5120640" cy="3970318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lxml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html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".craigslist.org/search/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tia?sort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date&amp;query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'+'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split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page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"http://"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location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lower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b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	tree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html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fromstring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page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text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endParaRPr lang="en-US" dirty="0"/>
            </a:p>
            <a:p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__name__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"__main__"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"Event to search for: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location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"Location of event: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endParaRPr lang="en-US" dirty="0">
                <a:effectLst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66560" y="1715500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icket_scraper.py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93480" y="1703832"/>
            <a:ext cx="331558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lxml</a:t>
            </a:r>
            <a:r>
              <a:rPr lang="en-US" dirty="0" smtClean="0"/>
              <a:t> module comes with a </a:t>
            </a:r>
            <a:br>
              <a:rPr lang="en-US" dirty="0" smtClean="0"/>
            </a:br>
            <a:r>
              <a:rPr lang="en-US" dirty="0" smtClean="0"/>
              <a:t>dedicated html parser.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html.fromstring</a:t>
            </a:r>
            <a:r>
              <a:rPr lang="en-US" dirty="0" smtClean="0"/>
              <a:t>(</a:t>
            </a:r>
            <a:r>
              <a:rPr lang="en-US" dirty="0" err="1" smtClean="0"/>
              <a:t>html_source</a:t>
            </a:r>
            <a:r>
              <a:rPr lang="en-US" dirty="0" smtClean="0"/>
              <a:t>) will </a:t>
            </a:r>
            <a:br>
              <a:rPr lang="en-US" dirty="0" smtClean="0"/>
            </a:br>
            <a:r>
              <a:rPr lang="en-US" dirty="0" smtClean="0"/>
              <a:t>create a nice tree structure of the </a:t>
            </a:r>
            <a:br>
              <a:rPr lang="en-US" dirty="0" smtClean="0"/>
            </a:br>
            <a:r>
              <a:rPr lang="en-US" dirty="0" smtClean="0"/>
              <a:t>html, which we can traverse to </a:t>
            </a:r>
            <a:br>
              <a:rPr lang="en-US" dirty="0" smtClean="0"/>
            </a:br>
            <a:r>
              <a:rPr lang="en-US" dirty="0" smtClean="0"/>
              <a:t>find elements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24128" y="1900477"/>
            <a:ext cx="10356317" cy="4616649"/>
            <a:chOff x="6766560" y="1715500"/>
            <a:chExt cx="5120640" cy="4616649"/>
          </a:xfrm>
        </p:grpSpPr>
        <p:sp>
          <p:nvSpPr>
            <p:cNvPr id="9" name="Rectangle 8"/>
            <p:cNvSpPr/>
            <p:nvPr/>
          </p:nvSpPr>
          <p:spPr>
            <a:xfrm>
              <a:off x="6766560" y="2084832"/>
              <a:ext cx="5120640" cy="4247317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lxml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html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".craigslist.org/search/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tia?sort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date&amp;query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'+'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split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page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"http://"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location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lower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b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	tree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html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fromstring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page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text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b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post_pages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get_pages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endParaRPr lang="en-US" dirty="0"/>
            </a:p>
            <a:p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__name__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"__main__"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"Event to search for: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location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"Location of event: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endParaRPr lang="en-US" dirty="0"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6560" y="1715500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icket_scraper.py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23960" y="1965960"/>
            <a:ext cx="309430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that we have our search</a:t>
            </a:r>
            <a:br>
              <a:rPr lang="en-US" dirty="0" smtClean="0"/>
            </a:br>
            <a:r>
              <a:rPr lang="en-US" dirty="0" smtClean="0"/>
              <a:t>results in a nice tree structure, </a:t>
            </a:r>
            <a:br>
              <a:rPr lang="en-US" dirty="0" smtClean="0"/>
            </a:br>
            <a:r>
              <a:rPr lang="en-US" dirty="0" smtClean="0"/>
              <a:t>we can find links to the posts, </a:t>
            </a:r>
            <a:br>
              <a:rPr lang="en-US" dirty="0" smtClean="0"/>
            </a:br>
            <a:r>
              <a:rPr lang="en-US" dirty="0" smtClean="0"/>
              <a:t>request those pages and create</a:t>
            </a:r>
            <a:br>
              <a:rPr lang="en-US" dirty="0" smtClean="0"/>
            </a:br>
            <a:r>
              <a:rPr lang="en-US" dirty="0" smtClean="0"/>
              <a:t>trees out of their 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the post URLs, we’ll need to know a bit about the source. After viewing the source on the page, we find the following embedded: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9764" y="3103721"/>
            <a:ext cx="9873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class="row"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="4852285511"&gt;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class="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class="price"&gt;&amp;#x0024;800&lt;/span&gt;&lt;/a&gt;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class="txt"&gt; &lt;span class="star"&gt;&lt;/span&gt;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="2015-01-18 10:56" title="Sun 18 Jan 10:56:26 AM (13 days ago)"&gt;Jan 18&lt;/time&gt; 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data-id="4852285511"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hdrlnk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"&gt;TAYLOR SWIFT TICKETS!&lt;/a&gt; &lt;/span&gt; &lt;span class="l2"&gt; &lt;span class="price"&gt;&amp;#x0024;800&lt;/span&gt;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&lt;small&gt; (Midtown)&lt;/small&gt;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&lt;span class="p"&gt; &lt;/span&gt;&lt;/span&gt; &lt;/span&gt;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="/tix/" data-cat="tix"&gt;tickets - by owner&lt;/a&gt; &lt;/span&gt; &lt;/span&gt;</a:t>
            </a:r>
          </a:p>
        </p:txBody>
      </p:sp>
    </p:spTree>
    <p:extLst>
      <p:ext uri="{BB962C8B-B14F-4D97-AF65-F5344CB8AC3E}">
        <p14:creationId xmlns:p14="http://schemas.microsoft.com/office/powerpoint/2010/main" val="54685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721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post links are embedded in this way. So we just need to figure out how to systematically grab the links.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use an </a:t>
            </a:r>
            <a:r>
              <a:rPr lang="en-US" dirty="0" err="1" smtClean="0"/>
              <a:t>xpath</a:t>
            </a:r>
            <a:r>
              <a:rPr lang="en-US" dirty="0" smtClean="0"/>
              <a:t> query, which is used to specify elements of an html document.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9764" y="3103721"/>
            <a:ext cx="9873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class="row"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="4852285511"&gt; 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class="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&gt;&lt;span class="price"&gt;&amp;#x0024;800&lt;/span&gt;&lt;/a&gt; &lt;span class="txt"&gt; &lt;span class="star"&gt;&lt;/span&gt;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="2015-01-18 10:56" title="Sun 18 Jan 10:56:26 AM (13 days ago)"&gt;Jan 18&lt;/time&gt; 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data-id="4852285511"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hdrlnk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"&gt;TAYLOR SWIFT TICKETS!&lt;/a&gt; &lt;/span&gt; &lt;span class="l2"&gt; &lt;span class="price"&gt;&amp;#x0024;800&lt;/span&gt;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&lt;small&gt; (Midtown)&lt;/small&gt;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&lt;span class="p"&gt; &lt;/span&gt;&lt;/span&gt; &lt;/span&gt;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="/tix/" data-cat="tix"&gt;tickets - by owner&lt;/a&gt; &lt;/span&gt; &lt;/span&gt;</a:t>
            </a:r>
          </a:p>
        </p:txBody>
      </p:sp>
    </p:spTree>
    <p:extLst>
      <p:ext uri="{BB962C8B-B14F-4D97-AF65-F5344CB8AC3E}">
        <p14:creationId xmlns:p14="http://schemas.microsoft.com/office/powerpoint/2010/main" val="166522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3828850"/>
            <a:ext cx="9873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class="row"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="4852285511"&gt; 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class="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&gt;&lt;span class="price"&gt;&amp;#x0024;800&lt;/span&gt;&lt;/a&gt; &lt;span class="txt"&gt; &lt;span class="star"&gt;&lt;/span&gt;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="2015-01-18 10:56" title="Sun 18 Jan 10:56:26 AM (13 days ago)"&gt;Jan 18&lt;/time&gt; 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data-id="4852285511"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hdrlnk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"&gt;TAYLOR SWIFT TICKETS!&lt;/a&gt; &lt;/span&gt; &lt;span class="l2"&gt; &lt;span class="price"&gt;&amp;#x0024;800&lt;/span&gt;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&lt;small&gt; (Midtown)&lt;/small&gt;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&lt;span class="p"&gt; &lt;/span&gt;&lt;/span&gt; &lt;/span&gt;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="/tix/" data-cat="tix"&gt;tickets - by owner&lt;/a&gt; &lt;/span&gt; &lt;/span&gt;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8" y="2142647"/>
            <a:ext cx="886178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Here’s our path expression: </a:t>
            </a:r>
            <a:r>
              <a:rPr lang="en-US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p[@class='row']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/a[@class='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/@</a:t>
            </a:r>
            <a:r>
              <a:rPr lang="en-US" sz="2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</a:rPr>
              <a:t>Navigate to any p tag with class = row.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Find any child a tags with class = </a:t>
            </a:r>
            <a:r>
              <a:rPr lang="en-US" sz="2000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B0F0"/>
                </a:solidFill>
              </a:rPr>
              <a:t>Grab the </a:t>
            </a:r>
            <a:r>
              <a:rPr lang="en-US" sz="2000" dirty="0" err="1" smtClean="0">
                <a:solidFill>
                  <a:srgbClr val="00B0F0"/>
                </a:solidFill>
              </a:rPr>
              <a:t>href</a:t>
            </a:r>
            <a:r>
              <a:rPr lang="en-US" sz="2000" dirty="0" smtClean="0">
                <a:solidFill>
                  <a:srgbClr val="00B0F0"/>
                </a:solidFill>
              </a:rPr>
              <a:t> attribute.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8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166" y="3810607"/>
            <a:ext cx="9873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class="row"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="4852285511"&gt; &lt;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class="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&gt;&lt;span class="price"&gt;&amp;#x0024;800&lt;/span&gt;&lt;/a&gt; &lt;span class="txt"&gt; &lt;span class="star"&gt;&lt;/span&gt;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="2015-01-18 10:56" title="Sun 18 Jan 10:56:26 AM (13 days ago)"&gt;Jan 18&lt;/time&gt; 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="/tix/4852285511.html" data-id="4852285511"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hdrlnk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"&gt;TAYLOR SWIFT TICKETS!&lt;/a&gt; &lt;/span&gt; &lt;span class="l2"&gt; &lt;span class="price"&gt;&amp;#x0024;800&lt;/span&gt;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&lt;small&gt; (Midtown)&lt;/small&gt; &lt;span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&lt;span class="p"&gt; &lt;/span&gt;&lt;/span&gt; &lt;/span&gt;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="/tix/" data-cat="tix"&gt;tickets - by owner&lt;/a&gt; &lt;/span&gt; &lt;/span&gt;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9" y="2286000"/>
            <a:ext cx="904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Here’s our path expression: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p[@class='row']/a[@class='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']/@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You can find more information about creating XPath expressions on the w3schools site, or you can use a tool like Firebug to automatically generate the XPath of an element.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46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617" y="2160925"/>
            <a:ext cx="10263306" cy="347787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get_pages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"//p[@class='row']/a[@class='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']/@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href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trees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'http'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"http://"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 		 							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".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craigslist.org"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page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requests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html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fromstring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page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trees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trees 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5714893"/>
            <a:ext cx="1077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Calling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path_expr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method on our tree will return a list of data that matched the expression.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64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4128" y="5730240"/>
            <a:ext cx="1014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URLs are full URLs, but local results only return the suffix of the URL so we need to construct a full URL.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12617" y="2160925"/>
            <a:ext cx="10263306" cy="347787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get_pages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"//p[@class='row']/a[@class='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']/@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href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trees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'http'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"http://"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 		 							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".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craigslist.org"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page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requests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html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fromstring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page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trees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trees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787" y="3392128"/>
            <a:ext cx="8504903" cy="963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5714893"/>
            <a:ext cx="920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we’ve scraped all of the post URLs, we grab the page and make a tree from it.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12617" y="2160925"/>
            <a:ext cx="10263306" cy="347787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get_pages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"//p[@class='row']/a[@class='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']/@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href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trees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'http'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"http://"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 		 							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".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craigslist.org"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page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requests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html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fromstring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page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trees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trees </a:t>
            </a:r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818" y="4316361"/>
            <a:ext cx="5431537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few lectures, we’ll be discussing web development in Python. </a:t>
            </a:r>
          </a:p>
          <a:p>
            <a:r>
              <a:rPr lang="en-US" dirty="0" smtClean="0"/>
              <a:t>Python can be used to create a full-stack web application or as a scripting language used in conjunction with other web technologies. Well-known websites which utilize Python include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Reddit</a:t>
            </a:r>
            <a:r>
              <a:rPr lang="en-US" dirty="0" smtClean="0"/>
              <a:t> (major codebase in Python)</a:t>
            </a:r>
            <a:br>
              <a:rPr lang="en-US" dirty="0" smtClean="0"/>
            </a:br>
            <a:r>
              <a:rPr lang="en-US" dirty="0" smtClean="0"/>
              <a:t>- Dropbox (uses the Twisted networking engine)</a:t>
            </a:r>
            <a:br>
              <a:rPr lang="en-US" dirty="0" smtClean="0"/>
            </a:br>
            <a:r>
              <a:rPr lang="en-US" dirty="0" smtClean="0"/>
              <a:t>- Instagram (uses 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Google (Python-based crawlers)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3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2617" y="5719809"/>
            <a:ext cx="920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we return a list of all of the trees constructed from the post links.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12617" y="2160925"/>
            <a:ext cx="10263306" cy="347787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get_pages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root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"//p[@class='row']/a[@class='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']/@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href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trees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'http'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"http://"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location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 		 							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".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craigslist.org"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page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requests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post_urls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html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fromstring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page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trees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trees </a:t>
            </a:r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818" y="4935793"/>
            <a:ext cx="2688337" cy="325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1114" y="1703832"/>
            <a:ext cx="10759440" cy="4893647"/>
            <a:chOff x="6766560" y="1715500"/>
            <a:chExt cx="7724726" cy="4893647"/>
          </a:xfrm>
        </p:grpSpPr>
        <p:sp>
          <p:nvSpPr>
            <p:cNvPr id="4" name="Rectangle 3"/>
            <p:cNvSpPr/>
            <p:nvPr/>
          </p:nvSpPr>
          <p:spPr>
            <a:xfrm>
              <a:off x="6766560" y="2084832"/>
              <a:ext cx="7724726" cy="4524315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requests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lxml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html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".craigslist.org/search/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tia?sort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date&amp;query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'+'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split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page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"http://"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location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lower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tree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html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fromstring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page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text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post_pages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get_pages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post_info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get_post_info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posts_pages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__name__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"__main__"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"Event to search for: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location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"Location of event: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endParaRPr lang="en-US" dirty="0">
                <a:effectLst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66560" y="1715500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icket_scraper.py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93480" y="2423160"/>
            <a:ext cx="2720873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we’ll gather the post</a:t>
            </a:r>
            <a:br>
              <a:rPr lang="en-US" dirty="0" smtClean="0"/>
            </a:br>
            <a:r>
              <a:rPr lang="en-US" dirty="0" smtClean="0"/>
              <a:t>information for each of the </a:t>
            </a:r>
            <a:br>
              <a:rPr lang="en-US" dirty="0" smtClean="0"/>
            </a:br>
            <a:r>
              <a:rPr lang="en-US" dirty="0" smtClean="0"/>
              <a:t>trees we constructed.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to gather information from the posts, we’ll have to examine the source of the post pages. The first piece of interest: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4159767"/>
            <a:ext cx="9278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otherpostings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="/search/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tix?catAbb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tix&amp;sale_date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=2014-12-21"&gt;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2014-12-21&lt;/a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span&gt;venue : &lt;b&gt;Raymond James Stadium&lt;/b&gt;&lt;/span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span&gt;number available: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&lt;b&gt;2&lt;/b&gt;&lt;/span&gt;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0" t="19318" r="5875" b="65786"/>
          <a:stretch/>
        </p:blipFill>
        <p:spPr>
          <a:xfrm>
            <a:off x="5677441" y="2943029"/>
            <a:ext cx="5858246" cy="14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7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483143"/>
            <a:ext cx="9720073" cy="1981200"/>
          </a:xfrm>
        </p:spPr>
        <p:txBody>
          <a:bodyPr/>
          <a:lstStyle/>
          <a:p>
            <a:r>
              <a:rPr lang="en-US" dirty="0" smtClean="0"/>
              <a:t>Our path expression: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p[@class='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']/span//text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808" y="2084832"/>
            <a:ext cx="9278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otherpostings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="/search/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tix?catAbb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tix&amp;sale_date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=2014-12-21"&gt;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2014-12-21&lt;/a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span&gt;venue : &lt;b&gt;Raymond James Stadium&lt;/b&gt;&lt;/span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span&gt;number available: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&lt;b&gt;2&lt;/b&gt;&lt;/span&gt;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0" t="19318" r="5875" b="65786"/>
          <a:stretch/>
        </p:blipFill>
        <p:spPr>
          <a:xfrm>
            <a:off x="6059424" y="832783"/>
            <a:ext cx="5858246" cy="14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88" y="4393156"/>
            <a:ext cx="9720073" cy="185524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info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attrgroup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']/span//text()"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808" y="2084832"/>
            <a:ext cx="9278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otherpostings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="/search/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tix?catAbb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tix&amp;sale_date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=2014-12-21"&gt;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2014-12-21&lt;/a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span&gt;venue : &lt;b&gt;Raymond James Stadium&lt;/b&gt;&lt;/span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span&gt;number available: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&lt;b&gt;2&lt;/b&gt;&lt;/span&gt;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0" t="19318" r="5875" b="65786"/>
          <a:stretch/>
        </p:blipFill>
        <p:spPr>
          <a:xfrm>
            <a:off x="6059424" y="832783"/>
            <a:ext cx="5858246" cy="1406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6684" y="5408193"/>
            <a:ext cx="1035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Will return [‘</a:t>
            </a:r>
            <a:r>
              <a:rPr lang="en-US" sz="2000" dirty="0" err="1" smtClean="0"/>
              <a:t>sunday</a:t>
            </a:r>
            <a:r>
              <a:rPr lang="en-US" sz="2000" dirty="0" smtClean="0"/>
              <a:t> 2014-12-21’, ‘venue : ‘, ‘Raymond James Stadium’, ‘number available : ‘, ‘2’]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54680" y="4754880"/>
            <a:ext cx="822960" cy="61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4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2" y="4393156"/>
            <a:ext cx="9720073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info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"//p[@class='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attrgroup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']/span//text()"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date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'venue'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venue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startswith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number available:'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tix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info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808" y="2084832"/>
            <a:ext cx="9278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otherpostings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="/search/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tix?catAbb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tix&amp;sale_date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=2014-12-21"&gt;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2014-12-21&lt;/a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span&gt;venue : &lt;b&gt;Raymond James Stadium&lt;/b&gt;&lt;/span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span&gt;number available: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&lt;b&gt;2&lt;/b&gt;&lt;/span&gt;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0" t="19318" r="5875" b="65786"/>
          <a:stretch/>
        </p:blipFill>
        <p:spPr>
          <a:xfrm>
            <a:off x="6059424" y="832783"/>
            <a:ext cx="5858246" cy="14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 have the date of the post, the venue (if applicable), and number of tickets. Now we need to get the post title and price.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5539" r="24625" b="75568"/>
          <a:stretch/>
        </p:blipFill>
        <p:spPr>
          <a:xfrm>
            <a:off x="4160520" y="3155664"/>
            <a:ext cx="7604760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215" y="3887561"/>
            <a:ext cx="8104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class="star"&gt;&lt;/span&gt;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Taylor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Swift FLOOR Tix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 Offer Wins - $900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&lt;span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"&gt;&amp;#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x0024;900&lt;/span&gt;…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128" y="5567993"/>
            <a:ext cx="1034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Our </a:t>
            </a:r>
            <a:r>
              <a:rPr lang="en-US" sz="2000" dirty="0"/>
              <a:t>path </a:t>
            </a:r>
            <a:r>
              <a:rPr lang="en-US" sz="2000" dirty="0" smtClean="0"/>
              <a:t>expression for title: 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h2[@class='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']/span[@class=‘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’]/text()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8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5539" r="24625" b="75568"/>
          <a:stretch/>
        </p:blipFill>
        <p:spPr>
          <a:xfrm>
            <a:off x="4328160" y="2023872"/>
            <a:ext cx="7604760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2023" y="4077325"/>
            <a:ext cx="126115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title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"//h2[@class='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postingtitle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']</a:t>
            </a:r>
            <a:b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                    /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span[@class='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postingtitletext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']/text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()"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title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755" y="5282921"/>
            <a:ext cx="1078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Will return [‘Taylor </a:t>
            </a:r>
            <a:r>
              <a:rPr lang="en-US" sz="2000" dirty="0"/>
              <a:t>Swift FLOOR Tix - Best Offer Wins - $</a:t>
            </a:r>
            <a:r>
              <a:rPr lang="en-US" sz="2000" dirty="0" smtClean="0"/>
              <a:t>900 - ’]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54996" y="4507963"/>
            <a:ext cx="402604" cy="6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200" y="2437165"/>
            <a:ext cx="8104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class="star"&gt;&lt;/span&gt;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”&gt;Taylor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Swift FLOOR Tix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 Offer Wins - $900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&lt;span class=“price”&gt;&amp;#x0024;900&lt;/span&gt;…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0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5539" r="24625" b="75568"/>
          <a:stretch/>
        </p:blipFill>
        <p:spPr>
          <a:xfrm>
            <a:off x="4328160" y="2023872"/>
            <a:ext cx="7604760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177" y="4266826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find the price, we can use the following </a:t>
            </a:r>
            <a:r>
              <a:rPr lang="en-US" sz="2000" dirty="0" err="1" smtClean="0"/>
              <a:t>xpath</a:t>
            </a:r>
            <a:r>
              <a:rPr lang="en-US" sz="2000" dirty="0" smtClean="0"/>
              <a:t>: 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2704" y="2594800"/>
            <a:ext cx="8104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class="star"&gt;&lt;/span&gt;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”&gt;Taylor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Swift FLOOR Tix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 Offer Wins - $900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&lt;span class=“price”&gt;&amp;#x0024;900&lt;/span&gt;…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4128" y="4846244"/>
            <a:ext cx="8560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//h2[@class='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']/span[@class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span[@class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3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5539" r="24625" b="75568"/>
          <a:stretch/>
        </p:blipFill>
        <p:spPr>
          <a:xfrm>
            <a:off x="4328160" y="2023872"/>
            <a:ext cx="7604760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177" y="4266826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find the price, we can use the following </a:t>
            </a:r>
            <a:r>
              <a:rPr lang="en-US" sz="2000" dirty="0" err="1" smtClean="0"/>
              <a:t>xpath</a:t>
            </a:r>
            <a:r>
              <a:rPr lang="en-US" sz="2000" dirty="0" smtClean="0"/>
              <a:t>: 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2704" y="2594800"/>
            <a:ext cx="8104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postingtitle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class="star"&gt;&lt;/span&gt;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postingtitletext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”&gt;Taylor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Swift FLOOR Tix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 Offer Wins - $900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&lt;span class=“price”&gt;&amp;#x0024;900&lt;/span&gt;…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177" y="4782152"/>
            <a:ext cx="1099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"//h2[@class='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postingtitle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']/span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[@class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=</a:t>
            </a:r>
            <a:b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                   '</a:t>
            </a:r>
            <a:r>
              <a:rPr lang="en-US" dirty="0" err="1" smtClean="0">
                <a:solidFill>
                  <a:srgbClr val="66FF00"/>
                </a:solidFill>
                <a:latin typeface="Courier New" panose="02070309020205020404" pitchFamily="49" charset="0"/>
              </a:rPr>
              <a:t>postingtitletext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']/span[@class='price']/text()"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strip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'$'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2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cover all of the aspects of front- and back-end web development, we will build and serve a website from scratch over the next few lectures. We will be covering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Scraping and Crawling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Templating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Frameworks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Databases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WSGI Servers</a:t>
            </a:r>
          </a:p>
        </p:txBody>
      </p:sp>
    </p:spTree>
    <p:extLst>
      <p:ext uri="{BB962C8B-B14F-4D97-AF65-F5344CB8AC3E}">
        <p14:creationId xmlns:p14="http://schemas.microsoft.com/office/powerpoint/2010/main" val="167093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the date, venue, # of tickets, title, and listed price. What makes our idea useful however is that we will try to sort by price/ticket rather than the listed price. Here’s how we’ll do it: </a:t>
            </a:r>
          </a:p>
          <a:p>
            <a:r>
              <a:rPr lang="en-US" dirty="0" smtClean="0"/>
              <a:t>- Search the post body for common phrases that indicate price per ticket (e.g. $50 each ticket, $50 per ticket, $50/each, etc.). When found, use the price indicated as the price per ticket. </a:t>
            </a:r>
          </a:p>
          <a:p>
            <a:r>
              <a:rPr lang="en-US" dirty="0" smtClean="0"/>
              <a:t>- Else, search the post body for common phrases the indicate the price for all of the tickets (e.g. “pair for $50”, “all 3 for $50”, </a:t>
            </a:r>
            <a:r>
              <a:rPr lang="en-US" dirty="0" err="1" smtClean="0"/>
              <a:t>etc</a:t>
            </a:r>
            <a:r>
              <a:rPr lang="en-US" dirty="0" smtClean="0"/>
              <a:t>). When found, divide the price indicated by number of tickets listed. </a:t>
            </a:r>
          </a:p>
          <a:p>
            <a:r>
              <a:rPr lang="en-US" dirty="0" smtClean="0"/>
              <a:t>- Otherwise, divide the listed price by number of tickets listed.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0440" y="4431792"/>
            <a:ext cx="4507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Grab the text of the post body to analyze</a:t>
            </a:r>
            <a:br>
              <a:rPr lang="en-US" sz="2000" dirty="0" smtClean="0"/>
            </a:br>
            <a:r>
              <a:rPr lang="en-US" sz="2000" dirty="0" smtClean="0"/>
              <a:t>for ticket prices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209" y="2016399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re.search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(r"\$([\d]+)(/| each| per| a)", ''.join(post_body))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m2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re.search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(r"(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[\d]+) for \$([\d]+)", ''.join(post_body))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m is None: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if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m.group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(1)) &lt;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m.group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(1)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m2 is None: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if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(m2.group(2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m2.group(2)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price == '1':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post_info.append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((date, venue, tix, title, price))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220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0880" y="4005322"/>
            <a:ext cx="49991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the text for phrases indicating the </a:t>
            </a:r>
            <a:br>
              <a:rPr lang="en-US" sz="2000" dirty="0" smtClean="0"/>
            </a:br>
            <a:r>
              <a:rPr lang="en-US" sz="2000" dirty="0" smtClean="0"/>
              <a:t>price per ticket and create a </a:t>
            </a:r>
            <a:r>
              <a:rPr lang="en-US" sz="2000" dirty="0" err="1" smtClean="0"/>
              <a:t>MatchObject</a:t>
            </a:r>
            <a:r>
              <a:rPr lang="en-US" sz="2000" dirty="0" smtClean="0"/>
              <a:t> m.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Also search for phrases indicating the price for </a:t>
            </a:r>
            <a:br>
              <a:rPr lang="en-US" sz="2000" dirty="0" smtClean="0"/>
            </a:br>
            <a:r>
              <a:rPr lang="en-US" sz="2000" dirty="0" smtClean="0"/>
              <a:t>the set and create a </a:t>
            </a:r>
            <a:r>
              <a:rPr lang="en-US" sz="2000" dirty="0" err="1" smtClean="0"/>
              <a:t>MatchObject</a:t>
            </a:r>
            <a:r>
              <a:rPr lang="en-US" sz="2000" dirty="0" smtClean="0"/>
              <a:t> m2.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209" y="2016399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r"\$([\d]+)(/| each| per| a)"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r"(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[\d]+) for \$([\d]+)"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m is None: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if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m.group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(1)) &lt;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m.group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(1)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m2 is None: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if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(m2.group(2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m2.group(2)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price == '1':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post_info.append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((date, venue, tix, title, price))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8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2403" y="3599774"/>
            <a:ext cx="497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the price if we match a price per ticket phrase.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4567" y="2006174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r"\$([\d]+)(/| each| per| a)"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r"(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[\d]+) for \$([\d]+)"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m2 is None: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if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(m2.group(2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m2.group(2)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price == '1':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post_info.append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((date, venue, tix, title, price))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2113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8826" y="4278556"/>
            <a:ext cx="3854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the price if we saw a phrase indicating the price</a:t>
            </a:r>
            <a:br>
              <a:rPr lang="en-US" sz="2000" dirty="0" smtClean="0"/>
            </a:br>
            <a:r>
              <a:rPr lang="en-US" sz="2000" dirty="0" smtClean="0"/>
              <a:t>for the set. Then divide the price by the number of tickets listed.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209" y="2016399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r"\$([\d]+)(/| each| per| a)"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r"(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[\d]+) for \$([\d]+)"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m2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not price == '1':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	price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(price)/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(tix))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post_info.append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((date, venue, tix, title, price))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620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7380" y="3919501"/>
            <a:ext cx="4758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couldn’t find any information in the post body, just divide the listed price by the listed number of tickets.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9209" y="2016399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r"\$([\d]+)(/| each| per| a)"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r"(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[\d]+) for \$([\d]+)"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m2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post_info.append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((date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venue, tix, title, price))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2157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0" y="4195732"/>
            <a:ext cx="367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Append a tuple containing all of the information from the post.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209" y="2016399"/>
            <a:ext cx="1110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xpath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"//section[@id='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postingbody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']/text()"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r"\$([\d]+)(/| each| per| a)"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r"(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both|pair|all|all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[\d]+) for \$([\d]+)"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post_body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m2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price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post_info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venue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price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132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contents of ticket_scraper.py is posted next to the lecture slides. </a:t>
            </a:r>
          </a:p>
          <a:p>
            <a:endParaRPr lang="en-US" dirty="0"/>
          </a:p>
          <a:p>
            <a:r>
              <a:rPr lang="en-US" dirty="0" smtClean="0"/>
              <a:t>Now, we have a script which will take in an event and location and return a list of post information, sorted by price per ticket.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lecture, we’ll start building a website around this script.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while we used </a:t>
            </a:r>
            <a:r>
              <a:rPr lang="en-US" dirty="0" err="1" smtClean="0"/>
              <a:t>lxml</a:t>
            </a:r>
            <a:r>
              <a:rPr lang="en-US" dirty="0" smtClean="0"/>
              <a:t> and requests in this example, there are a number of ways to perform crawling and scraping since it is such a common use of Python. Some of the modules below are more powerful than the tools we learned this lecture but have a steeper learning curve.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Scrapy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RoboBrowser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introduce the website concept. We will be building a website which allows a user to compare ticket prices for various local events.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you search for event tickets on Craigslist, you can sort by price. However, sometimes the price is per ticket and sometimes it is for a set – rendering sorting useless. </a:t>
            </a:r>
          </a:p>
          <a:p>
            <a:r>
              <a:rPr lang="en-US" dirty="0" smtClean="0"/>
              <a:t>On our website, the user can enter search for an event and location and they will be given a list of ticket postings on Craigslist, ordered by price per ticket</a:t>
            </a:r>
            <a:r>
              <a:rPr lang="en-US" smtClean="0"/>
              <a:t>. </a:t>
            </a:r>
            <a:endParaRPr lang="en-US" dirty="0"/>
          </a:p>
          <a:p>
            <a:r>
              <a:rPr lang="en-US" dirty="0" smtClean="0"/>
              <a:t>Today, we will be implementing a script which gathers data from craigslist and extracts the required information.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3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gathering information from web pages is known as crawling and scraping. </a:t>
            </a:r>
          </a:p>
          <a:p>
            <a:r>
              <a:rPr lang="en-US" dirty="0" smtClean="0"/>
              <a:t>- Crawling: the process of iteratively finding links within a page and fetching the corresponding linked page, given some set of root pages to start from.</a:t>
            </a:r>
          </a:p>
          <a:p>
            <a:r>
              <a:rPr lang="en-US" dirty="0" smtClean="0"/>
              <a:t>- Scraping: the process of extracting information from a web page or document. </a:t>
            </a:r>
          </a:p>
          <a:p>
            <a:endParaRPr lang="en-US" dirty="0"/>
          </a:p>
          <a:p>
            <a:r>
              <a:rPr lang="en-US" u="sng" dirty="0" smtClean="0"/>
              <a:t>Note</a:t>
            </a:r>
            <a:r>
              <a:rPr lang="en-US" dirty="0" smtClean="0"/>
              <a:t>: crawling and scraping is a legal grey issue. “Good” crawlers obey the robots.txt file accessible from the root of any website, which dictates the allowable actions that may be taken by a web robot on that website. It’s not clear whether disobeying the directives of robots.txt is grounds for legal action.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begin, since we’re interested in gathering ticket information from Craigslist, let’s check out craigslist.org/robots.txt: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4080" y="32820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User-agent: *</a:t>
            </a:r>
          </a:p>
          <a:p>
            <a:r>
              <a:rPr lang="en-US" dirty="0"/>
              <a:t>Disallow: /reply</a:t>
            </a:r>
          </a:p>
          <a:p>
            <a:r>
              <a:rPr lang="en-US" dirty="0"/>
              <a:t>Disallow: /fb/</a:t>
            </a:r>
          </a:p>
          <a:p>
            <a:r>
              <a:rPr lang="en-US" dirty="0"/>
              <a:t>Disallow: /suggest</a:t>
            </a:r>
          </a:p>
          <a:p>
            <a:r>
              <a:rPr lang="en-US" dirty="0"/>
              <a:t>Disallow: /flag</a:t>
            </a:r>
          </a:p>
          <a:p>
            <a:r>
              <a:rPr lang="en-US" dirty="0"/>
              <a:t>Disallow: /mf</a:t>
            </a:r>
          </a:p>
          <a:p>
            <a:r>
              <a:rPr lang="en-US" dirty="0"/>
              <a:t>Disallow: /</a:t>
            </a:r>
            <a:r>
              <a:rPr lang="en-US" dirty="0" err="1"/>
              <a:t>eaf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7525" y="3282017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Applies to all robots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940565" y="3459480"/>
            <a:ext cx="2346960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7525" y="4278034"/>
            <a:ext cx="29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Directories that are prohibited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822704" y="3630691"/>
            <a:ext cx="396240" cy="1661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the objectives of our scraper. </a:t>
            </a:r>
          </a:p>
          <a:p>
            <a:r>
              <a:rPr lang="en-US" dirty="0" smtClean="0"/>
              <a:t>- Input: event, location.</a:t>
            </a:r>
          </a:p>
          <a:p>
            <a:r>
              <a:rPr lang="en-US" dirty="0" smtClean="0"/>
              <a:t>- Returns: sorted list of post information as (date, venue, # tickets, title, price/ticket).</a:t>
            </a:r>
          </a:p>
          <a:p>
            <a:endParaRPr lang="en-US" dirty="0"/>
          </a:p>
          <a:p>
            <a:r>
              <a:rPr lang="en-US" dirty="0" smtClean="0"/>
              <a:t>While </a:t>
            </a:r>
            <a:r>
              <a:rPr lang="en-US" dirty="0" smtClean="0"/>
              <a:t>we’re </a:t>
            </a:r>
            <a:r>
              <a:rPr lang="en-US" dirty="0" smtClean="0"/>
              <a:t>not technically doing any web development today, we’re creating a script which we can call from our website when a user requests ticket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some basic code to get started.</a:t>
            </a:r>
          </a:p>
          <a:p>
            <a:r>
              <a:rPr lang="en-US" dirty="0" smtClean="0"/>
              <a:t>We’ll be calling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get_posts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from our application, but we include some code</a:t>
            </a:r>
            <a:br>
              <a:rPr lang="en-US" dirty="0" smtClean="0"/>
            </a:br>
            <a:r>
              <a:rPr lang="en-US" dirty="0" smtClean="0"/>
              <a:t>for initializing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event_name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/>
              <a:t> when the module is run by itself.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40" y="4659187"/>
            <a:ext cx="7485298" cy="1754326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get_posts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event_name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event_name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"Event to search for: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location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"Location of event: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get_posts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event_name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128" y="3577287"/>
            <a:ext cx="9320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very first thing we need to do is access the search results page. We’ll be using the requests module to do this.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171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craigslist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128" y="1900477"/>
            <a:ext cx="10356317" cy="3785652"/>
            <a:chOff x="6766560" y="1715500"/>
            <a:chExt cx="5120640" cy="3785652"/>
          </a:xfrm>
        </p:grpSpPr>
        <p:sp>
          <p:nvSpPr>
            <p:cNvPr id="4" name="Rectangle 3"/>
            <p:cNvSpPr/>
            <p:nvPr/>
          </p:nvSpPr>
          <p:spPr>
            <a:xfrm>
              <a:off x="6766560" y="2084832"/>
              <a:ext cx="5120640" cy="3416320"/>
            </a:xfrm>
            <a:prstGeom prst="rect">
              <a:avLst/>
            </a:prstGeom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".craigslist.org/search/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tia?sort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 err="1">
                  <a:solidFill>
                    <a:srgbClr val="66FF00"/>
                  </a:solidFill>
                  <a:latin typeface="Courier New" panose="02070309020205020404" pitchFamily="49" charset="0"/>
                </a:rPr>
                <a:t>date&amp;query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'+'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split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page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requests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get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"http://"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str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location</a:t>
              </a:r>
              <a:r>
                <a:rPr lang="en-US" b="1" dirty="0" err="1">
                  <a:solidFill>
                    <a:srgbClr val="FFCC0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lower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ev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FF66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__name__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"__main__"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: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/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"Event to search for: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location 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Courier New" panose="02070309020205020404" pitchFamily="49" charset="0"/>
                </a:rPr>
                <a:t>raw_input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srgbClr val="66FF00"/>
                  </a:solidFill>
                  <a:latin typeface="Courier New" panose="02070309020205020404" pitchFamily="49" charset="0"/>
                </a:rPr>
                <a:t>"Location of event: "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b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</a:br>
              <a:r>
                <a:rPr lang="en-US" dirty="0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get_posts</a:t>
              </a:r>
              <a:r>
                <a:rPr lang="en-US" b="1" dirty="0" smtClean="0">
                  <a:solidFill>
                    <a:srgbClr val="FFCC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rgbClr val="FFFFFF"/>
                  </a:solidFill>
                  <a:latin typeface="Courier New" panose="02070309020205020404" pitchFamily="49" charset="0"/>
                </a:rPr>
                <a:t>event_name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location</a:t>
              </a:r>
              <a:r>
                <a:rPr lang="en-US" b="1" dirty="0">
                  <a:solidFill>
                    <a:srgbClr val="FFCC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dirty="0">
                  <a:solidFill>
                    <a:srgbClr val="FFFFFF"/>
                  </a:solidFill>
                  <a:latin typeface="Courier New" panose="02070309020205020404" pitchFamily="49" charset="0"/>
                </a:rPr>
                <a:t> </a:t>
              </a:r>
              <a:endParaRPr lang="en-US" dirty="0">
                <a:effectLst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66560" y="1715500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icket_scraper.py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4128" y="5738374"/>
            <a:ext cx="91774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make a search for tickets on Craigslist, we can </a:t>
            </a:r>
            <a:r>
              <a:rPr lang="en-US" dirty="0"/>
              <a:t>see that the URL </a:t>
            </a:r>
            <a:r>
              <a:rPr lang="en-US" dirty="0" smtClean="0"/>
              <a:t>looks something like this: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http://</a:t>
            </a:r>
            <a:r>
              <a:rPr lang="en-US" sz="2000" dirty="0" smtClean="0"/>
              <a:t>tallahassee.craigslist.org/search/tia?sort=date&amp;query=taylor+swift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3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403</TotalTime>
  <Words>2414</Words>
  <Application>Microsoft Office PowerPoint</Application>
  <PresentationFormat>Widescreen</PresentationFormat>
  <Paragraphs>198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Courier New</vt:lpstr>
      <vt:lpstr>Tw Cen MT</vt:lpstr>
      <vt:lpstr>Tw Cen MT Condensed</vt:lpstr>
      <vt:lpstr>Wingdings 3</vt:lpstr>
      <vt:lpstr>Integral</vt:lpstr>
      <vt:lpstr>Lecture 13</vt:lpstr>
      <vt:lpstr>Web development in python</vt:lpstr>
      <vt:lpstr>Web development in Python</vt:lpstr>
      <vt:lpstr>Getting started</vt:lpstr>
      <vt:lpstr>Crawling and Scraping </vt:lpstr>
      <vt:lpstr>Crawling and scraping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Crawling and scraping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Yasser Atiya</dc:creator>
  <cp:lastModifiedBy>Caitlin Carnahan</cp:lastModifiedBy>
  <cp:revision>108</cp:revision>
  <dcterms:created xsi:type="dcterms:W3CDTF">2015-02-01T13:56:54Z</dcterms:created>
  <dcterms:modified xsi:type="dcterms:W3CDTF">2015-06-29T15:06:23Z</dcterms:modified>
</cp:coreProperties>
</file>