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84" r:id="rId17"/>
    <p:sldId id="274" r:id="rId18"/>
    <p:sldId id="271" r:id="rId19"/>
    <p:sldId id="272" r:id="rId20"/>
    <p:sldId id="273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6" r:id="rId31"/>
    <p:sldId id="285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itlin Carnahan" initials="CC" lastIdx="2" clrIdx="0">
    <p:extLst>
      <p:ext uri="{19B8F6BF-5375-455C-9EA6-DF929625EA0E}">
        <p15:presenceInfo xmlns:p15="http://schemas.microsoft.com/office/powerpoint/2012/main" userId="S-1-5-21-73586283-448539723-725345543-3312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AC3B5A-FEEE-4375-BFF1-6D904C4D7244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442F0-8082-4112-A341-3FE609215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65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1442F0-8082-4112-A341-3FE609215F4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58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7/1/2015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7/1/2015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7/1/2015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7/1/2015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7/1/2015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7/1/2015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7/1/2015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7/1/2015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7/1/2015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7/1/2015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7/1/2015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7/1/2015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flask.pocoo.org/extension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flask.pocoo.org/docs/0.10/patterns/package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Lecture </a:t>
            </a:r>
            <a:r>
              <a:rPr lang="en-US" smtClean="0"/>
              <a:t>14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Web Frameworks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278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flask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Now let’s see what we have. 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9406128" y="585216"/>
            <a:ext cx="1767792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ticket_app</a:t>
            </a:r>
            <a:r>
              <a:rPr lang="en-US" sz="2000" dirty="0" smtClean="0"/>
              <a:t>/</a:t>
            </a:r>
          </a:p>
          <a:p>
            <a:r>
              <a:rPr lang="en-US" sz="2000" dirty="0" smtClean="0"/>
              <a:t>   run.py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app/</a:t>
            </a:r>
            <a:br>
              <a:rPr lang="en-US" sz="2000" dirty="0" smtClean="0"/>
            </a:br>
            <a:r>
              <a:rPr lang="en-US" sz="2000" dirty="0" smtClean="0"/>
              <a:t>	__init__.py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views.py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static/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templates/</a:t>
            </a:r>
          </a:p>
          <a:p>
            <a:r>
              <a:rPr lang="en-US" sz="2000" dirty="0" smtClean="0"/>
              <a:t>   </a:t>
            </a:r>
            <a:r>
              <a:rPr lang="en-US" sz="2000" dirty="0" err="1" smtClean="0"/>
              <a:t>tmp</a:t>
            </a:r>
            <a:r>
              <a:rPr lang="en-US" sz="2000" dirty="0" smtClean="0"/>
              <a:t>/</a:t>
            </a:r>
          </a:p>
          <a:p>
            <a:r>
              <a:rPr lang="en-US" dirty="0" smtClean="0"/>
              <a:t>   </a:t>
            </a:r>
            <a:br>
              <a:rPr lang="en-US" dirty="0" smtClean="0"/>
            </a:b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52600" y="2954619"/>
            <a:ext cx="53463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icket_app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a+x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run.py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ticket_app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./run.py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54" t="14014" r="58803" b="72573"/>
          <a:stretch/>
        </p:blipFill>
        <p:spPr>
          <a:xfrm>
            <a:off x="1752600" y="4800600"/>
            <a:ext cx="8290622" cy="15195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24128" y="4142917"/>
            <a:ext cx="10529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After the server </a:t>
            </a:r>
            <a:r>
              <a:rPr lang="en-US" sz="2400" dirty="0" smtClean="0"/>
              <a:t>initializes, we can check out our site by connecting to localhost:5000.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49389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flask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Now let’s see what we have. 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9406128" y="585216"/>
            <a:ext cx="1767792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ticket_app</a:t>
            </a:r>
            <a:r>
              <a:rPr lang="en-US" sz="2000" dirty="0" smtClean="0"/>
              <a:t>/</a:t>
            </a:r>
          </a:p>
          <a:p>
            <a:r>
              <a:rPr lang="en-US" sz="2000" dirty="0" smtClean="0"/>
              <a:t>   run.py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app/</a:t>
            </a:r>
            <a:br>
              <a:rPr lang="en-US" sz="2000" dirty="0" smtClean="0"/>
            </a:br>
            <a:r>
              <a:rPr lang="en-US" sz="2000" dirty="0" smtClean="0"/>
              <a:t>	__init__.py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views.py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static/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templates/</a:t>
            </a:r>
          </a:p>
          <a:p>
            <a:r>
              <a:rPr lang="en-US" sz="2000" dirty="0" smtClean="0"/>
              <a:t>   </a:t>
            </a:r>
            <a:r>
              <a:rPr lang="en-US" sz="2000" dirty="0" err="1" smtClean="0"/>
              <a:t>tmp</a:t>
            </a:r>
            <a:r>
              <a:rPr lang="en-US" sz="2000" dirty="0" smtClean="0"/>
              <a:t>/</a:t>
            </a:r>
          </a:p>
          <a:p>
            <a:r>
              <a:rPr lang="en-US" dirty="0" smtClean="0"/>
              <a:t>   </a:t>
            </a:r>
            <a:br>
              <a:rPr lang="en-US" dirty="0" smtClean="0"/>
            </a:b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52600" y="2954619"/>
            <a:ext cx="53463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icket_app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a+x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run.py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ticket_app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./run.py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24128" y="4142917"/>
            <a:ext cx="8383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We associated both ‘/’ and ‘/index’ with our view function index().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t="13826" r="60031" b="71060"/>
          <a:stretch/>
        </p:blipFill>
        <p:spPr>
          <a:xfrm>
            <a:off x="1752600" y="4728160"/>
            <a:ext cx="8153888" cy="173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376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Templating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far, our only view function merely outputs a single string.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06128" y="585216"/>
            <a:ext cx="1767792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ticket_app</a:t>
            </a:r>
            <a:r>
              <a:rPr lang="en-US" sz="2000" dirty="0" smtClean="0"/>
              <a:t>/</a:t>
            </a:r>
          </a:p>
          <a:p>
            <a:r>
              <a:rPr lang="en-US" sz="2000" dirty="0" smtClean="0"/>
              <a:t>   run.py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app/</a:t>
            </a:r>
            <a:br>
              <a:rPr lang="en-US" sz="2000" dirty="0" smtClean="0"/>
            </a:br>
            <a:r>
              <a:rPr lang="en-US" sz="2000" dirty="0" smtClean="0"/>
              <a:t>	__init__.py</a:t>
            </a:r>
          </a:p>
          <a:p>
            <a:r>
              <a:rPr lang="en-US" sz="2000" dirty="0"/>
              <a:t>	</a:t>
            </a:r>
            <a:r>
              <a:rPr lang="en-US" sz="2000" dirty="0" smtClean="0">
                <a:solidFill>
                  <a:srgbClr val="FFFF00"/>
                </a:solidFill>
              </a:rPr>
              <a:t>views.py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static/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templates/</a:t>
            </a:r>
          </a:p>
          <a:p>
            <a:r>
              <a:rPr lang="en-US" sz="2000" dirty="0" smtClean="0"/>
              <a:t>   </a:t>
            </a:r>
            <a:r>
              <a:rPr lang="en-US" sz="2000" dirty="0" err="1" smtClean="0"/>
              <a:t>tmp</a:t>
            </a:r>
            <a:r>
              <a:rPr lang="en-US" sz="2000" dirty="0" smtClean="0"/>
              <a:t>/</a:t>
            </a:r>
          </a:p>
          <a:p>
            <a:r>
              <a:rPr lang="en-US" dirty="0" smtClean="0"/>
              <a:t>   </a:t>
            </a:r>
            <a:br>
              <a:rPr lang="en-US" dirty="0" smtClean="0"/>
            </a:b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92373" y="3573149"/>
            <a:ext cx="10407369" cy="147732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Courier New"/>
              </a:rPr>
              <a:t>from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 app </a:t>
            </a:r>
            <a:r>
              <a:rPr lang="en-US" b="1" dirty="0">
                <a:solidFill>
                  <a:srgbClr val="FF6600"/>
                </a:solidFill>
                <a:latin typeface="Courier New"/>
              </a:rPr>
              <a:t>import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/>
              </a:rPr>
              <a:t>my_app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/>
              </a:rPr>
            </a:br>
            <a:r>
              <a:rPr lang="en-US" dirty="0" smtClean="0">
                <a:solidFill>
                  <a:srgbClr val="FFFFFF"/>
                </a:solidFill>
                <a:latin typeface="Courier New"/>
              </a:rPr>
              <a:t>@</a:t>
            </a:r>
            <a:r>
              <a:rPr lang="en-US" dirty="0" err="1">
                <a:solidFill>
                  <a:srgbClr val="FFFFFF"/>
                </a:solidFill>
                <a:latin typeface="Courier New"/>
              </a:rPr>
              <a:t>my_app.route</a:t>
            </a:r>
            <a:r>
              <a:rPr lang="en-US" b="1" dirty="0">
                <a:solidFill>
                  <a:srgbClr val="FFCC0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66FF00"/>
                </a:solidFill>
                <a:latin typeface="Courier New"/>
              </a:rPr>
              <a:t>'/'</a:t>
            </a:r>
            <a:r>
              <a:rPr lang="en-US" b="1" dirty="0">
                <a:solidFill>
                  <a:srgbClr val="FFCC00"/>
                </a:solidFill>
                <a:latin typeface="Courier New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/>
              </a:rPr>
            </a:br>
            <a:r>
              <a:rPr lang="en-US" dirty="0" smtClean="0">
                <a:solidFill>
                  <a:srgbClr val="FFFFFF"/>
                </a:solidFill>
                <a:latin typeface="Courier New"/>
              </a:rPr>
              <a:t>@</a:t>
            </a:r>
            <a:r>
              <a:rPr lang="en-US" dirty="0" err="1">
                <a:solidFill>
                  <a:srgbClr val="FFFFFF"/>
                </a:solidFill>
                <a:latin typeface="Courier New"/>
              </a:rPr>
              <a:t>my_app.route</a:t>
            </a:r>
            <a:r>
              <a:rPr lang="en-US" b="1" dirty="0">
                <a:solidFill>
                  <a:srgbClr val="FFCC0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66FF00"/>
                </a:solidFill>
                <a:latin typeface="Courier New"/>
              </a:rPr>
              <a:t>'/index'</a:t>
            </a:r>
            <a:r>
              <a:rPr lang="en-US" b="1" dirty="0">
                <a:solidFill>
                  <a:srgbClr val="FFCC00"/>
                </a:solidFill>
                <a:latin typeface="Courier New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/>
              </a:rPr>
            </a:br>
            <a:r>
              <a:rPr lang="en-US" b="1" dirty="0" err="1" smtClean="0">
                <a:solidFill>
                  <a:srgbClr val="FF6600"/>
                </a:solidFill>
                <a:latin typeface="Courier New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/>
              </a:rPr>
              <a:t>index</a:t>
            </a:r>
            <a:r>
              <a:rPr lang="en-US" b="1" dirty="0">
                <a:solidFill>
                  <a:srgbClr val="FFCC00"/>
                </a:solidFill>
                <a:latin typeface="Courier New"/>
              </a:rPr>
              <a:t>():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/>
              </a:rPr>
            </a:br>
            <a:r>
              <a:rPr lang="en-US" dirty="0" smtClean="0">
                <a:solidFill>
                  <a:srgbClr val="FFFFFF"/>
                </a:solidFill>
                <a:latin typeface="Courier New"/>
              </a:rPr>
              <a:t>    </a:t>
            </a:r>
            <a:r>
              <a:rPr lang="en-US" b="1" dirty="0" smtClean="0">
                <a:solidFill>
                  <a:srgbClr val="FF6600"/>
                </a:solidFill>
                <a:latin typeface="Courier New"/>
              </a:rPr>
              <a:t>return</a:t>
            </a:r>
            <a:r>
              <a:rPr lang="en-US" dirty="0" smtClean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/>
              </a:rPr>
              <a:t>"Welcome to the Taylor Swift Concert Ticket-Price Showdown!"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27468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Templating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could just as easily return html to be rendered in the browser.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06128" y="585216"/>
            <a:ext cx="1767792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ticket_app</a:t>
            </a:r>
            <a:r>
              <a:rPr lang="en-US" sz="2000" dirty="0" smtClean="0"/>
              <a:t>/</a:t>
            </a:r>
          </a:p>
          <a:p>
            <a:r>
              <a:rPr lang="en-US" sz="2000" dirty="0" smtClean="0"/>
              <a:t>   run.py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app/</a:t>
            </a:r>
            <a:br>
              <a:rPr lang="en-US" sz="2000" dirty="0" smtClean="0"/>
            </a:br>
            <a:r>
              <a:rPr lang="en-US" sz="2000" dirty="0" smtClean="0"/>
              <a:t>	__init__.py</a:t>
            </a:r>
          </a:p>
          <a:p>
            <a:r>
              <a:rPr lang="en-US" sz="2000" dirty="0">
                <a:solidFill>
                  <a:srgbClr val="FFFF00"/>
                </a:solidFill>
              </a:rPr>
              <a:t>	</a:t>
            </a:r>
            <a:r>
              <a:rPr lang="en-US" sz="2000" dirty="0" smtClean="0">
                <a:solidFill>
                  <a:srgbClr val="FFFF00"/>
                </a:solidFill>
              </a:rPr>
              <a:t>views.py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static/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templates/</a:t>
            </a:r>
          </a:p>
          <a:p>
            <a:r>
              <a:rPr lang="en-US" sz="2000" dirty="0" smtClean="0"/>
              <a:t>   </a:t>
            </a:r>
            <a:r>
              <a:rPr lang="en-US" sz="2000" dirty="0" err="1" smtClean="0"/>
              <a:t>tmp</a:t>
            </a:r>
            <a:r>
              <a:rPr lang="en-US" sz="2000" dirty="0" smtClean="0"/>
              <a:t>/</a:t>
            </a:r>
          </a:p>
          <a:p>
            <a:r>
              <a:rPr lang="en-US" dirty="0" smtClean="0"/>
              <a:t>   </a:t>
            </a:r>
            <a:br>
              <a:rPr lang="en-US" dirty="0" smtClean="0"/>
            </a:b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47357" y="3782965"/>
            <a:ext cx="8064287" cy="258532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Courier New"/>
              </a:rPr>
              <a:t>from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 app </a:t>
            </a:r>
            <a:r>
              <a:rPr lang="en-US" b="1" dirty="0">
                <a:solidFill>
                  <a:srgbClr val="FF6600"/>
                </a:solidFill>
                <a:latin typeface="Courier New"/>
              </a:rPr>
              <a:t>import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/>
              </a:rPr>
              <a:t>my_app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/>
              </a:rPr>
            </a:br>
            <a:r>
              <a:rPr lang="en-US" dirty="0" smtClean="0">
                <a:solidFill>
                  <a:srgbClr val="FFFFFF"/>
                </a:solidFill>
                <a:latin typeface="Courier New"/>
              </a:rPr>
              <a:t>@</a:t>
            </a:r>
            <a:r>
              <a:rPr lang="en-US" dirty="0" err="1">
                <a:solidFill>
                  <a:srgbClr val="FFFFFF"/>
                </a:solidFill>
                <a:latin typeface="Courier New"/>
              </a:rPr>
              <a:t>my_app.route</a:t>
            </a:r>
            <a:r>
              <a:rPr lang="en-US" b="1" dirty="0">
                <a:solidFill>
                  <a:srgbClr val="FFCC0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66FF00"/>
                </a:solidFill>
                <a:latin typeface="Courier New"/>
              </a:rPr>
              <a:t>'/'</a:t>
            </a:r>
            <a:r>
              <a:rPr lang="en-US" b="1" dirty="0">
                <a:solidFill>
                  <a:srgbClr val="FFCC00"/>
                </a:solidFill>
                <a:latin typeface="Courier New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/>
              </a:rPr>
            </a:br>
            <a:r>
              <a:rPr lang="en-US" dirty="0" smtClean="0">
                <a:solidFill>
                  <a:srgbClr val="FFFFFF"/>
                </a:solidFill>
                <a:latin typeface="Courier New"/>
              </a:rPr>
              <a:t>@</a:t>
            </a:r>
            <a:r>
              <a:rPr lang="en-US" dirty="0" err="1">
                <a:solidFill>
                  <a:srgbClr val="FFFFFF"/>
                </a:solidFill>
                <a:latin typeface="Courier New"/>
              </a:rPr>
              <a:t>my_app.route</a:t>
            </a:r>
            <a:r>
              <a:rPr lang="en-US" b="1" dirty="0">
                <a:solidFill>
                  <a:srgbClr val="FFCC0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66FF00"/>
                </a:solidFill>
                <a:latin typeface="Courier New"/>
              </a:rPr>
              <a:t>'/index'</a:t>
            </a:r>
            <a:r>
              <a:rPr lang="en-US" b="1" dirty="0">
                <a:solidFill>
                  <a:srgbClr val="FFCC00"/>
                </a:solidFill>
                <a:latin typeface="Courier New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/>
              </a:rPr>
            </a:br>
            <a:r>
              <a:rPr lang="en-US" b="1" dirty="0" err="1" smtClean="0">
                <a:solidFill>
                  <a:srgbClr val="FF6600"/>
                </a:solidFill>
                <a:latin typeface="Courier New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/>
              </a:rPr>
              <a:t>index</a:t>
            </a:r>
            <a:r>
              <a:rPr lang="en-US" b="1" dirty="0">
                <a:solidFill>
                  <a:srgbClr val="FFCC00"/>
                </a:solidFill>
                <a:latin typeface="Courier New"/>
              </a:rPr>
              <a:t>():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/>
              </a:rPr>
            </a:br>
            <a:r>
              <a:rPr lang="en-US" dirty="0" smtClean="0">
                <a:solidFill>
                  <a:srgbClr val="FFFFFF"/>
                </a:solidFill>
                <a:latin typeface="Courier New"/>
              </a:rPr>
              <a:t>    </a:t>
            </a:r>
            <a:r>
              <a:rPr lang="en-US" b="1" dirty="0" smtClean="0">
                <a:solidFill>
                  <a:srgbClr val="FF6600"/>
                </a:solidFill>
                <a:latin typeface="Courier New"/>
              </a:rPr>
              <a:t>return</a:t>
            </a:r>
            <a:r>
              <a:rPr lang="en-US" dirty="0" smtClean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FF8000"/>
                </a:solidFill>
                <a:latin typeface="Courier New"/>
              </a:rPr>
              <a:t>'''&lt;html&gt; </a:t>
            </a:r>
            <a:r>
              <a:rPr lang="en-US" dirty="0" smtClean="0">
                <a:solidFill>
                  <a:srgbClr val="FF8000"/>
                </a:solidFill>
                <a:latin typeface="Courier New"/>
              </a:rPr>
              <a:t/>
            </a:r>
            <a:br>
              <a:rPr lang="en-US" dirty="0" smtClean="0">
                <a:solidFill>
                  <a:srgbClr val="FF8000"/>
                </a:solidFill>
                <a:latin typeface="Courier New"/>
              </a:rPr>
            </a:br>
            <a:r>
              <a:rPr lang="en-US" dirty="0" smtClean="0">
                <a:solidFill>
                  <a:srgbClr val="FF8000"/>
                </a:solidFill>
                <a:latin typeface="Courier New"/>
              </a:rPr>
              <a:t>              &lt;</a:t>
            </a:r>
            <a:r>
              <a:rPr lang="en-US" dirty="0">
                <a:solidFill>
                  <a:srgbClr val="FF8000"/>
                </a:solidFill>
                <a:latin typeface="Courier New"/>
              </a:rPr>
              <a:t>h1&gt;Welcome to the Taylor Swift Concert </a:t>
            </a:r>
            <a:r>
              <a:rPr lang="en-US" dirty="0" smtClean="0">
                <a:solidFill>
                  <a:srgbClr val="FF8000"/>
                </a:solidFill>
                <a:latin typeface="Courier New"/>
              </a:rPr>
              <a:t/>
            </a:r>
            <a:br>
              <a:rPr lang="en-US" dirty="0" smtClean="0">
                <a:solidFill>
                  <a:srgbClr val="FF8000"/>
                </a:solidFill>
                <a:latin typeface="Courier New"/>
              </a:rPr>
            </a:br>
            <a:r>
              <a:rPr lang="en-US" dirty="0" smtClean="0">
                <a:solidFill>
                  <a:srgbClr val="FF8000"/>
                </a:solidFill>
                <a:latin typeface="Courier New"/>
              </a:rPr>
              <a:t>              Ticket-Price </a:t>
            </a:r>
            <a:r>
              <a:rPr lang="en-US" dirty="0">
                <a:solidFill>
                  <a:srgbClr val="FF8000"/>
                </a:solidFill>
                <a:latin typeface="Courier New"/>
              </a:rPr>
              <a:t>Showdown!&lt;/h1&gt; </a:t>
            </a:r>
            <a:r>
              <a:rPr lang="en-US" dirty="0" smtClean="0">
                <a:solidFill>
                  <a:srgbClr val="FF8000"/>
                </a:solidFill>
                <a:latin typeface="Courier New"/>
              </a:rPr>
              <a:t/>
            </a:r>
            <a:br>
              <a:rPr lang="en-US" dirty="0" smtClean="0">
                <a:solidFill>
                  <a:srgbClr val="FF8000"/>
                </a:solidFill>
                <a:latin typeface="Courier New"/>
              </a:rPr>
            </a:br>
            <a:r>
              <a:rPr lang="en-US" dirty="0" smtClean="0">
                <a:solidFill>
                  <a:srgbClr val="FF8000"/>
                </a:solidFill>
                <a:latin typeface="Courier New"/>
              </a:rPr>
              <a:t>              &lt;/</a:t>
            </a:r>
            <a:r>
              <a:rPr lang="en-US" dirty="0">
                <a:solidFill>
                  <a:srgbClr val="FF8000"/>
                </a:solidFill>
                <a:latin typeface="Courier New"/>
              </a:rPr>
              <a:t>html&gt; </a:t>
            </a:r>
            <a:r>
              <a:rPr lang="en-US" dirty="0" smtClean="0">
                <a:solidFill>
                  <a:srgbClr val="FF8000"/>
                </a:solidFill>
                <a:latin typeface="Courier New"/>
              </a:rPr>
              <a:t/>
            </a:r>
            <a:br>
              <a:rPr lang="en-US" dirty="0" smtClean="0">
                <a:solidFill>
                  <a:srgbClr val="FF8000"/>
                </a:solidFill>
                <a:latin typeface="Courier New"/>
              </a:rPr>
            </a:br>
            <a:r>
              <a:rPr lang="en-US" dirty="0" smtClean="0">
                <a:solidFill>
                  <a:srgbClr val="FF8000"/>
                </a:solidFill>
                <a:latin typeface="Courier New"/>
              </a:rPr>
              <a:t>           '''</a:t>
            </a:r>
            <a:r>
              <a:rPr lang="en-US" dirty="0" smtClean="0">
                <a:solidFill>
                  <a:srgbClr val="FFFFFF"/>
                </a:solidFill>
                <a:latin typeface="Courier New"/>
              </a:rPr>
              <a:t>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46138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Templating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could just as easily return html to be rendered in the browser.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06128" y="585216"/>
            <a:ext cx="1767792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ticket_app</a:t>
            </a:r>
            <a:r>
              <a:rPr lang="en-US" sz="2000" dirty="0" smtClean="0"/>
              <a:t>/</a:t>
            </a:r>
          </a:p>
          <a:p>
            <a:r>
              <a:rPr lang="en-US" sz="2000" dirty="0" smtClean="0"/>
              <a:t>   run.py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app/</a:t>
            </a:r>
            <a:br>
              <a:rPr lang="en-US" sz="2000" dirty="0" smtClean="0"/>
            </a:br>
            <a:r>
              <a:rPr lang="en-US" sz="2000" dirty="0" smtClean="0"/>
              <a:t>	__init__.py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views.py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static/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templates/</a:t>
            </a:r>
          </a:p>
          <a:p>
            <a:r>
              <a:rPr lang="en-US" sz="2000" dirty="0" smtClean="0"/>
              <a:t>   </a:t>
            </a:r>
            <a:r>
              <a:rPr lang="en-US" sz="2000" dirty="0" err="1" smtClean="0"/>
              <a:t>tmp</a:t>
            </a:r>
            <a:r>
              <a:rPr lang="en-US" sz="2000" dirty="0" smtClean="0"/>
              <a:t>/</a:t>
            </a:r>
          </a:p>
          <a:p>
            <a:r>
              <a:rPr lang="en-US" dirty="0" smtClean="0"/>
              <a:t>   </a:t>
            </a:r>
            <a:br>
              <a:rPr lang="en-US" dirty="0" smtClean="0"/>
            </a:br>
            <a:r>
              <a:rPr lang="en-US" dirty="0" smtClean="0"/>
              <a:t> 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0329" r="24549" b="67850"/>
          <a:stretch/>
        </p:blipFill>
        <p:spPr>
          <a:xfrm>
            <a:off x="927154" y="3693759"/>
            <a:ext cx="9817046" cy="159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530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Templating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That method is so ugly though. So let’s separate the presentation from </a:t>
            </a:r>
            <a:br>
              <a:rPr lang="en-US" dirty="0" smtClean="0"/>
            </a:br>
            <a:r>
              <a:rPr lang="en-US" dirty="0" smtClean="0"/>
              <a:t>the logic by creating a template base.html inside of templates/.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06128" y="585216"/>
            <a:ext cx="176779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ticket_app</a:t>
            </a:r>
            <a:r>
              <a:rPr lang="en-US" sz="2000" dirty="0" smtClean="0"/>
              <a:t>/</a:t>
            </a:r>
          </a:p>
          <a:p>
            <a:r>
              <a:rPr lang="en-US" sz="2000" dirty="0" smtClean="0"/>
              <a:t>   run.py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app/</a:t>
            </a:r>
            <a:br>
              <a:rPr lang="en-US" sz="2000" dirty="0" smtClean="0"/>
            </a:br>
            <a:r>
              <a:rPr lang="en-US" sz="2000" dirty="0" smtClean="0"/>
              <a:t>	__init__.py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views.py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static/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templates/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</a:t>
            </a:r>
            <a:r>
              <a:rPr lang="en-US" sz="2000" dirty="0" smtClean="0">
                <a:solidFill>
                  <a:srgbClr val="FFFF00"/>
                </a:solidFill>
              </a:rPr>
              <a:t>base.html</a:t>
            </a:r>
          </a:p>
          <a:p>
            <a:r>
              <a:rPr lang="en-US" sz="2000" dirty="0" smtClean="0"/>
              <a:t>   </a:t>
            </a:r>
            <a:r>
              <a:rPr lang="en-US" sz="2000" dirty="0" err="1" smtClean="0"/>
              <a:t>tmp</a:t>
            </a:r>
            <a:r>
              <a:rPr lang="en-US" sz="2000" dirty="0" smtClean="0"/>
              <a:t>/</a:t>
            </a:r>
          </a:p>
          <a:p>
            <a:r>
              <a:rPr lang="en-US" dirty="0" smtClean="0"/>
              <a:t>   </a:t>
            </a:r>
            <a:br>
              <a:rPr lang="en-US" dirty="0" smtClean="0"/>
            </a:b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24128" y="6309360"/>
            <a:ext cx="6528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We’re using the Jinja2 </a:t>
            </a:r>
            <a:r>
              <a:rPr lang="en-US" dirty="0" err="1" smtClean="0"/>
              <a:t>templating</a:t>
            </a:r>
            <a:r>
              <a:rPr lang="en-US" dirty="0" smtClean="0"/>
              <a:t> engine, which is included with Flask.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70861" y="3556859"/>
            <a:ext cx="10151390" cy="258532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6600"/>
                </a:solidFill>
                <a:latin typeface="Courier New"/>
              </a:rPr>
              <a:t>&lt;html&gt;</a:t>
            </a:r>
            <a:r>
              <a:rPr lang="en-US" b="1" dirty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/>
              </a:rPr>
            </a:br>
            <a:r>
              <a:rPr lang="en-US" b="1" dirty="0" smtClean="0">
                <a:solidFill>
                  <a:srgbClr val="FFFFFF"/>
                </a:solidFill>
                <a:latin typeface="Courier New"/>
              </a:rPr>
              <a:t>  </a:t>
            </a:r>
            <a:r>
              <a:rPr lang="en-US" dirty="0" smtClean="0">
                <a:solidFill>
                  <a:srgbClr val="FF6600"/>
                </a:solidFill>
                <a:latin typeface="Courier New"/>
              </a:rPr>
              <a:t>&lt;</a:t>
            </a:r>
            <a:r>
              <a:rPr lang="en-US" dirty="0">
                <a:solidFill>
                  <a:srgbClr val="FF6600"/>
                </a:solidFill>
                <a:latin typeface="Courier New"/>
              </a:rPr>
              <a:t>head&gt;</a:t>
            </a:r>
            <a:r>
              <a:rPr lang="en-US" b="1" dirty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/>
              </a:rPr>
            </a:br>
            <a:r>
              <a:rPr lang="en-US" b="1" dirty="0" smtClean="0">
                <a:solidFill>
                  <a:srgbClr val="FFFFFF"/>
                </a:solidFill>
                <a:latin typeface="Courier New"/>
              </a:rPr>
              <a:t>    </a:t>
            </a:r>
            <a:r>
              <a:rPr lang="en-US" dirty="0" smtClean="0">
                <a:solidFill>
                  <a:srgbClr val="FF6600"/>
                </a:solidFill>
                <a:latin typeface="Courier New"/>
              </a:rPr>
              <a:t>&lt;</a:t>
            </a:r>
            <a:r>
              <a:rPr lang="en-US" dirty="0">
                <a:solidFill>
                  <a:srgbClr val="FF6600"/>
                </a:solidFill>
                <a:latin typeface="Courier New"/>
              </a:rPr>
              <a:t>title&gt;</a:t>
            </a:r>
            <a:r>
              <a:rPr lang="en-US" b="1" dirty="0">
                <a:solidFill>
                  <a:srgbClr val="FFFFFF"/>
                </a:solidFill>
                <a:latin typeface="Courier New"/>
              </a:rPr>
              <a:t>Taylor Swift Concert Ticket-Price Showdown</a:t>
            </a:r>
            <a:r>
              <a:rPr lang="en-US" dirty="0">
                <a:solidFill>
                  <a:srgbClr val="FF6600"/>
                </a:solidFill>
                <a:latin typeface="Courier New"/>
              </a:rPr>
              <a:t>&lt;/title&gt;</a:t>
            </a:r>
            <a:r>
              <a:rPr lang="en-US" b="1" dirty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/>
              </a:rPr>
            </a:br>
            <a:r>
              <a:rPr lang="en-US" b="1" dirty="0" smtClean="0">
                <a:solidFill>
                  <a:srgbClr val="FFFFFF"/>
                </a:solidFill>
                <a:latin typeface="Courier New"/>
              </a:rPr>
              <a:t>  </a:t>
            </a:r>
            <a:r>
              <a:rPr lang="en-US" dirty="0" smtClean="0">
                <a:solidFill>
                  <a:srgbClr val="FF6600"/>
                </a:solidFill>
                <a:latin typeface="Courier New"/>
              </a:rPr>
              <a:t>&lt;/</a:t>
            </a:r>
            <a:r>
              <a:rPr lang="en-US" dirty="0">
                <a:solidFill>
                  <a:srgbClr val="FF6600"/>
                </a:solidFill>
                <a:latin typeface="Courier New"/>
              </a:rPr>
              <a:t>head&gt;</a:t>
            </a:r>
            <a:r>
              <a:rPr lang="en-US" b="1" dirty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/>
              </a:rPr>
            </a:br>
            <a:r>
              <a:rPr lang="en-US" b="1" dirty="0" smtClean="0">
                <a:solidFill>
                  <a:srgbClr val="FFFFFF"/>
                </a:solidFill>
                <a:latin typeface="Courier New"/>
              </a:rPr>
              <a:t>  </a:t>
            </a:r>
            <a:r>
              <a:rPr lang="en-US" dirty="0" smtClean="0">
                <a:solidFill>
                  <a:srgbClr val="FF6600"/>
                </a:solidFill>
                <a:latin typeface="Courier New"/>
              </a:rPr>
              <a:t>&lt;</a:t>
            </a:r>
            <a:r>
              <a:rPr lang="en-US" dirty="0">
                <a:solidFill>
                  <a:srgbClr val="FF6600"/>
                </a:solidFill>
                <a:latin typeface="Courier New"/>
              </a:rPr>
              <a:t>body&gt;</a:t>
            </a:r>
            <a:r>
              <a:rPr lang="en-US" b="1" dirty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/>
              </a:rPr>
            </a:br>
            <a:r>
              <a:rPr lang="en-US" b="1" dirty="0" smtClean="0">
                <a:solidFill>
                  <a:srgbClr val="FFFFFF"/>
                </a:solidFill>
                <a:latin typeface="Courier New"/>
              </a:rPr>
              <a:t>    </a:t>
            </a:r>
            <a:r>
              <a:rPr lang="en-US" dirty="0" smtClean="0">
                <a:solidFill>
                  <a:srgbClr val="FF6600"/>
                </a:solidFill>
                <a:latin typeface="Courier New"/>
              </a:rPr>
              <a:t>&lt;</a:t>
            </a:r>
            <a:r>
              <a:rPr lang="en-US" dirty="0">
                <a:solidFill>
                  <a:srgbClr val="FF6600"/>
                </a:solidFill>
                <a:latin typeface="Courier New"/>
              </a:rPr>
              <a:t>h1&gt;</a:t>
            </a:r>
            <a:r>
              <a:rPr lang="en-US" b="1" dirty="0">
                <a:solidFill>
                  <a:srgbClr val="FFFFFF"/>
                </a:solidFill>
                <a:latin typeface="Courier New"/>
              </a:rPr>
              <a:t> Welcome to the Taylor Swift Concert Ticket-Price Showdown! </a:t>
            </a:r>
            <a:r>
              <a:rPr lang="en-US" dirty="0">
                <a:solidFill>
                  <a:srgbClr val="FF6600"/>
                </a:solidFill>
                <a:latin typeface="Courier New"/>
              </a:rPr>
              <a:t>&lt;/h1&gt;</a:t>
            </a:r>
            <a:r>
              <a:rPr lang="en-US" b="1" dirty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/>
              </a:rPr>
            </a:br>
            <a:r>
              <a:rPr lang="en-US" b="1" dirty="0" smtClean="0">
                <a:solidFill>
                  <a:srgbClr val="FFFFFF"/>
                </a:solidFill>
                <a:latin typeface="Courier New"/>
              </a:rPr>
              <a:t>    {% </a:t>
            </a:r>
            <a:r>
              <a:rPr lang="en-US" b="1" dirty="0">
                <a:solidFill>
                  <a:srgbClr val="FFFFFF"/>
                </a:solidFill>
                <a:latin typeface="Courier New"/>
              </a:rPr>
              <a:t>block content %} {% </a:t>
            </a:r>
            <a:r>
              <a:rPr lang="en-US" b="1" dirty="0" err="1">
                <a:solidFill>
                  <a:srgbClr val="FFFFFF"/>
                </a:solidFill>
                <a:latin typeface="Courier New"/>
              </a:rPr>
              <a:t>endblock</a:t>
            </a:r>
            <a:r>
              <a:rPr lang="en-US" b="1" dirty="0">
                <a:solidFill>
                  <a:srgbClr val="FFFFFF"/>
                </a:solidFill>
                <a:latin typeface="Courier New"/>
              </a:rPr>
              <a:t> %} </a:t>
            </a:r>
            <a:r>
              <a:rPr lang="en-US" b="1" dirty="0" smtClean="0">
                <a:solidFill>
                  <a:srgbClr val="FFFFFF"/>
                </a:solidFill>
                <a:latin typeface="Courier New"/>
              </a:rPr>
              <a:t>  </a:t>
            </a:r>
            <a:br>
              <a:rPr lang="en-US" b="1" dirty="0" smtClean="0">
                <a:solidFill>
                  <a:srgbClr val="FFFFFF"/>
                </a:solidFill>
                <a:latin typeface="Courier New"/>
              </a:rPr>
            </a:br>
            <a:r>
              <a:rPr lang="en-US" b="1" dirty="0" smtClean="0">
                <a:solidFill>
                  <a:srgbClr val="FFFFFF"/>
                </a:solidFill>
                <a:latin typeface="Courier New"/>
              </a:rPr>
              <a:t>  </a:t>
            </a:r>
            <a:r>
              <a:rPr lang="en-US" dirty="0" smtClean="0">
                <a:solidFill>
                  <a:srgbClr val="FF6600"/>
                </a:solidFill>
                <a:latin typeface="Courier New"/>
              </a:rPr>
              <a:t>&lt;/</a:t>
            </a:r>
            <a:r>
              <a:rPr lang="en-US" dirty="0">
                <a:solidFill>
                  <a:srgbClr val="FF6600"/>
                </a:solidFill>
                <a:latin typeface="Courier New"/>
              </a:rPr>
              <a:t>body&gt;</a:t>
            </a:r>
            <a:r>
              <a:rPr lang="en-US" b="1" dirty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/>
              </a:rPr>
            </a:br>
            <a:r>
              <a:rPr lang="en-US" dirty="0" smtClean="0">
                <a:solidFill>
                  <a:srgbClr val="FF6600"/>
                </a:solidFill>
                <a:latin typeface="Courier New"/>
              </a:rPr>
              <a:t>&lt;/</a:t>
            </a:r>
            <a:r>
              <a:rPr lang="en-US" dirty="0">
                <a:solidFill>
                  <a:srgbClr val="FF6600"/>
                </a:solidFill>
                <a:latin typeface="Courier New"/>
              </a:rPr>
              <a:t>html&gt;</a:t>
            </a:r>
            <a:r>
              <a:rPr lang="en-US" b="1" dirty="0">
                <a:solidFill>
                  <a:srgbClr val="FFFFFF"/>
                </a:solidFill>
                <a:latin typeface="Courier New"/>
              </a:rPr>
              <a:t>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02879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Templating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Jinja2 templates allow us to do a lot more than just write HTML.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{{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}}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/>
              <a:t>corresponds to </a:t>
            </a:r>
            <a:r>
              <a:rPr lang="en-US" dirty="0"/>
              <a:t>t</a:t>
            </a:r>
            <a:r>
              <a:rPr lang="en-US" dirty="0" smtClean="0"/>
              <a:t>emplate arguments. I can pass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/>
              <a:t> to my template.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{%   %}</a:t>
            </a:r>
            <a:r>
              <a:rPr lang="en-US" dirty="0" smtClean="0"/>
              <a:t> encompasses control statements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).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e.g.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{%  if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%} &lt;h1&gt;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&lt;/h1&gt; {%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%}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{% block content %}{%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endblock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%}</a:t>
            </a:r>
            <a:r>
              <a:rPr lang="en-US" dirty="0" smtClean="0"/>
              <a:t> identifies a portion of the html (called “content”) in which more content could be inserted.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793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Templating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That method is so ugly though. So let’s separate the presentation from </a:t>
            </a:r>
            <a:br>
              <a:rPr lang="en-US" dirty="0" smtClean="0"/>
            </a:br>
            <a:r>
              <a:rPr lang="en-US" dirty="0" smtClean="0"/>
              <a:t>the logic by creating a template base.html inside of templates/.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06128" y="585216"/>
            <a:ext cx="176779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ticket_app</a:t>
            </a:r>
            <a:r>
              <a:rPr lang="en-US" sz="2000" dirty="0" smtClean="0"/>
              <a:t>/</a:t>
            </a:r>
          </a:p>
          <a:p>
            <a:r>
              <a:rPr lang="en-US" sz="2000" dirty="0" smtClean="0"/>
              <a:t>   run.py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app/</a:t>
            </a:r>
            <a:br>
              <a:rPr lang="en-US" sz="2000" dirty="0" smtClean="0"/>
            </a:br>
            <a:r>
              <a:rPr lang="en-US" sz="2000" dirty="0" smtClean="0"/>
              <a:t>	__init__.py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views.py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static/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templates/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</a:t>
            </a:r>
            <a:r>
              <a:rPr lang="en-US" sz="2000" dirty="0" smtClean="0">
                <a:solidFill>
                  <a:srgbClr val="FFFF00"/>
                </a:solidFill>
              </a:rPr>
              <a:t>base.html</a:t>
            </a:r>
          </a:p>
          <a:p>
            <a:r>
              <a:rPr lang="en-US" sz="2000" dirty="0" smtClean="0"/>
              <a:t>   </a:t>
            </a:r>
            <a:r>
              <a:rPr lang="en-US" sz="2000" dirty="0" err="1" smtClean="0"/>
              <a:t>tmp</a:t>
            </a:r>
            <a:r>
              <a:rPr lang="en-US" sz="2000" dirty="0" smtClean="0"/>
              <a:t>/</a:t>
            </a:r>
          </a:p>
          <a:p>
            <a:r>
              <a:rPr lang="en-US" dirty="0" smtClean="0"/>
              <a:t>   </a:t>
            </a:r>
            <a:br>
              <a:rPr lang="en-US" dirty="0" smtClean="0"/>
            </a:b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60895" y="6075336"/>
            <a:ext cx="10841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 we have a template called base.html which has some basic elements but also includes a </a:t>
            </a:r>
            <a:r>
              <a:rPr lang="en-US" dirty="0" smtClean="0">
                <a:solidFill>
                  <a:srgbClr val="FFFF00"/>
                </a:solidFill>
              </a:rPr>
              <a:t>control statement </a:t>
            </a:r>
            <a:r>
              <a:rPr lang="en-US" dirty="0" smtClean="0"/>
              <a:t>which</a:t>
            </a:r>
            <a:br>
              <a:rPr lang="en-US" dirty="0" smtClean="0"/>
            </a:br>
            <a:r>
              <a:rPr lang="en-US" dirty="0" smtClean="0"/>
              <a:t>allows us to derive and extend the template.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61634" y="3479367"/>
            <a:ext cx="10151390" cy="258532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6600"/>
                </a:solidFill>
                <a:latin typeface="Courier New"/>
              </a:rPr>
              <a:t>&lt;html&gt;</a:t>
            </a:r>
            <a:r>
              <a:rPr lang="en-US" b="1" dirty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/>
              </a:rPr>
            </a:br>
            <a:r>
              <a:rPr lang="en-US" b="1" dirty="0" smtClean="0">
                <a:solidFill>
                  <a:srgbClr val="FFFFFF"/>
                </a:solidFill>
                <a:latin typeface="Courier New"/>
              </a:rPr>
              <a:t>  </a:t>
            </a:r>
            <a:r>
              <a:rPr lang="en-US" dirty="0" smtClean="0">
                <a:solidFill>
                  <a:srgbClr val="FF6600"/>
                </a:solidFill>
                <a:latin typeface="Courier New"/>
              </a:rPr>
              <a:t>&lt;</a:t>
            </a:r>
            <a:r>
              <a:rPr lang="en-US" dirty="0">
                <a:solidFill>
                  <a:srgbClr val="FF6600"/>
                </a:solidFill>
                <a:latin typeface="Courier New"/>
              </a:rPr>
              <a:t>head&gt;</a:t>
            </a:r>
            <a:r>
              <a:rPr lang="en-US" b="1" dirty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/>
              </a:rPr>
            </a:br>
            <a:r>
              <a:rPr lang="en-US" b="1" dirty="0" smtClean="0">
                <a:solidFill>
                  <a:srgbClr val="FFFFFF"/>
                </a:solidFill>
                <a:latin typeface="Courier New"/>
              </a:rPr>
              <a:t>    </a:t>
            </a:r>
            <a:r>
              <a:rPr lang="en-US" dirty="0" smtClean="0">
                <a:solidFill>
                  <a:srgbClr val="FF6600"/>
                </a:solidFill>
                <a:latin typeface="Courier New"/>
              </a:rPr>
              <a:t>&lt;</a:t>
            </a:r>
            <a:r>
              <a:rPr lang="en-US" dirty="0">
                <a:solidFill>
                  <a:srgbClr val="FF6600"/>
                </a:solidFill>
                <a:latin typeface="Courier New"/>
              </a:rPr>
              <a:t>title&gt;</a:t>
            </a:r>
            <a:r>
              <a:rPr lang="en-US" b="1" dirty="0">
                <a:solidFill>
                  <a:srgbClr val="FFFFFF"/>
                </a:solidFill>
                <a:latin typeface="Courier New"/>
              </a:rPr>
              <a:t>Taylor Swift Concert Ticket-Price Showdown</a:t>
            </a:r>
            <a:r>
              <a:rPr lang="en-US" dirty="0">
                <a:solidFill>
                  <a:srgbClr val="FF6600"/>
                </a:solidFill>
                <a:latin typeface="Courier New"/>
              </a:rPr>
              <a:t>&lt;/title&gt;</a:t>
            </a:r>
            <a:r>
              <a:rPr lang="en-US" b="1" dirty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/>
              </a:rPr>
            </a:br>
            <a:r>
              <a:rPr lang="en-US" b="1" dirty="0" smtClean="0">
                <a:solidFill>
                  <a:srgbClr val="FFFFFF"/>
                </a:solidFill>
                <a:latin typeface="Courier New"/>
              </a:rPr>
              <a:t>  </a:t>
            </a:r>
            <a:r>
              <a:rPr lang="en-US" dirty="0" smtClean="0">
                <a:solidFill>
                  <a:srgbClr val="FF6600"/>
                </a:solidFill>
                <a:latin typeface="Courier New"/>
              </a:rPr>
              <a:t>&lt;/</a:t>
            </a:r>
            <a:r>
              <a:rPr lang="en-US" dirty="0">
                <a:solidFill>
                  <a:srgbClr val="FF6600"/>
                </a:solidFill>
                <a:latin typeface="Courier New"/>
              </a:rPr>
              <a:t>head&gt;</a:t>
            </a:r>
            <a:r>
              <a:rPr lang="en-US" b="1" dirty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/>
              </a:rPr>
            </a:br>
            <a:r>
              <a:rPr lang="en-US" b="1" dirty="0" smtClean="0">
                <a:solidFill>
                  <a:srgbClr val="FFFFFF"/>
                </a:solidFill>
                <a:latin typeface="Courier New"/>
              </a:rPr>
              <a:t>  </a:t>
            </a:r>
            <a:r>
              <a:rPr lang="en-US" dirty="0" smtClean="0">
                <a:solidFill>
                  <a:srgbClr val="FF6600"/>
                </a:solidFill>
                <a:latin typeface="Courier New"/>
              </a:rPr>
              <a:t>&lt;</a:t>
            </a:r>
            <a:r>
              <a:rPr lang="en-US" dirty="0">
                <a:solidFill>
                  <a:srgbClr val="FF6600"/>
                </a:solidFill>
                <a:latin typeface="Courier New"/>
              </a:rPr>
              <a:t>body&gt;</a:t>
            </a:r>
            <a:r>
              <a:rPr lang="en-US" b="1" dirty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/>
              </a:rPr>
            </a:br>
            <a:r>
              <a:rPr lang="en-US" b="1" dirty="0" smtClean="0">
                <a:solidFill>
                  <a:srgbClr val="FFFFFF"/>
                </a:solidFill>
                <a:latin typeface="Courier New"/>
              </a:rPr>
              <a:t>    </a:t>
            </a:r>
            <a:r>
              <a:rPr lang="en-US" dirty="0" smtClean="0">
                <a:solidFill>
                  <a:srgbClr val="FF6600"/>
                </a:solidFill>
                <a:latin typeface="Courier New"/>
              </a:rPr>
              <a:t>&lt;</a:t>
            </a:r>
            <a:r>
              <a:rPr lang="en-US" dirty="0">
                <a:solidFill>
                  <a:srgbClr val="FF6600"/>
                </a:solidFill>
                <a:latin typeface="Courier New"/>
              </a:rPr>
              <a:t>h1&gt;</a:t>
            </a:r>
            <a:r>
              <a:rPr lang="en-US" b="1" dirty="0">
                <a:solidFill>
                  <a:srgbClr val="FFFFFF"/>
                </a:solidFill>
                <a:latin typeface="Courier New"/>
              </a:rPr>
              <a:t> Welcome to the Taylor Swift Concert Ticket-Price Showdown! </a:t>
            </a:r>
            <a:r>
              <a:rPr lang="en-US" dirty="0">
                <a:solidFill>
                  <a:srgbClr val="FF6600"/>
                </a:solidFill>
                <a:latin typeface="Courier New"/>
              </a:rPr>
              <a:t>&lt;/h1&gt;</a:t>
            </a:r>
            <a:r>
              <a:rPr lang="en-US" b="1" dirty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/>
              </a:rPr>
            </a:br>
            <a:r>
              <a:rPr lang="en-US" b="1" dirty="0" smtClean="0">
                <a:solidFill>
                  <a:srgbClr val="FFFFFF"/>
                </a:solidFill>
                <a:latin typeface="Courier New"/>
              </a:rPr>
              <a:t>    </a:t>
            </a:r>
            <a:r>
              <a:rPr lang="en-US" b="1" dirty="0" smtClean="0">
                <a:solidFill>
                  <a:srgbClr val="FFFF00"/>
                </a:solidFill>
                <a:latin typeface="Courier New"/>
              </a:rPr>
              <a:t>{% </a:t>
            </a:r>
            <a:r>
              <a:rPr lang="en-US" b="1" dirty="0">
                <a:solidFill>
                  <a:srgbClr val="FFFF00"/>
                </a:solidFill>
                <a:latin typeface="Courier New"/>
              </a:rPr>
              <a:t>block content %} {% </a:t>
            </a:r>
            <a:r>
              <a:rPr lang="en-US" b="1" dirty="0" err="1">
                <a:solidFill>
                  <a:srgbClr val="FFFF00"/>
                </a:solidFill>
                <a:latin typeface="Courier New"/>
              </a:rPr>
              <a:t>endblock</a:t>
            </a:r>
            <a:r>
              <a:rPr lang="en-US" b="1" dirty="0">
                <a:solidFill>
                  <a:srgbClr val="FFFF00"/>
                </a:solidFill>
                <a:latin typeface="Courier New"/>
              </a:rPr>
              <a:t> %} </a:t>
            </a:r>
            <a:r>
              <a:rPr lang="en-US" b="1" dirty="0" smtClean="0">
                <a:solidFill>
                  <a:srgbClr val="FFFF00"/>
                </a:solidFill>
                <a:latin typeface="Courier New"/>
              </a:rPr>
              <a:t>  </a:t>
            </a:r>
            <a:r>
              <a:rPr lang="en-US" b="1" dirty="0" smtClean="0">
                <a:solidFill>
                  <a:srgbClr val="FFFFFF"/>
                </a:solidFill>
                <a:latin typeface="Courier New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/>
              </a:rPr>
            </a:br>
            <a:r>
              <a:rPr lang="en-US" b="1" dirty="0" smtClean="0">
                <a:solidFill>
                  <a:srgbClr val="FFFFFF"/>
                </a:solidFill>
                <a:latin typeface="Courier New"/>
              </a:rPr>
              <a:t>  </a:t>
            </a:r>
            <a:r>
              <a:rPr lang="en-US" dirty="0" smtClean="0">
                <a:solidFill>
                  <a:srgbClr val="FF6600"/>
                </a:solidFill>
                <a:latin typeface="Courier New"/>
              </a:rPr>
              <a:t>&lt;/</a:t>
            </a:r>
            <a:r>
              <a:rPr lang="en-US" dirty="0">
                <a:solidFill>
                  <a:srgbClr val="FF6600"/>
                </a:solidFill>
                <a:latin typeface="Courier New"/>
              </a:rPr>
              <a:t>body&gt;</a:t>
            </a:r>
            <a:r>
              <a:rPr lang="en-US" b="1" dirty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/>
              </a:rPr>
            </a:br>
            <a:r>
              <a:rPr lang="en-US" dirty="0" smtClean="0">
                <a:solidFill>
                  <a:srgbClr val="FF6600"/>
                </a:solidFill>
                <a:latin typeface="Courier New"/>
              </a:rPr>
              <a:t>&lt;/</a:t>
            </a:r>
            <a:r>
              <a:rPr lang="en-US" dirty="0">
                <a:solidFill>
                  <a:srgbClr val="FF6600"/>
                </a:solidFill>
                <a:latin typeface="Courier New"/>
              </a:rPr>
              <a:t>html&gt;</a:t>
            </a:r>
            <a:r>
              <a:rPr lang="en-US" b="1" dirty="0">
                <a:solidFill>
                  <a:srgbClr val="FFFFFF"/>
                </a:solidFill>
                <a:latin typeface="Courier New"/>
              </a:rPr>
              <a:t>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83974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templating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We’ve created a basic template which we can extend. So now I’ll</a:t>
            </a:r>
            <a:br>
              <a:rPr lang="en-US" dirty="0" smtClean="0"/>
            </a:br>
            <a:r>
              <a:rPr lang="en-US" dirty="0" smtClean="0"/>
              <a:t>create templates/index.html which derives from base.html and adds</a:t>
            </a:r>
            <a:br>
              <a:rPr lang="en-US" dirty="0" smtClean="0"/>
            </a:br>
            <a:r>
              <a:rPr lang="en-US" dirty="0" smtClean="0"/>
              <a:t>some more content.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406128" y="585216"/>
            <a:ext cx="1881028" cy="3724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ticket_app</a:t>
            </a:r>
            <a:r>
              <a:rPr lang="en-US" sz="2000" dirty="0" smtClean="0"/>
              <a:t>/</a:t>
            </a:r>
          </a:p>
          <a:p>
            <a:r>
              <a:rPr lang="en-US" sz="2000" dirty="0" smtClean="0"/>
              <a:t>   run.py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app/</a:t>
            </a:r>
            <a:br>
              <a:rPr lang="en-US" sz="2000" dirty="0" smtClean="0"/>
            </a:br>
            <a:r>
              <a:rPr lang="en-US" sz="2000" dirty="0" smtClean="0"/>
              <a:t>	__init__.py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views.py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static/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templates/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base.html</a:t>
            </a:r>
          </a:p>
          <a:p>
            <a:r>
              <a:rPr lang="en-US" sz="2000" dirty="0"/>
              <a:t>	 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FFFF00"/>
                </a:solidFill>
              </a:rPr>
              <a:t>index.html</a:t>
            </a:r>
          </a:p>
          <a:p>
            <a:r>
              <a:rPr lang="en-US" sz="2000" dirty="0" smtClean="0"/>
              <a:t>   </a:t>
            </a:r>
            <a:r>
              <a:rPr lang="en-US" sz="2000" dirty="0" err="1" smtClean="0"/>
              <a:t>tmp</a:t>
            </a:r>
            <a:r>
              <a:rPr lang="en-US" sz="2000" dirty="0" smtClean="0"/>
              <a:t>/</a:t>
            </a:r>
          </a:p>
          <a:p>
            <a:r>
              <a:rPr lang="en-US" dirty="0" smtClean="0"/>
              <a:t>   </a:t>
            </a:r>
            <a:br>
              <a:rPr lang="en-US" dirty="0" smtClean="0"/>
            </a:b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24127" y="5587198"/>
            <a:ext cx="91892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Now we have a template called </a:t>
            </a:r>
            <a:r>
              <a:rPr lang="en-US" dirty="0" smtClean="0"/>
              <a:t>index.html which inherits from base.html and specifies the matching block statement “content” 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80453" y="3913321"/>
            <a:ext cx="8296761" cy="147732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Courier New"/>
              </a:rPr>
              <a:t>{% extends base.html %} </a:t>
            </a:r>
            <a:r>
              <a:rPr lang="en-US" b="1" dirty="0" smtClean="0">
                <a:solidFill>
                  <a:srgbClr val="FFFFFF"/>
                </a:solidFill>
                <a:latin typeface="Courier New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/>
              </a:rPr>
            </a:br>
            <a:r>
              <a:rPr lang="en-US" b="1" dirty="0" smtClean="0">
                <a:solidFill>
                  <a:srgbClr val="FFFFFF"/>
                </a:solidFill>
                <a:latin typeface="Courier New"/>
              </a:rPr>
              <a:t>{% </a:t>
            </a:r>
            <a:r>
              <a:rPr lang="en-US" b="1" dirty="0">
                <a:solidFill>
                  <a:srgbClr val="FFFFFF"/>
                </a:solidFill>
                <a:latin typeface="Courier New"/>
              </a:rPr>
              <a:t>block content %} </a:t>
            </a:r>
            <a:r>
              <a:rPr lang="en-US" b="1" dirty="0" smtClean="0">
                <a:solidFill>
                  <a:srgbClr val="FFFFFF"/>
                </a:solidFill>
                <a:latin typeface="Courier New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/>
              </a:rPr>
            </a:br>
            <a:r>
              <a:rPr lang="en-US" dirty="0" smtClean="0">
                <a:solidFill>
                  <a:srgbClr val="FF6600"/>
                </a:solidFill>
                <a:latin typeface="Courier New"/>
              </a:rPr>
              <a:t>&lt;</a:t>
            </a:r>
            <a:r>
              <a:rPr lang="en-US" dirty="0">
                <a:solidFill>
                  <a:srgbClr val="FF6600"/>
                </a:solidFill>
                <a:latin typeface="Courier New"/>
              </a:rPr>
              <a:t>h2&gt;</a:t>
            </a:r>
            <a:r>
              <a:rPr lang="en-US" b="1" dirty="0">
                <a:solidFill>
                  <a:srgbClr val="FFFFFF"/>
                </a:solidFill>
                <a:latin typeface="Courier New"/>
              </a:rPr>
              <a:t> Find the best ticket prices in town with the </a:t>
            </a:r>
            <a:r>
              <a:rPr lang="en-US" b="1" dirty="0" smtClean="0">
                <a:solidFill>
                  <a:srgbClr val="FFFFFF"/>
                </a:solidFill>
                <a:latin typeface="Courier New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/>
              </a:rPr>
            </a:br>
            <a:r>
              <a:rPr lang="en-US" b="1" dirty="0" smtClean="0">
                <a:solidFill>
                  <a:srgbClr val="FFFFFF"/>
                </a:solidFill>
                <a:latin typeface="Courier New"/>
              </a:rPr>
              <a:t>Taylor </a:t>
            </a:r>
            <a:r>
              <a:rPr lang="en-US" b="1" dirty="0">
                <a:solidFill>
                  <a:srgbClr val="FFFFFF"/>
                </a:solidFill>
                <a:latin typeface="Courier New"/>
              </a:rPr>
              <a:t>Swift Concert Ticket-Price Showdown! </a:t>
            </a:r>
            <a:r>
              <a:rPr lang="en-US" dirty="0">
                <a:solidFill>
                  <a:srgbClr val="FF6600"/>
                </a:solidFill>
                <a:latin typeface="Courier New"/>
              </a:rPr>
              <a:t>&lt;/h2&gt;</a:t>
            </a:r>
            <a:r>
              <a:rPr lang="en-US" b="1" dirty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/>
              </a:rPr>
            </a:br>
            <a:r>
              <a:rPr lang="en-US" b="1" dirty="0" smtClean="0">
                <a:solidFill>
                  <a:srgbClr val="FFFFFF"/>
                </a:solidFill>
                <a:latin typeface="Courier New"/>
              </a:rPr>
              <a:t>{% </a:t>
            </a:r>
            <a:r>
              <a:rPr lang="en-US" b="1" dirty="0" err="1">
                <a:solidFill>
                  <a:srgbClr val="FFFFFF"/>
                </a:solidFill>
                <a:latin typeface="Courier New"/>
              </a:rPr>
              <a:t>endblock</a:t>
            </a:r>
            <a:r>
              <a:rPr lang="en-US" b="1" dirty="0">
                <a:solidFill>
                  <a:srgbClr val="FFFFFF"/>
                </a:solidFill>
                <a:latin typeface="Courier New"/>
              </a:rPr>
              <a:t> %}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97426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templating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last thing we need to do. Let’s update our views to access our template.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406128" y="585216"/>
            <a:ext cx="1881028" cy="3724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ticket_app</a:t>
            </a:r>
            <a:r>
              <a:rPr lang="en-US" sz="2000" dirty="0" smtClean="0"/>
              <a:t>/</a:t>
            </a:r>
          </a:p>
          <a:p>
            <a:r>
              <a:rPr lang="en-US" sz="2000" dirty="0" smtClean="0"/>
              <a:t>   run.py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app/</a:t>
            </a:r>
            <a:br>
              <a:rPr lang="en-US" sz="2000" dirty="0" smtClean="0"/>
            </a:br>
            <a:r>
              <a:rPr lang="en-US" sz="2000" dirty="0" smtClean="0"/>
              <a:t>	__init__.py</a:t>
            </a:r>
          </a:p>
          <a:p>
            <a:r>
              <a:rPr lang="en-US" sz="2000" dirty="0"/>
              <a:t>	</a:t>
            </a:r>
            <a:r>
              <a:rPr lang="en-US" sz="2000" dirty="0" smtClean="0">
                <a:solidFill>
                  <a:srgbClr val="FFFF00"/>
                </a:solidFill>
              </a:rPr>
              <a:t>views.py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static/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templates/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base.html</a:t>
            </a:r>
          </a:p>
          <a:p>
            <a:r>
              <a:rPr lang="en-US" sz="2000" dirty="0"/>
              <a:t>	 </a:t>
            </a:r>
            <a:r>
              <a:rPr lang="en-US" sz="2000" dirty="0" smtClean="0"/>
              <a:t>  index.html</a:t>
            </a:r>
          </a:p>
          <a:p>
            <a:r>
              <a:rPr lang="en-US" sz="2000" dirty="0" smtClean="0"/>
              <a:t>   </a:t>
            </a:r>
            <a:r>
              <a:rPr lang="en-US" sz="2000" dirty="0" err="1" smtClean="0"/>
              <a:t>tmp</a:t>
            </a:r>
            <a:r>
              <a:rPr lang="en-US" sz="2000" dirty="0" smtClean="0"/>
              <a:t>/</a:t>
            </a:r>
          </a:p>
          <a:p>
            <a:r>
              <a:rPr lang="en-US" dirty="0" smtClean="0"/>
              <a:t>   </a:t>
            </a:r>
            <a:br>
              <a:rPr lang="en-US" dirty="0" smtClean="0"/>
            </a:b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05214" y="6044339"/>
            <a:ext cx="3163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Invokes Jinja2 </a:t>
            </a:r>
            <a:r>
              <a:rPr lang="en-US" dirty="0" err="1" smtClean="0"/>
              <a:t>templating</a:t>
            </a:r>
            <a:r>
              <a:rPr lang="en-US" dirty="0" smtClean="0"/>
              <a:t> engine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324027" y="5548393"/>
            <a:ext cx="565688" cy="503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224365" y="3557257"/>
            <a:ext cx="6096000" cy="1754326"/>
          </a:xfrm>
          <a:prstGeom prst="rect">
            <a:avLst/>
          </a:prstGeom>
          <a:ln>
            <a:noFill/>
          </a:ln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Courier New"/>
              </a:rPr>
              <a:t>from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 flask </a:t>
            </a:r>
            <a:r>
              <a:rPr lang="en-US" b="1" dirty="0">
                <a:solidFill>
                  <a:srgbClr val="FF6600"/>
                </a:solidFill>
                <a:latin typeface="Courier New"/>
              </a:rPr>
              <a:t>import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/>
              </a:rPr>
              <a:t>render_template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/>
              </a:rPr>
              <a:t>from</a:t>
            </a:r>
            <a:r>
              <a:rPr lang="en-US" dirty="0" smtClean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app </a:t>
            </a:r>
            <a:r>
              <a:rPr lang="en-US" b="1" dirty="0">
                <a:solidFill>
                  <a:srgbClr val="FF6600"/>
                </a:solidFill>
                <a:latin typeface="Courier New"/>
              </a:rPr>
              <a:t>import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/>
              </a:rPr>
              <a:t>my_app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/>
              </a:rPr>
            </a:br>
            <a:r>
              <a:rPr lang="en-US" dirty="0" smtClean="0">
                <a:solidFill>
                  <a:srgbClr val="FFFFFF"/>
                </a:solidFill>
                <a:latin typeface="Courier New"/>
              </a:rPr>
              <a:t>@</a:t>
            </a:r>
            <a:r>
              <a:rPr lang="en-US" dirty="0" err="1">
                <a:solidFill>
                  <a:srgbClr val="FFFFFF"/>
                </a:solidFill>
                <a:latin typeface="Courier New"/>
              </a:rPr>
              <a:t>my_app.route</a:t>
            </a:r>
            <a:r>
              <a:rPr lang="en-US" b="1" dirty="0">
                <a:solidFill>
                  <a:srgbClr val="FFCC0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66FF00"/>
                </a:solidFill>
                <a:latin typeface="Courier New"/>
              </a:rPr>
              <a:t>'/'</a:t>
            </a:r>
            <a:r>
              <a:rPr lang="en-US" b="1" dirty="0">
                <a:solidFill>
                  <a:srgbClr val="FFCC00"/>
                </a:solidFill>
                <a:latin typeface="Courier New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/>
              </a:rPr>
            </a:br>
            <a:r>
              <a:rPr lang="en-US" dirty="0" smtClean="0">
                <a:solidFill>
                  <a:srgbClr val="FFFFFF"/>
                </a:solidFill>
                <a:latin typeface="Courier New"/>
              </a:rPr>
              <a:t>@</a:t>
            </a:r>
            <a:r>
              <a:rPr lang="en-US" dirty="0" err="1">
                <a:solidFill>
                  <a:srgbClr val="FFFFFF"/>
                </a:solidFill>
                <a:latin typeface="Courier New"/>
              </a:rPr>
              <a:t>my_app.route</a:t>
            </a:r>
            <a:r>
              <a:rPr lang="en-US" b="1" dirty="0">
                <a:solidFill>
                  <a:srgbClr val="FFCC0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66FF00"/>
                </a:solidFill>
                <a:latin typeface="Courier New"/>
              </a:rPr>
              <a:t>'/index'</a:t>
            </a:r>
            <a:r>
              <a:rPr lang="en-US" b="1" dirty="0">
                <a:solidFill>
                  <a:srgbClr val="FFCC00"/>
                </a:solidFill>
                <a:latin typeface="Courier New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/>
              </a:rPr>
            </a:br>
            <a:r>
              <a:rPr lang="en-US" b="1" dirty="0" err="1" smtClean="0">
                <a:solidFill>
                  <a:srgbClr val="FF6600"/>
                </a:solidFill>
                <a:latin typeface="Courier New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/>
              </a:rPr>
              <a:t>index</a:t>
            </a:r>
            <a:r>
              <a:rPr lang="en-US" b="1" dirty="0">
                <a:solidFill>
                  <a:srgbClr val="FFCC00"/>
                </a:solidFill>
                <a:latin typeface="Courier New"/>
              </a:rPr>
              <a:t>():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/>
              </a:rPr>
            </a:br>
            <a:r>
              <a:rPr lang="en-US" dirty="0" smtClean="0">
                <a:solidFill>
                  <a:srgbClr val="FFFFFF"/>
                </a:solidFill>
                <a:latin typeface="Courier New"/>
              </a:rPr>
              <a:t>    </a:t>
            </a:r>
            <a:r>
              <a:rPr lang="en-US" b="1" dirty="0" smtClean="0">
                <a:solidFill>
                  <a:srgbClr val="FF6600"/>
                </a:solidFill>
                <a:latin typeface="Courier New"/>
              </a:rPr>
              <a:t>return</a:t>
            </a:r>
            <a:r>
              <a:rPr lang="en-US" dirty="0" smtClean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/>
              </a:rPr>
              <a:t>render_template</a:t>
            </a:r>
            <a:r>
              <a:rPr lang="en-US" b="1" dirty="0">
                <a:solidFill>
                  <a:srgbClr val="FFCC0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66FF00"/>
                </a:solidFill>
                <a:latin typeface="Courier New"/>
              </a:rPr>
              <a:t>'index.html'</a:t>
            </a:r>
            <a:r>
              <a:rPr lang="en-US" b="1" dirty="0">
                <a:solidFill>
                  <a:srgbClr val="FFCC00"/>
                </a:solidFill>
                <a:latin typeface="Courier New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2803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development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frameworks are collections of packages or modules which allow developers to write web applications with minimal attention paid to low-level details like protocols, sockets and process management.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Common operations implemented by web frameworks: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URL routing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Output format templating.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Database manipulation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Basic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542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templating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3505" r="18235" b="49206"/>
          <a:stretch/>
        </p:blipFill>
        <p:spPr>
          <a:xfrm>
            <a:off x="799292" y="2619214"/>
            <a:ext cx="10638456" cy="272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238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Obviously, we don’t just want to display text to the user, we want</a:t>
            </a:r>
            <a:br>
              <a:rPr lang="en-US" dirty="0" smtClean="0"/>
            </a:br>
            <a:r>
              <a:rPr lang="en-US" dirty="0" smtClean="0"/>
              <a:t>to allow them to search for tickets. Naturally, we turn our attention </a:t>
            </a:r>
            <a:br>
              <a:rPr lang="en-US" dirty="0" smtClean="0"/>
            </a:br>
            <a:r>
              <a:rPr lang="en-US" dirty="0" smtClean="0"/>
              <a:t>to forms.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06128" y="585216"/>
            <a:ext cx="1881028" cy="3724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ticket_app</a:t>
            </a:r>
            <a:r>
              <a:rPr lang="en-US" sz="2000" dirty="0" smtClean="0"/>
              <a:t>/</a:t>
            </a:r>
          </a:p>
          <a:p>
            <a:r>
              <a:rPr lang="en-US" sz="2000" dirty="0" smtClean="0"/>
              <a:t>   run.py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app/</a:t>
            </a:r>
            <a:br>
              <a:rPr lang="en-US" sz="2000" dirty="0" smtClean="0"/>
            </a:br>
            <a:r>
              <a:rPr lang="en-US" sz="2000" dirty="0" smtClean="0"/>
              <a:t>	__init__.py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views.py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static/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templates/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base.html</a:t>
            </a:r>
          </a:p>
          <a:p>
            <a:r>
              <a:rPr lang="en-US" sz="2000" dirty="0"/>
              <a:t>	 </a:t>
            </a:r>
            <a:r>
              <a:rPr lang="en-US" sz="2000" dirty="0" smtClean="0"/>
              <a:t>  index.html</a:t>
            </a:r>
          </a:p>
          <a:p>
            <a:r>
              <a:rPr lang="en-US" sz="2000" dirty="0" smtClean="0"/>
              <a:t>   </a:t>
            </a:r>
            <a:r>
              <a:rPr lang="en-US" sz="2000" dirty="0" err="1" smtClean="0"/>
              <a:t>tmp</a:t>
            </a:r>
            <a:r>
              <a:rPr lang="en-US" sz="2000" dirty="0" smtClean="0"/>
              <a:t>/</a:t>
            </a:r>
          </a:p>
          <a:p>
            <a:r>
              <a:rPr lang="en-US" dirty="0" smtClean="0"/>
              <a:t>   </a:t>
            </a:r>
            <a:br>
              <a:rPr lang="en-US" dirty="0" smtClean="0"/>
            </a:b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50570" y="3785616"/>
            <a:ext cx="6340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t_app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ticket_app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pip install flask-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wtf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1377" y="4862822"/>
            <a:ext cx="9663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Let’s install the </a:t>
            </a:r>
            <a:r>
              <a:rPr lang="en-US" dirty="0" err="1" smtClean="0"/>
              <a:t>WTForms</a:t>
            </a:r>
            <a:r>
              <a:rPr lang="en-US" dirty="0" smtClean="0"/>
              <a:t> extension which integrates </a:t>
            </a:r>
            <a:r>
              <a:rPr lang="en-US" dirty="0" err="1" smtClean="0"/>
              <a:t>WTForms</a:t>
            </a:r>
            <a:r>
              <a:rPr lang="en-US" dirty="0" smtClean="0"/>
              <a:t>, a form validation and rendering library, </a:t>
            </a:r>
          </a:p>
          <a:p>
            <a:r>
              <a:rPr lang="en-US" dirty="0"/>
              <a:t>w</a:t>
            </a:r>
            <a:r>
              <a:rPr lang="en-US" dirty="0" smtClean="0"/>
              <a:t>ith Flask.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5733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using extensions with Flask, typically you will have to</a:t>
            </a:r>
            <a:br>
              <a:rPr lang="en-US" dirty="0" smtClean="0"/>
            </a:br>
            <a:r>
              <a:rPr lang="en-US" dirty="0" smtClean="0"/>
              <a:t>perform some kind of configuration. This can be done in the </a:t>
            </a:r>
            <a:br>
              <a:rPr lang="en-US" dirty="0" smtClean="0"/>
            </a:br>
            <a:r>
              <a:rPr lang="en-US" dirty="0" smtClean="0"/>
              <a:t>“config.py” file at the root of your project.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06128" y="585216"/>
            <a:ext cx="1881028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ticket_app</a:t>
            </a:r>
            <a:r>
              <a:rPr lang="en-US" sz="2000" dirty="0" smtClean="0"/>
              <a:t>/</a:t>
            </a:r>
          </a:p>
          <a:p>
            <a:r>
              <a:rPr lang="en-US" sz="2000" dirty="0" smtClean="0"/>
              <a:t>   </a:t>
            </a:r>
            <a:r>
              <a:rPr lang="en-US" sz="2000" dirty="0" smtClean="0">
                <a:solidFill>
                  <a:srgbClr val="FFFF00"/>
                </a:solidFill>
              </a:rPr>
              <a:t>config.py</a:t>
            </a:r>
          </a:p>
          <a:p>
            <a:r>
              <a:rPr lang="en-US" sz="2000" dirty="0" smtClean="0"/>
              <a:t>   run.py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app/</a:t>
            </a:r>
            <a:br>
              <a:rPr lang="en-US" sz="2000" dirty="0" smtClean="0"/>
            </a:br>
            <a:r>
              <a:rPr lang="en-US" sz="2000" dirty="0" smtClean="0"/>
              <a:t>	__init__.py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views.py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static/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templates/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base.html</a:t>
            </a:r>
          </a:p>
          <a:p>
            <a:r>
              <a:rPr lang="en-US" sz="2000" dirty="0"/>
              <a:t>	 </a:t>
            </a:r>
            <a:r>
              <a:rPr lang="en-US" sz="2000" dirty="0" smtClean="0"/>
              <a:t>  index.html</a:t>
            </a:r>
          </a:p>
          <a:p>
            <a:r>
              <a:rPr lang="en-US" sz="2000" dirty="0" smtClean="0"/>
              <a:t>   </a:t>
            </a:r>
            <a:r>
              <a:rPr lang="en-US" sz="2000" dirty="0" err="1" smtClean="0"/>
              <a:t>tmp</a:t>
            </a:r>
            <a:r>
              <a:rPr lang="en-US" sz="2000" dirty="0" smtClean="0"/>
              <a:t>/</a:t>
            </a:r>
          </a:p>
          <a:p>
            <a:r>
              <a:rPr lang="en-US" dirty="0" smtClean="0"/>
              <a:t>   </a:t>
            </a:r>
            <a:br>
              <a:rPr lang="en-US" dirty="0" smtClean="0"/>
            </a:b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01858" y="3974514"/>
            <a:ext cx="5423280" cy="646331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WTF_CSRF_ENABLED = True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SECRET_KEY = ‘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somesuperdupersecretkey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01858" y="3605182"/>
            <a:ext cx="1023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onfig.py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24128" y="5207431"/>
            <a:ext cx="9671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the </a:t>
            </a:r>
            <a:r>
              <a:rPr lang="en-US" dirty="0" err="1" smtClean="0"/>
              <a:t>WTForms</a:t>
            </a:r>
            <a:r>
              <a:rPr lang="en-US" dirty="0" smtClean="0"/>
              <a:t> extension, we need to specify whether cross-site request forgery protection is enabled</a:t>
            </a:r>
            <a:br>
              <a:rPr lang="en-US" dirty="0" smtClean="0"/>
            </a:br>
            <a:r>
              <a:rPr lang="en-US" dirty="0" smtClean="0"/>
              <a:t>and the key to use to validate the form.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6006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Now, we just modify __init__.py to set up our Flask object to use</a:t>
            </a:r>
            <a:br>
              <a:rPr lang="en-US" dirty="0" smtClean="0"/>
            </a:br>
            <a:r>
              <a:rPr lang="en-US" dirty="0" smtClean="0"/>
              <a:t>the settings in our </a:t>
            </a:r>
            <a:r>
              <a:rPr lang="en-US" dirty="0" err="1" smtClean="0"/>
              <a:t>config</a:t>
            </a:r>
            <a:r>
              <a:rPr lang="en-US" dirty="0" smtClean="0"/>
              <a:t> file.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06128" y="585216"/>
            <a:ext cx="1881028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ticket_app</a:t>
            </a:r>
            <a:r>
              <a:rPr lang="en-US" sz="2000" dirty="0" smtClean="0"/>
              <a:t>/</a:t>
            </a:r>
          </a:p>
          <a:p>
            <a:r>
              <a:rPr lang="en-US" sz="2000" dirty="0" smtClean="0"/>
              <a:t>   config.py</a:t>
            </a:r>
          </a:p>
          <a:p>
            <a:r>
              <a:rPr lang="en-US" sz="2000" dirty="0" smtClean="0"/>
              <a:t>   run.py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app/</a:t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FFFF00"/>
                </a:solidFill>
              </a:rPr>
              <a:t>__init__.py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views.py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static/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templates/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base.html</a:t>
            </a:r>
          </a:p>
          <a:p>
            <a:r>
              <a:rPr lang="en-US" sz="2000" dirty="0"/>
              <a:t>	 </a:t>
            </a:r>
            <a:r>
              <a:rPr lang="en-US" sz="2000" dirty="0" smtClean="0"/>
              <a:t>  index.html</a:t>
            </a:r>
          </a:p>
          <a:p>
            <a:r>
              <a:rPr lang="en-US" sz="2000" dirty="0" smtClean="0"/>
              <a:t>   </a:t>
            </a:r>
            <a:r>
              <a:rPr lang="en-US" sz="2000" dirty="0" err="1" smtClean="0"/>
              <a:t>tmp</a:t>
            </a:r>
            <a:r>
              <a:rPr lang="en-US" sz="2000" dirty="0" smtClean="0"/>
              <a:t>/</a:t>
            </a:r>
          </a:p>
          <a:p>
            <a:r>
              <a:rPr lang="en-US" dirty="0" smtClean="0"/>
              <a:t>   </a:t>
            </a:r>
            <a:br>
              <a:rPr lang="en-US" dirty="0" smtClean="0"/>
            </a:b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82671" y="3761713"/>
            <a:ext cx="6096000" cy="1754326"/>
          </a:xfrm>
          <a:prstGeom prst="rect">
            <a:avLst/>
          </a:prstGeom>
          <a:ln>
            <a:noFill/>
          </a:ln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Courier New"/>
              </a:rPr>
              <a:t>from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 flask </a:t>
            </a:r>
            <a:r>
              <a:rPr lang="en-US" b="1" dirty="0">
                <a:solidFill>
                  <a:srgbClr val="FF6600"/>
                </a:solidFill>
                <a:latin typeface="Courier New"/>
              </a:rPr>
              <a:t>import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 Flask </a:t>
            </a:r>
            <a:r>
              <a:rPr lang="en-US" dirty="0" smtClean="0">
                <a:solidFill>
                  <a:srgbClr val="FFFFFF"/>
                </a:solidFill>
                <a:latin typeface="Courier New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/>
              </a:rPr>
            </a:br>
            <a:r>
              <a:rPr lang="en-US" dirty="0" smtClean="0">
                <a:solidFill>
                  <a:srgbClr val="FFFFFF"/>
                </a:solidFill>
                <a:latin typeface="Courier New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/>
              </a:rPr>
            </a:br>
            <a:r>
              <a:rPr lang="en-US" dirty="0" err="1" smtClean="0">
                <a:solidFill>
                  <a:srgbClr val="FFFFFF"/>
                </a:solidFill>
                <a:latin typeface="Courier New"/>
              </a:rPr>
              <a:t>my_app</a:t>
            </a:r>
            <a:r>
              <a:rPr lang="en-US" dirty="0" smtClean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 Flask</a:t>
            </a:r>
            <a:r>
              <a:rPr lang="en-US" b="1" dirty="0">
                <a:solidFill>
                  <a:srgbClr val="FFCC0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__name__</a:t>
            </a:r>
            <a:r>
              <a:rPr lang="en-US" b="1" dirty="0">
                <a:solidFill>
                  <a:srgbClr val="FFCC00"/>
                </a:solidFill>
                <a:latin typeface="Courier New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/>
              </a:rPr>
              <a:t>my_app</a:t>
            </a:r>
            <a:r>
              <a:rPr lang="en-US" b="1" dirty="0" err="1">
                <a:solidFill>
                  <a:srgbClr val="FFCC00"/>
                </a:solidFill>
                <a:latin typeface="Courier New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/>
              </a:rPr>
              <a:t>config</a:t>
            </a:r>
            <a:r>
              <a:rPr lang="en-US" b="1" dirty="0" err="1">
                <a:solidFill>
                  <a:srgbClr val="FFCC00"/>
                </a:solidFill>
                <a:latin typeface="Courier New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/>
              </a:rPr>
              <a:t>from_object</a:t>
            </a:r>
            <a:r>
              <a:rPr lang="en-US" b="1" dirty="0">
                <a:solidFill>
                  <a:srgbClr val="FFCC00"/>
                </a:solidFill>
                <a:latin typeface="Courier New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/>
              </a:rPr>
              <a:t>config</a:t>
            </a:r>
            <a:r>
              <a:rPr lang="en-US" b="1" dirty="0">
                <a:solidFill>
                  <a:srgbClr val="FFCC00"/>
                </a:solidFill>
                <a:latin typeface="Courier New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/>
              </a:rPr>
            </a:br>
            <a:r>
              <a:rPr lang="en-US" dirty="0" smtClean="0">
                <a:solidFill>
                  <a:srgbClr val="FFFFFF"/>
                </a:solidFill>
                <a:latin typeface="Courier New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/>
              </a:rPr>
              <a:t>from</a:t>
            </a:r>
            <a:r>
              <a:rPr lang="en-US" dirty="0" smtClean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app </a:t>
            </a:r>
            <a:r>
              <a:rPr lang="en-US" b="1" dirty="0">
                <a:solidFill>
                  <a:srgbClr val="FF6600"/>
                </a:solidFill>
                <a:latin typeface="Courier New"/>
              </a:rPr>
              <a:t>import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 views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628861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create our first form. All we want right now is to be able</a:t>
            </a:r>
            <a:br>
              <a:rPr lang="en-US" dirty="0" smtClean="0"/>
            </a:br>
            <a:r>
              <a:rPr lang="en-US" dirty="0" smtClean="0"/>
              <a:t>to accept some string which represents the event name and the </a:t>
            </a:r>
            <a:br>
              <a:rPr lang="en-US" dirty="0" smtClean="0"/>
            </a:br>
            <a:r>
              <a:rPr lang="en-US" dirty="0" smtClean="0"/>
              <a:t>location.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We’ll create a forms.py inside of app/.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06128" y="585216"/>
            <a:ext cx="1881028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ticket_app</a:t>
            </a:r>
            <a:r>
              <a:rPr lang="en-US" sz="2000" dirty="0" smtClean="0"/>
              <a:t>/</a:t>
            </a:r>
          </a:p>
          <a:p>
            <a:r>
              <a:rPr lang="en-US" sz="2000" dirty="0" smtClean="0"/>
              <a:t>   config.py</a:t>
            </a:r>
          </a:p>
          <a:p>
            <a:r>
              <a:rPr lang="en-US" sz="2000" dirty="0" smtClean="0"/>
              <a:t>   run.py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app/</a:t>
            </a:r>
            <a:br>
              <a:rPr lang="en-US" sz="2000" dirty="0" smtClean="0"/>
            </a:br>
            <a:r>
              <a:rPr lang="en-US" sz="2000" dirty="0" smtClean="0"/>
              <a:t>	__init__.py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views.py</a:t>
            </a:r>
          </a:p>
          <a:p>
            <a:r>
              <a:rPr lang="en-US" sz="2000" dirty="0"/>
              <a:t>	</a:t>
            </a:r>
            <a:r>
              <a:rPr lang="en-US" sz="2000" dirty="0" smtClean="0">
                <a:solidFill>
                  <a:srgbClr val="FFFF00"/>
                </a:solidFill>
              </a:rPr>
              <a:t>forms.py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static/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templates/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base.html</a:t>
            </a:r>
          </a:p>
          <a:p>
            <a:r>
              <a:rPr lang="en-US" sz="2000" dirty="0"/>
              <a:t>	 </a:t>
            </a:r>
            <a:r>
              <a:rPr lang="en-US" sz="2000" dirty="0" smtClean="0"/>
              <a:t>  index.html</a:t>
            </a:r>
          </a:p>
          <a:p>
            <a:r>
              <a:rPr lang="en-US" sz="2000" dirty="0" smtClean="0"/>
              <a:t>   </a:t>
            </a:r>
            <a:r>
              <a:rPr lang="en-US" sz="2000" dirty="0" err="1" smtClean="0"/>
              <a:t>tmp</a:t>
            </a:r>
            <a:r>
              <a:rPr lang="en-US" sz="2000" dirty="0" smtClean="0"/>
              <a:t>/</a:t>
            </a:r>
          </a:p>
          <a:p>
            <a:r>
              <a:rPr lang="en-US" dirty="0" smtClean="0"/>
              <a:t>   </a:t>
            </a:r>
            <a:br>
              <a:rPr lang="en-US" dirty="0" smtClean="0"/>
            </a:br>
            <a:r>
              <a:rPr lang="en-US" dirty="0" smtClean="0"/>
              <a:t>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2242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create our first form. All we want right now is to be able</a:t>
            </a:r>
            <a:br>
              <a:rPr lang="en-US" dirty="0" smtClean="0"/>
            </a:br>
            <a:r>
              <a:rPr lang="en-US" dirty="0" smtClean="0"/>
              <a:t>to accept some string which represents the event name and the </a:t>
            </a:r>
            <a:br>
              <a:rPr lang="en-US" dirty="0" smtClean="0"/>
            </a:br>
            <a:r>
              <a:rPr lang="en-US" dirty="0" smtClean="0"/>
              <a:t>location.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06128" y="585216"/>
            <a:ext cx="1881028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ticket_app</a:t>
            </a:r>
            <a:r>
              <a:rPr lang="en-US" sz="2000" dirty="0" smtClean="0"/>
              <a:t>/</a:t>
            </a:r>
          </a:p>
          <a:p>
            <a:r>
              <a:rPr lang="en-US" sz="2000" dirty="0" smtClean="0"/>
              <a:t>   config.py</a:t>
            </a:r>
          </a:p>
          <a:p>
            <a:r>
              <a:rPr lang="en-US" sz="2000" dirty="0" smtClean="0"/>
              <a:t>   run.py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app/</a:t>
            </a:r>
            <a:br>
              <a:rPr lang="en-US" sz="2000" dirty="0" smtClean="0"/>
            </a:br>
            <a:r>
              <a:rPr lang="en-US" sz="2000" dirty="0" smtClean="0"/>
              <a:t>	__init__.py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views.py</a:t>
            </a:r>
          </a:p>
          <a:p>
            <a:r>
              <a:rPr lang="en-US" sz="2000" dirty="0"/>
              <a:t>	</a:t>
            </a:r>
            <a:r>
              <a:rPr lang="en-US" sz="2000" dirty="0" smtClean="0">
                <a:solidFill>
                  <a:srgbClr val="FFFF00"/>
                </a:solidFill>
              </a:rPr>
              <a:t>forms.py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static/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templates/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base.html</a:t>
            </a:r>
          </a:p>
          <a:p>
            <a:r>
              <a:rPr lang="en-US" sz="2000" dirty="0"/>
              <a:t>	 </a:t>
            </a:r>
            <a:r>
              <a:rPr lang="en-US" sz="2000" dirty="0" smtClean="0"/>
              <a:t>  index.html</a:t>
            </a:r>
          </a:p>
          <a:p>
            <a:r>
              <a:rPr lang="en-US" sz="2000" dirty="0" smtClean="0"/>
              <a:t>   </a:t>
            </a:r>
            <a:r>
              <a:rPr lang="en-US" sz="2000" dirty="0" err="1" smtClean="0"/>
              <a:t>tmp</a:t>
            </a:r>
            <a:r>
              <a:rPr lang="en-US" sz="2000" dirty="0" smtClean="0"/>
              <a:t>/</a:t>
            </a:r>
          </a:p>
          <a:p>
            <a:r>
              <a:rPr lang="en-US" dirty="0" smtClean="0"/>
              <a:t>   </a:t>
            </a:r>
            <a:br>
              <a:rPr lang="en-US" dirty="0" smtClean="0"/>
            </a:b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53885" y="3931715"/>
            <a:ext cx="10097145" cy="258532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Courier New"/>
              </a:rPr>
              <a:t>from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/>
              </a:rPr>
              <a:t>flask</a:t>
            </a:r>
            <a:r>
              <a:rPr lang="en-US" b="1" dirty="0" err="1">
                <a:solidFill>
                  <a:srgbClr val="FFCC00"/>
                </a:solidFill>
                <a:latin typeface="Courier New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/>
              </a:rPr>
              <a:t>ext</a:t>
            </a:r>
            <a:r>
              <a:rPr lang="en-US" b="1" dirty="0" err="1">
                <a:solidFill>
                  <a:srgbClr val="FFCC00"/>
                </a:solidFill>
                <a:latin typeface="Courier New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/>
              </a:rPr>
              <a:t>wtf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/>
              </a:rPr>
              <a:t>import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 Form </a:t>
            </a:r>
            <a:r>
              <a:rPr lang="en-US" dirty="0" smtClean="0">
                <a:solidFill>
                  <a:srgbClr val="FFFFFF"/>
                </a:solidFill>
                <a:latin typeface="Courier New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/>
              </a:rPr>
              <a:t>from</a:t>
            </a:r>
            <a:r>
              <a:rPr lang="en-US" dirty="0" smtClean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/>
              </a:rPr>
              <a:t>wtforms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/>
              </a:rPr>
              <a:t>import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/>
              </a:rPr>
              <a:t>StringField</a:t>
            </a:r>
            <a:r>
              <a:rPr lang="en-US" b="1" dirty="0">
                <a:solidFill>
                  <a:srgbClr val="FFCC00"/>
                </a:solidFill>
                <a:latin typeface="Courier New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/>
              </a:rPr>
              <a:t>SelectField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/>
              </a:rPr>
              <a:t>from</a:t>
            </a:r>
            <a:r>
              <a:rPr lang="en-US" dirty="0" smtClean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/>
              </a:rPr>
              <a:t>wtforms</a:t>
            </a:r>
            <a:r>
              <a:rPr lang="en-US" b="1" dirty="0" err="1">
                <a:solidFill>
                  <a:srgbClr val="FFCC00"/>
                </a:solidFill>
                <a:latin typeface="Courier New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/>
              </a:rPr>
              <a:t>validators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/>
              </a:rPr>
              <a:t>import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/>
              </a:rPr>
              <a:t>DataRequired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/>
              </a:rPr>
            </a:br>
            <a:r>
              <a:rPr lang="en-US" dirty="0" smtClean="0">
                <a:solidFill>
                  <a:srgbClr val="FFFFFF"/>
                </a:solidFill>
                <a:latin typeface="Courier New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/>
              </a:rPr>
              <a:t>class</a:t>
            </a:r>
            <a:r>
              <a:rPr lang="en-US" dirty="0" smtClean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Courier New"/>
              </a:rPr>
              <a:t>EventSearch</a:t>
            </a:r>
            <a:r>
              <a:rPr lang="en-US" b="1" dirty="0">
                <a:solidFill>
                  <a:srgbClr val="FFCC0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Form</a:t>
            </a:r>
            <a:r>
              <a:rPr lang="en-US" b="1" dirty="0">
                <a:solidFill>
                  <a:srgbClr val="FFCC00"/>
                </a:solidFill>
                <a:latin typeface="Courier New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/>
              </a:rPr>
            </a:br>
            <a:r>
              <a:rPr lang="en-US" dirty="0" smtClean="0">
                <a:solidFill>
                  <a:srgbClr val="FFFFFF"/>
                </a:solidFill>
                <a:latin typeface="Courier New"/>
              </a:rPr>
              <a:t>    </a:t>
            </a:r>
            <a:r>
              <a:rPr lang="en-US" dirty="0" err="1" smtClean="0">
                <a:solidFill>
                  <a:srgbClr val="FFFFFF"/>
                </a:solidFill>
                <a:latin typeface="Courier New"/>
              </a:rPr>
              <a:t>event_name</a:t>
            </a:r>
            <a:r>
              <a:rPr lang="en-US" dirty="0" smtClean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/>
              </a:rPr>
              <a:t>StringField</a:t>
            </a:r>
            <a:r>
              <a:rPr lang="en-US" b="1" dirty="0">
                <a:solidFill>
                  <a:srgbClr val="FFCC0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66FF00"/>
                </a:solidFill>
                <a:latin typeface="Courier New"/>
              </a:rPr>
              <a:t>'</a:t>
            </a:r>
            <a:r>
              <a:rPr lang="en-US" dirty="0" err="1">
                <a:solidFill>
                  <a:srgbClr val="66FF00"/>
                </a:solidFill>
                <a:latin typeface="Courier New"/>
              </a:rPr>
              <a:t>event_name</a:t>
            </a:r>
            <a:r>
              <a:rPr lang="en-US" dirty="0">
                <a:solidFill>
                  <a:srgbClr val="66FF00"/>
                </a:solidFill>
                <a:latin typeface="Courier New"/>
              </a:rPr>
              <a:t>'</a:t>
            </a:r>
            <a:r>
              <a:rPr lang="en-US" b="1" dirty="0">
                <a:solidFill>
                  <a:srgbClr val="FFCC00"/>
                </a:solidFill>
                <a:latin typeface="Courier New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 validators</a:t>
            </a:r>
            <a:r>
              <a:rPr lang="en-US" b="1" dirty="0">
                <a:solidFill>
                  <a:srgbClr val="FFCC00"/>
                </a:solidFill>
                <a:latin typeface="Courier New"/>
              </a:rPr>
              <a:t>=[</a:t>
            </a:r>
            <a:r>
              <a:rPr lang="en-US" dirty="0" err="1">
                <a:solidFill>
                  <a:srgbClr val="FFFFFF"/>
                </a:solidFill>
                <a:latin typeface="Courier New"/>
              </a:rPr>
              <a:t>DataRequired</a:t>
            </a:r>
            <a:r>
              <a:rPr lang="en-US" b="1" dirty="0">
                <a:solidFill>
                  <a:srgbClr val="FFCC00"/>
                </a:solidFill>
                <a:latin typeface="Courier New"/>
              </a:rPr>
              <a:t>()])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/>
              </a:rPr>
              <a:t>  </a:t>
            </a:r>
            <a:br>
              <a:rPr lang="en-US" dirty="0" smtClean="0">
                <a:solidFill>
                  <a:srgbClr val="FFFFFF"/>
                </a:solidFill>
                <a:latin typeface="Courier New"/>
              </a:rPr>
            </a:br>
            <a:r>
              <a:rPr lang="en-US" dirty="0" smtClean="0">
                <a:solidFill>
                  <a:srgbClr val="FFFFFF"/>
                </a:solidFill>
                <a:latin typeface="Courier New"/>
              </a:rPr>
              <a:t>    location </a:t>
            </a:r>
            <a:r>
              <a:rPr lang="en-US" b="1" dirty="0">
                <a:solidFill>
                  <a:srgbClr val="FFCC00"/>
                </a:solidFill>
                <a:latin typeface="Courier New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/>
              </a:rPr>
              <a:t>SelectField</a:t>
            </a:r>
            <a:r>
              <a:rPr lang="en-US" b="1" dirty="0">
                <a:solidFill>
                  <a:srgbClr val="FFCC0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66FF00"/>
                </a:solidFill>
                <a:latin typeface="Courier New"/>
              </a:rPr>
              <a:t>'location'</a:t>
            </a:r>
            <a:r>
              <a:rPr lang="en-US" b="1" dirty="0">
                <a:solidFill>
                  <a:srgbClr val="FFCC00"/>
                </a:solidFill>
                <a:latin typeface="Courier New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/>
              </a:rPr>
            </a:br>
            <a:r>
              <a:rPr lang="en-US" dirty="0" smtClean="0">
                <a:solidFill>
                  <a:srgbClr val="FFFFFF"/>
                </a:solidFill>
                <a:latin typeface="Courier New"/>
              </a:rPr>
              <a:t>                            choices</a:t>
            </a:r>
            <a:r>
              <a:rPr lang="en-US" b="1" dirty="0">
                <a:solidFill>
                  <a:srgbClr val="FFCC00"/>
                </a:solidFill>
                <a:latin typeface="Courier New"/>
              </a:rPr>
              <a:t>=[(</a:t>
            </a:r>
            <a:r>
              <a:rPr lang="en-US" dirty="0">
                <a:solidFill>
                  <a:srgbClr val="66FF00"/>
                </a:solidFill>
                <a:latin typeface="Courier New"/>
              </a:rPr>
              <a:t>'</a:t>
            </a:r>
            <a:r>
              <a:rPr lang="en-US" dirty="0" err="1">
                <a:solidFill>
                  <a:srgbClr val="66FF00"/>
                </a:solidFill>
                <a:latin typeface="Courier New"/>
              </a:rPr>
              <a:t>tallahassee</a:t>
            </a:r>
            <a:r>
              <a:rPr lang="en-US" dirty="0">
                <a:solidFill>
                  <a:srgbClr val="66FF00"/>
                </a:solidFill>
                <a:latin typeface="Courier New"/>
              </a:rPr>
              <a:t>'</a:t>
            </a:r>
            <a:r>
              <a:rPr lang="en-US" b="1" dirty="0">
                <a:solidFill>
                  <a:srgbClr val="FFCC00"/>
                </a:solidFill>
                <a:latin typeface="Courier New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/>
              </a:rPr>
              <a:t>'Tallahassee'</a:t>
            </a:r>
            <a:r>
              <a:rPr lang="en-US" b="1" dirty="0">
                <a:solidFill>
                  <a:srgbClr val="FFCC00"/>
                </a:solidFill>
                <a:latin typeface="Courier New"/>
              </a:rPr>
              <a:t>),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/>
              </a:rPr>
            </a:br>
            <a:r>
              <a:rPr lang="en-US" dirty="0" smtClean="0">
                <a:solidFill>
                  <a:srgbClr val="FFFFFF"/>
                </a:solidFill>
                <a:latin typeface="Courier New"/>
              </a:rPr>
              <a:t>                                     </a:t>
            </a:r>
            <a:r>
              <a:rPr lang="en-US" b="1" dirty="0" smtClean="0">
                <a:solidFill>
                  <a:srgbClr val="FFCC0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66FF00"/>
                </a:solidFill>
                <a:latin typeface="Courier New"/>
              </a:rPr>
              <a:t>'</a:t>
            </a:r>
            <a:r>
              <a:rPr lang="en-US" dirty="0" err="1">
                <a:solidFill>
                  <a:srgbClr val="66FF00"/>
                </a:solidFill>
                <a:latin typeface="Courier New"/>
              </a:rPr>
              <a:t>orlando</a:t>
            </a:r>
            <a:r>
              <a:rPr lang="en-US" dirty="0">
                <a:solidFill>
                  <a:srgbClr val="66FF00"/>
                </a:solidFill>
                <a:latin typeface="Courier New"/>
              </a:rPr>
              <a:t>'</a:t>
            </a:r>
            <a:r>
              <a:rPr lang="en-US" b="1" dirty="0">
                <a:solidFill>
                  <a:srgbClr val="FFCC00"/>
                </a:solidFill>
                <a:latin typeface="Courier New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/>
              </a:rPr>
              <a:t>'Orlando'</a:t>
            </a:r>
            <a:r>
              <a:rPr lang="en-US" b="1" dirty="0">
                <a:solidFill>
                  <a:srgbClr val="FFCC00"/>
                </a:solidFill>
                <a:latin typeface="Courier New"/>
              </a:rPr>
              <a:t>)])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893302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107769"/>
            <a:ext cx="7895147" cy="4023360"/>
          </a:xfrm>
        </p:spPr>
        <p:txBody>
          <a:bodyPr/>
          <a:lstStyle/>
          <a:p>
            <a:r>
              <a:rPr lang="en-US" dirty="0" smtClean="0"/>
              <a:t>Next, we create a new template for the page on which we will display the form.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06128" y="585216"/>
            <a:ext cx="1983876" cy="4647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ticket_app</a:t>
            </a:r>
            <a:r>
              <a:rPr lang="en-US" sz="2000" dirty="0" smtClean="0"/>
              <a:t>/</a:t>
            </a:r>
          </a:p>
          <a:p>
            <a:r>
              <a:rPr lang="en-US" sz="2000" dirty="0" smtClean="0"/>
              <a:t>   config.py</a:t>
            </a:r>
          </a:p>
          <a:p>
            <a:r>
              <a:rPr lang="en-US" sz="2000" dirty="0" smtClean="0"/>
              <a:t>   run.py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app/</a:t>
            </a:r>
            <a:br>
              <a:rPr lang="en-US" sz="2000" dirty="0" smtClean="0"/>
            </a:br>
            <a:r>
              <a:rPr lang="en-US" sz="2000" dirty="0" smtClean="0"/>
              <a:t>	__init__.py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views.py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forms.py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static/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templates/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base.html</a:t>
            </a:r>
          </a:p>
          <a:p>
            <a:r>
              <a:rPr lang="en-US" sz="2000" dirty="0"/>
              <a:t>	 </a:t>
            </a:r>
            <a:r>
              <a:rPr lang="en-US" sz="2000" dirty="0" smtClean="0"/>
              <a:t>  index.html</a:t>
            </a:r>
          </a:p>
          <a:p>
            <a:r>
              <a:rPr lang="en-US" sz="2000" dirty="0"/>
              <a:t>	 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FFFF00"/>
                </a:solidFill>
              </a:rPr>
              <a:t>search.html</a:t>
            </a:r>
          </a:p>
          <a:p>
            <a:r>
              <a:rPr lang="en-US" sz="2000" dirty="0" smtClean="0"/>
              <a:t>   </a:t>
            </a:r>
            <a:r>
              <a:rPr lang="en-US" sz="2000" dirty="0" err="1" smtClean="0"/>
              <a:t>tmp</a:t>
            </a:r>
            <a:r>
              <a:rPr lang="en-US" sz="2000" dirty="0" smtClean="0"/>
              <a:t>/</a:t>
            </a:r>
          </a:p>
          <a:p>
            <a:r>
              <a:rPr lang="en-US" dirty="0" smtClean="0"/>
              <a:t>   </a:t>
            </a:r>
            <a:br>
              <a:rPr lang="en-US" dirty="0" smtClean="0"/>
            </a:b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132" y="4894266"/>
            <a:ext cx="1095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CSRF protection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903368" y="4610746"/>
            <a:ext cx="1075892" cy="60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177871" y="3155218"/>
            <a:ext cx="8415580" cy="34163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Courier New"/>
              </a:rPr>
              <a:t>{% extends "base.html" %} </a:t>
            </a:r>
            <a:r>
              <a:rPr lang="en-US" b="1" dirty="0" smtClean="0">
                <a:solidFill>
                  <a:srgbClr val="FFFFFF"/>
                </a:solidFill>
                <a:latin typeface="Courier New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/>
              </a:rPr>
            </a:br>
            <a:r>
              <a:rPr lang="en-US" b="1" dirty="0" smtClean="0">
                <a:solidFill>
                  <a:srgbClr val="FFFFFF"/>
                </a:solidFill>
                <a:latin typeface="Courier New"/>
              </a:rPr>
              <a:t>{% </a:t>
            </a:r>
            <a:r>
              <a:rPr lang="en-US" b="1" dirty="0">
                <a:solidFill>
                  <a:srgbClr val="FFFFFF"/>
                </a:solidFill>
                <a:latin typeface="Courier New"/>
              </a:rPr>
              <a:t>block content %} </a:t>
            </a:r>
            <a:r>
              <a:rPr lang="en-US" b="1" dirty="0" smtClean="0">
                <a:solidFill>
                  <a:srgbClr val="FFFFFF"/>
                </a:solidFill>
                <a:latin typeface="Courier New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/>
              </a:rPr>
            </a:br>
            <a:r>
              <a:rPr lang="en-US" dirty="0" smtClean="0">
                <a:solidFill>
                  <a:srgbClr val="FF6600"/>
                </a:solidFill>
                <a:latin typeface="Courier New"/>
              </a:rPr>
              <a:t>&lt;</a:t>
            </a:r>
            <a:r>
              <a:rPr lang="en-US" dirty="0">
                <a:solidFill>
                  <a:srgbClr val="FF6600"/>
                </a:solidFill>
                <a:latin typeface="Courier New"/>
              </a:rPr>
              <a:t>h1&gt;</a:t>
            </a:r>
            <a:r>
              <a:rPr lang="en-US" b="1" dirty="0">
                <a:solidFill>
                  <a:srgbClr val="FFFFFF"/>
                </a:solidFill>
                <a:latin typeface="Courier New"/>
              </a:rPr>
              <a:t>{{title}}</a:t>
            </a:r>
            <a:r>
              <a:rPr lang="en-US" dirty="0">
                <a:solidFill>
                  <a:srgbClr val="FF6600"/>
                </a:solidFill>
                <a:latin typeface="Courier New"/>
              </a:rPr>
              <a:t>&lt;/h1&gt;</a:t>
            </a:r>
            <a:r>
              <a:rPr lang="en-US" b="1" dirty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/>
              </a:rPr>
            </a:br>
            <a:r>
              <a:rPr lang="en-US" dirty="0" smtClean="0">
                <a:solidFill>
                  <a:srgbClr val="FF6600"/>
                </a:solidFill>
                <a:latin typeface="Courier New"/>
              </a:rPr>
              <a:t>&lt;</a:t>
            </a:r>
            <a:r>
              <a:rPr lang="en-US" dirty="0">
                <a:solidFill>
                  <a:srgbClr val="FF6600"/>
                </a:solidFill>
                <a:latin typeface="Courier New"/>
              </a:rPr>
              <a:t>form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/>
              </a:rPr>
              <a:t>action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=</a:t>
            </a:r>
            <a:r>
              <a:rPr lang="en-US" b="1" dirty="0">
                <a:solidFill>
                  <a:srgbClr val="FFFF00"/>
                </a:solidFill>
                <a:latin typeface="Courier New"/>
              </a:rPr>
              <a:t>""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/>
              </a:rPr>
              <a:t>method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=</a:t>
            </a:r>
            <a:r>
              <a:rPr lang="en-US" b="1" dirty="0">
                <a:solidFill>
                  <a:srgbClr val="FFFF00"/>
                </a:solidFill>
                <a:latin typeface="Courier New"/>
              </a:rPr>
              <a:t>"post"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/>
              </a:rPr>
              <a:t>name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=</a:t>
            </a:r>
            <a:r>
              <a:rPr lang="en-US" b="1" dirty="0">
                <a:solidFill>
                  <a:srgbClr val="FFFF00"/>
                </a:solidFill>
                <a:latin typeface="Courier New"/>
              </a:rPr>
              <a:t>"</a:t>
            </a:r>
            <a:r>
              <a:rPr lang="en-US" b="1" dirty="0" err="1">
                <a:solidFill>
                  <a:srgbClr val="FFFF00"/>
                </a:solidFill>
                <a:latin typeface="Courier New"/>
              </a:rPr>
              <a:t>event_search</a:t>
            </a:r>
            <a:r>
              <a:rPr lang="en-US" b="1" dirty="0">
                <a:solidFill>
                  <a:srgbClr val="FFFF00"/>
                </a:solidFill>
                <a:latin typeface="Courier New"/>
              </a:rPr>
              <a:t>"</a:t>
            </a:r>
            <a:r>
              <a:rPr lang="en-US" dirty="0">
                <a:solidFill>
                  <a:srgbClr val="FF6600"/>
                </a:solidFill>
                <a:latin typeface="Courier New"/>
              </a:rPr>
              <a:t>&gt;</a:t>
            </a:r>
            <a:r>
              <a:rPr lang="en-US" b="1" dirty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/>
              </a:rPr>
            </a:br>
            <a:r>
              <a:rPr lang="en-US" b="1" dirty="0" smtClean="0">
                <a:solidFill>
                  <a:srgbClr val="FFFFFF"/>
                </a:solidFill>
                <a:latin typeface="Courier New"/>
              </a:rPr>
              <a:t>  {{</a:t>
            </a:r>
            <a:r>
              <a:rPr lang="en-US" b="1" dirty="0" err="1">
                <a:solidFill>
                  <a:srgbClr val="FFFFFF"/>
                </a:solidFill>
                <a:latin typeface="Courier New"/>
              </a:rPr>
              <a:t>form.hidden_tag</a:t>
            </a:r>
            <a:r>
              <a:rPr lang="en-US" b="1" dirty="0">
                <a:solidFill>
                  <a:srgbClr val="FFFFFF"/>
                </a:solidFill>
                <a:latin typeface="Courier New"/>
              </a:rPr>
              <a:t>()}} </a:t>
            </a:r>
            <a:r>
              <a:rPr lang="en-US" b="1" dirty="0" smtClean="0">
                <a:solidFill>
                  <a:srgbClr val="FFFFFF"/>
                </a:solidFill>
                <a:latin typeface="Courier New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/>
              </a:rPr>
            </a:br>
            <a:r>
              <a:rPr lang="en-US" b="1" dirty="0" smtClean="0">
                <a:solidFill>
                  <a:srgbClr val="FFFFFF"/>
                </a:solidFill>
                <a:latin typeface="Courier New"/>
              </a:rPr>
              <a:t>  </a:t>
            </a:r>
            <a:r>
              <a:rPr lang="en-US" dirty="0" smtClean="0">
                <a:solidFill>
                  <a:srgbClr val="FF6600"/>
                </a:solidFill>
                <a:latin typeface="Courier New"/>
              </a:rPr>
              <a:t>&lt;</a:t>
            </a:r>
            <a:r>
              <a:rPr lang="en-US" dirty="0">
                <a:solidFill>
                  <a:srgbClr val="FF6600"/>
                </a:solidFill>
                <a:latin typeface="Courier New"/>
              </a:rPr>
              <a:t>p&gt;</a:t>
            </a:r>
            <a:r>
              <a:rPr lang="en-US" b="1" dirty="0">
                <a:solidFill>
                  <a:srgbClr val="FFFFFF"/>
                </a:solidFill>
                <a:latin typeface="Courier New"/>
              </a:rPr>
              <a:t> Please enter the event </a:t>
            </a:r>
            <a:r>
              <a:rPr lang="en-US" b="1" dirty="0" smtClean="0">
                <a:solidFill>
                  <a:srgbClr val="FFFFFF"/>
                </a:solidFill>
                <a:latin typeface="Courier New"/>
              </a:rPr>
              <a:t>you’d </a:t>
            </a:r>
            <a:r>
              <a:rPr lang="en-US" b="1" dirty="0">
                <a:solidFill>
                  <a:srgbClr val="FFFFFF"/>
                </a:solidFill>
                <a:latin typeface="Courier New"/>
              </a:rPr>
              <a:t>like to find tickets for: </a:t>
            </a:r>
            <a:r>
              <a:rPr lang="en-US" b="1" dirty="0" smtClean="0">
                <a:solidFill>
                  <a:srgbClr val="FFFFFF"/>
                </a:solidFill>
                <a:latin typeface="Courier New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/>
              </a:rPr>
            </a:br>
            <a:r>
              <a:rPr lang="en-US" b="1" dirty="0" smtClean="0">
                <a:solidFill>
                  <a:srgbClr val="FFFFFF"/>
                </a:solidFill>
                <a:latin typeface="Courier New"/>
              </a:rPr>
              <a:t>    </a:t>
            </a:r>
            <a:r>
              <a:rPr lang="en-US" dirty="0" smtClean="0">
                <a:solidFill>
                  <a:srgbClr val="FF6600"/>
                </a:solidFill>
                <a:latin typeface="Courier New"/>
              </a:rPr>
              <a:t>&lt;</a:t>
            </a:r>
            <a:r>
              <a:rPr lang="en-US" dirty="0" err="1">
                <a:solidFill>
                  <a:srgbClr val="FF6600"/>
                </a:solidFill>
                <a:latin typeface="Courier New"/>
              </a:rPr>
              <a:t>br</a:t>
            </a:r>
            <a:r>
              <a:rPr lang="en-US" dirty="0" smtClean="0">
                <a:solidFill>
                  <a:srgbClr val="FF6600"/>
                </a:solidFill>
                <a:latin typeface="Courier New"/>
              </a:rPr>
              <a:t>&gt;</a:t>
            </a:r>
            <a:r>
              <a:rPr lang="en-US" b="1" dirty="0" smtClean="0">
                <a:solidFill>
                  <a:srgbClr val="FFFFFF"/>
                </a:solidFill>
                <a:latin typeface="Courier New"/>
              </a:rPr>
              <a:t>{{</a:t>
            </a:r>
            <a:r>
              <a:rPr lang="en-US" b="1" dirty="0" err="1">
                <a:solidFill>
                  <a:srgbClr val="FFFFFF"/>
                </a:solidFill>
                <a:latin typeface="Courier New"/>
              </a:rPr>
              <a:t>form.event_name</a:t>
            </a:r>
            <a:r>
              <a:rPr lang="en-US" b="1" dirty="0">
                <a:solidFill>
                  <a:srgbClr val="FFFFFF"/>
                </a:solidFill>
                <a:latin typeface="Courier New"/>
              </a:rPr>
              <a:t>(size=80)}}</a:t>
            </a:r>
            <a:r>
              <a:rPr lang="en-US" dirty="0">
                <a:solidFill>
                  <a:srgbClr val="FF6600"/>
                </a:solidFill>
                <a:latin typeface="Courier New"/>
              </a:rPr>
              <a:t>&lt;</a:t>
            </a:r>
            <a:r>
              <a:rPr lang="en-US" dirty="0" err="1">
                <a:solidFill>
                  <a:srgbClr val="FF6600"/>
                </a:solidFill>
                <a:latin typeface="Courier New"/>
              </a:rPr>
              <a:t>br</a:t>
            </a:r>
            <a:r>
              <a:rPr lang="en-US" dirty="0">
                <a:solidFill>
                  <a:srgbClr val="FF6600"/>
                </a:solidFill>
                <a:latin typeface="Courier New"/>
              </a:rPr>
              <a:t>&gt;</a:t>
            </a:r>
            <a:r>
              <a:rPr lang="en-US" b="1" dirty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/>
              </a:rPr>
            </a:br>
            <a:r>
              <a:rPr lang="en-US" b="1" dirty="0" smtClean="0">
                <a:solidFill>
                  <a:srgbClr val="FFFFFF"/>
                </a:solidFill>
                <a:latin typeface="Courier New"/>
              </a:rPr>
              <a:t>  </a:t>
            </a:r>
            <a:r>
              <a:rPr lang="en-US" dirty="0" smtClean="0">
                <a:solidFill>
                  <a:srgbClr val="FF6600"/>
                </a:solidFill>
                <a:latin typeface="Courier New"/>
              </a:rPr>
              <a:t>&lt;/</a:t>
            </a:r>
            <a:r>
              <a:rPr lang="en-US" dirty="0">
                <a:solidFill>
                  <a:srgbClr val="FF6600"/>
                </a:solidFill>
                <a:latin typeface="Courier New"/>
              </a:rPr>
              <a:t>p&gt;</a:t>
            </a:r>
            <a:r>
              <a:rPr lang="en-US" b="1" dirty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/>
              </a:rPr>
            </a:br>
            <a:r>
              <a:rPr lang="en-US" b="1" dirty="0" smtClean="0">
                <a:solidFill>
                  <a:srgbClr val="FFFFFF"/>
                </a:solidFill>
                <a:latin typeface="Courier New"/>
              </a:rPr>
              <a:t>  </a:t>
            </a:r>
            <a:r>
              <a:rPr lang="en-US" dirty="0" smtClean="0">
                <a:solidFill>
                  <a:srgbClr val="FF6600"/>
                </a:solidFill>
                <a:latin typeface="Courier New"/>
              </a:rPr>
              <a:t>&lt;</a:t>
            </a:r>
            <a:r>
              <a:rPr lang="en-US" dirty="0">
                <a:solidFill>
                  <a:srgbClr val="FF6600"/>
                </a:solidFill>
                <a:latin typeface="Courier New"/>
              </a:rPr>
              <a:t>p&gt;</a:t>
            </a:r>
            <a:r>
              <a:rPr lang="en-US" b="1" dirty="0">
                <a:solidFill>
                  <a:srgbClr val="FFFFFF"/>
                </a:solidFill>
                <a:latin typeface="Courier New"/>
              </a:rPr>
              <a:t> Select a location: {{</a:t>
            </a:r>
            <a:r>
              <a:rPr lang="en-US" b="1" dirty="0" err="1">
                <a:solidFill>
                  <a:srgbClr val="FFFFFF"/>
                </a:solidFill>
                <a:latin typeface="Courier New"/>
              </a:rPr>
              <a:t>form.location</a:t>
            </a:r>
            <a:r>
              <a:rPr lang="en-US" b="1" dirty="0">
                <a:solidFill>
                  <a:srgbClr val="FFFFFF"/>
                </a:solidFill>
                <a:latin typeface="Courier New"/>
              </a:rPr>
              <a:t>}} </a:t>
            </a:r>
            <a:r>
              <a:rPr lang="en-US" dirty="0">
                <a:solidFill>
                  <a:srgbClr val="FF6600"/>
                </a:solidFill>
                <a:latin typeface="Courier New"/>
              </a:rPr>
              <a:t>&lt;/p&gt;</a:t>
            </a:r>
            <a:r>
              <a:rPr lang="en-US" b="1" dirty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/>
              </a:rPr>
            </a:br>
            <a:r>
              <a:rPr lang="en-US" b="1" dirty="0" smtClean="0">
                <a:solidFill>
                  <a:srgbClr val="FFFFFF"/>
                </a:solidFill>
                <a:latin typeface="Courier New"/>
              </a:rPr>
              <a:t>  </a:t>
            </a:r>
            <a:r>
              <a:rPr lang="en-US" dirty="0" smtClean="0">
                <a:solidFill>
                  <a:srgbClr val="FF6600"/>
                </a:solidFill>
                <a:latin typeface="Courier New"/>
              </a:rPr>
              <a:t>&lt;</a:t>
            </a:r>
            <a:r>
              <a:rPr lang="en-US" dirty="0">
                <a:solidFill>
                  <a:srgbClr val="FF6600"/>
                </a:solidFill>
                <a:latin typeface="Courier New"/>
              </a:rPr>
              <a:t>p&gt;&lt;input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/>
              </a:rPr>
              <a:t>type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=</a:t>
            </a:r>
            <a:r>
              <a:rPr lang="en-US" b="1" dirty="0">
                <a:solidFill>
                  <a:srgbClr val="FFFF00"/>
                </a:solidFill>
                <a:latin typeface="Courier New"/>
              </a:rPr>
              <a:t>"submit"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/>
              </a:rPr>
              <a:t>value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=</a:t>
            </a:r>
            <a:r>
              <a:rPr lang="en-US" b="1" dirty="0">
                <a:solidFill>
                  <a:srgbClr val="FFFF00"/>
                </a:solidFill>
                <a:latin typeface="Courier New"/>
              </a:rPr>
              <a:t>"Find my tickets!"</a:t>
            </a:r>
            <a:r>
              <a:rPr lang="en-US" dirty="0">
                <a:solidFill>
                  <a:srgbClr val="FF6600"/>
                </a:solidFill>
                <a:latin typeface="Courier New"/>
              </a:rPr>
              <a:t>&gt;&lt;/p&gt;</a:t>
            </a:r>
            <a:r>
              <a:rPr lang="en-US" b="1" dirty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/>
              </a:rPr>
              <a:t>   </a:t>
            </a:r>
            <a:br>
              <a:rPr lang="en-US" b="1" dirty="0" smtClean="0">
                <a:solidFill>
                  <a:srgbClr val="FFFFFF"/>
                </a:solidFill>
                <a:latin typeface="Courier New"/>
              </a:rPr>
            </a:br>
            <a:r>
              <a:rPr lang="en-US" dirty="0" smtClean="0">
                <a:solidFill>
                  <a:srgbClr val="FF6600"/>
                </a:solidFill>
                <a:latin typeface="Courier New"/>
              </a:rPr>
              <a:t>&lt;/</a:t>
            </a:r>
            <a:r>
              <a:rPr lang="en-US" dirty="0">
                <a:solidFill>
                  <a:srgbClr val="FF6600"/>
                </a:solidFill>
                <a:latin typeface="Courier New"/>
              </a:rPr>
              <a:t>form&gt;</a:t>
            </a:r>
            <a:r>
              <a:rPr lang="en-US" b="1" dirty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/>
              </a:rPr>
            </a:br>
            <a:r>
              <a:rPr lang="en-US" b="1" dirty="0" smtClean="0">
                <a:solidFill>
                  <a:srgbClr val="FFFFFF"/>
                </a:solidFill>
                <a:latin typeface="Courier New"/>
              </a:rPr>
              <a:t>{% </a:t>
            </a:r>
            <a:r>
              <a:rPr lang="en-US" b="1" dirty="0" err="1">
                <a:solidFill>
                  <a:srgbClr val="FFFFFF"/>
                </a:solidFill>
                <a:latin typeface="Courier New"/>
              </a:rPr>
              <a:t>endblock</a:t>
            </a:r>
            <a:r>
              <a:rPr lang="en-US" b="1" dirty="0">
                <a:solidFill>
                  <a:srgbClr val="FFFFFF"/>
                </a:solidFill>
                <a:latin typeface="Courier New"/>
              </a:rPr>
              <a:t> %}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559156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Lastly, to see our form in action, we need to create a </a:t>
            </a:r>
            <a:br>
              <a:rPr lang="en-US" dirty="0" smtClean="0"/>
            </a:br>
            <a:r>
              <a:rPr lang="en-US" dirty="0" smtClean="0"/>
              <a:t>route for it.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06128" y="585216"/>
            <a:ext cx="1983876" cy="4647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ticket_app</a:t>
            </a:r>
            <a:r>
              <a:rPr lang="en-US" sz="2000" dirty="0" smtClean="0"/>
              <a:t>/</a:t>
            </a:r>
          </a:p>
          <a:p>
            <a:r>
              <a:rPr lang="en-US" sz="2000" dirty="0" smtClean="0"/>
              <a:t>   config.py</a:t>
            </a:r>
          </a:p>
          <a:p>
            <a:r>
              <a:rPr lang="en-US" sz="2000" dirty="0" smtClean="0"/>
              <a:t>   run.py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app/</a:t>
            </a:r>
            <a:br>
              <a:rPr lang="en-US" sz="2000" dirty="0" smtClean="0"/>
            </a:br>
            <a:r>
              <a:rPr lang="en-US" sz="2000" dirty="0" smtClean="0"/>
              <a:t>	__init__.py</a:t>
            </a:r>
          </a:p>
          <a:p>
            <a:r>
              <a:rPr lang="en-US" sz="2000" dirty="0"/>
              <a:t>	</a:t>
            </a:r>
            <a:r>
              <a:rPr lang="en-US" sz="2000" dirty="0" smtClean="0">
                <a:solidFill>
                  <a:srgbClr val="FFFF00"/>
                </a:solidFill>
              </a:rPr>
              <a:t>views.py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forms.py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static/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templates/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base.html</a:t>
            </a:r>
          </a:p>
          <a:p>
            <a:r>
              <a:rPr lang="en-US" sz="2000" dirty="0"/>
              <a:t>	 </a:t>
            </a:r>
            <a:r>
              <a:rPr lang="en-US" sz="2000" dirty="0" smtClean="0"/>
              <a:t>  index.html</a:t>
            </a:r>
          </a:p>
          <a:p>
            <a:r>
              <a:rPr lang="en-US" sz="2000" dirty="0"/>
              <a:t>	 </a:t>
            </a:r>
            <a:r>
              <a:rPr lang="en-US" sz="2000" dirty="0" smtClean="0"/>
              <a:t>  search.html</a:t>
            </a:r>
          </a:p>
          <a:p>
            <a:r>
              <a:rPr lang="en-US" sz="2000" dirty="0" smtClean="0"/>
              <a:t>   </a:t>
            </a:r>
            <a:r>
              <a:rPr lang="en-US" sz="2000" dirty="0" err="1" smtClean="0"/>
              <a:t>tmp</a:t>
            </a:r>
            <a:r>
              <a:rPr lang="en-US" sz="2000" dirty="0" smtClean="0"/>
              <a:t>/</a:t>
            </a:r>
          </a:p>
          <a:p>
            <a:r>
              <a:rPr lang="en-US" dirty="0" smtClean="0"/>
              <a:t>   </a:t>
            </a:r>
            <a:br>
              <a:rPr lang="en-US" dirty="0" smtClean="0"/>
            </a:b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23994" y="2986318"/>
            <a:ext cx="8730712" cy="369331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Courier New"/>
              </a:rPr>
              <a:t>from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 flask </a:t>
            </a:r>
            <a:r>
              <a:rPr lang="en-US" b="1" dirty="0">
                <a:solidFill>
                  <a:srgbClr val="FF6600"/>
                </a:solidFill>
                <a:latin typeface="Courier New"/>
              </a:rPr>
              <a:t>import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/>
              </a:rPr>
              <a:t>render_template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/>
              </a:rPr>
              <a:t>from</a:t>
            </a:r>
            <a:r>
              <a:rPr lang="en-US" dirty="0" smtClean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app </a:t>
            </a:r>
            <a:r>
              <a:rPr lang="en-US" b="1" dirty="0">
                <a:solidFill>
                  <a:srgbClr val="FF6600"/>
                </a:solidFill>
                <a:latin typeface="Courier New"/>
              </a:rPr>
              <a:t>import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/>
              </a:rPr>
              <a:t>my_app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/>
              </a:rPr>
              <a:t>from</a:t>
            </a:r>
            <a:r>
              <a:rPr lang="en-US" dirty="0" smtClean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/>
              </a:rPr>
              <a:t>app</a:t>
            </a:r>
            <a:r>
              <a:rPr lang="en-US" b="1" dirty="0" err="1">
                <a:solidFill>
                  <a:srgbClr val="FFCC00"/>
                </a:solidFill>
                <a:latin typeface="Courier New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/>
              </a:rPr>
              <a:t>forms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/>
              </a:rPr>
              <a:t>import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/>
              </a:rPr>
              <a:t>EventSearch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/>
              </a:rPr>
            </a:br>
            <a:r>
              <a:rPr lang="en-US" dirty="0" smtClean="0">
                <a:solidFill>
                  <a:srgbClr val="FFFFFF"/>
                </a:solidFill>
                <a:latin typeface="Courier New"/>
              </a:rPr>
              <a:t>@</a:t>
            </a:r>
            <a:r>
              <a:rPr lang="en-US" dirty="0" err="1">
                <a:solidFill>
                  <a:srgbClr val="FFFFFF"/>
                </a:solidFill>
                <a:latin typeface="Courier New"/>
              </a:rPr>
              <a:t>my_app.route</a:t>
            </a:r>
            <a:r>
              <a:rPr lang="en-US" b="1" dirty="0">
                <a:solidFill>
                  <a:srgbClr val="FFCC0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66FF00"/>
                </a:solidFill>
                <a:latin typeface="Courier New"/>
              </a:rPr>
              <a:t>'/'</a:t>
            </a:r>
            <a:r>
              <a:rPr lang="en-US" b="1" dirty="0">
                <a:solidFill>
                  <a:srgbClr val="FFCC00"/>
                </a:solidFill>
                <a:latin typeface="Courier New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/>
              </a:rPr>
            </a:br>
            <a:r>
              <a:rPr lang="en-US" dirty="0" smtClean="0">
                <a:solidFill>
                  <a:srgbClr val="FFFFFF"/>
                </a:solidFill>
                <a:latin typeface="Courier New"/>
              </a:rPr>
              <a:t>@</a:t>
            </a:r>
            <a:r>
              <a:rPr lang="en-US" dirty="0" err="1">
                <a:solidFill>
                  <a:srgbClr val="FFFFFF"/>
                </a:solidFill>
                <a:latin typeface="Courier New"/>
              </a:rPr>
              <a:t>my_app.route</a:t>
            </a:r>
            <a:r>
              <a:rPr lang="en-US" b="1" dirty="0">
                <a:solidFill>
                  <a:srgbClr val="FFCC0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66FF00"/>
                </a:solidFill>
                <a:latin typeface="Courier New"/>
              </a:rPr>
              <a:t>'/index'</a:t>
            </a:r>
            <a:r>
              <a:rPr lang="en-US" b="1" dirty="0">
                <a:solidFill>
                  <a:srgbClr val="FFCC00"/>
                </a:solidFill>
                <a:latin typeface="Courier New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/>
              </a:rPr>
            </a:br>
            <a:r>
              <a:rPr lang="en-US" b="1" dirty="0" err="1" smtClean="0">
                <a:solidFill>
                  <a:srgbClr val="FF6600"/>
                </a:solidFill>
                <a:latin typeface="Courier New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/>
              </a:rPr>
              <a:t>index</a:t>
            </a:r>
            <a:r>
              <a:rPr lang="en-US" b="1" dirty="0">
                <a:solidFill>
                  <a:srgbClr val="FFCC00"/>
                </a:solidFill>
                <a:latin typeface="Courier New"/>
              </a:rPr>
              <a:t>():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/>
              </a:rPr>
            </a:br>
            <a:r>
              <a:rPr lang="en-US" dirty="0" smtClean="0">
                <a:solidFill>
                  <a:srgbClr val="FFFFFF"/>
                </a:solidFill>
                <a:latin typeface="Courier New"/>
              </a:rPr>
              <a:t>    </a:t>
            </a:r>
            <a:r>
              <a:rPr lang="en-US" b="1" dirty="0" smtClean="0">
                <a:solidFill>
                  <a:srgbClr val="FF6600"/>
                </a:solidFill>
                <a:latin typeface="Courier New"/>
              </a:rPr>
              <a:t>return</a:t>
            </a:r>
            <a:r>
              <a:rPr lang="en-US" dirty="0" smtClean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/>
              </a:rPr>
              <a:t>render_template</a:t>
            </a:r>
            <a:r>
              <a:rPr lang="en-US" b="1" dirty="0">
                <a:solidFill>
                  <a:srgbClr val="FFCC0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66FF00"/>
                </a:solidFill>
                <a:latin typeface="Courier New"/>
              </a:rPr>
              <a:t>'index.html'</a:t>
            </a:r>
            <a:r>
              <a:rPr lang="en-US" b="1" dirty="0">
                <a:solidFill>
                  <a:srgbClr val="FFCC00"/>
                </a:solidFill>
                <a:latin typeface="Courier New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/>
              </a:rPr>
            </a:br>
            <a:r>
              <a:rPr lang="en-US" dirty="0" smtClean="0">
                <a:solidFill>
                  <a:srgbClr val="FFFFFF"/>
                </a:solidFill>
                <a:latin typeface="Courier New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/>
              </a:rPr>
            </a:br>
            <a:r>
              <a:rPr lang="en-US" dirty="0" smtClean="0">
                <a:solidFill>
                  <a:srgbClr val="FFFFFF"/>
                </a:solidFill>
                <a:latin typeface="Courier New"/>
              </a:rPr>
              <a:t>@</a:t>
            </a:r>
            <a:r>
              <a:rPr lang="en-US" dirty="0" err="1">
                <a:solidFill>
                  <a:srgbClr val="FFFFFF"/>
                </a:solidFill>
                <a:latin typeface="Courier New"/>
              </a:rPr>
              <a:t>my_app.route</a:t>
            </a:r>
            <a:r>
              <a:rPr lang="en-US" b="1" dirty="0">
                <a:solidFill>
                  <a:srgbClr val="FFCC0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66FF00"/>
                </a:solidFill>
                <a:latin typeface="Courier New"/>
              </a:rPr>
              <a:t>'/search'</a:t>
            </a:r>
            <a:r>
              <a:rPr lang="en-US" b="1" dirty="0">
                <a:solidFill>
                  <a:srgbClr val="FFCC00"/>
                </a:solidFill>
                <a:latin typeface="Courier New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 methods</a:t>
            </a:r>
            <a:r>
              <a:rPr lang="en-US" b="1" dirty="0">
                <a:solidFill>
                  <a:srgbClr val="FFCC00"/>
                </a:solidFill>
                <a:latin typeface="Courier New"/>
              </a:rPr>
              <a:t>=[</a:t>
            </a:r>
            <a:r>
              <a:rPr lang="en-US" dirty="0">
                <a:solidFill>
                  <a:srgbClr val="66FF00"/>
                </a:solidFill>
                <a:latin typeface="Courier New"/>
              </a:rPr>
              <a:t>'GET'</a:t>
            </a:r>
            <a:r>
              <a:rPr lang="en-US" b="1" dirty="0">
                <a:solidFill>
                  <a:srgbClr val="FFCC00"/>
                </a:solidFill>
                <a:latin typeface="Courier New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/>
              </a:rPr>
              <a:t>'POST'</a:t>
            </a:r>
            <a:r>
              <a:rPr lang="en-US" b="1" dirty="0">
                <a:solidFill>
                  <a:srgbClr val="FFCC00"/>
                </a:solidFill>
                <a:latin typeface="Courier New"/>
              </a:rPr>
              <a:t>])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/>
              </a:rPr>
            </a:br>
            <a:r>
              <a:rPr lang="en-US" b="1" dirty="0" err="1" smtClean="0">
                <a:solidFill>
                  <a:srgbClr val="FF6600"/>
                </a:solidFill>
                <a:latin typeface="Courier New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/>
              </a:rPr>
              <a:t>search</a:t>
            </a:r>
            <a:r>
              <a:rPr lang="en-US" b="1" dirty="0">
                <a:solidFill>
                  <a:srgbClr val="FFCC00"/>
                </a:solidFill>
                <a:latin typeface="Courier New"/>
              </a:rPr>
              <a:t>():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/>
              </a:rPr>
            </a:br>
            <a:r>
              <a:rPr lang="en-US" dirty="0" smtClean="0">
                <a:solidFill>
                  <a:srgbClr val="FFFFFF"/>
                </a:solidFill>
                <a:latin typeface="Courier New"/>
              </a:rPr>
              <a:t>    form </a:t>
            </a:r>
            <a:r>
              <a:rPr lang="en-US" b="1" dirty="0">
                <a:solidFill>
                  <a:srgbClr val="FFCC00"/>
                </a:solidFill>
                <a:latin typeface="Courier New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/>
              </a:rPr>
              <a:t>EventSearch</a:t>
            </a:r>
            <a:r>
              <a:rPr lang="en-US" b="1" dirty="0">
                <a:solidFill>
                  <a:srgbClr val="FFCC00"/>
                </a:solidFill>
                <a:latin typeface="Courier New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/>
              </a:rPr>
            </a:br>
            <a:r>
              <a:rPr lang="en-US" dirty="0" smtClean="0">
                <a:solidFill>
                  <a:srgbClr val="FFFFFF"/>
                </a:solidFill>
                <a:latin typeface="Courier New"/>
              </a:rPr>
              <a:t>    </a:t>
            </a:r>
            <a:r>
              <a:rPr lang="en-US" b="1" dirty="0" smtClean="0">
                <a:solidFill>
                  <a:srgbClr val="FF6600"/>
                </a:solidFill>
                <a:latin typeface="Courier New"/>
              </a:rPr>
              <a:t>return</a:t>
            </a:r>
            <a:r>
              <a:rPr lang="en-US" dirty="0" smtClean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/>
              </a:rPr>
              <a:t>render_template</a:t>
            </a:r>
            <a:r>
              <a:rPr lang="en-US" b="1" dirty="0">
                <a:solidFill>
                  <a:srgbClr val="FFCC0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66FF00"/>
                </a:solidFill>
                <a:latin typeface="Courier New"/>
              </a:rPr>
              <a:t>'search.html'</a:t>
            </a:r>
            <a:r>
              <a:rPr lang="en-US" b="1" dirty="0">
                <a:solidFill>
                  <a:srgbClr val="FFCC00"/>
                </a:solidFill>
                <a:latin typeface="Courier New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 title</a:t>
            </a:r>
            <a:r>
              <a:rPr lang="en-US" b="1" dirty="0">
                <a:solidFill>
                  <a:srgbClr val="FFCC00"/>
                </a:solidFill>
                <a:latin typeface="Courier New"/>
              </a:rPr>
              <a:t>=</a:t>
            </a:r>
            <a:r>
              <a:rPr lang="en-US" dirty="0">
                <a:solidFill>
                  <a:srgbClr val="66FF00"/>
                </a:solidFill>
                <a:latin typeface="Courier New"/>
              </a:rPr>
              <a:t>'Search for an </a:t>
            </a:r>
            <a:r>
              <a:rPr lang="en-US" dirty="0" smtClean="0">
                <a:solidFill>
                  <a:srgbClr val="66FF00"/>
                </a:solidFill>
                <a:latin typeface="Courier New"/>
              </a:rPr>
              <a:t/>
            </a:r>
            <a:br>
              <a:rPr lang="en-US" dirty="0" smtClean="0">
                <a:solidFill>
                  <a:srgbClr val="66FF00"/>
                </a:solidFill>
                <a:latin typeface="Courier New"/>
              </a:rPr>
            </a:br>
            <a:r>
              <a:rPr lang="en-US" dirty="0" smtClean="0">
                <a:solidFill>
                  <a:srgbClr val="66FF00"/>
                </a:solidFill>
                <a:latin typeface="Courier New"/>
              </a:rPr>
              <a:t>                            Event</a:t>
            </a:r>
            <a:r>
              <a:rPr lang="en-US" dirty="0">
                <a:solidFill>
                  <a:srgbClr val="66FF00"/>
                </a:solidFill>
                <a:latin typeface="Courier New"/>
              </a:rPr>
              <a:t>'</a:t>
            </a:r>
            <a:r>
              <a:rPr lang="en-US" b="1" dirty="0">
                <a:solidFill>
                  <a:srgbClr val="FFCC00"/>
                </a:solidFill>
                <a:latin typeface="Courier New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 form</a:t>
            </a:r>
            <a:r>
              <a:rPr lang="en-US" b="1" dirty="0">
                <a:solidFill>
                  <a:srgbClr val="FFCC00"/>
                </a:solidFill>
                <a:latin typeface="Courier New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form</a:t>
            </a:r>
            <a:r>
              <a:rPr lang="en-US" b="1" dirty="0">
                <a:solidFill>
                  <a:srgbClr val="FFCC00"/>
                </a:solidFill>
                <a:latin typeface="Courier New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374071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3825" r="24490" b="32149"/>
          <a:stretch/>
        </p:blipFill>
        <p:spPr>
          <a:xfrm>
            <a:off x="919405" y="2504216"/>
            <a:ext cx="9824795" cy="395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7081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540" y="2350395"/>
            <a:ext cx="9720073" cy="4023360"/>
          </a:xfrm>
        </p:spPr>
        <p:txBody>
          <a:bodyPr/>
          <a:lstStyle/>
          <a:p>
            <a:r>
              <a:rPr lang="en-US" dirty="0" smtClean="0"/>
              <a:t>Now, we’re displaying a form so let’s actually grab some input.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406128" y="585216"/>
            <a:ext cx="1983876" cy="4647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ticket_app</a:t>
            </a:r>
            <a:r>
              <a:rPr lang="en-US" sz="2000" dirty="0" smtClean="0"/>
              <a:t>/</a:t>
            </a:r>
          </a:p>
          <a:p>
            <a:r>
              <a:rPr lang="en-US" sz="2000" dirty="0" smtClean="0"/>
              <a:t>   config.py</a:t>
            </a:r>
          </a:p>
          <a:p>
            <a:r>
              <a:rPr lang="en-US" sz="2000" dirty="0" smtClean="0"/>
              <a:t>   run.py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app/</a:t>
            </a:r>
            <a:br>
              <a:rPr lang="en-US" sz="2000" dirty="0" smtClean="0"/>
            </a:br>
            <a:r>
              <a:rPr lang="en-US" sz="2000" dirty="0" smtClean="0"/>
              <a:t>	__init__.py</a:t>
            </a:r>
          </a:p>
          <a:p>
            <a:r>
              <a:rPr lang="en-US" sz="2000" dirty="0"/>
              <a:t>	</a:t>
            </a:r>
            <a:r>
              <a:rPr lang="en-US" sz="2000" dirty="0" smtClean="0">
                <a:solidFill>
                  <a:srgbClr val="FFFF00"/>
                </a:solidFill>
              </a:rPr>
              <a:t>views.py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forms.py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static/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templates/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base.html</a:t>
            </a:r>
          </a:p>
          <a:p>
            <a:r>
              <a:rPr lang="en-US" sz="2000" dirty="0"/>
              <a:t>	 </a:t>
            </a:r>
            <a:r>
              <a:rPr lang="en-US" sz="2000" dirty="0" smtClean="0"/>
              <a:t>  index.html</a:t>
            </a:r>
          </a:p>
          <a:p>
            <a:r>
              <a:rPr lang="en-US" sz="2000" dirty="0"/>
              <a:t>	 </a:t>
            </a:r>
            <a:r>
              <a:rPr lang="en-US" sz="2000" dirty="0" smtClean="0"/>
              <a:t>  search.html</a:t>
            </a:r>
          </a:p>
          <a:p>
            <a:r>
              <a:rPr lang="en-US" sz="2000" dirty="0" smtClean="0"/>
              <a:t>   </a:t>
            </a:r>
            <a:r>
              <a:rPr lang="en-US" sz="2000" dirty="0" err="1" smtClean="0"/>
              <a:t>tmp</a:t>
            </a:r>
            <a:r>
              <a:rPr lang="en-US" sz="2000" dirty="0" smtClean="0"/>
              <a:t>/</a:t>
            </a:r>
          </a:p>
          <a:p>
            <a:r>
              <a:rPr lang="en-US" dirty="0" smtClean="0"/>
              <a:t>   </a:t>
            </a:r>
            <a:br>
              <a:rPr lang="en-US" dirty="0" smtClean="0"/>
            </a:b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4323" y="6173700"/>
            <a:ext cx="115511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form.validate_on_submit</a:t>
            </a:r>
            <a:r>
              <a:rPr lang="en-US" sz="2000" dirty="0" smtClean="0"/>
              <a:t>() returns false if the user hasn’t entered data, true if they have and validators are met.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566540" y="3499203"/>
            <a:ext cx="11366675" cy="258532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Courier New"/>
              </a:rPr>
              <a:t>from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 flask </a:t>
            </a:r>
            <a:r>
              <a:rPr lang="en-US" b="1" dirty="0">
                <a:solidFill>
                  <a:srgbClr val="FF6600"/>
                </a:solidFill>
                <a:latin typeface="Courier New"/>
              </a:rPr>
              <a:t>import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/>
              </a:rPr>
              <a:t>render_template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/>
              </a:rPr>
            </a:br>
            <a:r>
              <a:rPr lang="en-US" b="1" dirty="0" smtClean="0">
                <a:solidFill>
                  <a:srgbClr val="FFCC00"/>
                </a:solidFill>
                <a:latin typeface="Courier New"/>
              </a:rPr>
              <a:t>...</a:t>
            </a:r>
            <a:r>
              <a:rPr lang="en-US" dirty="0" smtClean="0">
                <a:solidFill>
                  <a:srgbClr val="FFFFFF"/>
                </a:solidFill>
                <a:latin typeface="Courier New"/>
              </a:rPr>
              <a:t> </a:t>
            </a:r>
            <a:br>
              <a:rPr lang="en-US" dirty="0" smtClean="0">
                <a:solidFill>
                  <a:srgbClr val="FFFFFF"/>
                </a:solidFill>
                <a:latin typeface="Courier New"/>
              </a:rPr>
            </a:br>
            <a:r>
              <a:rPr lang="en-US" dirty="0" smtClean="0">
                <a:solidFill>
                  <a:srgbClr val="FFFFFF"/>
                </a:solidFill>
                <a:latin typeface="Courier New"/>
              </a:rPr>
              <a:t>@</a:t>
            </a:r>
            <a:r>
              <a:rPr lang="en-US" dirty="0" err="1">
                <a:solidFill>
                  <a:srgbClr val="FFFFFF"/>
                </a:solidFill>
                <a:latin typeface="Courier New"/>
              </a:rPr>
              <a:t>my_app.route</a:t>
            </a:r>
            <a:r>
              <a:rPr lang="en-US" b="1" dirty="0">
                <a:solidFill>
                  <a:srgbClr val="FFCC0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66FF00"/>
                </a:solidFill>
                <a:latin typeface="Courier New"/>
              </a:rPr>
              <a:t>'/search'</a:t>
            </a:r>
            <a:r>
              <a:rPr lang="en-US" b="1" dirty="0">
                <a:solidFill>
                  <a:srgbClr val="FFCC00"/>
                </a:solidFill>
                <a:latin typeface="Courier New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 methods</a:t>
            </a:r>
            <a:r>
              <a:rPr lang="en-US" b="1" dirty="0">
                <a:solidFill>
                  <a:srgbClr val="FFCC00"/>
                </a:solidFill>
                <a:latin typeface="Courier New"/>
              </a:rPr>
              <a:t>=[</a:t>
            </a:r>
            <a:r>
              <a:rPr lang="en-US" dirty="0">
                <a:solidFill>
                  <a:srgbClr val="66FF00"/>
                </a:solidFill>
                <a:latin typeface="Courier New"/>
              </a:rPr>
              <a:t>'GET'</a:t>
            </a:r>
            <a:r>
              <a:rPr lang="en-US" b="1" dirty="0">
                <a:solidFill>
                  <a:srgbClr val="FFCC00"/>
                </a:solidFill>
                <a:latin typeface="Courier New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/>
              </a:rPr>
              <a:t>'POST'</a:t>
            </a:r>
            <a:r>
              <a:rPr lang="en-US" b="1" dirty="0">
                <a:solidFill>
                  <a:srgbClr val="FFCC00"/>
                </a:solidFill>
                <a:latin typeface="Courier New"/>
              </a:rPr>
              <a:t>])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/>
              </a:rPr>
            </a:br>
            <a:r>
              <a:rPr lang="en-US" b="1" dirty="0" err="1" smtClean="0">
                <a:solidFill>
                  <a:srgbClr val="FF6600"/>
                </a:solidFill>
                <a:latin typeface="Courier New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/>
              </a:rPr>
              <a:t>search</a:t>
            </a:r>
            <a:r>
              <a:rPr lang="en-US" b="1" dirty="0">
                <a:solidFill>
                  <a:srgbClr val="FFCC00"/>
                </a:solidFill>
                <a:latin typeface="Courier New"/>
              </a:rPr>
              <a:t>():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/>
              </a:rPr>
            </a:br>
            <a:r>
              <a:rPr lang="en-US" dirty="0" smtClean="0">
                <a:solidFill>
                  <a:srgbClr val="FFFFFF"/>
                </a:solidFill>
                <a:latin typeface="Courier New"/>
              </a:rPr>
              <a:t>    form </a:t>
            </a:r>
            <a:r>
              <a:rPr lang="en-US" b="1" dirty="0">
                <a:solidFill>
                  <a:srgbClr val="FFCC00"/>
                </a:solidFill>
                <a:latin typeface="Courier New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/>
              </a:rPr>
              <a:t>EventSearch</a:t>
            </a:r>
            <a:r>
              <a:rPr lang="en-US" b="1" dirty="0">
                <a:solidFill>
                  <a:srgbClr val="FFCC00"/>
                </a:solidFill>
                <a:latin typeface="Courier New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/>
              </a:rPr>
            </a:br>
            <a:r>
              <a:rPr lang="en-US" dirty="0" smtClean="0">
                <a:solidFill>
                  <a:srgbClr val="FFFFFF"/>
                </a:solidFill>
                <a:latin typeface="Courier New"/>
              </a:rPr>
              <a:t>    </a:t>
            </a:r>
            <a:r>
              <a:rPr lang="en-US" b="1" dirty="0" smtClean="0">
                <a:solidFill>
                  <a:srgbClr val="FF6600"/>
                </a:solidFill>
                <a:latin typeface="Courier New"/>
              </a:rPr>
              <a:t>if</a:t>
            </a:r>
            <a:r>
              <a:rPr lang="en-US" dirty="0" smtClean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/>
              </a:rPr>
              <a:t>form</a:t>
            </a:r>
            <a:r>
              <a:rPr lang="en-US" b="1" dirty="0" err="1">
                <a:solidFill>
                  <a:srgbClr val="FFCC00"/>
                </a:solidFill>
                <a:latin typeface="Courier New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/>
              </a:rPr>
              <a:t>validate_on_submit</a:t>
            </a:r>
            <a:r>
              <a:rPr lang="en-US" b="1" dirty="0">
                <a:solidFill>
                  <a:srgbClr val="FFCC00"/>
                </a:solidFill>
                <a:latin typeface="Courier New"/>
              </a:rPr>
              <a:t>():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/>
              </a:rPr>
            </a:br>
            <a:r>
              <a:rPr lang="en-US" dirty="0" smtClean="0">
                <a:solidFill>
                  <a:srgbClr val="FFFFFF"/>
                </a:solidFill>
                <a:latin typeface="Courier New"/>
              </a:rPr>
              <a:t>        event </a:t>
            </a:r>
            <a:r>
              <a:rPr lang="en-US" b="1" dirty="0">
                <a:solidFill>
                  <a:srgbClr val="FFCC00"/>
                </a:solidFill>
                <a:latin typeface="Courier New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/>
              </a:rPr>
              <a:t>form</a:t>
            </a:r>
            <a:r>
              <a:rPr lang="en-US" b="1" dirty="0" err="1">
                <a:solidFill>
                  <a:srgbClr val="FFCC00"/>
                </a:solidFill>
                <a:latin typeface="Courier New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/>
              </a:rPr>
              <a:t>event_name</a:t>
            </a:r>
            <a:r>
              <a:rPr lang="en-US" b="1" dirty="0" err="1">
                <a:solidFill>
                  <a:srgbClr val="FFCC00"/>
                </a:solidFill>
                <a:latin typeface="Courier New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/>
              </a:rPr>
              <a:t>data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/>
              </a:rPr>
            </a:br>
            <a:r>
              <a:rPr lang="en-US" dirty="0" smtClean="0">
                <a:solidFill>
                  <a:srgbClr val="FFFFFF"/>
                </a:solidFill>
                <a:latin typeface="Courier New"/>
              </a:rPr>
              <a:t>        location </a:t>
            </a:r>
            <a:r>
              <a:rPr lang="en-US" b="1" dirty="0">
                <a:solidFill>
                  <a:srgbClr val="FFCC00"/>
                </a:solidFill>
                <a:latin typeface="Courier New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/>
              </a:rPr>
              <a:t>form</a:t>
            </a:r>
            <a:r>
              <a:rPr lang="en-US" b="1" dirty="0" err="1">
                <a:solidFill>
                  <a:srgbClr val="FFCC00"/>
                </a:solidFill>
                <a:latin typeface="Courier New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/>
              </a:rPr>
              <a:t>location</a:t>
            </a:r>
            <a:r>
              <a:rPr lang="en-US" b="1" dirty="0" err="1">
                <a:solidFill>
                  <a:srgbClr val="FFCC00"/>
                </a:solidFill>
                <a:latin typeface="Courier New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/>
              </a:rPr>
              <a:t>data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/>
              </a:rPr>
            </a:br>
            <a:r>
              <a:rPr lang="en-US" dirty="0" smtClean="0">
                <a:solidFill>
                  <a:srgbClr val="FFFFFF"/>
                </a:solidFill>
                <a:latin typeface="Courier New"/>
              </a:rPr>
              <a:t>    </a:t>
            </a:r>
            <a:r>
              <a:rPr lang="en-US" b="1" dirty="0" smtClean="0">
                <a:solidFill>
                  <a:srgbClr val="FF6600"/>
                </a:solidFill>
                <a:latin typeface="Courier New"/>
              </a:rPr>
              <a:t>return</a:t>
            </a:r>
            <a:r>
              <a:rPr lang="en-US" dirty="0" smtClean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/>
              </a:rPr>
              <a:t>render_template</a:t>
            </a:r>
            <a:r>
              <a:rPr lang="en-US" b="1" dirty="0">
                <a:solidFill>
                  <a:srgbClr val="FFCC0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66FF00"/>
                </a:solidFill>
                <a:latin typeface="Courier New"/>
              </a:rPr>
              <a:t>'search.html'</a:t>
            </a:r>
            <a:r>
              <a:rPr lang="en-US" b="1" dirty="0">
                <a:solidFill>
                  <a:srgbClr val="FFCC00"/>
                </a:solidFill>
                <a:latin typeface="Courier New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 title</a:t>
            </a:r>
            <a:r>
              <a:rPr lang="en-US" b="1" dirty="0">
                <a:solidFill>
                  <a:srgbClr val="FFCC00"/>
                </a:solidFill>
                <a:latin typeface="Courier New"/>
              </a:rPr>
              <a:t>=</a:t>
            </a:r>
            <a:r>
              <a:rPr lang="en-US" dirty="0">
                <a:solidFill>
                  <a:srgbClr val="66FF00"/>
                </a:solidFill>
                <a:latin typeface="Courier New"/>
              </a:rPr>
              <a:t>'Search for an Event'</a:t>
            </a:r>
            <a:r>
              <a:rPr lang="en-US" b="1" dirty="0">
                <a:solidFill>
                  <a:srgbClr val="FFCC00"/>
                </a:solidFill>
                <a:latin typeface="Courier New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 form</a:t>
            </a:r>
            <a:r>
              <a:rPr lang="en-US" b="1" dirty="0">
                <a:solidFill>
                  <a:srgbClr val="FFCC00"/>
                </a:solidFill>
                <a:latin typeface="Courier New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form</a:t>
            </a:r>
            <a:r>
              <a:rPr lang="en-US" b="1" dirty="0">
                <a:solidFill>
                  <a:srgbClr val="FFCC00"/>
                </a:solidFill>
                <a:latin typeface="Courier New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46963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has a number of web framework options, but the two most popular are: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Django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Follows MVC pattern.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Most popular.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Steeper learning curve.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More features built-in.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Flask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“Micro”-framework: minimal approach.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You can get things up and going much faster.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 Less built-in functionality.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Also a popular option.</a:t>
            </a:r>
          </a:p>
        </p:txBody>
      </p:sp>
    </p:spTree>
    <p:extLst>
      <p:ext uri="{BB962C8B-B14F-4D97-AF65-F5344CB8AC3E}">
        <p14:creationId xmlns:p14="http://schemas.microsoft.com/office/powerpoint/2010/main" val="16687548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877" y="2165967"/>
            <a:ext cx="9720073" cy="4023360"/>
          </a:xfrm>
        </p:spPr>
        <p:txBody>
          <a:bodyPr/>
          <a:lstStyle/>
          <a:p>
            <a:r>
              <a:rPr lang="en-US" dirty="0"/>
              <a:t>If we gather data, and all of the validators are met, </a:t>
            </a:r>
            <a:r>
              <a:rPr lang="en-US" dirty="0" smtClean="0"/>
              <a:t>we still render search</a:t>
            </a:r>
            <a:r>
              <a:rPr lang="en-US" dirty="0"/>
              <a:t>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but </a:t>
            </a:r>
            <a:r>
              <a:rPr lang="en-US" dirty="0"/>
              <a:t>with post </a:t>
            </a:r>
            <a:r>
              <a:rPr lang="en-US" dirty="0" smtClean="0"/>
              <a:t>info.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406128" y="585216"/>
            <a:ext cx="2367764" cy="4955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ticket_app</a:t>
            </a:r>
            <a:r>
              <a:rPr lang="en-US" sz="2000" dirty="0" smtClean="0"/>
              <a:t>/</a:t>
            </a:r>
          </a:p>
          <a:p>
            <a:r>
              <a:rPr lang="en-US" sz="2000" dirty="0" smtClean="0"/>
              <a:t>   config.py</a:t>
            </a:r>
          </a:p>
          <a:p>
            <a:r>
              <a:rPr lang="en-US" sz="2000" dirty="0" smtClean="0"/>
              <a:t>   run.py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app/</a:t>
            </a:r>
            <a:br>
              <a:rPr lang="en-US" sz="2000" dirty="0" smtClean="0"/>
            </a:br>
            <a:r>
              <a:rPr lang="en-US" sz="2000" dirty="0" smtClean="0"/>
              <a:t>	__init__.py</a:t>
            </a:r>
          </a:p>
          <a:p>
            <a:r>
              <a:rPr lang="en-US" sz="2000" dirty="0"/>
              <a:t>	</a:t>
            </a:r>
            <a:r>
              <a:rPr lang="en-US" sz="2000" dirty="0" smtClean="0">
                <a:solidFill>
                  <a:srgbClr val="FFFF00"/>
                </a:solidFill>
              </a:rPr>
              <a:t>views.py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forms.py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ticket_scraper.py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static/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templates/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base.html</a:t>
            </a:r>
          </a:p>
          <a:p>
            <a:r>
              <a:rPr lang="en-US" sz="2000" dirty="0"/>
              <a:t>	 </a:t>
            </a:r>
            <a:r>
              <a:rPr lang="en-US" sz="2000" dirty="0" smtClean="0"/>
              <a:t>  index.html</a:t>
            </a:r>
          </a:p>
          <a:p>
            <a:r>
              <a:rPr lang="en-US" sz="2000" dirty="0"/>
              <a:t>	 </a:t>
            </a:r>
            <a:r>
              <a:rPr lang="en-US" sz="2000" dirty="0" smtClean="0"/>
              <a:t>  search.html</a:t>
            </a:r>
          </a:p>
          <a:p>
            <a:r>
              <a:rPr lang="en-US" sz="2000" dirty="0" smtClean="0"/>
              <a:t>   </a:t>
            </a:r>
            <a:r>
              <a:rPr lang="en-US" sz="2000" dirty="0" err="1" smtClean="0"/>
              <a:t>tmp</a:t>
            </a:r>
            <a:r>
              <a:rPr lang="en-US" sz="2000" dirty="0" smtClean="0"/>
              <a:t>/</a:t>
            </a:r>
          </a:p>
          <a:p>
            <a:r>
              <a:rPr lang="en-US" dirty="0" smtClean="0"/>
              <a:t>   </a:t>
            </a:r>
            <a:br>
              <a:rPr lang="en-US" dirty="0" smtClean="0"/>
            </a:b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16399" y="3024777"/>
            <a:ext cx="1085481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from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flask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render_template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from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app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ticket_scraper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get_posts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… </a:t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@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my_app.route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'/search'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methods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=[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'GET'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'POST'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])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search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posts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[]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form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EventSearch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form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validate_on_submit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event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form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event_name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data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location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form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location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data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posts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get_posts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event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location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render_template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'search.html'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title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'Search for an Event'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                form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form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posts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posts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091414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So here’s what we’re doing: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When a user navigates to /search, they can enter their search criteria.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When a form is submitted, we use the search information to call our scraping module.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Then, we render the search template again with the post information.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Now, we need to update the template for search.html to display post information.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Note: this is not an ideal setup – we’re mixing backend logic with our application. We’ll call </a:t>
            </a:r>
            <a:r>
              <a:rPr lang="en-US" dirty="0" err="1" smtClean="0"/>
              <a:t>ticket_scraper</a:t>
            </a:r>
            <a:r>
              <a:rPr lang="en-US" dirty="0" smtClean="0"/>
              <a:t> directly to build our site for now.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8606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Displaying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remind ourselves, here’s the contents of search.html.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77871" y="3155218"/>
            <a:ext cx="8415580" cy="34163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Courier New"/>
              </a:rPr>
              <a:t>{% extends "base.html" %} </a:t>
            </a:r>
            <a:r>
              <a:rPr lang="en-US" b="1" dirty="0" smtClean="0">
                <a:solidFill>
                  <a:srgbClr val="FFFFFF"/>
                </a:solidFill>
                <a:latin typeface="Courier New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/>
              </a:rPr>
            </a:br>
            <a:r>
              <a:rPr lang="en-US" b="1" dirty="0" smtClean="0">
                <a:solidFill>
                  <a:srgbClr val="FFFFFF"/>
                </a:solidFill>
                <a:latin typeface="Courier New"/>
              </a:rPr>
              <a:t>{% </a:t>
            </a:r>
            <a:r>
              <a:rPr lang="en-US" b="1" dirty="0">
                <a:solidFill>
                  <a:srgbClr val="FFFFFF"/>
                </a:solidFill>
                <a:latin typeface="Courier New"/>
              </a:rPr>
              <a:t>block content %} </a:t>
            </a:r>
            <a:r>
              <a:rPr lang="en-US" b="1" dirty="0" smtClean="0">
                <a:solidFill>
                  <a:srgbClr val="FFFFFF"/>
                </a:solidFill>
                <a:latin typeface="Courier New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/>
              </a:rPr>
            </a:br>
            <a:r>
              <a:rPr lang="en-US" dirty="0" smtClean="0">
                <a:solidFill>
                  <a:srgbClr val="FF6600"/>
                </a:solidFill>
                <a:latin typeface="Courier New"/>
              </a:rPr>
              <a:t>&lt;</a:t>
            </a:r>
            <a:r>
              <a:rPr lang="en-US" dirty="0">
                <a:solidFill>
                  <a:srgbClr val="FF6600"/>
                </a:solidFill>
                <a:latin typeface="Courier New"/>
              </a:rPr>
              <a:t>h1&gt;</a:t>
            </a:r>
            <a:r>
              <a:rPr lang="en-US" b="1" dirty="0">
                <a:solidFill>
                  <a:srgbClr val="FFFFFF"/>
                </a:solidFill>
                <a:latin typeface="Courier New"/>
              </a:rPr>
              <a:t>{{title}}</a:t>
            </a:r>
            <a:r>
              <a:rPr lang="en-US" dirty="0">
                <a:solidFill>
                  <a:srgbClr val="FF6600"/>
                </a:solidFill>
                <a:latin typeface="Courier New"/>
              </a:rPr>
              <a:t>&lt;/h1&gt;</a:t>
            </a:r>
            <a:r>
              <a:rPr lang="en-US" b="1" dirty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/>
              </a:rPr>
            </a:br>
            <a:r>
              <a:rPr lang="en-US" dirty="0" smtClean="0">
                <a:solidFill>
                  <a:srgbClr val="FF6600"/>
                </a:solidFill>
                <a:latin typeface="Courier New"/>
              </a:rPr>
              <a:t>&lt;</a:t>
            </a:r>
            <a:r>
              <a:rPr lang="en-US" dirty="0">
                <a:solidFill>
                  <a:srgbClr val="FF6600"/>
                </a:solidFill>
                <a:latin typeface="Courier New"/>
              </a:rPr>
              <a:t>form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/>
              </a:rPr>
              <a:t>action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=</a:t>
            </a:r>
            <a:r>
              <a:rPr lang="en-US" b="1" dirty="0">
                <a:solidFill>
                  <a:srgbClr val="FFFF00"/>
                </a:solidFill>
                <a:latin typeface="Courier New"/>
              </a:rPr>
              <a:t>""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/>
              </a:rPr>
              <a:t>method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=</a:t>
            </a:r>
            <a:r>
              <a:rPr lang="en-US" b="1" dirty="0">
                <a:solidFill>
                  <a:srgbClr val="FFFF00"/>
                </a:solidFill>
                <a:latin typeface="Courier New"/>
              </a:rPr>
              <a:t>"post"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/>
              </a:rPr>
              <a:t>name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=</a:t>
            </a:r>
            <a:r>
              <a:rPr lang="en-US" b="1" dirty="0">
                <a:solidFill>
                  <a:srgbClr val="FFFF00"/>
                </a:solidFill>
                <a:latin typeface="Courier New"/>
              </a:rPr>
              <a:t>"</a:t>
            </a:r>
            <a:r>
              <a:rPr lang="en-US" b="1" dirty="0" err="1">
                <a:solidFill>
                  <a:srgbClr val="FFFF00"/>
                </a:solidFill>
                <a:latin typeface="Courier New"/>
              </a:rPr>
              <a:t>event_search</a:t>
            </a:r>
            <a:r>
              <a:rPr lang="en-US" b="1" dirty="0">
                <a:solidFill>
                  <a:srgbClr val="FFFF00"/>
                </a:solidFill>
                <a:latin typeface="Courier New"/>
              </a:rPr>
              <a:t>"</a:t>
            </a:r>
            <a:r>
              <a:rPr lang="en-US" dirty="0">
                <a:solidFill>
                  <a:srgbClr val="FF6600"/>
                </a:solidFill>
                <a:latin typeface="Courier New"/>
              </a:rPr>
              <a:t>&gt;</a:t>
            </a:r>
            <a:r>
              <a:rPr lang="en-US" b="1" dirty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/>
              </a:rPr>
            </a:br>
            <a:r>
              <a:rPr lang="en-US" b="1" dirty="0" smtClean="0">
                <a:solidFill>
                  <a:srgbClr val="FFFFFF"/>
                </a:solidFill>
                <a:latin typeface="Courier New"/>
              </a:rPr>
              <a:t>  {{</a:t>
            </a:r>
            <a:r>
              <a:rPr lang="en-US" b="1" dirty="0" err="1">
                <a:solidFill>
                  <a:srgbClr val="FFFFFF"/>
                </a:solidFill>
                <a:latin typeface="Courier New"/>
              </a:rPr>
              <a:t>form.hidden_tag</a:t>
            </a:r>
            <a:r>
              <a:rPr lang="en-US" b="1" dirty="0">
                <a:solidFill>
                  <a:srgbClr val="FFFFFF"/>
                </a:solidFill>
                <a:latin typeface="Courier New"/>
              </a:rPr>
              <a:t>()}} </a:t>
            </a:r>
            <a:r>
              <a:rPr lang="en-US" b="1" dirty="0" smtClean="0">
                <a:solidFill>
                  <a:srgbClr val="FFFFFF"/>
                </a:solidFill>
                <a:latin typeface="Courier New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/>
              </a:rPr>
            </a:br>
            <a:r>
              <a:rPr lang="en-US" b="1" dirty="0" smtClean="0">
                <a:solidFill>
                  <a:srgbClr val="FFFFFF"/>
                </a:solidFill>
                <a:latin typeface="Courier New"/>
              </a:rPr>
              <a:t>  </a:t>
            </a:r>
            <a:r>
              <a:rPr lang="en-US" dirty="0" smtClean="0">
                <a:solidFill>
                  <a:srgbClr val="FF6600"/>
                </a:solidFill>
                <a:latin typeface="Courier New"/>
              </a:rPr>
              <a:t>&lt;</a:t>
            </a:r>
            <a:r>
              <a:rPr lang="en-US" dirty="0">
                <a:solidFill>
                  <a:srgbClr val="FF6600"/>
                </a:solidFill>
                <a:latin typeface="Courier New"/>
              </a:rPr>
              <a:t>p&gt;</a:t>
            </a:r>
            <a:r>
              <a:rPr lang="en-US" b="1" dirty="0">
                <a:solidFill>
                  <a:srgbClr val="FFFFFF"/>
                </a:solidFill>
                <a:latin typeface="Courier New"/>
              </a:rPr>
              <a:t> Please enter the event </a:t>
            </a:r>
            <a:r>
              <a:rPr lang="en-US" b="1" dirty="0" err="1">
                <a:solidFill>
                  <a:srgbClr val="FFFFFF"/>
                </a:solidFill>
                <a:latin typeface="Courier New"/>
              </a:rPr>
              <a:t>youd</a:t>
            </a:r>
            <a:r>
              <a:rPr lang="en-US" b="1" dirty="0">
                <a:solidFill>
                  <a:srgbClr val="FFFFFF"/>
                </a:solidFill>
                <a:latin typeface="Courier New"/>
              </a:rPr>
              <a:t> like to find tickets for: </a:t>
            </a:r>
            <a:r>
              <a:rPr lang="en-US" b="1" dirty="0" smtClean="0">
                <a:solidFill>
                  <a:srgbClr val="FFFFFF"/>
                </a:solidFill>
                <a:latin typeface="Courier New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/>
              </a:rPr>
            </a:br>
            <a:r>
              <a:rPr lang="en-US" b="1" dirty="0" smtClean="0">
                <a:solidFill>
                  <a:srgbClr val="FFFFFF"/>
                </a:solidFill>
                <a:latin typeface="Courier New"/>
              </a:rPr>
              <a:t>    </a:t>
            </a:r>
            <a:r>
              <a:rPr lang="en-US" dirty="0" smtClean="0">
                <a:solidFill>
                  <a:srgbClr val="FF6600"/>
                </a:solidFill>
                <a:latin typeface="Courier New"/>
              </a:rPr>
              <a:t>&lt;</a:t>
            </a:r>
            <a:r>
              <a:rPr lang="en-US" dirty="0" err="1">
                <a:solidFill>
                  <a:srgbClr val="FF6600"/>
                </a:solidFill>
                <a:latin typeface="Courier New"/>
              </a:rPr>
              <a:t>br</a:t>
            </a:r>
            <a:r>
              <a:rPr lang="en-US" dirty="0" smtClean="0">
                <a:solidFill>
                  <a:srgbClr val="FF6600"/>
                </a:solidFill>
                <a:latin typeface="Courier New"/>
              </a:rPr>
              <a:t>&gt;</a:t>
            </a:r>
            <a:r>
              <a:rPr lang="en-US" b="1" dirty="0" smtClean="0">
                <a:solidFill>
                  <a:srgbClr val="FFFFFF"/>
                </a:solidFill>
                <a:latin typeface="Courier New"/>
              </a:rPr>
              <a:t>{{</a:t>
            </a:r>
            <a:r>
              <a:rPr lang="en-US" b="1" dirty="0" err="1">
                <a:solidFill>
                  <a:srgbClr val="FFFFFF"/>
                </a:solidFill>
                <a:latin typeface="Courier New"/>
              </a:rPr>
              <a:t>form.event_name</a:t>
            </a:r>
            <a:r>
              <a:rPr lang="en-US" b="1" dirty="0">
                <a:solidFill>
                  <a:srgbClr val="FFFFFF"/>
                </a:solidFill>
                <a:latin typeface="Courier New"/>
              </a:rPr>
              <a:t>(size=80)}}</a:t>
            </a:r>
            <a:r>
              <a:rPr lang="en-US" dirty="0">
                <a:solidFill>
                  <a:srgbClr val="FF6600"/>
                </a:solidFill>
                <a:latin typeface="Courier New"/>
              </a:rPr>
              <a:t>&lt;</a:t>
            </a:r>
            <a:r>
              <a:rPr lang="en-US" dirty="0" err="1">
                <a:solidFill>
                  <a:srgbClr val="FF6600"/>
                </a:solidFill>
                <a:latin typeface="Courier New"/>
              </a:rPr>
              <a:t>br</a:t>
            </a:r>
            <a:r>
              <a:rPr lang="en-US" dirty="0">
                <a:solidFill>
                  <a:srgbClr val="FF6600"/>
                </a:solidFill>
                <a:latin typeface="Courier New"/>
              </a:rPr>
              <a:t>&gt;</a:t>
            </a:r>
            <a:r>
              <a:rPr lang="en-US" b="1" dirty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/>
              </a:rPr>
            </a:br>
            <a:r>
              <a:rPr lang="en-US" b="1" dirty="0" smtClean="0">
                <a:solidFill>
                  <a:srgbClr val="FFFFFF"/>
                </a:solidFill>
                <a:latin typeface="Courier New"/>
              </a:rPr>
              <a:t>  </a:t>
            </a:r>
            <a:r>
              <a:rPr lang="en-US" dirty="0" smtClean="0">
                <a:solidFill>
                  <a:srgbClr val="FF6600"/>
                </a:solidFill>
                <a:latin typeface="Courier New"/>
              </a:rPr>
              <a:t>&lt;/</a:t>
            </a:r>
            <a:r>
              <a:rPr lang="en-US" dirty="0">
                <a:solidFill>
                  <a:srgbClr val="FF6600"/>
                </a:solidFill>
                <a:latin typeface="Courier New"/>
              </a:rPr>
              <a:t>p&gt;</a:t>
            </a:r>
            <a:r>
              <a:rPr lang="en-US" b="1" dirty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/>
              </a:rPr>
            </a:br>
            <a:r>
              <a:rPr lang="en-US" b="1" dirty="0" smtClean="0">
                <a:solidFill>
                  <a:srgbClr val="FFFFFF"/>
                </a:solidFill>
                <a:latin typeface="Courier New"/>
              </a:rPr>
              <a:t>  </a:t>
            </a:r>
            <a:r>
              <a:rPr lang="en-US" dirty="0" smtClean="0">
                <a:solidFill>
                  <a:srgbClr val="FF6600"/>
                </a:solidFill>
                <a:latin typeface="Courier New"/>
              </a:rPr>
              <a:t>&lt;</a:t>
            </a:r>
            <a:r>
              <a:rPr lang="en-US" dirty="0">
                <a:solidFill>
                  <a:srgbClr val="FF6600"/>
                </a:solidFill>
                <a:latin typeface="Courier New"/>
              </a:rPr>
              <a:t>p&gt;</a:t>
            </a:r>
            <a:r>
              <a:rPr lang="en-US" b="1" dirty="0">
                <a:solidFill>
                  <a:srgbClr val="FFFFFF"/>
                </a:solidFill>
                <a:latin typeface="Courier New"/>
              </a:rPr>
              <a:t> Select a location: {{</a:t>
            </a:r>
            <a:r>
              <a:rPr lang="en-US" b="1" dirty="0" err="1">
                <a:solidFill>
                  <a:srgbClr val="FFFFFF"/>
                </a:solidFill>
                <a:latin typeface="Courier New"/>
              </a:rPr>
              <a:t>form.location</a:t>
            </a:r>
            <a:r>
              <a:rPr lang="en-US" b="1" dirty="0">
                <a:solidFill>
                  <a:srgbClr val="FFFFFF"/>
                </a:solidFill>
                <a:latin typeface="Courier New"/>
              </a:rPr>
              <a:t>}} </a:t>
            </a:r>
            <a:r>
              <a:rPr lang="en-US" dirty="0">
                <a:solidFill>
                  <a:srgbClr val="FF6600"/>
                </a:solidFill>
                <a:latin typeface="Courier New"/>
              </a:rPr>
              <a:t>&lt;/p&gt;</a:t>
            </a:r>
            <a:r>
              <a:rPr lang="en-US" b="1" dirty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/>
              </a:rPr>
            </a:br>
            <a:r>
              <a:rPr lang="en-US" b="1" dirty="0" smtClean="0">
                <a:solidFill>
                  <a:srgbClr val="FFFFFF"/>
                </a:solidFill>
                <a:latin typeface="Courier New"/>
              </a:rPr>
              <a:t>  </a:t>
            </a:r>
            <a:r>
              <a:rPr lang="en-US" dirty="0" smtClean="0">
                <a:solidFill>
                  <a:srgbClr val="FF6600"/>
                </a:solidFill>
                <a:latin typeface="Courier New"/>
              </a:rPr>
              <a:t>&lt;</a:t>
            </a:r>
            <a:r>
              <a:rPr lang="en-US" dirty="0">
                <a:solidFill>
                  <a:srgbClr val="FF6600"/>
                </a:solidFill>
                <a:latin typeface="Courier New"/>
              </a:rPr>
              <a:t>p&gt;&lt;input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/>
              </a:rPr>
              <a:t>type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=</a:t>
            </a:r>
            <a:r>
              <a:rPr lang="en-US" b="1" dirty="0">
                <a:solidFill>
                  <a:srgbClr val="FFFF00"/>
                </a:solidFill>
                <a:latin typeface="Courier New"/>
              </a:rPr>
              <a:t>"submit"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/>
              </a:rPr>
              <a:t>value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=</a:t>
            </a:r>
            <a:r>
              <a:rPr lang="en-US" b="1" dirty="0">
                <a:solidFill>
                  <a:srgbClr val="FFFF00"/>
                </a:solidFill>
                <a:latin typeface="Courier New"/>
              </a:rPr>
              <a:t>"Find my tickets!"</a:t>
            </a:r>
            <a:r>
              <a:rPr lang="en-US" dirty="0">
                <a:solidFill>
                  <a:srgbClr val="FF6600"/>
                </a:solidFill>
                <a:latin typeface="Courier New"/>
              </a:rPr>
              <a:t>&gt;&lt;/p&gt;</a:t>
            </a:r>
            <a:r>
              <a:rPr lang="en-US" b="1" dirty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/>
              </a:rPr>
              <a:t>   </a:t>
            </a:r>
            <a:br>
              <a:rPr lang="en-US" b="1" dirty="0" smtClean="0">
                <a:solidFill>
                  <a:srgbClr val="FFFFFF"/>
                </a:solidFill>
                <a:latin typeface="Courier New"/>
              </a:rPr>
            </a:br>
            <a:r>
              <a:rPr lang="en-US" dirty="0" smtClean="0">
                <a:solidFill>
                  <a:srgbClr val="FF6600"/>
                </a:solidFill>
                <a:latin typeface="Courier New"/>
              </a:rPr>
              <a:t>&lt;/</a:t>
            </a:r>
            <a:r>
              <a:rPr lang="en-US" dirty="0">
                <a:solidFill>
                  <a:srgbClr val="FF6600"/>
                </a:solidFill>
                <a:latin typeface="Courier New"/>
              </a:rPr>
              <a:t>form&gt;</a:t>
            </a:r>
            <a:r>
              <a:rPr lang="en-US" b="1" dirty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/>
              </a:rPr>
            </a:br>
            <a:r>
              <a:rPr lang="en-US" b="1" dirty="0" smtClean="0">
                <a:solidFill>
                  <a:srgbClr val="FFFFFF"/>
                </a:solidFill>
                <a:latin typeface="Courier New"/>
              </a:rPr>
              <a:t>{% </a:t>
            </a:r>
            <a:r>
              <a:rPr lang="en-US" b="1" dirty="0" err="1">
                <a:solidFill>
                  <a:srgbClr val="FFFFFF"/>
                </a:solidFill>
                <a:latin typeface="Courier New"/>
              </a:rPr>
              <a:t>endblock</a:t>
            </a:r>
            <a:r>
              <a:rPr lang="en-US" b="1" dirty="0">
                <a:solidFill>
                  <a:srgbClr val="FFFFFF"/>
                </a:solidFill>
                <a:latin typeface="Courier New"/>
              </a:rPr>
              <a:t> %}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9472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Displaying results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91484" y="1134969"/>
            <a:ext cx="1310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search.html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2441" y="2392680"/>
            <a:ext cx="51206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We enclose our additions to search.html using </a:t>
            </a:r>
            <a:br>
              <a:rPr lang="en-US" sz="2000" dirty="0" smtClean="0"/>
            </a:br>
            <a:r>
              <a:rPr lang="en-US" sz="2000" dirty="0" smtClean="0"/>
              <a:t>an if condition – if posts is empty, we don’t display the table of results. This happens when a user first navigates to the search page. 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5884164" y="469076"/>
            <a:ext cx="6096000" cy="649408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  <a:latin typeface="Courier New" panose="02070309020205020404" pitchFamily="49" charset="0"/>
              </a:rPr>
              <a:t>... </a:t>
            </a:r>
            <a: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{% </a:t>
            </a:r>
            <a:r>
              <a:rPr lang="en-US" sz="1600" b="1" dirty="0">
                <a:solidFill>
                  <a:srgbClr val="FFFFFF"/>
                </a:solidFill>
                <a:latin typeface="Courier New" panose="02070309020205020404" pitchFamily="49" charset="0"/>
              </a:rPr>
              <a:t>if posts %} </a:t>
            </a:r>
            <a: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rgbClr val="FF6600"/>
                </a:solidFill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9CC99"/>
                </a:solidFill>
                <a:latin typeface="Courier New" panose="02070309020205020404" pitchFamily="49" charset="0"/>
              </a:rPr>
              <a:t>id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=</a:t>
            </a:r>
            <a:r>
              <a:rPr lang="en-US" sz="1600" b="1" dirty="0">
                <a:solidFill>
                  <a:srgbClr val="FFFF00"/>
                </a:solidFill>
                <a:latin typeface="Courier New" panose="02070309020205020404" pitchFamily="49" charset="0"/>
              </a:rPr>
              <a:t>"t01"</a:t>
            </a:r>
            <a:r>
              <a:rPr lang="en-US" sz="1600" dirty="0">
                <a:solidFill>
                  <a:srgbClr val="FF6600"/>
                </a:solidFill>
                <a:latin typeface="Courier New" panose="02070309020205020404" pitchFamily="49" charset="0"/>
              </a:rPr>
              <a:t>&gt;</a:t>
            </a:r>
            <a:r>
              <a:rPr lang="en-US" sz="1600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FF6600"/>
                </a:solidFill>
                <a:latin typeface="Courier New" panose="02070309020205020404" pitchFamily="49" charset="0"/>
              </a:rPr>
              <a:t>thead</a:t>
            </a:r>
            <a:r>
              <a:rPr lang="en-US" sz="1600" dirty="0">
                <a:solidFill>
                  <a:srgbClr val="FF6600"/>
                </a:solidFill>
                <a:latin typeface="Courier New" panose="02070309020205020404" pitchFamily="49" charset="0"/>
              </a:rPr>
              <a:t>&gt;</a:t>
            </a:r>
            <a:r>
              <a:rPr lang="en-US" sz="1600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600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FF6600"/>
                </a:solidFill>
                <a:latin typeface="Courier New" panose="02070309020205020404" pitchFamily="49" charset="0"/>
              </a:rPr>
              <a:t>tr</a:t>
            </a:r>
            <a:r>
              <a:rPr lang="en-US" sz="1600" dirty="0">
                <a:solidFill>
                  <a:srgbClr val="FF6600"/>
                </a:solidFill>
                <a:latin typeface="Courier New" panose="02070309020205020404" pitchFamily="49" charset="0"/>
              </a:rPr>
              <a:t>&gt;</a:t>
            </a:r>
            <a:r>
              <a:rPr lang="en-US" sz="1600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1600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FF6600"/>
                </a:solidFill>
                <a:latin typeface="Courier New" panose="02070309020205020404" pitchFamily="49" charset="0"/>
              </a:rPr>
              <a:t>th</a:t>
            </a:r>
            <a:r>
              <a:rPr lang="en-US" sz="1600" dirty="0">
                <a:solidFill>
                  <a:srgbClr val="FF6600"/>
                </a:solidFill>
                <a:latin typeface="Courier New" panose="02070309020205020404" pitchFamily="49" charset="0"/>
              </a:rPr>
              <a:t>&gt;</a:t>
            </a:r>
            <a:r>
              <a:rPr lang="en-US" sz="1600" b="1" dirty="0">
                <a:solidFill>
                  <a:srgbClr val="FFFFFF"/>
                </a:solidFill>
                <a:latin typeface="Courier New" panose="02070309020205020404" pitchFamily="49" charset="0"/>
              </a:rPr>
              <a:t>Title</a:t>
            </a:r>
            <a:r>
              <a:rPr lang="en-US" sz="1600" dirty="0">
                <a:solidFill>
                  <a:srgbClr val="FF6600"/>
                </a:solidFill>
                <a:latin typeface="Courier New" panose="02070309020205020404" pitchFamily="49" charset="0"/>
              </a:rPr>
              <a:t>&lt;/</a:t>
            </a:r>
            <a:r>
              <a:rPr lang="en-US" sz="1600" dirty="0" err="1">
                <a:solidFill>
                  <a:srgbClr val="FF6600"/>
                </a:solidFill>
                <a:latin typeface="Courier New" panose="02070309020205020404" pitchFamily="49" charset="0"/>
              </a:rPr>
              <a:t>th</a:t>
            </a:r>
            <a:r>
              <a:rPr lang="en-US" sz="1600" dirty="0">
                <a:solidFill>
                  <a:srgbClr val="FF6600"/>
                </a:solidFill>
                <a:latin typeface="Courier New" panose="02070309020205020404" pitchFamily="49" charset="0"/>
              </a:rPr>
              <a:t>&gt;</a:t>
            </a:r>
            <a:r>
              <a:rPr lang="en-US" sz="1600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1600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FF6600"/>
                </a:solidFill>
                <a:latin typeface="Courier New" panose="02070309020205020404" pitchFamily="49" charset="0"/>
              </a:rPr>
              <a:t>th</a:t>
            </a:r>
            <a:r>
              <a:rPr lang="en-US" sz="1600" dirty="0">
                <a:solidFill>
                  <a:srgbClr val="FF6600"/>
                </a:solidFill>
                <a:latin typeface="Courier New" panose="02070309020205020404" pitchFamily="49" charset="0"/>
              </a:rPr>
              <a:t>&gt;</a:t>
            </a:r>
            <a:r>
              <a:rPr lang="en-US" sz="1600" b="1" dirty="0">
                <a:solidFill>
                  <a:srgbClr val="FFFFFF"/>
                </a:solidFill>
                <a:latin typeface="Courier New" panose="02070309020205020404" pitchFamily="49" charset="0"/>
              </a:rPr>
              <a:t>Date</a:t>
            </a:r>
            <a:r>
              <a:rPr lang="en-US" sz="1600" dirty="0">
                <a:solidFill>
                  <a:srgbClr val="FF6600"/>
                </a:solidFill>
                <a:latin typeface="Courier New" panose="02070309020205020404" pitchFamily="49" charset="0"/>
              </a:rPr>
              <a:t>&lt;/</a:t>
            </a:r>
            <a:r>
              <a:rPr lang="en-US" sz="1600" dirty="0" err="1">
                <a:solidFill>
                  <a:srgbClr val="FF6600"/>
                </a:solidFill>
                <a:latin typeface="Courier New" panose="02070309020205020404" pitchFamily="49" charset="0"/>
              </a:rPr>
              <a:t>th</a:t>
            </a:r>
            <a:r>
              <a:rPr lang="en-US" sz="1600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&gt;</a:t>
            </a:r>
            <a:br>
              <a:rPr lang="en-US" sz="1600" dirty="0" smtClean="0">
                <a:solidFill>
                  <a:srgbClr val="FF6600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6600"/>
                </a:solidFill>
                <a:latin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FF6600"/>
                </a:solidFill>
                <a:latin typeface="Courier New" panose="02070309020205020404" pitchFamily="49" charset="0"/>
              </a:rPr>
              <a:t>th</a:t>
            </a:r>
            <a:r>
              <a:rPr lang="en-US" sz="1600" dirty="0">
                <a:solidFill>
                  <a:srgbClr val="FF6600"/>
                </a:solidFill>
                <a:latin typeface="Courier New" panose="02070309020205020404" pitchFamily="49" charset="0"/>
              </a:rPr>
              <a:t>&gt;</a:t>
            </a:r>
            <a:r>
              <a:rPr lang="en-US" sz="1600" b="1" dirty="0">
                <a:solidFill>
                  <a:srgbClr val="FFFFFF"/>
                </a:solidFill>
                <a:latin typeface="Courier New" panose="02070309020205020404" pitchFamily="49" charset="0"/>
              </a:rPr>
              <a:t>Venue</a:t>
            </a:r>
            <a:r>
              <a:rPr lang="en-US" sz="1600" dirty="0">
                <a:solidFill>
                  <a:srgbClr val="FF6600"/>
                </a:solidFill>
                <a:latin typeface="Courier New" panose="02070309020205020404" pitchFamily="49" charset="0"/>
              </a:rPr>
              <a:t>&lt;/</a:t>
            </a:r>
            <a:r>
              <a:rPr lang="en-US" sz="1600" dirty="0" err="1">
                <a:solidFill>
                  <a:srgbClr val="FF6600"/>
                </a:solidFill>
                <a:latin typeface="Courier New" panose="02070309020205020404" pitchFamily="49" charset="0"/>
              </a:rPr>
              <a:t>th</a:t>
            </a:r>
            <a:r>
              <a:rPr lang="en-US" sz="1600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&gt;</a:t>
            </a:r>
            <a:br>
              <a:rPr lang="en-US" sz="1600" dirty="0" smtClean="0">
                <a:solidFill>
                  <a:srgbClr val="FF6600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6600"/>
                </a:solidFill>
                <a:latin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FF6600"/>
                </a:solidFill>
                <a:latin typeface="Courier New" panose="02070309020205020404" pitchFamily="49" charset="0"/>
              </a:rPr>
              <a:t>th</a:t>
            </a:r>
            <a:r>
              <a:rPr lang="en-US" sz="1600" dirty="0">
                <a:solidFill>
                  <a:srgbClr val="FF6600"/>
                </a:solidFill>
                <a:latin typeface="Courier New" panose="02070309020205020404" pitchFamily="49" charset="0"/>
              </a:rPr>
              <a:t>&gt;</a:t>
            </a:r>
            <a:r>
              <a:rPr lang="en-US" sz="1600" b="1" dirty="0">
                <a:solidFill>
                  <a:srgbClr val="FFFFFF"/>
                </a:solidFill>
                <a:latin typeface="Courier New" panose="02070309020205020404" pitchFamily="49" charset="0"/>
              </a:rPr>
              <a:t>Number of Tickets</a:t>
            </a:r>
            <a:r>
              <a:rPr lang="en-US" sz="1600" dirty="0">
                <a:solidFill>
                  <a:srgbClr val="FF6600"/>
                </a:solidFill>
                <a:latin typeface="Courier New" panose="02070309020205020404" pitchFamily="49" charset="0"/>
              </a:rPr>
              <a:t>&lt;/</a:t>
            </a:r>
            <a:r>
              <a:rPr lang="en-US" sz="1600" dirty="0" err="1">
                <a:solidFill>
                  <a:srgbClr val="FF6600"/>
                </a:solidFill>
                <a:latin typeface="Courier New" panose="02070309020205020404" pitchFamily="49" charset="0"/>
              </a:rPr>
              <a:t>th</a:t>
            </a:r>
            <a:r>
              <a:rPr lang="en-US" sz="1600" dirty="0">
                <a:solidFill>
                  <a:srgbClr val="FF6600"/>
                </a:solidFill>
                <a:latin typeface="Courier New" panose="02070309020205020404" pitchFamily="49" charset="0"/>
              </a:rPr>
              <a:t>&gt;</a:t>
            </a:r>
            <a:r>
              <a:rPr lang="en-US" sz="1600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</a:t>
            </a:r>
            <a:b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1600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FF6600"/>
                </a:solidFill>
                <a:latin typeface="Courier New" panose="02070309020205020404" pitchFamily="49" charset="0"/>
              </a:rPr>
              <a:t>th</a:t>
            </a:r>
            <a:r>
              <a:rPr lang="en-US" sz="1600" dirty="0">
                <a:solidFill>
                  <a:srgbClr val="FF6600"/>
                </a:solidFill>
                <a:latin typeface="Courier New" panose="02070309020205020404" pitchFamily="49" charset="0"/>
              </a:rPr>
              <a:t>&gt;</a:t>
            </a:r>
            <a:r>
              <a:rPr lang="en-US" sz="1600" b="1" dirty="0">
                <a:solidFill>
                  <a:srgbClr val="FFFFFF"/>
                </a:solidFill>
                <a:latin typeface="Courier New" panose="02070309020205020404" pitchFamily="49" charset="0"/>
              </a:rPr>
              <a:t>Price/Ticket</a:t>
            </a:r>
            <a:r>
              <a:rPr lang="en-US" sz="1600" dirty="0">
                <a:solidFill>
                  <a:srgbClr val="FF6600"/>
                </a:solidFill>
                <a:latin typeface="Courier New" panose="02070309020205020404" pitchFamily="49" charset="0"/>
              </a:rPr>
              <a:t>&lt;/</a:t>
            </a:r>
            <a:r>
              <a:rPr lang="en-US" sz="1600" dirty="0" err="1">
                <a:solidFill>
                  <a:srgbClr val="FF6600"/>
                </a:solidFill>
                <a:latin typeface="Courier New" panose="02070309020205020404" pitchFamily="49" charset="0"/>
              </a:rPr>
              <a:t>th</a:t>
            </a:r>
            <a:r>
              <a:rPr lang="en-US" sz="1600" dirty="0">
                <a:solidFill>
                  <a:srgbClr val="FF6600"/>
                </a:solidFill>
                <a:latin typeface="Courier New" panose="02070309020205020404" pitchFamily="49" charset="0"/>
              </a:rPr>
              <a:t>&gt;</a:t>
            </a:r>
            <a:r>
              <a:rPr lang="en-US" sz="1600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600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&lt;/</a:t>
            </a:r>
            <a:r>
              <a:rPr lang="en-US" sz="1600" dirty="0" err="1">
                <a:solidFill>
                  <a:srgbClr val="FF6600"/>
                </a:solidFill>
                <a:latin typeface="Courier New" panose="02070309020205020404" pitchFamily="49" charset="0"/>
              </a:rPr>
              <a:t>tr</a:t>
            </a:r>
            <a:r>
              <a:rPr lang="en-US" sz="1600" dirty="0">
                <a:solidFill>
                  <a:srgbClr val="FF6600"/>
                </a:solidFill>
                <a:latin typeface="Courier New" panose="02070309020205020404" pitchFamily="49" charset="0"/>
              </a:rPr>
              <a:t>&gt;</a:t>
            </a:r>
            <a:r>
              <a:rPr lang="en-US" sz="1600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&lt;/</a:t>
            </a:r>
            <a:r>
              <a:rPr lang="en-US" sz="1600" dirty="0" err="1">
                <a:solidFill>
                  <a:srgbClr val="FF6600"/>
                </a:solidFill>
                <a:latin typeface="Courier New" panose="02070309020205020404" pitchFamily="49" charset="0"/>
              </a:rPr>
              <a:t>thead</a:t>
            </a:r>
            <a:r>
              <a:rPr lang="en-US" sz="1600" dirty="0">
                <a:solidFill>
                  <a:srgbClr val="FF6600"/>
                </a:solidFill>
                <a:latin typeface="Courier New" panose="02070309020205020404" pitchFamily="49" charset="0"/>
              </a:rPr>
              <a:t>&gt;</a:t>
            </a:r>
            <a:r>
              <a:rPr lang="en-US" sz="1600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FF6600"/>
                </a:solidFill>
                <a:latin typeface="Courier New" panose="02070309020205020404" pitchFamily="49" charset="0"/>
              </a:rPr>
              <a:t>tbody</a:t>
            </a:r>
            <a:r>
              <a:rPr lang="en-US" sz="1600" dirty="0">
                <a:solidFill>
                  <a:srgbClr val="FF6600"/>
                </a:solidFill>
                <a:latin typeface="Courier New" panose="02070309020205020404" pitchFamily="49" charset="0"/>
              </a:rPr>
              <a:t>&gt;</a:t>
            </a:r>
            <a:r>
              <a:rPr lang="en-US" sz="1600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{% </a:t>
            </a:r>
            <a:r>
              <a:rPr lang="en-US" sz="1600" b="1" dirty="0">
                <a:solidFill>
                  <a:srgbClr val="FFFFFF"/>
                </a:solidFill>
                <a:latin typeface="Courier New" panose="02070309020205020404" pitchFamily="49" charset="0"/>
              </a:rPr>
              <a:t>for p in posts %} </a:t>
            </a:r>
            <a: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600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FF6600"/>
                </a:solidFill>
                <a:latin typeface="Courier New" panose="02070309020205020404" pitchFamily="49" charset="0"/>
              </a:rPr>
              <a:t>tr</a:t>
            </a:r>
            <a:r>
              <a:rPr lang="en-US" sz="1600" dirty="0">
                <a:solidFill>
                  <a:srgbClr val="FF6600"/>
                </a:solidFill>
                <a:latin typeface="Courier New" panose="02070309020205020404" pitchFamily="49" charset="0"/>
              </a:rPr>
              <a:t>&gt;</a:t>
            </a:r>
            <a:r>
              <a:rPr lang="en-US" sz="1600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1600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&lt;td</a:t>
            </a:r>
            <a:r>
              <a:rPr lang="en-US" sz="1600" dirty="0">
                <a:solidFill>
                  <a:srgbClr val="FF6600"/>
                </a:solidFill>
                <a:latin typeface="Courier New" panose="02070309020205020404" pitchFamily="49" charset="0"/>
              </a:rPr>
              <a:t>&gt;</a:t>
            </a:r>
            <a:r>
              <a:rPr lang="en-US" sz="1600" b="1" dirty="0">
                <a:solidFill>
                  <a:srgbClr val="FFFFFF"/>
                </a:solidFill>
                <a:latin typeface="Courier New" panose="02070309020205020404" pitchFamily="49" charset="0"/>
              </a:rPr>
              <a:t>{{ p[3] }}</a:t>
            </a:r>
            <a:r>
              <a:rPr lang="en-US" sz="1600" dirty="0">
                <a:solidFill>
                  <a:srgbClr val="FF6600"/>
                </a:solidFill>
                <a:latin typeface="Courier New" panose="02070309020205020404" pitchFamily="49" charset="0"/>
              </a:rPr>
              <a:t>&lt;/td</a:t>
            </a:r>
            <a:r>
              <a:rPr lang="en-US" sz="1600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&gt;</a:t>
            </a:r>
            <a:endParaRPr lang="en-US" sz="1600" b="1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600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rgbClr val="FF6600"/>
                </a:solidFill>
                <a:latin typeface="Courier New" panose="02070309020205020404" pitchFamily="49" charset="0"/>
              </a:rPr>
              <a:t>td&gt;</a:t>
            </a:r>
            <a:r>
              <a:rPr lang="en-US" sz="1600" b="1" dirty="0">
                <a:solidFill>
                  <a:srgbClr val="FFFFFF"/>
                </a:solidFill>
                <a:latin typeface="Courier New" panose="02070309020205020404" pitchFamily="49" charset="0"/>
              </a:rPr>
              <a:t>{{ p[0] }}</a:t>
            </a:r>
            <a:r>
              <a:rPr lang="en-US" sz="1600" dirty="0">
                <a:solidFill>
                  <a:srgbClr val="FF6600"/>
                </a:solidFill>
                <a:latin typeface="Courier New" panose="02070309020205020404" pitchFamily="49" charset="0"/>
              </a:rPr>
              <a:t>&lt;/td&gt;</a:t>
            </a:r>
            <a:r>
              <a:rPr lang="en-US" sz="1600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1600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rgbClr val="FF6600"/>
                </a:solidFill>
                <a:latin typeface="Courier New" panose="02070309020205020404" pitchFamily="49" charset="0"/>
              </a:rPr>
              <a:t>td&gt;</a:t>
            </a:r>
            <a:r>
              <a:rPr lang="en-US" sz="1600" b="1" dirty="0">
                <a:solidFill>
                  <a:srgbClr val="FFFFFF"/>
                </a:solidFill>
                <a:latin typeface="Courier New" panose="02070309020205020404" pitchFamily="49" charset="0"/>
              </a:rPr>
              <a:t>{{ p[1] }}</a:t>
            </a:r>
            <a:r>
              <a:rPr lang="en-US" sz="1600" dirty="0">
                <a:solidFill>
                  <a:srgbClr val="FF6600"/>
                </a:solidFill>
                <a:latin typeface="Courier New" panose="02070309020205020404" pitchFamily="49" charset="0"/>
              </a:rPr>
              <a:t>&lt;/td&gt;</a:t>
            </a:r>
            <a:r>
              <a:rPr lang="en-US" sz="1600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1600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rgbClr val="FF6600"/>
                </a:solidFill>
                <a:latin typeface="Courier New" panose="02070309020205020404" pitchFamily="49" charset="0"/>
              </a:rPr>
              <a:t>td&gt;</a:t>
            </a:r>
            <a:r>
              <a:rPr lang="en-US" sz="1600" b="1" dirty="0">
                <a:solidFill>
                  <a:srgbClr val="FFFFFF"/>
                </a:solidFill>
                <a:latin typeface="Courier New" panose="02070309020205020404" pitchFamily="49" charset="0"/>
              </a:rPr>
              <a:t>{{ p[2] }}</a:t>
            </a:r>
            <a:r>
              <a:rPr lang="en-US" sz="1600" dirty="0">
                <a:solidFill>
                  <a:srgbClr val="FF6600"/>
                </a:solidFill>
                <a:latin typeface="Courier New" panose="02070309020205020404" pitchFamily="49" charset="0"/>
              </a:rPr>
              <a:t>&lt;/td&gt;</a:t>
            </a:r>
            <a:r>
              <a:rPr lang="en-US" sz="1600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1600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rgbClr val="FF6600"/>
                </a:solidFill>
                <a:latin typeface="Courier New" panose="02070309020205020404" pitchFamily="49" charset="0"/>
              </a:rPr>
              <a:t>td&gt;</a:t>
            </a:r>
            <a:r>
              <a:rPr lang="en-US" sz="1600" b="1" dirty="0">
                <a:solidFill>
                  <a:srgbClr val="FFFFFF"/>
                </a:solidFill>
                <a:latin typeface="Courier New" panose="02070309020205020404" pitchFamily="49" charset="0"/>
              </a:rPr>
              <a:t>{{ p[4] }}</a:t>
            </a:r>
            <a:r>
              <a:rPr lang="en-US" sz="1600" dirty="0">
                <a:solidFill>
                  <a:srgbClr val="FF6600"/>
                </a:solidFill>
                <a:latin typeface="Courier New" panose="02070309020205020404" pitchFamily="49" charset="0"/>
              </a:rPr>
              <a:t>&lt;/td&gt;</a:t>
            </a:r>
            <a:r>
              <a:rPr lang="en-US" sz="1600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600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&lt;/</a:t>
            </a:r>
            <a:r>
              <a:rPr lang="en-US" sz="1600" dirty="0" err="1">
                <a:solidFill>
                  <a:srgbClr val="FF6600"/>
                </a:solidFill>
                <a:latin typeface="Courier New" panose="02070309020205020404" pitchFamily="49" charset="0"/>
              </a:rPr>
              <a:t>tr</a:t>
            </a:r>
            <a:r>
              <a:rPr lang="en-US" sz="1600" dirty="0">
                <a:solidFill>
                  <a:srgbClr val="FF6600"/>
                </a:solidFill>
                <a:latin typeface="Courier New" panose="02070309020205020404" pitchFamily="49" charset="0"/>
              </a:rPr>
              <a:t>&gt;</a:t>
            </a:r>
            <a:r>
              <a:rPr lang="en-US" sz="1600" b="1" dirty="0">
                <a:solidFill>
                  <a:srgbClr val="FFFFFF"/>
                </a:solidFill>
                <a:latin typeface="Courier New" panose="02070309020205020404" pitchFamily="49" charset="0"/>
              </a:rPr>
              <a:t> {% </a:t>
            </a:r>
            <a:r>
              <a:rPr lang="en-US" sz="1600" b="1" dirty="0" err="1">
                <a:solidFill>
                  <a:srgbClr val="FFFFFF"/>
                </a:solidFill>
                <a:latin typeface="Courier New" panose="02070309020205020404" pitchFamily="49" charset="0"/>
              </a:rPr>
              <a:t>endfor</a:t>
            </a:r>
            <a:r>
              <a:rPr lang="en-US" sz="1600" b="1" dirty="0">
                <a:solidFill>
                  <a:srgbClr val="FFFFFF"/>
                </a:solidFill>
                <a:latin typeface="Courier New" panose="02070309020205020404" pitchFamily="49" charset="0"/>
              </a:rPr>
              <a:t> %} </a:t>
            </a:r>
            <a: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&lt;/</a:t>
            </a:r>
            <a:r>
              <a:rPr lang="en-US" sz="1600" dirty="0" err="1">
                <a:solidFill>
                  <a:srgbClr val="FF6600"/>
                </a:solidFill>
                <a:latin typeface="Courier New" panose="02070309020205020404" pitchFamily="49" charset="0"/>
              </a:rPr>
              <a:t>tbody</a:t>
            </a:r>
            <a:r>
              <a:rPr lang="en-US" sz="1600" dirty="0">
                <a:solidFill>
                  <a:srgbClr val="FF6600"/>
                </a:solidFill>
                <a:latin typeface="Courier New" panose="02070309020205020404" pitchFamily="49" charset="0"/>
              </a:rPr>
              <a:t>&gt;</a:t>
            </a:r>
            <a:r>
              <a:rPr lang="en-US" sz="1600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&lt;/</a:t>
            </a:r>
            <a:r>
              <a:rPr lang="en-US" sz="1600" dirty="0">
                <a:solidFill>
                  <a:srgbClr val="FF6600"/>
                </a:solidFill>
                <a:latin typeface="Courier New" panose="02070309020205020404" pitchFamily="49" charset="0"/>
              </a:rPr>
              <a:t>table&gt;</a:t>
            </a:r>
            <a:r>
              <a:rPr lang="en-US" sz="1600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{% </a:t>
            </a:r>
            <a:r>
              <a:rPr lang="en-US" sz="1600" b="1" dirty="0" err="1">
                <a:solidFill>
                  <a:srgbClr val="FFFFFF"/>
                </a:solidFill>
                <a:latin typeface="Courier New" panose="02070309020205020404" pitchFamily="49" charset="0"/>
              </a:rPr>
              <a:t>endif</a:t>
            </a:r>
            <a:r>
              <a:rPr lang="en-US" sz="1600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%}</a:t>
            </a:r>
            <a:b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{% </a:t>
            </a:r>
            <a:r>
              <a:rPr lang="en-US" sz="1600" b="1" dirty="0" err="1">
                <a:solidFill>
                  <a:srgbClr val="FFFFFF"/>
                </a:solidFill>
                <a:latin typeface="Courier New" panose="02070309020205020404" pitchFamily="49" charset="0"/>
              </a:rPr>
              <a:t>endblock</a:t>
            </a:r>
            <a:r>
              <a:rPr lang="en-US" sz="1600" b="1" dirty="0">
                <a:solidFill>
                  <a:srgbClr val="FFFFFF"/>
                </a:solidFill>
                <a:latin typeface="Courier New" panose="02070309020205020404" pitchFamily="49" charset="0"/>
              </a:rPr>
              <a:t> %} </a:t>
            </a:r>
            <a:endParaRPr lang="en-US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346461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Displaying results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3999" y="1134969"/>
            <a:ext cx="1310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search.html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5277" y="2701855"/>
            <a:ext cx="552552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post information we gathered using the </a:t>
            </a:r>
            <a:r>
              <a:rPr lang="en-US" sz="2000" dirty="0" err="1" smtClean="0"/>
              <a:t>ticket_scraper</a:t>
            </a:r>
            <a:r>
              <a:rPr lang="en-US" sz="2000" dirty="0" smtClean="0"/>
              <a:t> module includes: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Title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Venue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Number of Tickets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Price/Ticket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5884164" y="469076"/>
            <a:ext cx="6096000" cy="649408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  <a:latin typeface="Courier New" panose="02070309020205020404" pitchFamily="49" charset="0"/>
              </a:rPr>
              <a:t>... </a:t>
            </a:r>
            <a: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{% </a:t>
            </a:r>
            <a:r>
              <a:rPr lang="en-US" sz="1600" b="1" dirty="0">
                <a:solidFill>
                  <a:srgbClr val="FFFFFF"/>
                </a:solidFill>
                <a:latin typeface="Courier New" panose="02070309020205020404" pitchFamily="49" charset="0"/>
              </a:rPr>
              <a:t>if posts %} </a:t>
            </a:r>
            <a: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rgbClr val="FF6600"/>
                </a:solidFill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9CC99"/>
                </a:solidFill>
                <a:latin typeface="Courier New" panose="02070309020205020404" pitchFamily="49" charset="0"/>
              </a:rPr>
              <a:t>id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=</a:t>
            </a:r>
            <a:r>
              <a:rPr lang="en-US" sz="1600" b="1" dirty="0">
                <a:solidFill>
                  <a:srgbClr val="FFFF00"/>
                </a:solidFill>
                <a:latin typeface="Courier New" panose="02070309020205020404" pitchFamily="49" charset="0"/>
              </a:rPr>
              <a:t>"t01"</a:t>
            </a:r>
            <a:r>
              <a:rPr lang="en-US" sz="1600" dirty="0">
                <a:solidFill>
                  <a:srgbClr val="FF6600"/>
                </a:solidFill>
                <a:latin typeface="Courier New" panose="02070309020205020404" pitchFamily="49" charset="0"/>
              </a:rPr>
              <a:t>&gt;</a:t>
            </a:r>
            <a:r>
              <a:rPr lang="en-US" sz="1600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FFFF00"/>
                </a:solidFill>
                <a:latin typeface="Courier New" panose="02070309020205020404" pitchFamily="49" charset="0"/>
              </a:rPr>
              <a:t>thead</a:t>
            </a:r>
            <a:r>
              <a:rPr lang="en-US" sz="1600" dirty="0">
                <a:solidFill>
                  <a:srgbClr val="FFFF00"/>
                </a:solidFill>
                <a:latin typeface="Courier New" panose="02070309020205020404" pitchFamily="49" charset="0"/>
              </a:rPr>
              <a:t>&gt;</a:t>
            </a:r>
            <a:r>
              <a:rPr lang="en-US" sz="1600" b="1" dirty="0">
                <a:solidFill>
                  <a:srgbClr val="FFFF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/>
            </a:r>
            <a:br>
              <a:rPr lang="en-US" sz="1600" b="1" dirty="0" smtClean="0">
                <a:solidFill>
                  <a:srgbClr val="FFFF00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   </a:t>
            </a:r>
            <a:r>
              <a:rPr lang="en-US" sz="16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FFFF00"/>
                </a:solidFill>
                <a:latin typeface="Courier New" panose="02070309020205020404" pitchFamily="49" charset="0"/>
              </a:rPr>
              <a:t>tr</a:t>
            </a:r>
            <a:r>
              <a:rPr lang="en-US" sz="1600" dirty="0">
                <a:solidFill>
                  <a:srgbClr val="FFFF00"/>
                </a:solidFill>
                <a:latin typeface="Courier New" panose="02070309020205020404" pitchFamily="49" charset="0"/>
              </a:rPr>
              <a:t>&gt;</a:t>
            </a:r>
            <a:r>
              <a:rPr lang="en-US" sz="1600" b="1" dirty="0">
                <a:solidFill>
                  <a:srgbClr val="FFFF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/>
            </a:r>
            <a:br>
              <a:rPr lang="en-US" sz="1600" b="1" dirty="0" smtClean="0">
                <a:solidFill>
                  <a:srgbClr val="FFFF00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    </a:t>
            </a:r>
            <a:r>
              <a:rPr lang="en-US" sz="16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FFFF00"/>
                </a:solidFill>
                <a:latin typeface="Courier New" panose="02070309020205020404" pitchFamily="49" charset="0"/>
              </a:rPr>
              <a:t>th</a:t>
            </a:r>
            <a:r>
              <a:rPr lang="en-US" sz="1600" dirty="0">
                <a:solidFill>
                  <a:srgbClr val="FFFF00"/>
                </a:solidFill>
                <a:latin typeface="Courier New" panose="02070309020205020404" pitchFamily="49" charset="0"/>
              </a:rPr>
              <a:t>&gt;</a:t>
            </a:r>
            <a:r>
              <a:rPr lang="en-US" sz="1600" b="1" dirty="0">
                <a:solidFill>
                  <a:srgbClr val="FFFF00"/>
                </a:solidFill>
                <a:latin typeface="Courier New" panose="02070309020205020404" pitchFamily="49" charset="0"/>
              </a:rPr>
              <a:t>Title</a:t>
            </a:r>
            <a:r>
              <a:rPr lang="en-US" sz="1600" dirty="0">
                <a:solidFill>
                  <a:srgbClr val="FFFF00"/>
                </a:solidFill>
                <a:latin typeface="Courier New" panose="02070309020205020404" pitchFamily="49" charset="0"/>
              </a:rPr>
              <a:t>&lt;/</a:t>
            </a:r>
            <a:r>
              <a:rPr lang="en-US" sz="1600" dirty="0" err="1">
                <a:solidFill>
                  <a:srgbClr val="FFFF00"/>
                </a:solidFill>
                <a:latin typeface="Courier New" panose="02070309020205020404" pitchFamily="49" charset="0"/>
              </a:rPr>
              <a:t>th</a:t>
            </a:r>
            <a:r>
              <a:rPr lang="en-US" sz="1600" dirty="0">
                <a:solidFill>
                  <a:srgbClr val="FFFF00"/>
                </a:solidFill>
                <a:latin typeface="Courier New" panose="02070309020205020404" pitchFamily="49" charset="0"/>
              </a:rPr>
              <a:t>&gt;</a:t>
            </a:r>
            <a:r>
              <a:rPr lang="en-US" sz="1600" b="1" dirty="0">
                <a:solidFill>
                  <a:srgbClr val="FFFF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/>
            </a:r>
            <a:br>
              <a:rPr lang="en-US" sz="1600" b="1" dirty="0" smtClean="0">
                <a:solidFill>
                  <a:srgbClr val="FFFF00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    </a:t>
            </a:r>
            <a:r>
              <a:rPr lang="en-US" sz="16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FFFF00"/>
                </a:solidFill>
                <a:latin typeface="Courier New" panose="02070309020205020404" pitchFamily="49" charset="0"/>
              </a:rPr>
              <a:t>th</a:t>
            </a:r>
            <a:r>
              <a:rPr lang="en-US" sz="1600" dirty="0">
                <a:solidFill>
                  <a:srgbClr val="FFFF00"/>
                </a:solidFill>
                <a:latin typeface="Courier New" panose="02070309020205020404" pitchFamily="49" charset="0"/>
              </a:rPr>
              <a:t>&gt;</a:t>
            </a:r>
            <a:r>
              <a:rPr lang="en-US" sz="1600" b="1" dirty="0">
                <a:solidFill>
                  <a:srgbClr val="FFFF00"/>
                </a:solidFill>
                <a:latin typeface="Courier New" panose="02070309020205020404" pitchFamily="49" charset="0"/>
              </a:rPr>
              <a:t>Date</a:t>
            </a:r>
            <a:r>
              <a:rPr lang="en-US" sz="1600" dirty="0">
                <a:solidFill>
                  <a:srgbClr val="FFFF00"/>
                </a:solidFill>
                <a:latin typeface="Courier New" panose="02070309020205020404" pitchFamily="49" charset="0"/>
              </a:rPr>
              <a:t>&lt;/</a:t>
            </a:r>
            <a:r>
              <a:rPr lang="en-US" sz="1600" dirty="0" err="1">
                <a:solidFill>
                  <a:srgbClr val="FFFF00"/>
                </a:solidFill>
                <a:latin typeface="Courier New" panose="02070309020205020404" pitchFamily="49" charset="0"/>
              </a:rPr>
              <a:t>th</a:t>
            </a:r>
            <a:r>
              <a:rPr lang="en-US" sz="16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&gt;</a:t>
            </a:r>
            <a:br>
              <a:rPr lang="en-US" sz="1600" dirty="0" smtClean="0">
                <a:solidFill>
                  <a:srgbClr val="FFFF00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FF00"/>
                </a:solidFill>
                <a:latin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FFFF00"/>
                </a:solidFill>
                <a:latin typeface="Courier New" panose="02070309020205020404" pitchFamily="49" charset="0"/>
              </a:rPr>
              <a:t>th</a:t>
            </a:r>
            <a:r>
              <a:rPr lang="en-US" sz="1600" dirty="0">
                <a:solidFill>
                  <a:srgbClr val="FFFF00"/>
                </a:solidFill>
                <a:latin typeface="Courier New" panose="02070309020205020404" pitchFamily="49" charset="0"/>
              </a:rPr>
              <a:t>&gt;</a:t>
            </a:r>
            <a:r>
              <a:rPr lang="en-US" sz="1600" b="1" dirty="0">
                <a:solidFill>
                  <a:srgbClr val="FFFF00"/>
                </a:solidFill>
                <a:latin typeface="Courier New" panose="02070309020205020404" pitchFamily="49" charset="0"/>
              </a:rPr>
              <a:t>Venue</a:t>
            </a:r>
            <a:r>
              <a:rPr lang="en-US" sz="1600" dirty="0">
                <a:solidFill>
                  <a:srgbClr val="FFFF00"/>
                </a:solidFill>
                <a:latin typeface="Courier New" panose="02070309020205020404" pitchFamily="49" charset="0"/>
              </a:rPr>
              <a:t>&lt;/</a:t>
            </a:r>
            <a:r>
              <a:rPr lang="en-US" sz="1600" dirty="0" err="1">
                <a:solidFill>
                  <a:srgbClr val="FFFF00"/>
                </a:solidFill>
                <a:latin typeface="Courier New" panose="02070309020205020404" pitchFamily="49" charset="0"/>
              </a:rPr>
              <a:t>th</a:t>
            </a:r>
            <a:r>
              <a:rPr lang="en-US" sz="16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&gt;</a:t>
            </a:r>
            <a:br>
              <a:rPr lang="en-US" sz="1600" dirty="0" smtClean="0">
                <a:solidFill>
                  <a:srgbClr val="FFFF00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FF00"/>
                </a:solidFill>
                <a:latin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FFFF00"/>
                </a:solidFill>
                <a:latin typeface="Courier New" panose="02070309020205020404" pitchFamily="49" charset="0"/>
              </a:rPr>
              <a:t>th</a:t>
            </a:r>
            <a:r>
              <a:rPr lang="en-US" sz="1600" dirty="0">
                <a:solidFill>
                  <a:srgbClr val="FFFF00"/>
                </a:solidFill>
                <a:latin typeface="Courier New" panose="02070309020205020404" pitchFamily="49" charset="0"/>
              </a:rPr>
              <a:t>&gt;</a:t>
            </a:r>
            <a:r>
              <a:rPr lang="en-US" sz="1600" b="1" dirty="0">
                <a:solidFill>
                  <a:srgbClr val="FFFF00"/>
                </a:solidFill>
                <a:latin typeface="Courier New" panose="02070309020205020404" pitchFamily="49" charset="0"/>
              </a:rPr>
              <a:t>Number of Tickets</a:t>
            </a:r>
            <a:r>
              <a:rPr lang="en-US" sz="1600" dirty="0">
                <a:solidFill>
                  <a:srgbClr val="FFFF00"/>
                </a:solidFill>
                <a:latin typeface="Courier New" panose="02070309020205020404" pitchFamily="49" charset="0"/>
              </a:rPr>
              <a:t>&lt;/</a:t>
            </a:r>
            <a:r>
              <a:rPr lang="en-US" sz="1600" dirty="0" err="1">
                <a:solidFill>
                  <a:srgbClr val="FFFF00"/>
                </a:solidFill>
                <a:latin typeface="Courier New" panose="02070309020205020404" pitchFamily="49" charset="0"/>
              </a:rPr>
              <a:t>th</a:t>
            </a:r>
            <a:r>
              <a:rPr lang="en-US" sz="1600" dirty="0">
                <a:solidFill>
                  <a:srgbClr val="FFFF00"/>
                </a:solidFill>
                <a:latin typeface="Courier New" panose="02070309020205020404" pitchFamily="49" charset="0"/>
              </a:rPr>
              <a:t>&gt;</a:t>
            </a:r>
            <a:r>
              <a:rPr lang="en-US" sz="1600" b="1" dirty="0">
                <a:solidFill>
                  <a:srgbClr val="FFFF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  </a:t>
            </a:r>
            <a:br>
              <a:rPr lang="en-US" sz="1600" b="1" dirty="0" smtClean="0">
                <a:solidFill>
                  <a:srgbClr val="FFFF00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    </a:t>
            </a:r>
            <a:r>
              <a:rPr lang="en-US" sz="16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FFFF00"/>
                </a:solidFill>
                <a:latin typeface="Courier New" panose="02070309020205020404" pitchFamily="49" charset="0"/>
              </a:rPr>
              <a:t>th</a:t>
            </a:r>
            <a:r>
              <a:rPr lang="en-US" sz="1600" dirty="0">
                <a:solidFill>
                  <a:srgbClr val="FFFF00"/>
                </a:solidFill>
                <a:latin typeface="Courier New" panose="02070309020205020404" pitchFamily="49" charset="0"/>
              </a:rPr>
              <a:t>&gt;</a:t>
            </a:r>
            <a:r>
              <a:rPr lang="en-US" sz="1600" b="1" dirty="0">
                <a:solidFill>
                  <a:srgbClr val="FFFF00"/>
                </a:solidFill>
                <a:latin typeface="Courier New" panose="02070309020205020404" pitchFamily="49" charset="0"/>
              </a:rPr>
              <a:t>Price/Ticket</a:t>
            </a:r>
            <a:r>
              <a:rPr lang="en-US" sz="1600" dirty="0">
                <a:solidFill>
                  <a:srgbClr val="FFFF00"/>
                </a:solidFill>
                <a:latin typeface="Courier New" panose="02070309020205020404" pitchFamily="49" charset="0"/>
              </a:rPr>
              <a:t>&lt;/</a:t>
            </a:r>
            <a:r>
              <a:rPr lang="en-US" sz="1600" dirty="0" err="1">
                <a:solidFill>
                  <a:srgbClr val="FFFF00"/>
                </a:solidFill>
                <a:latin typeface="Courier New" panose="02070309020205020404" pitchFamily="49" charset="0"/>
              </a:rPr>
              <a:t>th</a:t>
            </a:r>
            <a:r>
              <a:rPr lang="en-US" sz="1600" dirty="0">
                <a:solidFill>
                  <a:srgbClr val="FFFF00"/>
                </a:solidFill>
                <a:latin typeface="Courier New" panose="02070309020205020404" pitchFamily="49" charset="0"/>
              </a:rPr>
              <a:t>&gt;</a:t>
            </a:r>
            <a:r>
              <a:rPr lang="en-US" sz="1600" b="1" dirty="0">
                <a:solidFill>
                  <a:srgbClr val="FFFF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/>
            </a:r>
            <a:br>
              <a:rPr lang="en-US" sz="1600" b="1" dirty="0" smtClean="0">
                <a:solidFill>
                  <a:srgbClr val="FFFF00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   </a:t>
            </a:r>
            <a:r>
              <a:rPr lang="en-US" sz="16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&lt;/</a:t>
            </a:r>
            <a:r>
              <a:rPr lang="en-US" sz="1600" dirty="0" err="1">
                <a:solidFill>
                  <a:srgbClr val="FFFF00"/>
                </a:solidFill>
                <a:latin typeface="Courier New" panose="02070309020205020404" pitchFamily="49" charset="0"/>
              </a:rPr>
              <a:t>tr</a:t>
            </a:r>
            <a:r>
              <a:rPr lang="en-US" sz="1600" dirty="0">
                <a:solidFill>
                  <a:srgbClr val="FFFF00"/>
                </a:solidFill>
                <a:latin typeface="Courier New" panose="02070309020205020404" pitchFamily="49" charset="0"/>
              </a:rPr>
              <a:t>&gt;</a:t>
            </a:r>
            <a:r>
              <a:rPr lang="en-US" sz="1600" b="1" dirty="0">
                <a:solidFill>
                  <a:srgbClr val="FFFF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/>
            </a:r>
            <a:br>
              <a:rPr lang="en-US" sz="1600" b="1" dirty="0" smtClean="0">
                <a:solidFill>
                  <a:srgbClr val="FFFF00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&lt;/</a:t>
            </a:r>
            <a:r>
              <a:rPr lang="en-US" sz="1600" dirty="0" err="1">
                <a:solidFill>
                  <a:srgbClr val="FFFF00"/>
                </a:solidFill>
                <a:latin typeface="Courier New" panose="02070309020205020404" pitchFamily="49" charset="0"/>
              </a:rPr>
              <a:t>thead</a:t>
            </a:r>
            <a:r>
              <a:rPr lang="en-US" sz="1600" dirty="0">
                <a:solidFill>
                  <a:srgbClr val="FFFF00"/>
                </a:solidFill>
                <a:latin typeface="Courier New" panose="02070309020205020404" pitchFamily="49" charset="0"/>
              </a:rPr>
              <a:t>&gt;</a:t>
            </a:r>
            <a:r>
              <a:rPr lang="en-US" sz="1600" b="1" dirty="0">
                <a:solidFill>
                  <a:srgbClr val="FFFF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FF6600"/>
                </a:solidFill>
                <a:latin typeface="Courier New" panose="02070309020205020404" pitchFamily="49" charset="0"/>
              </a:rPr>
              <a:t>tbody</a:t>
            </a:r>
            <a:r>
              <a:rPr lang="en-US" sz="1600" dirty="0">
                <a:solidFill>
                  <a:srgbClr val="FF6600"/>
                </a:solidFill>
                <a:latin typeface="Courier New" panose="02070309020205020404" pitchFamily="49" charset="0"/>
              </a:rPr>
              <a:t>&gt;</a:t>
            </a:r>
            <a:r>
              <a:rPr lang="en-US" sz="1600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{% </a:t>
            </a:r>
            <a:r>
              <a:rPr lang="en-US" sz="1600" b="1" dirty="0">
                <a:solidFill>
                  <a:srgbClr val="FFFFFF"/>
                </a:solidFill>
                <a:latin typeface="Courier New" panose="02070309020205020404" pitchFamily="49" charset="0"/>
              </a:rPr>
              <a:t>for p in posts %} </a:t>
            </a:r>
            <a: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600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FF6600"/>
                </a:solidFill>
                <a:latin typeface="Courier New" panose="02070309020205020404" pitchFamily="49" charset="0"/>
              </a:rPr>
              <a:t>tr</a:t>
            </a:r>
            <a:r>
              <a:rPr lang="en-US" sz="1600" dirty="0">
                <a:solidFill>
                  <a:srgbClr val="FF6600"/>
                </a:solidFill>
                <a:latin typeface="Courier New" panose="02070309020205020404" pitchFamily="49" charset="0"/>
              </a:rPr>
              <a:t>&gt;</a:t>
            </a:r>
            <a:r>
              <a:rPr lang="en-US" sz="1600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1600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&lt;td</a:t>
            </a:r>
            <a:r>
              <a:rPr lang="en-US" sz="1600" dirty="0">
                <a:solidFill>
                  <a:srgbClr val="FF6600"/>
                </a:solidFill>
                <a:latin typeface="Courier New" panose="02070309020205020404" pitchFamily="49" charset="0"/>
              </a:rPr>
              <a:t>&gt;</a:t>
            </a:r>
            <a:r>
              <a:rPr lang="en-US" sz="1600" b="1" dirty="0">
                <a:solidFill>
                  <a:srgbClr val="FFFFFF"/>
                </a:solidFill>
                <a:latin typeface="Courier New" panose="02070309020205020404" pitchFamily="49" charset="0"/>
              </a:rPr>
              <a:t>{{ p[3] }}</a:t>
            </a:r>
            <a:r>
              <a:rPr lang="en-US" sz="1600" dirty="0">
                <a:solidFill>
                  <a:srgbClr val="FF6600"/>
                </a:solidFill>
                <a:latin typeface="Courier New" panose="02070309020205020404" pitchFamily="49" charset="0"/>
              </a:rPr>
              <a:t>&lt;/td</a:t>
            </a:r>
            <a:r>
              <a:rPr lang="en-US" sz="1600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&gt;</a:t>
            </a:r>
            <a:endParaRPr lang="en-US" sz="1600" b="1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600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rgbClr val="FF6600"/>
                </a:solidFill>
                <a:latin typeface="Courier New" panose="02070309020205020404" pitchFamily="49" charset="0"/>
              </a:rPr>
              <a:t>td&gt;</a:t>
            </a:r>
            <a:r>
              <a:rPr lang="en-US" sz="1600" b="1" dirty="0">
                <a:solidFill>
                  <a:srgbClr val="FFFFFF"/>
                </a:solidFill>
                <a:latin typeface="Courier New" panose="02070309020205020404" pitchFamily="49" charset="0"/>
              </a:rPr>
              <a:t>{{ p[0] }}</a:t>
            </a:r>
            <a:r>
              <a:rPr lang="en-US" sz="1600" dirty="0">
                <a:solidFill>
                  <a:srgbClr val="FF6600"/>
                </a:solidFill>
                <a:latin typeface="Courier New" panose="02070309020205020404" pitchFamily="49" charset="0"/>
              </a:rPr>
              <a:t>&lt;/td&gt;</a:t>
            </a:r>
            <a:r>
              <a:rPr lang="en-US" sz="1600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1600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rgbClr val="FF6600"/>
                </a:solidFill>
                <a:latin typeface="Courier New" panose="02070309020205020404" pitchFamily="49" charset="0"/>
              </a:rPr>
              <a:t>td&gt;</a:t>
            </a:r>
            <a:r>
              <a:rPr lang="en-US" sz="1600" b="1" dirty="0">
                <a:solidFill>
                  <a:srgbClr val="FFFFFF"/>
                </a:solidFill>
                <a:latin typeface="Courier New" panose="02070309020205020404" pitchFamily="49" charset="0"/>
              </a:rPr>
              <a:t>{{ p[1] }}</a:t>
            </a:r>
            <a:r>
              <a:rPr lang="en-US" sz="1600" dirty="0">
                <a:solidFill>
                  <a:srgbClr val="FF6600"/>
                </a:solidFill>
                <a:latin typeface="Courier New" panose="02070309020205020404" pitchFamily="49" charset="0"/>
              </a:rPr>
              <a:t>&lt;/td&gt;</a:t>
            </a:r>
            <a:r>
              <a:rPr lang="en-US" sz="1600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1600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rgbClr val="FF6600"/>
                </a:solidFill>
                <a:latin typeface="Courier New" panose="02070309020205020404" pitchFamily="49" charset="0"/>
              </a:rPr>
              <a:t>td&gt;</a:t>
            </a:r>
            <a:r>
              <a:rPr lang="en-US" sz="1600" b="1" dirty="0">
                <a:solidFill>
                  <a:srgbClr val="FFFFFF"/>
                </a:solidFill>
                <a:latin typeface="Courier New" panose="02070309020205020404" pitchFamily="49" charset="0"/>
              </a:rPr>
              <a:t>{{ p[2] }}</a:t>
            </a:r>
            <a:r>
              <a:rPr lang="en-US" sz="1600" dirty="0">
                <a:solidFill>
                  <a:srgbClr val="FF6600"/>
                </a:solidFill>
                <a:latin typeface="Courier New" panose="02070309020205020404" pitchFamily="49" charset="0"/>
              </a:rPr>
              <a:t>&lt;/td&gt;</a:t>
            </a:r>
            <a:r>
              <a:rPr lang="en-US" sz="1600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1600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rgbClr val="FF6600"/>
                </a:solidFill>
                <a:latin typeface="Courier New" panose="02070309020205020404" pitchFamily="49" charset="0"/>
              </a:rPr>
              <a:t>td&gt;</a:t>
            </a:r>
            <a:r>
              <a:rPr lang="en-US" sz="1600" b="1" dirty="0">
                <a:solidFill>
                  <a:srgbClr val="FFFFFF"/>
                </a:solidFill>
                <a:latin typeface="Courier New" panose="02070309020205020404" pitchFamily="49" charset="0"/>
              </a:rPr>
              <a:t>{{ p[4] }}</a:t>
            </a:r>
            <a:r>
              <a:rPr lang="en-US" sz="1600" dirty="0">
                <a:solidFill>
                  <a:srgbClr val="FF6600"/>
                </a:solidFill>
                <a:latin typeface="Courier New" panose="02070309020205020404" pitchFamily="49" charset="0"/>
              </a:rPr>
              <a:t>&lt;/td&gt;</a:t>
            </a:r>
            <a:r>
              <a:rPr lang="en-US" sz="1600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600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&lt;/</a:t>
            </a:r>
            <a:r>
              <a:rPr lang="en-US" sz="1600" dirty="0" err="1">
                <a:solidFill>
                  <a:srgbClr val="FF6600"/>
                </a:solidFill>
                <a:latin typeface="Courier New" panose="02070309020205020404" pitchFamily="49" charset="0"/>
              </a:rPr>
              <a:t>tr</a:t>
            </a:r>
            <a:r>
              <a:rPr lang="en-US" sz="1600" dirty="0">
                <a:solidFill>
                  <a:srgbClr val="FF6600"/>
                </a:solidFill>
                <a:latin typeface="Courier New" panose="02070309020205020404" pitchFamily="49" charset="0"/>
              </a:rPr>
              <a:t>&gt;</a:t>
            </a:r>
            <a:r>
              <a:rPr lang="en-US" sz="1600" b="1" dirty="0">
                <a:solidFill>
                  <a:srgbClr val="FFFFFF"/>
                </a:solidFill>
                <a:latin typeface="Courier New" panose="02070309020205020404" pitchFamily="49" charset="0"/>
              </a:rPr>
              <a:t> {% </a:t>
            </a:r>
            <a:r>
              <a:rPr lang="en-US" sz="1600" b="1" dirty="0" err="1">
                <a:solidFill>
                  <a:srgbClr val="FFFFFF"/>
                </a:solidFill>
                <a:latin typeface="Courier New" panose="02070309020205020404" pitchFamily="49" charset="0"/>
              </a:rPr>
              <a:t>endfor</a:t>
            </a:r>
            <a:r>
              <a:rPr lang="en-US" sz="1600" b="1" dirty="0">
                <a:solidFill>
                  <a:srgbClr val="FFFFFF"/>
                </a:solidFill>
                <a:latin typeface="Courier New" panose="02070309020205020404" pitchFamily="49" charset="0"/>
              </a:rPr>
              <a:t> %} </a:t>
            </a:r>
            <a: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&lt;/</a:t>
            </a:r>
            <a:r>
              <a:rPr lang="en-US" sz="1600" dirty="0" err="1">
                <a:solidFill>
                  <a:srgbClr val="FF6600"/>
                </a:solidFill>
                <a:latin typeface="Courier New" panose="02070309020205020404" pitchFamily="49" charset="0"/>
              </a:rPr>
              <a:t>tbody</a:t>
            </a:r>
            <a:r>
              <a:rPr lang="en-US" sz="1600" dirty="0">
                <a:solidFill>
                  <a:srgbClr val="FF6600"/>
                </a:solidFill>
                <a:latin typeface="Courier New" panose="02070309020205020404" pitchFamily="49" charset="0"/>
              </a:rPr>
              <a:t>&gt;</a:t>
            </a:r>
            <a:r>
              <a:rPr lang="en-US" sz="1600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&lt;/</a:t>
            </a:r>
            <a:r>
              <a:rPr lang="en-US" sz="1600" dirty="0">
                <a:solidFill>
                  <a:srgbClr val="FF6600"/>
                </a:solidFill>
                <a:latin typeface="Courier New" panose="02070309020205020404" pitchFamily="49" charset="0"/>
              </a:rPr>
              <a:t>table&gt;</a:t>
            </a:r>
            <a:r>
              <a:rPr lang="en-US" sz="1600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{% </a:t>
            </a:r>
            <a:r>
              <a:rPr lang="en-US" sz="1600" b="1" dirty="0" err="1">
                <a:solidFill>
                  <a:srgbClr val="FFFFFF"/>
                </a:solidFill>
                <a:latin typeface="Courier New" panose="02070309020205020404" pitchFamily="49" charset="0"/>
              </a:rPr>
              <a:t>endif</a:t>
            </a:r>
            <a:r>
              <a:rPr lang="en-US" sz="1600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%}</a:t>
            </a:r>
            <a:b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{% </a:t>
            </a:r>
            <a:r>
              <a:rPr lang="en-US" sz="1600" b="1" dirty="0" err="1">
                <a:solidFill>
                  <a:srgbClr val="FFFFFF"/>
                </a:solidFill>
                <a:latin typeface="Courier New" panose="02070309020205020404" pitchFamily="49" charset="0"/>
              </a:rPr>
              <a:t>endblock</a:t>
            </a:r>
            <a:r>
              <a:rPr lang="en-US" sz="1600" b="1" dirty="0">
                <a:solidFill>
                  <a:srgbClr val="FFFFFF"/>
                </a:solidFill>
                <a:latin typeface="Courier New" panose="02070309020205020404" pitchFamily="49" charset="0"/>
              </a:rPr>
              <a:t> %} </a:t>
            </a:r>
            <a:endParaRPr lang="en-US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275085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Displaying results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9120" y="2910840"/>
            <a:ext cx="51369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We loop through the posts list, which contains</a:t>
            </a:r>
            <a:br>
              <a:rPr lang="en-US" sz="2000" dirty="0" smtClean="0"/>
            </a:br>
            <a:r>
              <a:rPr lang="en-US" sz="2000" dirty="0" smtClean="0"/>
              <a:t>the results of </a:t>
            </a:r>
            <a:r>
              <a:rPr lang="en-US" sz="2000" dirty="0" err="1" smtClean="0"/>
              <a:t>ticket_scraper</a:t>
            </a:r>
            <a:r>
              <a:rPr lang="en-US" sz="2000" dirty="0" smtClean="0"/>
              <a:t> in the form of tuples.</a:t>
            </a:r>
            <a:br>
              <a:rPr lang="en-US" sz="2000" dirty="0" smtClean="0"/>
            </a:br>
            <a:r>
              <a:rPr lang="en-US" sz="2000" dirty="0" smtClean="0"/>
              <a:t>For every row in our results table, we’ll print out</a:t>
            </a:r>
            <a:br>
              <a:rPr lang="en-US" sz="2000" dirty="0" smtClean="0"/>
            </a:br>
            <a:r>
              <a:rPr lang="en-US" sz="2000" dirty="0" smtClean="0"/>
              <a:t>the information gathered from a post.  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5884164" y="469076"/>
            <a:ext cx="6096000" cy="649408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  <a:latin typeface="Courier New" panose="02070309020205020404" pitchFamily="49" charset="0"/>
              </a:rPr>
              <a:t>... </a:t>
            </a:r>
            <a: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{% </a:t>
            </a:r>
            <a:r>
              <a:rPr lang="en-US" sz="1600" b="1" dirty="0">
                <a:solidFill>
                  <a:srgbClr val="FFFFFF"/>
                </a:solidFill>
                <a:latin typeface="Courier New" panose="02070309020205020404" pitchFamily="49" charset="0"/>
              </a:rPr>
              <a:t>if posts %} </a:t>
            </a:r>
            <a: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rgbClr val="FF6600"/>
                </a:solidFill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9CC99"/>
                </a:solidFill>
                <a:latin typeface="Courier New" panose="02070309020205020404" pitchFamily="49" charset="0"/>
              </a:rPr>
              <a:t>id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=</a:t>
            </a:r>
            <a:r>
              <a:rPr lang="en-US" sz="1600" b="1" dirty="0">
                <a:solidFill>
                  <a:srgbClr val="FFFF00"/>
                </a:solidFill>
                <a:latin typeface="Courier New" panose="02070309020205020404" pitchFamily="49" charset="0"/>
              </a:rPr>
              <a:t>"t01"</a:t>
            </a:r>
            <a:r>
              <a:rPr lang="en-US" sz="1600" dirty="0">
                <a:solidFill>
                  <a:srgbClr val="FF6600"/>
                </a:solidFill>
                <a:latin typeface="Courier New" panose="02070309020205020404" pitchFamily="49" charset="0"/>
              </a:rPr>
              <a:t>&gt;</a:t>
            </a:r>
            <a:r>
              <a:rPr lang="en-US" sz="1600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FF6600"/>
                </a:solidFill>
                <a:latin typeface="Courier New" panose="02070309020205020404" pitchFamily="49" charset="0"/>
              </a:rPr>
              <a:t>thead</a:t>
            </a:r>
            <a:r>
              <a:rPr lang="en-US" sz="1600" dirty="0">
                <a:solidFill>
                  <a:srgbClr val="FF6600"/>
                </a:solidFill>
                <a:latin typeface="Courier New" panose="02070309020205020404" pitchFamily="49" charset="0"/>
              </a:rPr>
              <a:t>&gt;</a:t>
            </a:r>
            <a:r>
              <a:rPr lang="en-US" sz="1600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600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FF6600"/>
                </a:solidFill>
                <a:latin typeface="Courier New" panose="02070309020205020404" pitchFamily="49" charset="0"/>
              </a:rPr>
              <a:t>tr</a:t>
            </a:r>
            <a:r>
              <a:rPr lang="en-US" sz="1600" dirty="0">
                <a:solidFill>
                  <a:srgbClr val="FF6600"/>
                </a:solidFill>
                <a:latin typeface="Courier New" panose="02070309020205020404" pitchFamily="49" charset="0"/>
              </a:rPr>
              <a:t>&gt;</a:t>
            </a:r>
            <a:r>
              <a:rPr lang="en-US" sz="1600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1600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FF6600"/>
                </a:solidFill>
                <a:latin typeface="Courier New" panose="02070309020205020404" pitchFamily="49" charset="0"/>
              </a:rPr>
              <a:t>th</a:t>
            </a:r>
            <a:r>
              <a:rPr lang="en-US" sz="1600" dirty="0">
                <a:solidFill>
                  <a:srgbClr val="FF6600"/>
                </a:solidFill>
                <a:latin typeface="Courier New" panose="02070309020205020404" pitchFamily="49" charset="0"/>
              </a:rPr>
              <a:t>&gt;</a:t>
            </a:r>
            <a:r>
              <a:rPr lang="en-US" sz="1600" b="1" dirty="0">
                <a:solidFill>
                  <a:srgbClr val="FFFFFF"/>
                </a:solidFill>
                <a:latin typeface="Courier New" panose="02070309020205020404" pitchFamily="49" charset="0"/>
              </a:rPr>
              <a:t>Title</a:t>
            </a:r>
            <a:r>
              <a:rPr lang="en-US" sz="1600" dirty="0">
                <a:solidFill>
                  <a:srgbClr val="FF6600"/>
                </a:solidFill>
                <a:latin typeface="Courier New" panose="02070309020205020404" pitchFamily="49" charset="0"/>
              </a:rPr>
              <a:t>&lt;/</a:t>
            </a:r>
            <a:r>
              <a:rPr lang="en-US" sz="1600" dirty="0" err="1">
                <a:solidFill>
                  <a:srgbClr val="FF6600"/>
                </a:solidFill>
                <a:latin typeface="Courier New" panose="02070309020205020404" pitchFamily="49" charset="0"/>
              </a:rPr>
              <a:t>th</a:t>
            </a:r>
            <a:r>
              <a:rPr lang="en-US" sz="1600" dirty="0">
                <a:solidFill>
                  <a:srgbClr val="FF6600"/>
                </a:solidFill>
                <a:latin typeface="Courier New" panose="02070309020205020404" pitchFamily="49" charset="0"/>
              </a:rPr>
              <a:t>&gt;</a:t>
            </a:r>
            <a:r>
              <a:rPr lang="en-US" sz="1600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1600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FF6600"/>
                </a:solidFill>
                <a:latin typeface="Courier New" panose="02070309020205020404" pitchFamily="49" charset="0"/>
              </a:rPr>
              <a:t>th</a:t>
            </a:r>
            <a:r>
              <a:rPr lang="en-US" sz="1600" dirty="0">
                <a:solidFill>
                  <a:srgbClr val="FF6600"/>
                </a:solidFill>
                <a:latin typeface="Courier New" panose="02070309020205020404" pitchFamily="49" charset="0"/>
              </a:rPr>
              <a:t>&gt;</a:t>
            </a:r>
            <a:r>
              <a:rPr lang="en-US" sz="1600" b="1" dirty="0">
                <a:solidFill>
                  <a:srgbClr val="FFFFFF"/>
                </a:solidFill>
                <a:latin typeface="Courier New" panose="02070309020205020404" pitchFamily="49" charset="0"/>
              </a:rPr>
              <a:t>Date</a:t>
            </a:r>
            <a:r>
              <a:rPr lang="en-US" sz="1600" dirty="0">
                <a:solidFill>
                  <a:srgbClr val="FF6600"/>
                </a:solidFill>
                <a:latin typeface="Courier New" panose="02070309020205020404" pitchFamily="49" charset="0"/>
              </a:rPr>
              <a:t>&lt;/</a:t>
            </a:r>
            <a:r>
              <a:rPr lang="en-US" sz="1600" dirty="0" err="1">
                <a:solidFill>
                  <a:srgbClr val="FF6600"/>
                </a:solidFill>
                <a:latin typeface="Courier New" panose="02070309020205020404" pitchFamily="49" charset="0"/>
              </a:rPr>
              <a:t>th</a:t>
            </a:r>
            <a:r>
              <a:rPr lang="en-US" sz="1600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&gt;</a:t>
            </a:r>
            <a:br>
              <a:rPr lang="en-US" sz="1600" dirty="0" smtClean="0">
                <a:solidFill>
                  <a:srgbClr val="FF6600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6600"/>
                </a:solidFill>
                <a:latin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FF6600"/>
                </a:solidFill>
                <a:latin typeface="Courier New" panose="02070309020205020404" pitchFamily="49" charset="0"/>
              </a:rPr>
              <a:t>th</a:t>
            </a:r>
            <a:r>
              <a:rPr lang="en-US" sz="1600" dirty="0">
                <a:solidFill>
                  <a:srgbClr val="FF6600"/>
                </a:solidFill>
                <a:latin typeface="Courier New" panose="02070309020205020404" pitchFamily="49" charset="0"/>
              </a:rPr>
              <a:t>&gt;</a:t>
            </a:r>
            <a:r>
              <a:rPr lang="en-US" sz="1600" b="1" dirty="0">
                <a:solidFill>
                  <a:srgbClr val="FFFFFF"/>
                </a:solidFill>
                <a:latin typeface="Courier New" panose="02070309020205020404" pitchFamily="49" charset="0"/>
              </a:rPr>
              <a:t>Venue</a:t>
            </a:r>
            <a:r>
              <a:rPr lang="en-US" sz="1600" dirty="0">
                <a:solidFill>
                  <a:srgbClr val="FF6600"/>
                </a:solidFill>
                <a:latin typeface="Courier New" panose="02070309020205020404" pitchFamily="49" charset="0"/>
              </a:rPr>
              <a:t>&lt;/</a:t>
            </a:r>
            <a:r>
              <a:rPr lang="en-US" sz="1600" dirty="0" err="1">
                <a:solidFill>
                  <a:srgbClr val="FF6600"/>
                </a:solidFill>
                <a:latin typeface="Courier New" panose="02070309020205020404" pitchFamily="49" charset="0"/>
              </a:rPr>
              <a:t>th</a:t>
            </a:r>
            <a:r>
              <a:rPr lang="en-US" sz="1600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&gt;</a:t>
            </a:r>
            <a:br>
              <a:rPr lang="en-US" sz="1600" dirty="0" smtClean="0">
                <a:solidFill>
                  <a:srgbClr val="FF6600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6600"/>
                </a:solidFill>
                <a:latin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FF6600"/>
                </a:solidFill>
                <a:latin typeface="Courier New" panose="02070309020205020404" pitchFamily="49" charset="0"/>
              </a:rPr>
              <a:t>th</a:t>
            </a:r>
            <a:r>
              <a:rPr lang="en-US" sz="1600" dirty="0">
                <a:solidFill>
                  <a:srgbClr val="FF6600"/>
                </a:solidFill>
                <a:latin typeface="Courier New" panose="02070309020205020404" pitchFamily="49" charset="0"/>
              </a:rPr>
              <a:t>&gt;</a:t>
            </a:r>
            <a:r>
              <a:rPr lang="en-US" sz="1600" b="1" dirty="0">
                <a:solidFill>
                  <a:srgbClr val="FFFFFF"/>
                </a:solidFill>
                <a:latin typeface="Courier New" panose="02070309020205020404" pitchFamily="49" charset="0"/>
              </a:rPr>
              <a:t>Number of Tickets</a:t>
            </a:r>
            <a:r>
              <a:rPr lang="en-US" sz="1600" dirty="0">
                <a:solidFill>
                  <a:srgbClr val="FF6600"/>
                </a:solidFill>
                <a:latin typeface="Courier New" panose="02070309020205020404" pitchFamily="49" charset="0"/>
              </a:rPr>
              <a:t>&lt;/</a:t>
            </a:r>
            <a:r>
              <a:rPr lang="en-US" sz="1600" dirty="0" err="1">
                <a:solidFill>
                  <a:srgbClr val="FF6600"/>
                </a:solidFill>
                <a:latin typeface="Courier New" panose="02070309020205020404" pitchFamily="49" charset="0"/>
              </a:rPr>
              <a:t>th</a:t>
            </a:r>
            <a:r>
              <a:rPr lang="en-US" sz="1600" dirty="0">
                <a:solidFill>
                  <a:srgbClr val="FF6600"/>
                </a:solidFill>
                <a:latin typeface="Courier New" panose="02070309020205020404" pitchFamily="49" charset="0"/>
              </a:rPr>
              <a:t>&gt;</a:t>
            </a:r>
            <a:r>
              <a:rPr lang="en-US" sz="1600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</a:t>
            </a:r>
            <a:b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1600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FF6600"/>
                </a:solidFill>
                <a:latin typeface="Courier New" panose="02070309020205020404" pitchFamily="49" charset="0"/>
              </a:rPr>
              <a:t>th</a:t>
            </a:r>
            <a:r>
              <a:rPr lang="en-US" sz="1600" dirty="0">
                <a:solidFill>
                  <a:srgbClr val="FF6600"/>
                </a:solidFill>
                <a:latin typeface="Courier New" panose="02070309020205020404" pitchFamily="49" charset="0"/>
              </a:rPr>
              <a:t>&gt;</a:t>
            </a:r>
            <a:r>
              <a:rPr lang="en-US" sz="1600" b="1" dirty="0">
                <a:solidFill>
                  <a:srgbClr val="FFFFFF"/>
                </a:solidFill>
                <a:latin typeface="Courier New" panose="02070309020205020404" pitchFamily="49" charset="0"/>
              </a:rPr>
              <a:t>Price/Ticket</a:t>
            </a:r>
            <a:r>
              <a:rPr lang="en-US" sz="1600" dirty="0">
                <a:solidFill>
                  <a:srgbClr val="FF6600"/>
                </a:solidFill>
                <a:latin typeface="Courier New" panose="02070309020205020404" pitchFamily="49" charset="0"/>
              </a:rPr>
              <a:t>&lt;/</a:t>
            </a:r>
            <a:r>
              <a:rPr lang="en-US" sz="1600" dirty="0" err="1">
                <a:solidFill>
                  <a:srgbClr val="FF6600"/>
                </a:solidFill>
                <a:latin typeface="Courier New" panose="02070309020205020404" pitchFamily="49" charset="0"/>
              </a:rPr>
              <a:t>th</a:t>
            </a:r>
            <a:r>
              <a:rPr lang="en-US" sz="1600" dirty="0">
                <a:solidFill>
                  <a:srgbClr val="FF6600"/>
                </a:solidFill>
                <a:latin typeface="Courier New" panose="02070309020205020404" pitchFamily="49" charset="0"/>
              </a:rPr>
              <a:t>&gt;</a:t>
            </a:r>
            <a:r>
              <a:rPr lang="en-US" sz="1600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600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&lt;/</a:t>
            </a:r>
            <a:r>
              <a:rPr lang="en-US" sz="1600" dirty="0" err="1">
                <a:solidFill>
                  <a:srgbClr val="FF6600"/>
                </a:solidFill>
                <a:latin typeface="Courier New" panose="02070309020205020404" pitchFamily="49" charset="0"/>
              </a:rPr>
              <a:t>tr</a:t>
            </a:r>
            <a:r>
              <a:rPr lang="en-US" sz="1600" dirty="0">
                <a:solidFill>
                  <a:srgbClr val="FF6600"/>
                </a:solidFill>
                <a:latin typeface="Courier New" panose="02070309020205020404" pitchFamily="49" charset="0"/>
              </a:rPr>
              <a:t>&gt;</a:t>
            </a:r>
            <a:r>
              <a:rPr lang="en-US" sz="1600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&lt;/</a:t>
            </a:r>
            <a:r>
              <a:rPr lang="en-US" sz="1600" dirty="0" err="1">
                <a:solidFill>
                  <a:srgbClr val="FF6600"/>
                </a:solidFill>
                <a:latin typeface="Courier New" panose="02070309020205020404" pitchFamily="49" charset="0"/>
              </a:rPr>
              <a:t>thead</a:t>
            </a:r>
            <a:r>
              <a:rPr lang="en-US" sz="1600" dirty="0">
                <a:solidFill>
                  <a:srgbClr val="FF6600"/>
                </a:solidFill>
                <a:latin typeface="Courier New" panose="02070309020205020404" pitchFamily="49" charset="0"/>
              </a:rPr>
              <a:t>&gt;</a:t>
            </a:r>
            <a:r>
              <a:rPr lang="en-US" sz="1600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FF6600"/>
                </a:solidFill>
                <a:latin typeface="Courier New" panose="02070309020205020404" pitchFamily="49" charset="0"/>
              </a:rPr>
              <a:t>tbody</a:t>
            </a:r>
            <a:r>
              <a:rPr lang="en-US" sz="1600" dirty="0">
                <a:solidFill>
                  <a:srgbClr val="FF6600"/>
                </a:solidFill>
                <a:latin typeface="Courier New" panose="02070309020205020404" pitchFamily="49" charset="0"/>
              </a:rPr>
              <a:t>&gt;</a:t>
            </a:r>
            <a:r>
              <a:rPr lang="en-US" sz="1600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  {% </a:t>
            </a:r>
            <a:r>
              <a:rPr lang="en-US" sz="1600" b="1" dirty="0">
                <a:solidFill>
                  <a:srgbClr val="FFFF00"/>
                </a:solidFill>
                <a:latin typeface="Courier New" panose="02070309020205020404" pitchFamily="49" charset="0"/>
              </a:rPr>
              <a:t>for p in posts %} </a:t>
            </a:r>
            <a:r>
              <a:rPr lang="en-US" sz="1600" b="1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/>
            </a:r>
            <a:br>
              <a:rPr lang="en-US" sz="1600" b="1" dirty="0" smtClean="0">
                <a:solidFill>
                  <a:srgbClr val="FFFF00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   </a:t>
            </a:r>
            <a:r>
              <a:rPr lang="en-US" sz="16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FFFF00"/>
                </a:solidFill>
                <a:latin typeface="Courier New" panose="02070309020205020404" pitchFamily="49" charset="0"/>
              </a:rPr>
              <a:t>tr</a:t>
            </a:r>
            <a:r>
              <a:rPr lang="en-US" sz="1600" dirty="0">
                <a:solidFill>
                  <a:srgbClr val="FFFF00"/>
                </a:solidFill>
                <a:latin typeface="Courier New" panose="02070309020205020404" pitchFamily="49" charset="0"/>
              </a:rPr>
              <a:t>&gt;</a:t>
            </a:r>
            <a:r>
              <a:rPr lang="en-US" sz="1600" b="1" dirty="0">
                <a:solidFill>
                  <a:srgbClr val="FFFF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/>
            </a:r>
            <a:br>
              <a:rPr lang="en-US" sz="1600" b="1" dirty="0" smtClean="0">
                <a:solidFill>
                  <a:srgbClr val="FFFF00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    </a:t>
            </a:r>
            <a:r>
              <a:rPr lang="en-US" sz="16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&lt;td</a:t>
            </a:r>
            <a:r>
              <a:rPr lang="en-US" sz="1600" dirty="0">
                <a:solidFill>
                  <a:srgbClr val="FFFF00"/>
                </a:solidFill>
                <a:latin typeface="Courier New" panose="02070309020205020404" pitchFamily="49" charset="0"/>
              </a:rPr>
              <a:t>&gt;</a:t>
            </a:r>
            <a:r>
              <a:rPr lang="en-US" sz="1600" b="1" dirty="0">
                <a:solidFill>
                  <a:srgbClr val="FFFF00"/>
                </a:solidFill>
                <a:latin typeface="Courier New" panose="02070309020205020404" pitchFamily="49" charset="0"/>
              </a:rPr>
              <a:t>{{ p[3] }}</a:t>
            </a:r>
            <a:r>
              <a:rPr lang="en-US" sz="1600" dirty="0">
                <a:solidFill>
                  <a:srgbClr val="FFFF00"/>
                </a:solidFill>
                <a:latin typeface="Courier New" panose="02070309020205020404" pitchFamily="49" charset="0"/>
              </a:rPr>
              <a:t>&lt;/td</a:t>
            </a:r>
            <a:r>
              <a:rPr lang="en-US" sz="16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&gt;</a:t>
            </a:r>
            <a:endParaRPr lang="en-US" sz="1600" b="1" dirty="0" smtClean="0">
              <a:solidFill>
                <a:srgbClr val="FFFF00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FF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   </a:t>
            </a:r>
            <a:r>
              <a:rPr lang="en-US" sz="16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rgbClr val="FFFF00"/>
                </a:solidFill>
                <a:latin typeface="Courier New" panose="02070309020205020404" pitchFamily="49" charset="0"/>
              </a:rPr>
              <a:t>td&gt;</a:t>
            </a:r>
            <a:r>
              <a:rPr lang="en-US" sz="1600" b="1" dirty="0">
                <a:solidFill>
                  <a:srgbClr val="FFFF00"/>
                </a:solidFill>
                <a:latin typeface="Courier New" panose="02070309020205020404" pitchFamily="49" charset="0"/>
              </a:rPr>
              <a:t>{{ p[0] }}</a:t>
            </a:r>
            <a:r>
              <a:rPr lang="en-US" sz="1600" dirty="0">
                <a:solidFill>
                  <a:srgbClr val="FFFF00"/>
                </a:solidFill>
                <a:latin typeface="Courier New" panose="02070309020205020404" pitchFamily="49" charset="0"/>
              </a:rPr>
              <a:t>&lt;/td&gt;</a:t>
            </a:r>
            <a:r>
              <a:rPr lang="en-US" sz="1600" b="1" dirty="0">
                <a:solidFill>
                  <a:srgbClr val="FFFF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/>
            </a:r>
            <a:br>
              <a:rPr lang="en-US" sz="1600" b="1" dirty="0" smtClean="0">
                <a:solidFill>
                  <a:srgbClr val="FFFF00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    </a:t>
            </a:r>
            <a:r>
              <a:rPr lang="en-US" sz="16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rgbClr val="FFFF00"/>
                </a:solidFill>
                <a:latin typeface="Courier New" panose="02070309020205020404" pitchFamily="49" charset="0"/>
              </a:rPr>
              <a:t>td&gt;</a:t>
            </a:r>
            <a:r>
              <a:rPr lang="en-US" sz="1600" b="1" dirty="0">
                <a:solidFill>
                  <a:srgbClr val="FFFF00"/>
                </a:solidFill>
                <a:latin typeface="Courier New" panose="02070309020205020404" pitchFamily="49" charset="0"/>
              </a:rPr>
              <a:t>{{ p[1] }}</a:t>
            </a:r>
            <a:r>
              <a:rPr lang="en-US" sz="1600" dirty="0">
                <a:solidFill>
                  <a:srgbClr val="FFFF00"/>
                </a:solidFill>
                <a:latin typeface="Courier New" panose="02070309020205020404" pitchFamily="49" charset="0"/>
              </a:rPr>
              <a:t>&lt;/td&gt;</a:t>
            </a:r>
            <a:r>
              <a:rPr lang="en-US" sz="1600" b="1" dirty="0">
                <a:solidFill>
                  <a:srgbClr val="FFFF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/>
            </a:r>
            <a:br>
              <a:rPr lang="en-US" sz="1600" b="1" dirty="0" smtClean="0">
                <a:solidFill>
                  <a:srgbClr val="FFFF00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    </a:t>
            </a:r>
            <a:r>
              <a:rPr lang="en-US" sz="16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rgbClr val="FFFF00"/>
                </a:solidFill>
                <a:latin typeface="Courier New" panose="02070309020205020404" pitchFamily="49" charset="0"/>
              </a:rPr>
              <a:t>td&gt;</a:t>
            </a:r>
            <a:r>
              <a:rPr lang="en-US" sz="1600" b="1" dirty="0">
                <a:solidFill>
                  <a:srgbClr val="FFFF00"/>
                </a:solidFill>
                <a:latin typeface="Courier New" panose="02070309020205020404" pitchFamily="49" charset="0"/>
              </a:rPr>
              <a:t>{{ p[2] }}</a:t>
            </a:r>
            <a:r>
              <a:rPr lang="en-US" sz="1600" dirty="0">
                <a:solidFill>
                  <a:srgbClr val="FFFF00"/>
                </a:solidFill>
                <a:latin typeface="Courier New" panose="02070309020205020404" pitchFamily="49" charset="0"/>
              </a:rPr>
              <a:t>&lt;/td&gt;</a:t>
            </a:r>
            <a:r>
              <a:rPr lang="en-US" sz="1600" b="1" dirty="0">
                <a:solidFill>
                  <a:srgbClr val="FFFF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/>
            </a:r>
            <a:br>
              <a:rPr lang="en-US" sz="1600" b="1" dirty="0" smtClean="0">
                <a:solidFill>
                  <a:srgbClr val="FFFF00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    </a:t>
            </a:r>
            <a:r>
              <a:rPr lang="en-US" sz="16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rgbClr val="FFFF00"/>
                </a:solidFill>
                <a:latin typeface="Courier New" panose="02070309020205020404" pitchFamily="49" charset="0"/>
              </a:rPr>
              <a:t>td&gt;</a:t>
            </a:r>
            <a:r>
              <a:rPr lang="en-US" sz="1600" b="1" dirty="0">
                <a:solidFill>
                  <a:srgbClr val="FFFF00"/>
                </a:solidFill>
                <a:latin typeface="Courier New" panose="02070309020205020404" pitchFamily="49" charset="0"/>
              </a:rPr>
              <a:t>{{ p[4] }}</a:t>
            </a:r>
            <a:r>
              <a:rPr lang="en-US" sz="1600" dirty="0">
                <a:solidFill>
                  <a:srgbClr val="FFFF00"/>
                </a:solidFill>
                <a:latin typeface="Courier New" panose="02070309020205020404" pitchFamily="49" charset="0"/>
              </a:rPr>
              <a:t>&lt;/td&gt;</a:t>
            </a:r>
            <a:r>
              <a:rPr lang="en-US" sz="1600" b="1" dirty="0">
                <a:solidFill>
                  <a:srgbClr val="FFFF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/>
            </a:r>
            <a:br>
              <a:rPr lang="en-US" sz="1600" b="1" dirty="0" smtClean="0">
                <a:solidFill>
                  <a:srgbClr val="FFFF00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   </a:t>
            </a:r>
            <a:r>
              <a:rPr lang="en-US" sz="16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&lt;/</a:t>
            </a:r>
            <a:r>
              <a:rPr lang="en-US" sz="1600" dirty="0" err="1">
                <a:solidFill>
                  <a:srgbClr val="FFFF00"/>
                </a:solidFill>
                <a:latin typeface="Courier New" panose="02070309020205020404" pitchFamily="49" charset="0"/>
              </a:rPr>
              <a:t>tr</a:t>
            </a:r>
            <a:r>
              <a:rPr lang="en-US" sz="1600" dirty="0">
                <a:solidFill>
                  <a:srgbClr val="FFFF00"/>
                </a:solidFill>
                <a:latin typeface="Courier New" panose="02070309020205020404" pitchFamily="49" charset="0"/>
              </a:rPr>
              <a:t>&gt;</a:t>
            </a:r>
            <a:r>
              <a:rPr lang="en-US" sz="1600" b="1" dirty="0">
                <a:solidFill>
                  <a:srgbClr val="FFFF00"/>
                </a:solidFill>
                <a:latin typeface="Courier New" panose="02070309020205020404" pitchFamily="49" charset="0"/>
              </a:rPr>
              <a:t> {% </a:t>
            </a:r>
            <a:r>
              <a:rPr lang="en-US" sz="1600" b="1" dirty="0" err="1">
                <a:solidFill>
                  <a:srgbClr val="FFFF00"/>
                </a:solidFill>
                <a:latin typeface="Courier New" panose="02070309020205020404" pitchFamily="49" charset="0"/>
              </a:rPr>
              <a:t>endfor</a:t>
            </a:r>
            <a:r>
              <a:rPr lang="en-US" sz="1600" b="1" dirty="0">
                <a:solidFill>
                  <a:srgbClr val="FFFF00"/>
                </a:solidFill>
                <a:latin typeface="Courier New" panose="02070309020205020404" pitchFamily="49" charset="0"/>
              </a:rPr>
              <a:t> %} </a:t>
            </a:r>
            <a: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&lt;/</a:t>
            </a:r>
            <a:r>
              <a:rPr lang="en-US" sz="1600" dirty="0" err="1">
                <a:solidFill>
                  <a:srgbClr val="FF6600"/>
                </a:solidFill>
                <a:latin typeface="Courier New" panose="02070309020205020404" pitchFamily="49" charset="0"/>
              </a:rPr>
              <a:t>tbody</a:t>
            </a:r>
            <a:r>
              <a:rPr lang="en-US" sz="1600" dirty="0">
                <a:solidFill>
                  <a:srgbClr val="FF6600"/>
                </a:solidFill>
                <a:latin typeface="Courier New" panose="02070309020205020404" pitchFamily="49" charset="0"/>
              </a:rPr>
              <a:t>&gt;</a:t>
            </a:r>
            <a:r>
              <a:rPr lang="en-US" sz="1600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&lt;/</a:t>
            </a:r>
            <a:r>
              <a:rPr lang="en-US" sz="1600" dirty="0">
                <a:solidFill>
                  <a:srgbClr val="FF6600"/>
                </a:solidFill>
                <a:latin typeface="Courier New" panose="02070309020205020404" pitchFamily="49" charset="0"/>
              </a:rPr>
              <a:t>table&gt;</a:t>
            </a:r>
            <a:r>
              <a:rPr lang="en-US" sz="1600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{% </a:t>
            </a:r>
            <a:r>
              <a:rPr lang="en-US" sz="1600" b="1" dirty="0" err="1">
                <a:solidFill>
                  <a:srgbClr val="FFFFFF"/>
                </a:solidFill>
                <a:latin typeface="Courier New" panose="02070309020205020404" pitchFamily="49" charset="0"/>
              </a:rPr>
              <a:t>endif</a:t>
            </a:r>
            <a:r>
              <a:rPr lang="en-US" sz="1600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%}</a:t>
            </a:r>
            <a:b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{% </a:t>
            </a:r>
            <a:r>
              <a:rPr lang="en-US" sz="1600" b="1" dirty="0" err="1">
                <a:solidFill>
                  <a:srgbClr val="FFFFFF"/>
                </a:solidFill>
                <a:latin typeface="Courier New" panose="02070309020205020404" pitchFamily="49" charset="0"/>
              </a:rPr>
              <a:t>endblock</a:t>
            </a:r>
            <a:r>
              <a:rPr lang="en-US" sz="1600" b="1" dirty="0">
                <a:solidFill>
                  <a:srgbClr val="FFFFFF"/>
                </a:solidFill>
                <a:latin typeface="Courier New" panose="02070309020205020404" pitchFamily="49" charset="0"/>
              </a:rPr>
              <a:t> %} </a:t>
            </a:r>
            <a:endParaRPr lang="en-US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267762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Displaying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3921" b="9561"/>
          <a:stretch/>
        </p:blipFill>
        <p:spPr>
          <a:xfrm>
            <a:off x="1024128" y="2085775"/>
            <a:ext cx="10283952" cy="44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4956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Displaying 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3419" b="584"/>
          <a:stretch/>
        </p:blipFill>
        <p:spPr>
          <a:xfrm>
            <a:off x="1250251" y="1887098"/>
            <a:ext cx="9676829" cy="467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2998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Displaying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8546592" cy="4023360"/>
          </a:xfrm>
        </p:spPr>
        <p:txBody>
          <a:bodyPr/>
          <a:lstStyle/>
          <a:p>
            <a:r>
              <a:rPr lang="en-US" dirty="0" smtClean="0"/>
              <a:t>Well, that looks…terrible. But at least we’re displaying the data!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Let’s make it look nicer. We’ll add an external style sheet to our static folder and update our base.html.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06128" y="585216"/>
            <a:ext cx="2367764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ticket_app</a:t>
            </a:r>
            <a:r>
              <a:rPr lang="en-US" sz="2000" dirty="0" smtClean="0"/>
              <a:t>/</a:t>
            </a:r>
          </a:p>
          <a:p>
            <a:r>
              <a:rPr lang="en-US" sz="2000" dirty="0" smtClean="0"/>
              <a:t>   config.py</a:t>
            </a:r>
          </a:p>
          <a:p>
            <a:r>
              <a:rPr lang="en-US" sz="2000" dirty="0" smtClean="0"/>
              <a:t>   run.py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app/</a:t>
            </a:r>
            <a:br>
              <a:rPr lang="en-US" sz="2000" dirty="0" smtClean="0"/>
            </a:br>
            <a:r>
              <a:rPr lang="en-US" sz="2000" dirty="0" smtClean="0"/>
              <a:t>	__init__.py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views.py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forms.py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ticket_scraper.py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static/</a:t>
            </a:r>
          </a:p>
          <a:p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smtClean="0">
                <a:solidFill>
                  <a:srgbClr val="FFFF00"/>
                </a:solidFill>
              </a:rPr>
              <a:t>        style.css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templates/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</a:t>
            </a:r>
            <a:r>
              <a:rPr lang="en-US" sz="2000" dirty="0" smtClean="0">
                <a:solidFill>
                  <a:srgbClr val="FFFF00"/>
                </a:solidFill>
              </a:rPr>
              <a:t>base.html</a:t>
            </a:r>
          </a:p>
          <a:p>
            <a:r>
              <a:rPr lang="en-US" sz="2000" dirty="0"/>
              <a:t>	 </a:t>
            </a:r>
            <a:r>
              <a:rPr lang="en-US" sz="2000" dirty="0" smtClean="0"/>
              <a:t>  index.html</a:t>
            </a:r>
          </a:p>
          <a:p>
            <a:r>
              <a:rPr lang="en-US" sz="2000" dirty="0"/>
              <a:t>	 </a:t>
            </a:r>
            <a:r>
              <a:rPr lang="en-US" sz="2000" dirty="0" smtClean="0"/>
              <a:t>  search.html</a:t>
            </a:r>
          </a:p>
          <a:p>
            <a:r>
              <a:rPr lang="en-US" sz="2000" dirty="0" smtClean="0"/>
              <a:t>   </a:t>
            </a:r>
            <a:r>
              <a:rPr lang="en-US" sz="2000" dirty="0" err="1" smtClean="0"/>
              <a:t>tmp</a:t>
            </a:r>
            <a:r>
              <a:rPr lang="en-US" sz="2000" dirty="0" smtClean="0"/>
              <a:t>/</a:t>
            </a:r>
          </a:p>
          <a:p>
            <a:r>
              <a:rPr lang="en-US" dirty="0" smtClean="0"/>
              <a:t>   </a:t>
            </a:r>
            <a:br>
              <a:rPr lang="en-US" dirty="0" smtClean="0"/>
            </a:b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19432" y="3473291"/>
            <a:ext cx="1078598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&lt;html&gt;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head&gt;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</a:t>
            </a:r>
            <a:r>
              <a:rPr lang="en-US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title&gt;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Taylor Swift Concert Ticket-Price Showdown!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&lt;/title&gt;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</a:t>
            </a:r>
            <a:r>
              <a:rPr lang="en-US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link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99CC99"/>
                </a:solidFill>
                <a:latin typeface="Courier New" panose="02070309020205020404" pitchFamily="49" charset="0"/>
              </a:rPr>
              <a:t>rel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</a:rPr>
              <a:t>"stylesheet"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type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</a:rPr>
              <a:t>"text/</a:t>
            </a:r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</a:rPr>
              <a:t>css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99CC99"/>
                </a:solidFill>
                <a:latin typeface="Courier New" panose="02070309020205020404" pitchFamily="49" charset="0"/>
              </a:rPr>
              <a:t>href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</a:rPr>
              <a:t>"{{ </a:t>
            </a:r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</a:rPr>
              <a:t>url_for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</a:rPr>
              <a:t>('</a:t>
            </a:r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</a:rPr>
              <a:t>static',filename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</a:rPr>
              <a:t>='style.css') }}"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&gt;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head&gt;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body&gt;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</a:t>
            </a:r>
            <a:r>
              <a:rPr lang="en-US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h1&gt;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Welcome to the Taylor Swift Concert Ticket-Price Showdown! 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&lt;/h1&gt;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{% 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block content %}{% </a:t>
            </a:r>
            <a:r>
              <a:rPr lang="en-US" b="1" dirty="0" err="1">
                <a:solidFill>
                  <a:srgbClr val="FFFFFF"/>
                </a:solidFill>
                <a:latin typeface="Courier New" panose="02070309020205020404" pitchFamily="49" charset="0"/>
              </a:rPr>
              <a:t>endblock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%}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body&gt;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html&gt;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867967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Displaying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8546592" cy="402336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We can use a {{ … }} </a:t>
            </a:r>
            <a:r>
              <a:rPr lang="en-US" dirty="0" err="1" smtClean="0"/>
              <a:t>delimeter</a:t>
            </a:r>
            <a:r>
              <a:rPr lang="en-US" dirty="0" smtClean="0"/>
              <a:t> which will tell Jinja2 to evaluate the </a:t>
            </a:r>
            <a:br>
              <a:rPr lang="en-US" dirty="0" smtClean="0"/>
            </a:br>
            <a:r>
              <a:rPr lang="en-US" dirty="0" smtClean="0"/>
              <a:t>expression inside. Inside, we’ll make a call to </a:t>
            </a:r>
            <a:r>
              <a:rPr lang="en-US" dirty="0" err="1" smtClean="0"/>
              <a:t>url_for</a:t>
            </a:r>
            <a:r>
              <a:rPr lang="en-US" dirty="0" smtClean="0"/>
              <a:t> which generates a </a:t>
            </a:r>
            <a:br>
              <a:rPr lang="en-US" dirty="0" smtClean="0"/>
            </a:br>
            <a:r>
              <a:rPr lang="en-US" dirty="0" smtClean="0"/>
              <a:t>URL to the target. 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06128" y="585216"/>
            <a:ext cx="2367764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ticket_app</a:t>
            </a:r>
            <a:r>
              <a:rPr lang="en-US" sz="2000" dirty="0" smtClean="0"/>
              <a:t>/</a:t>
            </a:r>
          </a:p>
          <a:p>
            <a:r>
              <a:rPr lang="en-US" sz="2000" dirty="0" smtClean="0"/>
              <a:t>   config.py</a:t>
            </a:r>
          </a:p>
          <a:p>
            <a:r>
              <a:rPr lang="en-US" sz="2000" dirty="0" smtClean="0"/>
              <a:t>   run.py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app/</a:t>
            </a:r>
            <a:br>
              <a:rPr lang="en-US" sz="2000" dirty="0" smtClean="0"/>
            </a:br>
            <a:r>
              <a:rPr lang="en-US" sz="2000" dirty="0" smtClean="0"/>
              <a:t>	__init__.py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views.py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forms.py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ticket_scraper.py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static/</a:t>
            </a:r>
          </a:p>
          <a:p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smtClean="0">
                <a:solidFill>
                  <a:srgbClr val="FFFF00"/>
                </a:solidFill>
              </a:rPr>
              <a:t>        style.css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templates/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</a:t>
            </a:r>
            <a:r>
              <a:rPr lang="en-US" sz="2000" dirty="0" smtClean="0">
                <a:solidFill>
                  <a:srgbClr val="FFFF00"/>
                </a:solidFill>
              </a:rPr>
              <a:t>base.html</a:t>
            </a:r>
          </a:p>
          <a:p>
            <a:r>
              <a:rPr lang="en-US" sz="2000" dirty="0"/>
              <a:t>	 </a:t>
            </a:r>
            <a:r>
              <a:rPr lang="en-US" sz="2000" dirty="0" smtClean="0"/>
              <a:t>  index.html</a:t>
            </a:r>
          </a:p>
          <a:p>
            <a:r>
              <a:rPr lang="en-US" sz="2000" dirty="0"/>
              <a:t>	 </a:t>
            </a:r>
            <a:r>
              <a:rPr lang="en-US" sz="2000" dirty="0" smtClean="0"/>
              <a:t>  search.html</a:t>
            </a:r>
          </a:p>
          <a:p>
            <a:r>
              <a:rPr lang="en-US" sz="2000" dirty="0" smtClean="0"/>
              <a:t>   </a:t>
            </a:r>
            <a:r>
              <a:rPr lang="en-US" sz="2000" dirty="0" err="1" smtClean="0"/>
              <a:t>tmp</a:t>
            </a:r>
            <a:r>
              <a:rPr lang="en-US" sz="2000" dirty="0" smtClean="0"/>
              <a:t>/</a:t>
            </a:r>
          </a:p>
          <a:p>
            <a:r>
              <a:rPr lang="en-US" dirty="0" smtClean="0"/>
              <a:t>   </a:t>
            </a:r>
            <a:br>
              <a:rPr lang="en-US" dirty="0" smtClean="0"/>
            </a:b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19432" y="3473291"/>
            <a:ext cx="1078598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&lt;html&gt;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head&gt;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</a:t>
            </a:r>
            <a:r>
              <a:rPr lang="en-US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title&gt;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Taylor Swift Concert Ticket-Price Showdown!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&lt;/title&gt;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</a:t>
            </a:r>
            <a:r>
              <a:rPr lang="en-US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link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99CC99"/>
                </a:solidFill>
                <a:latin typeface="Courier New" panose="02070309020205020404" pitchFamily="49" charset="0"/>
              </a:rPr>
              <a:t>rel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</a:rPr>
              <a:t>"stylesheet"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type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</a:rPr>
              <a:t>"text/</a:t>
            </a:r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</a:rPr>
              <a:t>css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99CC99"/>
                </a:solidFill>
                <a:latin typeface="Courier New" panose="02070309020205020404" pitchFamily="49" charset="0"/>
              </a:rPr>
              <a:t>href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</a:rPr>
              <a:t>"{{ </a:t>
            </a:r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</a:rPr>
              <a:t>url_for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</a:rPr>
              <a:t>('</a:t>
            </a:r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</a:rPr>
              <a:t>static',filename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</a:rPr>
              <a:t>='style.css') }}"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&gt;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head&gt;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body&gt;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</a:t>
            </a:r>
            <a:r>
              <a:rPr lang="en-US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h1&gt;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Welcome to the Taylor Swift Concert Ticket-Price Showdown! 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&lt;/h1&gt;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{% 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block content %}{% </a:t>
            </a:r>
            <a:r>
              <a:rPr lang="en-US" b="1" dirty="0" err="1">
                <a:solidFill>
                  <a:srgbClr val="FFFFFF"/>
                </a:solidFill>
                <a:latin typeface="Courier New" panose="02070309020205020404" pitchFamily="49" charset="0"/>
              </a:rPr>
              <a:t>endblock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%}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body&gt;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html&gt;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68467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flask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We’ll be using Flask due to its ease of use. </a:t>
            </a:r>
            <a:r>
              <a:rPr lang="en-US" dirty="0" err="1" smtClean="0"/>
              <a:t>Django</a:t>
            </a:r>
            <a:r>
              <a:rPr lang="en-US" dirty="0" smtClean="0"/>
              <a:t> requires a bit more setup and familiarity with the MVC pattern, but once you’re familiar with Flask, you’ll find that learning </a:t>
            </a:r>
            <a:r>
              <a:rPr lang="en-US" dirty="0" err="1" smtClean="0"/>
              <a:t>Django</a:t>
            </a:r>
            <a:r>
              <a:rPr lang="en-US" dirty="0" smtClean="0"/>
              <a:t> is easier. </a:t>
            </a:r>
          </a:p>
          <a:p>
            <a:endParaRPr lang="en-US" dirty="0"/>
          </a:p>
          <a:p>
            <a:r>
              <a:rPr lang="en-US" dirty="0" smtClean="0"/>
              <a:t>So, we have the core logic behind our website completed (namely, ticket_scraper.py). Let’s put this aside for a moment and create our website.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1593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Displaying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4648" y="2177993"/>
            <a:ext cx="3197352" cy="4023360"/>
          </a:xfrm>
        </p:spPr>
        <p:txBody>
          <a:bodyPr/>
          <a:lstStyle/>
          <a:p>
            <a:r>
              <a:rPr lang="en-US" dirty="0" smtClean="0"/>
              <a:t>Let’s add a navigation menu while we’re at it.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2846" y="1975829"/>
            <a:ext cx="1047135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&lt;html&gt;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head&gt;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</a:t>
            </a:r>
            <a:r>
              <a:rPr lang="en-US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title&gt;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Taylor Swift Concert Ticket-Price Showdown!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&lt;/title&gt;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</a:t>
            </a:r>
            <a:r>
              <a:rPr lang="en-US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link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99CC99"/>
                </a:solidFill>
                <a:latin typeface="Courier New" panose="02070309020205020404" pitchFamily="49" charset="0"/>
              </a:rPr>
              <a:t>rel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</a:rPr>
              <a:t>"stylesheet"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type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</a:rPr>
              <a:t>"text/</a:t>
            </a:r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</a:rPr>
              <a:t>css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99CC99"/>
                </a:solidFill>
                <a:latin typeface="Courier New" panose="02070309020205020404" pitchFamily="49" charset="0"/>
              </a:rPr>
              <a:t>href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</a:rPr>
              <a:t>"{{ </a:t>
            </a:r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</a:rPr>
              <a:t>url_for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</a:rPr>
              <a:t>('</a:t>
            </a:r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</a:rPr>
              <a:t>static',filename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</a:rPr>
              <a:t>='style.css') }}"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&gt;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head&gt;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body&gt;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</a:t>
            </a:r>
            <a:r>
              <a:rPr lang="en-US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h1&gt;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Welcome to the Taylor Swift Concert Ticket-Price Showdown! 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&lt;/h1&gt;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</a:t>
            </a:r>
            <a:r>
              <a:rPr lang="en-US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div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id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</a:rPr>
              <a:t>"</a:t>
            </a:r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</a:rPr>
              <a:t>hmenu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&gt;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FF6600"/>
                </a:solidFill>
                <a:latin typeface="Courier New" panose="02070309020205020404" pitchFamily="49" charset="0"/>
              </a:rPr>
              <a:t>ul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&gt;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li&gt;&lt;a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99CC99"/>
                </a:solidFill>
                <a:latin typeface="Courier New" panose="02070309020205020404" pitchFamily="49" charset="0"/>
              </a:rPr>
              <a:t>href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</a:rPr>
              <a:t>"{{</a:t>
            </a:r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</a:rPr>
              <a:t>url_for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</a:rPr>
              <a:t>('index')}}"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&gt;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Home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&lt;/a&gt;&lt;/li&gt;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li&gt;&lt;a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99CC99"/>
                </a:solidFill>
                <a:latin typeface="Courier New" panose="02070309020205020404" pitchFamily="49" charset="0"/>
              </a:rPr>
              <a:t>href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</a:rPr>
              <a:t>"{{</a:t>
            </a:r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</a:rPr>
              <a:t>url_for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</a:rPr>
              <a:t>('search')}}"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&gt;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Search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&lt;/a&gt;&lt;/li&gt;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&lt;/</a:t>
            </a:r>
            <a:r>
              <a:rPr lang="en-US" dirty="0" err="1">
                <a:solidFill>
                  <a:srgbClr val="FF6600"/>
                </a:solidFill>
                <a:latin typeface="Courier New" panose="02070309020205020404" pitchFamily="49" charset="0"/>
              </a:rPr>
              <a:t>ul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&gt;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</a:t>
            </a:r>
            <a:r>
              <a:rPr lang="en-US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div&gt;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{% 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block content %}{% </a:t>
            </a:r>
            <a:r>
              <a:rPr lang="en-US" b="1" dirty="0" err="1">
                <a:solidFill>
                  <a:srgbClr val="FFFFFF"/>
                </a:solidFill>
                <a:latin typeface="Courier New" panose="02070309020205020404" pitchFamily="49" charset="0"/>
              </a:rPr>
              <a:t>endblock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%}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body&gt;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html&gt;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472357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Displaying 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3729"/>
          <a:stretch/>
        </p:blipFill>
        <p:spPr>
          <a:xfrm>
            <a:off x="1250251" y="1908642"/>
            <a:ext cx="9631109" cy="467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5171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Displaying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We’re probably not going to be featured on CSS Zen Garden or anything, but it looks better.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 that’s zero to Flask in 40 slides. </a:t>
            </a:r>
            <a:r>
              <a:rPr lang="en-US" smtClean="0"/>
              <a:t>Some </a:t>
            </a:r>
            <a:r>
              <a:rPr lang="en-US" dirty="0" smtClean="0"/>
              <a:t>important things to note: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Flask has a TON </a:t>
            </a:r>
            <a:r>
              <a:rPr lang="en-US" dirty="0"/>
              <a:t>of </a:t>
            </a:r>
            <a:r>
              <a:rPr lang="en-US" dirty="0" smtClean="0"/>
              <a:t>extensions: check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://flask.pocoo.org/extensions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As I said, we built the “back-end” functionality right into the app here. A smarter way would be to have a reactor loop that picks up scraping requests placed into a queue by the Flask app, and returns the results when it can. This way, we can perform non-blocking scraping in the case of a bunch of users accessing the site at once.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We’ve been serving our site using Flask’s development server (</a:t>
            </a:r>
            <a:r>
              <a:rPr lang="en-US" dirty="0" err="1" smtClean="0"/>
              <a:t>app.run</a:t>
            </a:r>
            <a:r>
              <a:rPr lang="en-US" dirty="0" smtClean="0"/>
              <a:t>()), which is great for development but you should use a full server for deployment. Let’s explore self-hosting with </a:t>
            </a:r>
            <a:r>
              <a:rPr lang="en-US" dirty="0" err="1" smtClean="0"/>
              <a:t>Gunicorn</a:t>
            </a:r>
            <a:r>
              <a:rPr lang="en-US" dirty="0" smtClean="0"/>
              <a:t> and </a:t>
            </a:r>
            <a:r>
              <a:rPr lang="en-US" dirty="0" err="1" smtClean="0"/>
              <a:t>Nginx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321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flask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7784592" cy="4023360"/>
          </a:xfrm>
        </p:spPr>
        <p:txBody>
          <a:bodyPr/>
          <a:lstStyle/>
          <a:p>
            <a:r>
              <a:rPr lang="en-US" dirty="0" smtClean="0"/>
              <a:t>The very first thing is to create a directory structure for all of the files and components of our website and set up our virtual </a:t>
            </a:r>
            <a:r>
              <a:rPr lang="en-US" dirty="0" err="1" smtClean="0"/>
              <a:t>env</a:t>
            </a:r>
            <a:r>
              <a:rPr lang="en-US" dirty="0" smtClean="0"/>
              <a:t>. The root is </a:t>
            </a:r>
            <a:r>
              <a:rPr lang="en-US" dirty="0" err="1" smtClean="0"/>
              <a:t>ticket_app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06128" y="585216"/>
            <a:ext cx="1725152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ticket_app</a:t>
            </a:r>
            <a:r>
              <a:rPr lang="en-US" sz="2000" dirty="0" smtClean="0"/>
              <a:t>/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app/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static/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templates/</a:t>
            </a:r>
          </a:p>
          <a:p>
            <a:r>
              <a:rPr lang="en-US" sz="2000" dirty="0" smtClean="0"/>
              <a:t>   </a:t>
            </a:r>
            <a:r>
              <a:rPr lang="en-US" sz="2000" dirty="0" err="1" smtClean="0"/>
              <a:t>tmp</a:t>
            </a:r>
            <a:r>
              <a:rPr lang="en-US" sz="2000" dirty="0" smtClean="0"/>
              <a:t>/</a:t>
            </a:r>
          </a:p>
          <a:p>
            <a:r>
              <a:rPr lang="en-US" dirty="0" smtClean="0"/>
              <a:t>   </a:t>
            </a:r>
            <a:br>
              <a:rPr lang="en-US" dirty="0" smtClean="0"/>
            </a:br>
            <a:r>
              <a:rPr lang="en-US" dirty="0" smtClean="0"/>
              <a:t>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414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flask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7784592" cy="4023360"/>
          </a:xfrm>
        </p:spPr>
        <p:txBody>
          <a:bodyPr/>
          <a:lstStyle/>
          <a:p>
            <a:r>
              <a:rPr lang="en-US" dirty="0" smtClean="0"/>
              <a:t>The very first thing is to create a directory structure for all of the files and components of our website and set up our virtual </a:t>
            </a:r>
            <a:r>
              <a:rPr lang="en-US" dirty="0" err="1" smtClean="0"/>
              <a:t>env</a:t>
            </a:r>
            <a:r>
              <a:rPr lang="en-US" dirty="0" smtClean="0"/>
              <a:t>. The root is </a:t>
            </a:r>
            <a:r>
              <a:rPr lang="en-US" dirty="0" err="1" smtClean="0"/>
              <a:t>ticket_app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06128" y="585216"/>
            <a:ext cx="1725152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ticket_app</a:t>
            </a:r>
            <a:r>
              <a:rPr lang="en-US" sz="2000" dirty="0" smtClean="0"/>
              <a:t>/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app/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static/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templates/</a:t>
            </a:r>
          </a:p>
          <a:p>
            <a:r>
              <a:rPr lang="en-US" sz="2000" dirty="0" smtClean="0"/>
              <a:t>   </a:t>
            </a:r>
            <a:r>
              <a:rPr lang="en-US" sz="2000" dirty="0" err="1" smtClean="0"/>
              <a:t>tmp</a:t>
            </a:r>
            <a:r>
              <a:rPr lang="en-US" sz="2000" dirty="0" smtClean="0"/>
              <a:t>/</a:t>
            </a:r>
          </a:p>
          <a:p>
            <a:r>
              <a:rPr lang="en-US" dirty="0" smtClean="0"/>
              <a:t>   </a:t>
            </a:r>
            <a:br>
              <a:rPr lang="en-US" dirty="0" smtClean="0"/>
            </a:b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24128" y="3697515"/>
            <a:ext cx="70054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ticket_app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virtualenv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t_app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ticket_app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source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t_app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/bin/activate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t_app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ticket_app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pip install flask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3000" y="5745480"/>
            <a:ext cx="7910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more info on the reasons for this structure, check out this </a:t>
            </a:r>
            <a:r>
              <a:rPr lang="en-US" dirty="0" smtClean="0">
                <a:hlinkClick r:id="rId2"/>
              </a:rPr>
              <a:t>link</a:t>
            </a:r>
            <a:r>
              <a:rPr lang="en-US" dirty="0" smtClean="0"/>
              <a:t> from the Flask docs.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927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flask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06128" y="585216"/>
            <a:ext cx="1767792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ticket_app</a:t>
            </a:r>
            <a:r>
              <a:rPr lang="en-US" sz="2000" dirty="0" smtClean="0"/>
              <a:t>/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app/</a:t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FFFF00"/>
                </a:solidFill>
              </a:rPr>
              <a:t>__init__.py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static/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templates/</a:t>
            </a:r>
          </a:p>
          <a:p>
            <a:r>
              <a:rPr lang="en-US" sz="2000" dirty="0" smtClean="0"/>
              <a:t>   </a:t>
            </a:r>
            <a:r>
              <a:rPr lang="en-US" sz="2000" dirty="0" err="1" smtClean="0"/>
              <a:t>tmp</a:t>
            </a:r>
            <a:r>
              <a:rPr lang="en-US" sz="2000" dirty="0" smtClean="0"/>
              <a:t>/</a:t>
            </a:r>
          </a:p>
          <a:p>
            <a:r>
              <a:rPr lang="en-US" dirty="0" smtClean="0"/>
              <a:t>   </a:t>
            </a:r>
            <a:br>
              <a:rPr lang="en-US" dirty="0" smtClean="0"/>
            </a:b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/>
          <a:lstStyle/>
          <a:p>
            <a:r>
              <a:rPr lang="en-US" dirty="0" smtClean="0"/>
              <a:t>The very first thing we’ll do is create a Flask application object inside of app/__init__.py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94410" y="5914382"/>
            <a:ext cx="4857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Import appears at end to avoid circular dependencies: views depends on </a:t>
            </a:r>
            <a:r>
              <a:rPr lang="en-US" sz="2000" dirty="0" err="1" smtClean="0"/>
              <a:t>my_app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024128" y="5227320"/>
            <a:ext cx="408432" cy="670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024126" y="3639607"/>
            <a:ext cx="10235391" cy="12003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Courier New"/>
              </a:rPr>
              <a:t>from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 flask </a:t>
            </a:r>
            <a:r>
              <a:rPr lang="en-US" b="1" dirty="0">
                <a:solidFill>
                  <a:srgbClr val="FF6600"/>
                </a:solidFill>
                <a:latin typeface="Courier New"/>
              </a:rPr>
              <a:t>import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 Flask </a:t>
            </a:r>
            <a:r>
              <a:rPr lang="en-US" dirty="0" smtClean="0">
                <a:solidFill>
                  <a:srgbClr val="FFFFFF"/>
                </a:solidFill>
                <a:latin typeface="Courier New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/>
              </a:rPr>
            </a:br>
            <a:r>
              <a:rPr lang="en-US" dirty="0" smtClean="0">
                <a:solidFill>
                  <a:srgbClr val="FFFFFF"/>
                </a:solidFill>
                <a:latin typeface="Courier New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/>
              </a:rPr>
            </a:br>
            <a:r>
              <a:rPr lang="en-US" dirty="0" err="1" smtClean="0">
                <a:solidFill>
                  <a:srgbClr val="FFFFFF"/>
                </a:solidFill>
                <a:latin typeface="Courier New"/>
              </a:rPr>
              <a:t>my_app</a:t>
            </a:r>
            <a:r>
              <a:rPr lang="en-US" dirty="0" smtClean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 Flask</a:t>
            </a:r>
            <a:r>
              <a:rPr lang="en-US" b="1" dirty="0">
                <a:solidFill>
                  <a:srgbClr val="FFCC0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__name__</a:t>
            </a:r>
            <a:r>
              <a:rPr lang="en-US" b="1" dirty="0">
                <a:solidFill>
                  <a:srgbClr val="FFCC00"/>
                </a:solidFill>
                <a:latin typeface="Courier New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i="1" dirty="0">
                <a:solidFill>
                  <a:srgbClr val="00FF00"/>
                </a:solidFill>
                <a:latin typeface="Courier New"/>
              </a:rPr>
              <a:t># Create an application object called </a:t>
            </a:r>
            <a:r>
              <a:rPr lang="en-US" i="1" dirty="0" err="1">
                <a:solidFill>
                  <a:srgbClr val="00FF00"/>
                </a:solidFill>
                <a:latin typeface="Courier New"/>
              </a:rPr>
              <a:t>my_app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/>
              </a:rPr>
              <a:t>from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 app </a:t>
            </a:r>
            <a:r>
              <a:rPr lang="en-US" b="1" dirty="0">
                <a:solidFill>
                  <a:srgbClr val="FF6600"/>
                </a:solidFill>
                <a:latin typeface="Courier New"/>
              </a:rPr>
              <a:t>import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 views </a:t>
            </a:r>
            <a:r>
              <a:rPr lang="en-US" dirty="0" smtClean="0">
                <a:solidFill>
                  <a:srgbClr val="FFFFFF"/>
                </a:solidFill>
                <a:latin typeface="Courier New"/>
              </a:rPr>
              <a:t>   </a:t>
            </a:r>
            <a:r>
              <a:rPr lang="en-US" i="1" dirty="0" smtClean="0">
                <a:solidFill>
                  <a:srgbClr val="00FF00"/>
                </a:solidFill>
                <a:latin typeface="Courier New"/>
              </a:rPr>
              <a:t># </a:t>
            </a:r>
            <a:r>
              <a:rPr lang="en-US" i="1" dirty="0">
                <a:solidFill>
                  <a:srgbClr val="00FF00"/>
                </a:solidFill>
                <a:latin typeface="Courier New"/>
              </a:rPr>
              <a:t>Import the views module from the app package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7795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Flask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7876032" cy="4023360"/>
          </a:xfrm>
        </p:spPr>
        <p:txBody>
          <a:bodyPr/>
          <a:lstStyle/>
          <a:p>
            <a:r>
              <a:rPr lang="en-US" dirty="0" smtClean="0"/>
              <a:t>Now, let’s create our first view. Views are handlers for requests and are mapped to one or more URLs.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06128" y="585216"/>
            <a:ext cx="1767792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ticket_app</a:t>
            </a:r>
            <a:r>
              <a:rPr lang="en-US" sz="2000" dirty="0" smtClean="0"/>
              <a:t>/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app/</a:t>
            </a:r>
            <a:br>
              <a:rPr lang="en-US" sz="2000" dirty="0" smtClean="0"/>
            </a:br>
            <a:r>
              <a:rPr lang="en-US" sz="2000" dirty="0" smtClean="0"/>
              <a:t>	__init__.py</a:t>
            </a:r>
          </a:p>
          <a:p>
            <a:r>
              <a:rPr lang="en-US" sz="2000" dirty="0"/>
              <a:t>	</a:t>
            </a:r>
            <a:r>
              <a:rPr lang="en-US" sz="2000" dirty="0" smtClean="0">
                <a:solidFill>
                  <a:srgbClr val="FFFF00"/>
                </a:solidFill>
              </a:rPr>
              <a:t>views.py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static/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templates/</a:t>
            </a:r>
          </a:p>
          <a:p>
            <a:r>
              <a:rPr lang="en-US" sz="2000" dirty="0" smtClean="0"/>
              <a:t>   </a:t>
            </a:r>
            <a:r>
              <a:rPr lang="en-US" sz="2000" dirty="0" err="1" smtClean="0"/>
              <a:t>tmp</a:t>
            </a:r>
            <a:r>
              <a:rPr lang="en-US" sz="2000" dirty="0" smtClean="0"/>
              <a:t>/</a:t>
            </a:r>
          </a:p>
          <a:p>
            <a:r>
              <a:rPr lang="en-US" dirty="0" smtClean="0"/>
              <a:t>   </a:t>
            </a:r>
            <a:br>
              <a:rPr lang="en-US" dirty="0" smtClean="0"/>
            </a:b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24128" y="5662041"/>
            <a:ext cx="282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Notice the use of decorators!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62145" y="5662041"/>
            <a:ext cx="6012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We’ve created a view which displays a simple string to the user</a:t>
            </a:r>
            <a:br>
              <a:rPr lang="en-US" dirty="0" smtClean="0"/>
            </a:br>
            <a:r>
              <a:rPr lang="en-US" dirty="0" smtClean="0"/>
              <a:t>when they request URLs ‘/’ and ‘/index’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172705" y="3751380"/>
            <a:ext cx="10125560" cy="147732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Courier New"/>
              </a:rPr>
              <a:t>from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 app </a:t>
            </a:r>
            <a:r>
              <a:rPr lang="en-US" b="1" dirty="0">
                <a:solidFill>
                  <a:srgbClr val="FF6600"/>
                </a:solidFill>
                <a:latin typeface="Courier New"/>
              </a:rPr>
              <a:t>import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/>
              </a:rPr>
              <a:t>my_app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/>
              </a:rPr>
            </a:br>
            <a:r>
              <a:rPr lang="en-US" dirty="0" smtClean="0">
                <a:solidFill>
                  <a:srgbClr val="FFFFFF"/>
                </a:solidFill>
                <a:latin typeface="Courier New"/>
              </a:rPr>
              <a:t>@</a:t>
            </a:r>
            <a:r>
              <a:rPr lang="en-US" dirty="0" err="1">
                <a:solidFill>
                  <a:srgbClr val="FFFFFF"/>
                </a:solidFill>
                <a:latin typeface="Courier New"/>
              </a:rPr>
              <a:t>my_app.route</a:t>
            </a:r>
            <a:r>
              <a:rPr lang="en-US" b="1" dirty="0">
                <a:solidFill>
                  <a:srgbClr val="FFCC0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66FF00"/>
                </a:solidFill>
                <a:latin typeface="Courier New"/>
              </a:rPr>
              <a:t>'/'</a:t>
            </a:r>
            <a:r>
              <a:rPr lang="en-US" b="1" dirty="0">
                <a:solidFill>
                  <a:srgbClr val="FFCC00"/>
                </a:solidFill>
                <a:latin typeface="Courier New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/>
              </a:rPr>
            </a:br>
            <a:r>
              <a:rPr lang="en-US" dirty="0" smtClean="0">
                <a:solidFill>
                  <a:srgbClr val="FFFFFF"/>
                </a:solidFill>
                <a:latin typeface="Courier New"/>
              </a:rPr>
              <a:t>@</a:t>
            </a:r>
            <a:r>
              <a:rPr lang="en-US" dirty="0" err="1">
                <a:solidFill>
                  <a:srgbClr val="FFFFFF"/>
                </a:solidFill>
                <a:latin typeface="Courier New"/>
              </a:rPr>
              <a:t>my_app.route</a:t>
            </a:r>
            <a:r>
              <a:rPr lang="en-US" b="1" dirty="0">
                <a:solidFill>
                  <a:srgbClr val="FFCC0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66FF00"/>
                </a:solidFill>
                <a:latin typeface="Courier New"/>
              </a:rPr>
              <a:t>'/index'</a:t>
            </a:r>
            <a:r>
              <a:rPr lang="en-US" b="1" dirty="0">
                <a:solidFill>
                  <a:srgbClr val="FFCC00"/>
                </a:solidFill>
                <a:latin typeface="Courier New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/>
              </a:rPr>
            </a:br>
            <a:r>
              <a:rPr lang="en-US" b="1" dirty="0" err="1" smtClean="0">
                <a:solidFill>
                  <a:srgbClr val="FF6600"/>
                </a:solidFill>
                <a:latin typeface="Courier New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/>
              </a:rPr>
              <a:t>index</a:t>
            </a:r>
            <a:r>
              <a:rPr lang="en-US" b="1" dirty="0">
                <a:solidFill>
                  <a:srgbClr val="FFCC00"/>
                </a:solidFill>
                <a:latin typeface="Courier New"/>
              </a:rPr>
              <a:t>():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/>
              </a:rPr>
            </a:br>
            <a:r>
              <a:rPr lang="en-US" dirty="0" smtClean="0">
                <a:solidFill>
                  <a:srgbClr val="FFFFFF"/>
                </a:solidFill>
                <a:latin typeface="Courier New"/>
              </a:rPr>
              <a:t>    </a:t>
            </a:r>
            <a:r>
              <a:rPr lang="en-US" b="1" dirty="0" smtClean="0">
                <a:solidFill>
                  <a:srgbClr val="FF6600"/>
                </a:solidFill>
                <a:latin typeface="Courier New"/>
              </a:rPr>
              <a:t>return</a:t>
            </a:r>
            <a:r>
              <a:rPr lang="en-US" dirty="0" smtClean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/>
              </a:rPr>
              <a:t>"Welcome to the Taylor Swift Concert Ticket-Price Showdown!"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46377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flask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last thing we need to do to actually see some stuff. Create the </a:t>
            </a:r>
            <a:br>
              <a:rPr lang="en-US" dirty="0" smtClean="0"/>
            </a:br>
            <a:r>
              <a:rPr lang="en-US" dirty="0" smtClean="0"/>
              <a:t>script run.py to start up the development web server with our little</a:t>
            </a:r>
            <a:br>
              <a:rPr lang="en-US" dirty="0" smtClean="0"/>
            </a:br>
            <a:r>
              <a:rPr lang="en-US" dirty="0" smtClean="0"/>
              <a:t>application.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06128" y="585216"/>
            <a:ext cx="1767792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ticket_app</a:t>
            </a:r>
            <a:r>
              <a:rPr lang="en-US" sz="2000" dirty="0" smtClean="0"/>
              <a:t>/</a:t>
            </a:r>
          </a:p>
          <a:p>
            <a:r>
              <a:rPr lang="en-US" sz="2000" dirty="0" smtClean="0"/>
              <a:t>   </a:t>
            </a:r>
            <a:r>
              <a:rPr lang="en-US" sz="2000" dirty="0" smtClean="0">
                <a:solidFill>
                  <a:srgbClr val="FFFF00"/>
                </a:solidFill>
              </a:rPr>
              <a:t>run.py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app/</a:t>
            </a:r>
            <a:br>
              <a:rPr lang="en-US" sz="2000" dirty="0" smtClean="0"/>
            </a:br>
            <a:r>
              <a:rPr lang="en-US" sz="2000" dirty="0" smtClean="0"/>
              <a:t>	__init__.py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views.py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static/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templates/</a:t>
            </a:r>
          </a:p>
          <a:p>
            <a:r>
              <a:rPr lang="en-US" sz="2000" dirty="0" smtClean="0"/>
              <a:t>   </a:t>
            </a:r>
            <a:r>
              <a:rPr lang="en-US" sz="2000" dirty="0" err="1" smtClean="0"/>
              <a:t>tmp</a:t>
            </a:r>
            <a:r>
              <a:rPr lang="en-US" sz="2000" dirty="0" smtClean="0"/>
              <a:t>/</a:t>
            </a:r>
          </a:p>
          <a:p>
            <a:r>
              <a:rPr lang="en-US" dirty="0" smtClean="0"/>
              <a:t>   </a:t>
            </a:r>
            <a:br>
              <a:rPr lang="en-US" dirty="0" smtClean="0"/>
            </a:b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24128" y="5791200"/>
            <a:ext cx="977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 the line up top – we’re telling the shell to use our isolated Python interpreter when we run ./run.py.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798817" y="4012300"/>
            <a:ext cx="6159563" cy="9233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FF00"/>
                </a:solidFill>
                <a:latin typeface="Courier New"/>
              </a:rPr>
              <a:t>#!</a:t>
            </a:r>
            <a:r>
              <a:rPr lang="en-US" i="1" dirty="0" err="1">
                <a:solidFill>
                  <a:srgbClr val="00FF00"/>
                </a:solidFill>
                <a:latin typeface="Courier New"/>
              </a:rPr>
              <a:t>t_app</a:t>
            </a:r>
            <a:r>
              <a:rPr lang="en-US" i="1" dirty="0">
                <a:solidFill>
                  <a:srgbClr val="00FF00"/>
                </a:solidFill>
                <a:latin typeface="Courier New"/>
              </a:rPr>
              <a:t>/bin/python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/>
              </a:rPr>
              <a:t>from</a:t>
            </a:r>
            <a:r>
              <a:rPr lang="en-US" dirty="0" smtClean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app </a:t>
            </a:r>
            <a:r>
              <a:rPr lang="en-US" b="1" dirty="0">
                <a:solidFill>
                  <a:srgbClr val="FF6600"/>
                </a:solidFill>
                <a:latin typeface="Courier New"/>
              </a:rPr>
              <a:t>import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/>
              </a:rPr>
              <a:t>my_app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/>
              </a:rPr>
            </a:br>
            <a:r>
              <a:rPr lang="en-US" dirty="0" err="1" smtClean="0">
                <a:solidFill>
                  <a:srgbClr val="FFFFFF"/>
                </a:solidFill>
                <a:latin typeface="Courier New"/>
              </a:rPr>
              <a:t>my_app</a:t>
            </a:r>
            <a:r>
              <a:rPr lang="en-US" b="1" dirty="0" err="1" smtClean="0">
                <a:solidFill>
                  <a:srgbClr val="FFCC00"/>
                </a:solidFill>
                <a:latin typeface="Courier New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/>
              </a:rPr>
              <a:t>run</a:t>
            </a:r>
            <a:r>
              <a:rPr lang="en-US" b="1" dirty="0" smtClean="0">
                <a:solidFill>
                  <a:srgbClr val="FFCC00"/>
                </a:solidFill>
                <a:latin typeface="Courier New"/>
              </a:rPr>
              <a:t>(</a:t>
            </a:r>
            <a:r>
              <a:rPr lang="en-US" dirty="0" smtClean="0">
                <a:solidFill>
                  <a:srgbClr val="FFFFFF"/>
                </a:solidFill>
                <a:latin typeface="Courier New"/>
              </a:rPr>
              <a:t>debug</a:t>
            </a:r>
            <a:r>
              <a:rPr lang="en-US" b="1" dirty="0" smtClean="0">
                <a:solidFill>
                  <a:srgbClr val="FFCC00"/>
                </a:solidFill>
                <a:latin typeface="Courier New"/>
              </a:rPr>
              <a:t>=</a:t>
            </a:r>
            <a:r>
              <a:rPr lang="en-US" b="1" dirty="0" smtClean="0">
                <a:solidFill>
                  <a:srgbClr val="FF6600"/>
                </a:solidFill>
                <a:latin typeface="Courier New"/>
              </a:rPr>
              <a:t>True</a:t>
            </a:r>
            <a:r>
              <a:rPr lang="en-US" b="1" dirty="0">
                <a:solidFill>
                  <a:srgbClr val="FFCC00"/>
                </a:solidFill>
                <a:latin typeface="Courier New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343204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925</TotalTime>
  <Words>1394</Words>
  <Application>Microsoft Office PowerPoint</Application>
  <PresentationFormat>Widescreen</PresentationFormat>
  <Paragraphs>413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Courier New</vt:lpstr>
      <vt:lpstr>Tw Cen MT</vt:lpstr>
      <vt:lpstr>Tw Cen MT Condensed</vt:lpstr>
      <vt:lpstr>Wingdings 3</vt:lpstr>
      <vt:lpstr>Integral</vt:lpstr>
      <vt:lpstr>Lecture 14</vt:lpstr>
      <vt:lpstr>Web development continued</vt:lpstr>
      <vt:lpstr>Web frameworks</vt:lpstr>
      <vt:lpstr>Intro to flask</vt:lpstr>
      <vt:lpstr>Intro to flask</vt:lpstr>
      <vt:lpstr>Intro to flask</vt:lpstr>
      <vt:lpstr>Intro to flask</vt:lpstr>
      <vt:lpstr>Intro to Flask</vt:lpstr>
      <vt:lpstr>Intro to flask</vt:lpstr>
      <vt:lpstr>Intro to flask</vt:lpstr>
      <vt:lpstr>Intro to flask</vt:lpstr>
      <vt:lpstr>Templating</vt:lpstr>
      <vt:lpstr>Templating</vt:lpstr>
      <vt:lpstr>Templating</vt:lpstr>
      <vt:lpstr>Templating</vt:lpstr>
      <vt:lpstr>Templating</vt:lpstr>
      <vt:lpstr>Templating</vt:lpstr>
      <vt:lpstr>templating</vt:lpstr>
      <vt:lpstr>templating</vt:lpstr>
      <vt:lpstr>templating</vt:lpstr>
      <vt:lpstr>Forms</vt:lpstr>
      <vt:lpstr>Forms</vt:lpstr>
      <vt:lpstr>forms</vt:lpstr>
      <vt:lpstr>Forms</vt:lpstr>
      <vt:lpstr>Forms</vt:lpstr>
      <vt:lpstr>forms</vt:lpstr>
      <vt:lpstr>Forms</vt:lpstr>
      <vt:lpstr>Forms</vt:lpstr>
      <vt:lpstr>Forms</vt:lpstr>
      <vt:lpstr>Forms</vt:lpstr>
      <vt:lpstr>forms</vt:lpstr>
      <vt:lpstr>Displaying results</vt:lpstr>
      <vt:lpstr>Displaying results</vt:lpstr>
      <vt:lpstr>Displaying results</vt:lpstr>
      <vt:lpstr>Displaying results</vt:lpstr>
      <vt:lpstr>Displaying results</vt:lpstr>
      <vt:lpstr>Displaying results</vt:lpstr>
      <vt:lpstr>Displaying results</vt:lpstr>
      <vt:lpstr>Displaying results</vt:lpstr>
      <vt:lpstr>Displaying Results</vt:lpstr>
      <vt:lpstr>Displaying results</vt:lpstr>
      <vt:lpstr>Displaying Results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12</dc:title>
  <dc:creator>Yasser Atiya</dc:creator>
  <cp:lastModifiedBy>Caitlin Carnahan</cp:lastModifiedBy>
  <cp:revision>167</cp:revision>
  <dcterms:created xsi:type="dcterms:W3CDTF">2015-02-03T11:36:14Z</dcterms:created>
  <dcterms:modified xsi:type="dcterms:W3CDTF">2015-07-01T15:28:17Z</dcterms:modified>
</cp:coreProperties>
</file>