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Servers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4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89" y="2161172"/>
            <a:ext cx="7677150" cy="3562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453" y="6208295"/>
            <a:ext cx="656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elegant pictorial representation of our setup (from realpython.com)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very first thing we need to get is install </a:t>
            </a:r>
            <a:r>
              <a:rPr lang="en-US" dirty="0" err="1" smtClean="0"/>
              <a:t>nginx</a:t>
            </a:r>
            <a:r>
              <a:rPr lang="en-US" dirty="0" smtClean="0"/>
              <a:t> and </a:t>
            </a:r>
            <a:r>
              <a:rPr lang="en-US" dirty="0" err="1" smtClean="0"/>
              <a:t>gunicorn</a:t>
            </a:r>
            <a:r>
              <a:rPr lang="en-US" dirty="0" smtClean="0"/>
              <a:t> of course. This class will temporarily turn into a Unix class for a minute.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021" y="3312696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gunicorn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8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easy part. Start up </a:t>
            </a:r>
            <a:r>
              <a:rPr lang="en-US" dirty="0" err="1" smtClean="0"/>
              <a:t>nginx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cs typeface="Consolas" panose="020B0609020204030204" pitchFamily="49" charset="0"/>
              </a:rPr>
              <a:t>Now, /</a:t>
            </a:r>
            <a:r>
              <a:rPr lang="en-US" sz="2000" dirty="0" err="1" smtClean="0">
                <a:cs typeface="Consolas" panose="020B0609020204030204" pitchFamily="49" charset="0"/>
              </a:rPr>
              <a:t>etc</a:t>
            </a:r>
            <a:r>
              <a:rPr lang="en-US" sz="2000" dirty="0" smtClean="0"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cs typeface="Consolas" panose="020B0609020204030204" pitchFamily="49" charset="0"/>
              </a:rPr>
              <a:t>nginx</a:t>
            </a:r>
            <a:r>
              <a:rPr lang="en-US" sz="2000" dirty="0" smtClean="0">
                <a:cs typeface="Consolas" panose="020B0609020204030204" pitchFamily="49" charset="0"/>
              </a:rPr>
              <a:t>/sites-enabled/ contains </a:t>
            </a:r>
            <a:r>
              <a:rPr lang="en-US" sz="2000" dirty="0" err="1" smtClean="0">
                <a:cs typeface="Consolas" panose="020B0609020204030204" pitchFamily="49" charset="0"/>
              </a:rPr>
              <a:t>symlinks</a:t>
            </a:r>
            <a:r>
              <a:rPr lang="en-US" sz="2000" dirty="0" smtClean="0">
                <a:cs typeface="Consolas" panose="020B0609020204030204" pitchFamily="49" charset="0"/>
              </a:rPr>
              <a:t> to configuration files in /</a:t>
            </a:r>
            <a:r>
              <a:rPr lang="en-US" sz="2000" dirty="0" err="1" smtClean="0">
                <a:cs typeface="Consolas" panose="020B0609020204030204" pitchFamily="49" charset="0"/>
              </a:rPr>
              <a:t>etc</a:t>
            </a:r>
            <a:r>
              <a:rPr lang="en-US" sz="2000" dirty="0" smtClean="0"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cs typeface="Consolas" panose="020B0609020204030204" pitchFamily="49" charset="0"/>
              </a:rPr>
              <a:t>nginx</a:t>
            </a:r>
            <a:r>
              <a:rPr lang="en-US" sz="2000" dirty="0" smtClean="0">
                <a:cs typeface="Consolas" panose="020B0609020204030204" pitchFamily="49" charset="0"/>
              </a:rPr>
              <a:t>/sites-available/. Configuration files in sites-available are not active until they are enabled. </a:t>
            </a:r>
            <a:br>
              <a:rPr lang="en-US" sz="2000" dirty="0" smtClean="0">
                <a:cs typeface="Consolas" panose="020B0609020204030204" pitchFamily="49" charset="0"/>
              </a:rPr>
            </a:br>
            <a:r>
              <a:rPr lang="en-US" sz="2000" dirty="0" smtClean="0">
                <a:cs typeface="Consolas" panose="020B0609020204030204" pitchFamily="49" charset="0"/>
              </a:rPr>
              <a:t/>
            </a:r>
            <a:br>
              <a:rPr lang="en-US" sz="2000" dirty="0" smtClean="0">
                <a:cs typeface="Consolas" panose="020B0609020204030204" pitchFamily="49" charset="0"/>
              </a:rPr>
            </a:br>
            <a:r>
              <a:rPr lang="en-US" sz="2000" dirty="0" smtClean="0">
                <a:cs typeface="Consolas" panose="020B0609020204030204" pitchFamily="49" charset="0"/>
              </a:rPr>
              <a:t/>
            </a:r>
            <a:br>
              <a:rPr lang="en-US" sz="2000" dirty="0" smtClean="0">
                <a:cs typeface="Consolas" panose="020B0609020204030204" pitchFamily="49" charset="0"/>
              </a:rPr>
            </a:br>
            <a:r>
              <a:rPr lang="en-US" sz="2000" dirty="0" smtClean="0">
                <a:cs typeface="Consolas" panose="020B0609020204030204" pitchFamily="49" charset="0"/>
              </a:rPr>
              <a:t>We’re going to remove the default </a:t>
            </a:r>
            <a:r>
              <a:rPr lang="en-US" sz="2000" dirty="0" err="1" smtClean="0">
                <a:cs typeface="Consolas" panose="020B0609020204030204" pitchFamily="49" charset="0"/>
              </a:rPr>
              <a:t>symlink</a:t>
            </a:r>
            <a:r>
              <a:rPr lang="en-US" sz="2000" dirty="0" smtClean="0">
                <a:cs typeface="Consolas" panose="020B0609020204030204" pitchFamily="49" charset="0"/>
              </a:rPr>
              <a:t>, create a new site configuration file for our flask application, and create a link for it in sites-enabled. 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5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02568"/>
            <a:ext cx="1014919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/sites-enabled/default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touch 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/sites-available/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flask_project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/sites-available/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flask_project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/sites-enabled/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flask_project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first two are self explanatory, but the last command creates a symbolic link between the two file arguments. Essentially, the sites-enabled file will point sites-available file.</a:t>
            </a:r>
          </a:p>
        </p:txBody>
      </p:sp>
    </p:spTree>
    <p:extLst>
      <p:ext uri="{BB962C8B-B14F-4D97-AF65-F5344CB8AC3E}">
        <p14:creationId xmlns:p14="http://schemas.microsoft.com/office/powerpoint/2010/main" val="333000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can actually throw some stuff into the configuration file for our Flask project.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2232" y="3379057"/>
            <a:ext cx="7010400" cy="23083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http://127.0.0.1:8000;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/static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alias  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path/to/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/app/static/;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022" y="3016649"/>
            <a:ext cx="381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/sites-enabled/</a:t>
            </a:r>
            <a:r>
              <a:rPr lang="en-US" dirty="0" err="1" smtClean="0"/>
              <a:t>flask_project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371347" y="3761873"/>
            <a:ext cx="253385" cy="657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1264" y="3490572"/>
            <a:ext cx="3783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an HTTP request hits</a:t>
            </a:r>
            <a:br>
              <a:rPr lang="en-US" dirty="0" smtClean="0"/>
            </a:br>
            <a:r>
              <a:rPr lang="en-US" dirty="0" smtClean="0"/>
              <a:t>the ‘/’ endpoint, reverse proxy to </a:t>
            </a:r>
            <a:br>
              <a:rPr lang="en-US" dirty="0" smtClean="0"/>
            </a:br>
            <a:r>
              <a:rPr lang="en-US" dirty="0" smtClean="0"/>
              <a:t>port 8000 on </a:t>
            </a:r>
            <a:r>
              <a:rPr lang="en-US" dirty="0" err="1" smtClean="0"/>
              <a:t>localhost</a:t>
            </a:r>
            <a:r>
              <a:rPr lang="en-US" dirty="0" smtClean="0"/>
              <a:t>, where </a:t>
            </a:r>
            <a:r>
              <a:rPr lang="en-US" dirty="0" err="1" smtClean="0"/>
              <a:t>gunicorn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be listening. 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7624732" y="4090736"/>
            <a:ext cx="476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4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can actually throw some stuff into the configuration file for our Flask project.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2232" y="3379057"/>
            <a:ext cx="6784516" cy="23083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http://127.0.0.1:8000;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/static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alias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/path/to/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/app/static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022" y="3016649"/>
            <a:ext cx="381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/sites-enabled/</a:t>
            </a:r>
            <a:r>
              <a:rPr lang="en-US" dirty="0" err="1" smtClean="0"/>
              <a:t>flask_project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091514" y="4560878"/>
            <a:ext cx="253385" cy="657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46435" y="4428076"/>
            <a:ext cx="342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not route requests for static files</a:t>
            </a:r>
            <a:br>
              <a:rPr lang="en-US" dirty="0" smtClean="0"/>
            </a:br>
            <a:r>
              <a:rPr lang="en-US" dirty="0" smtClean="0"/>
              <a:t>through the WSGI server. Serve </a:t>
            </a:r>
            <a:br>
              <a:rPr lang="en-US" dirty="0" smtClean="0"/>
            </a:br>
            <a:r>
              <a:rPr lang="en-US" dirty="0" smtClean="0"/>
              <a:t>directly. 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1"/>
          </p:cNvCxnSpPr>
          <p:nvPr/>
        </p:nvCxnSpPr>
        <p:spPr>
          <a:xfrm flipH="1">
            <a:off x="8344899" y="4889741"/>
            <a:ext cx="20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0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can actually throw some stuff into the configuration file for our Flask project.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2231" y="3379057"/>
            <a:ext cx="6794349" cy="23083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http://127.0.0.1:8000;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/static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alias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/path/to/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/app/static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022" y="3016649"/>
            <a:ext cx="381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/sites-enabled/</a:t>
            </a:r>
            <a:r>
              <a:rPr lang="en-US" dirty="0" err="1" smtClean="0"/>
              <a:t>flask_project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4128" y="5940028"/>
            <a:ext cx="410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 will bind to localhost:80 by default.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r>
              <a:rPr lang="en-US" dirty="0" smtClean="0"/>
              <a:t> and starting </a:t>
            </a:r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restart </a:t>
            </a:r>
            <a:r>
              <a:rPr lang="en-US" dirty="0" err="1" smtClean="0"/>
              <a:t>nginx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start up </a:t>
            </a:r>
            <a:r>
              <a:rPr lang="en-US" dirty="0" err="1" smtClean="0"/>
              <a:t>gunicorn</a:t>
            </a:r>
            <a:r>
              <a:rPr lang="en-US" dirty="0" smtClean="0"/>
              <a:t> inside of the Flask app directory.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we’re doing is telling </a:t>
            </a:r>
            <a:r>
              <a:rPr lang="en-US" dirty="0" err="1" smtClean="0"/>
              <a:t>gunicorn</a:t>
            </a:r>
            <a:r>
              <a:rPr lang="en-US" dirty="0" smtClean="0"/>
              <a:t> to serve </a:t>
            </a:r>
            <a:r>
              <a:rPr lang="en-US" dirty="0" err="1" smtClean="0"/>
              <a:t>app.my_app</a:t>
            </a:r>
            <a:r>
              <a:rPr lang="en-US" dirty="0" smtClean="0"/>
              <a:t> on </a:t>
            </a:r>
            <a:r>
              <a:rPr lang="en-US" dirty="0" err="1" smtClean="0"/>
              <a:t>localhost</a:t>
            </a:r>
            <a:r>
              <a:rPr lang="en-US" dirty="0" smtClean="0"/>
              <a:t>, port 8000.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919663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restart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Restarting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4768399"/>
            <a:ext cx="772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gunicorn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app:my_app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–b localhost:8000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3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our 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1" t="11679" r="6969" b="4001"/>
          <a:stretch/>
        </p:blipFill>
        <p:spPr>
          <a:xfrm>
            <a:off x="3304674" y="2084832"/>
            <a:ext cx="8656480" cy="457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79" y="2783305"/>
            <a:ext cx="296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Yay! Let’s look for Taylor Swift</a:t>
            </a:r>
            <a:br>
              <a:rPr lang="en-US" dirty="0" smtClean="0"/>
            </a:br>
            <a:r>
              <a:rPr lang="en-US" dirty="0" smtClean="0"/>
              <a:t>tickets in Tallahassee.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6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our 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33" t="15515" r="6724" b="2358"/>
          <a:stretch/>
        </p:blipFill>
        <p:spPr>
          <a:xfrm>
            <a:off x="2927685" y="2014739"/>
            <a:ext cx="9062181" cy="4652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79" y="2863516"/>
            <a:ext cx="275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yay! Let’s try looking for</a:t>
            </a:r>
            <a:r>
              <a:rPr lang="en-US" dirty="0"/>
              <a:t> </a:t>
            </a:r>
            <a:r>
              <a:rPr lang="en-US" dirty="0" smtClean="0"/>
              <a:t>Taylor Swift</a:t>
            </a:r>
            <a:r>
              <a:rPr lang="en-US" dirty="0"/>
              <a:t> </a:t>
            </a:r>
            <a:r>
              <a:rPr lang="en-US" dirty="0" smtClean="0"/>
              <a:t>tickets in Orlando.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6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So, we’ve created a little web application which can let users search for tickets on Craigslist, sorted by price per ticket. The steps we’ve taken so far: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Writing the backend functionality of our website – ticket_scraper.py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Flask to write our web application, which calls our </a:t>
            </a:r>
            <a:r>
              <a:rPr lang="en-US" dirty="0" err="1" smtClean="0"/>
              <a:t>ticket_scraper</a:t>
            </a:r>
            <a:r>
              <a:rPr lang="en-US" dirty="0" smtClean="0"/>
              <a:t> module.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We’re going to be terrible software engineers for a moment and assume our web application is ready to be deployed.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1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our 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1" t="15625" r="6600" b="2358"/>
          <a:stretch/>
        </p:blipFill>
        <p:spPr>
          <a:xfrm>
            <a:off x="3615846" y="2349527"/>
            <a:ext cx="8418824" cy="4307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462" y="2654969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Noooooo</a:t>
            </a:r>
            <a:r>
              <a:rPr lang="en-US" dirty="0" smtClean="0"/>
              <a:t>! What’s happening!?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5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502 Bad Gateway</a:t>
            </a:r>
          </a:p>
          <a:p>
            <a:pPr marL="0" indent="0">
              <a:buNone/>
            </a:pPr>
            <a:r>
              <a:rPr lang="en-US" dirty="0"/>
              <a:t>    The </a:t>
            </a:r>
            <a:r>
              <a:rPr lang="en-US" dirty="0" err="1" smtClean="0"/>
              <a:t>nginx</a:t>
            </a:r>
            <a:r>
              <a:rPr lang="en-US" dirty="0" smtClean="0"/>
              <a:t> server </a:t>
            </a:r>
            <a:r>
              <a:rPr lang="en-US" dirty="0"/>
              <a:t>was acting as a gateway or proxy and received an invalid response from the upstream server</a:t>
            </a:r>
            <a:r>
              <a:rPr lang="en-US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So, it’s </a:t>
            </a:r>
            <a:r>
              <a:rPr lang="en-US" dirty="0" err="1" smtClean="0"/>
              <a:t>Gunicorn’s</a:t>
            </a:r>
            <a:r>
              <a:rPr lang="en-US" dirty="0" smtClean="0"/>
              <a:t> fault. Let’s check it out. </a:t>
            </a:r>
            <a:r>
              <a:rPr lang="en-US" dirty="0" err="1" smtClean="0"/>
              <a:t>Gunicorn</a:t>
            </a:r>
            <a:r>
              <a:rPr lang="en-US" dirty="0" smtClean="0"/>
              <a:t> is nice enough to shout the following at us: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[2898] [CRITICAL] WORKER TIMEOUT (pid:2903)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1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Bottom line: there’s too many Taylor Swift fans in Orlando and </a:t>
            </a:r>
            <a:r>
              <a:rPr lang="en-US" dirty="0" err="1" smtClean="0"/>
              <a:t>Gunicorn</a:t>
            </a:r>
            <a:r>
              <a:rPr lang="en-US" dirty="0" smtClean="0"/>
              <a:t> is timing out while waiting for the response to be created.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take a step back and learn about how </a:t>
            </a:r>
            <a:r>
              <a:rPr lang="en-US" dirty="0" err="1" smtClean="0"/>
              <a:t>Gunicorn</a:t>
            </a:r>
            <a:r>
              <a:rPr lang="en-US" dirty="0" smtClean="0"/>
              <a:t> works.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1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Gunicorn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Gunicorn</a:t>
            </a:r>
            <a:r>
              <a:rPr lang="en-US" dirty="0" smtClean="0"/>
              <a:t> is a Python-based WSGI-compliant HTTP server for Unix (obviously).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Gunicorn</a:t>
            </a:r>
            <a:r>
              <a:rPr lang="en-US" dirty="0" smtClean="0"/>
              <a:t> is based on the pre-fork worker model. There is a central master process which manages a set of worker processes responsible for handling all requests and responses.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There’s only one type of master process and it’s just a reactor loop that listens for signals and responds accordingly.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are, however, a bunch of different worker types.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Sync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Default. Handles a single request at a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Called </a:t>
            </a:r>
            <a:r>
              <a:rPr lang="en-US" dirty="0" err="1" smtClean="0"/>
              <a:t>eventlets</a:t>
            </a:r>
            <a:r>
              <a:rPr lang="en-US" dirty="0" smtClean="0"/>
              <a:t> (requires the </a:t>
            </a:r>
            <a:r>
              <a:rPr lang="en-US" dirty="0" err="1" smtClean="0"/>
              <a:t>eventlet</a:t>
            </a:r>
            <a:r>
              <a:rPr lang="en-US" dirty="0" smtClean="0"/>
              <a:t> package).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Cooperative multi-threading.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Tornado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Used for writing applications using the Tornado framework. </a:t>
            </a:r>
          </a:p>
        </p:txBody>
      </p:sp>
    </p:spTree>
    <p:extLst>
      <p:ext uri="{BB962C8B-B14F-4D97-AF65-F5344CB8AC3E}">
        <p14:creationId xmlns:p14="http://schemas.microsoft.com/office/powerpoint/2010/main" val="412469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workers are alright for most simple web applications that don’t require a lot of resources but they’re easy to DOS, that’s why we use </a:t>
            </a:r>
            <a:r>
              <a:rPr lang="en-US" dirty="0" err="1" smtClean="0"/>
              <a:t>Nginx</a:t>
            </a:r>
            <a:r>
              <a:rPr lang="en-US" dirty="0" smtClean="0"/>
              <a:t> upfront. </a:t>
            </a:r>
          </a:p>
          <a:p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 workers are required for resource- and time-intensive applications. In our case, our application makes a long blocking call to scrape Craigslist. </a:t>
            </a:r>
          </a:p>
          <a:p>
            <a:endParaRPr lang="en-US" dirty="0"/>
          </a:p>
          <a:p>
            <a:r>
              <a:rPr lang="en-US" dirty="0" smtClean="0"/>
              <a:t>So let’s change our </a:t>
            </a:r>
            <a:r>
              <a:rPr lang="en-US" dirty="0" err="1" smtClean="0"/>
              <a:t>Gunicorn</a:t>
            </a:r>
            <a:r>
              <a:rPr lang="en-US" dirty="0" smtClean="0"/>
              <a:t> configuration. Previously, we just used the default </a:t>
            </a:r>
            <a:r>
              <a:rPr lang="en-US" dirty="0" err="1" smtClean="0"/>
              <a:t>config</a:t>
            </a:r>
            <a:r>
              <a:rPr lang="en-US" dirty="0" smtClean="0"/>
              <a:t> but now we’ll make our own. </a:t>
            </a:r>
          </a:p>
        </p:txBody>
      </p:sp>
    </p:spTree>
    <p:extLst>
      <p:ext uri="{BB962C8B-B14F-4D97-AF65-F5344CB8AC3E}">
        <p14:creationId xmlns:p14="http://schemas.microsoft.com/office/powerpoint/2010/main" val="12672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</a:t>
            </a:r>
            <a:r>
              <a:rPr lang="en-US" dirty="0" err="1" smtClean="0"/>
              <a:t>config</a:t>
            </a:r>
            <a:r>
              <a:rPr lang="en-US" dirty="0" smtClean="0"/>
              <a:t> file which can be passed to the </a:t>
            </a:r>
            <a:r>
              <a:rPr lang="en-US" dirty="0" err="1" smtClean="0"/>
              <a:t>gunicorn</a:t>
            </a:r>
            <a:r>
              <a:rPr lang="en-US" dirty="0" smtClean="0"/>
              <a:t> command at start-up.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095" y="3031958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ticket_app/gunicorn/gunicorn.py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9095" y="3401654"/>
            <a:ext cx="6096000" cy="2031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 = "127.0.0.1:8000"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workers = 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"logs/error.log"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'debug'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7719" y="5567695"/>
            <a:ext cx="15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Workers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208421" y="4774811"/>
            <a:ext cx="1259298" cy="97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1451" y="3641922"/>
            <a:ext cx="4580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According to the </a:t>
            </a:r>
            <a:r>
              <a:rPr lang="en-US" dirty="0" err="1" smtClean="0"/>
              <a:t>Gunicorn</a:t>
            </a:r>
            <a:r>
              <a:rPr lang="en-US" dirty="0" smtClean="0"/>
              <a:t> docs, 4-12 workers</a:t>
            </a:r>
            <a:br>
              <a:rPr lang="en-US" dirty="0" smtClean="0"/>
            </a:br>
            <a:r>
              <a:rPr lang="en-US" dirty="0" smtClean="0"/>
              <a:t>should be able to handle hundreds of thousands</a:t>
            </a:r>
            <a:br>
              <a:rPr lang="en-US" dirty="0" smtClean="0"/>
            </a:br>
            <a:r>
              <a:rPr lang="en-US" dirty="0" smtClean="0"/>
              <a:t>of requests per second.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2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07666" cy="4023360"/>
          </a:xfrm>
        </p:spPr>
        <p:txBody>
          <a:bodyPr/>
          <a:lstStyle/>
          <a:p>
            <a:r>
              <a:rPr lang="en-US" dirty="0" smtClean="0"/>
              <a:t>Now, we can issue the following to start up the </a:t>
            </a:r>
            <a:r>
              <a:rPr lang="en-US" dirty="0" err="1" smtClean="0"/>
              <a:t>Gunicorn</a:t>
            </a:r>
            <a:r>
              <a:rPr lang="en-US" dirty="0" smtClean="0"/>
              <a:t> server: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gunicorn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app:my_app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–c gunicorn/gunicorn.py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4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our site…again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32" t="15844" r="6600" b="2468"/>
          <a:stretch/>
        </p:blipFill>
        <p:spPr>
          <a:xfrm>
            <a:off x="3521242" y="2358188"/>
            <a:ext cx="8384024" cy="4275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7853" y="3144253"/>
            <a:ext cx="68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Yay!!!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1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that’s basic deployment with </a:t>
            </a:r>
            <a:r>
              <a:rPr lang="en-US" dirty="0" err="1" smtClean="0"/>
              <a:t>Gunicorn</a:t>
            </a:r>
            <a:r>
              <a:rPr lang="en-US" dirty="0" smtClean="0"/>
              <a:t> and </a:t>
            </a:r>
            <a:r>
              <a:rPr lang="en-US" dirty="0" err="1" smtClean="0"/>
              <a:t>Nginx</a:t>
            </a:r>
            <a:r>
              <a:rPr lang="en-US" dirty="0" smtClean="0"/>
              <a:t>. Some other considerations: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Explore the </a:t>
            </a:r>
            <a:r>
              <a:rPr lang="en-US" dirty="0" err="1"/>
              <a:t>G</a:t>
            </a:r>
            <a:r>
              <a:rPr lang="en-US" dirty="0" err="1" smtClean="0"/>
              <a:t>unicorn</a:t>
            </a:r>
            <a:r>
              <a:rPr lang="en-US" dirty="0" smtClean="0"/>
              <a:t> and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settings to see which setup options are available to you.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 a supervisor so that you don’t have to manually restart your server when changes </a:t>
            </a:r>
            <a:r>
              <a:rPr lang="en-US" dirty="0"/>
              <a:t>are made (http://supervisord.org/introduction.html</a:t>
            </a:r>
            <a:r>
              <a:rPr lang="en-US" dirty="0" smtClean="0"/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 err="1" smtClean="0"/>
              <a:t>git</a:t>
            </a:r>
            <a:r>
              <a:rPr lang="en-US" dirty="0" smtClean="0"/>
              <a:t>/mercurial hooks to automate application updates.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 a </a:t>
            </a:r>
            <a:r>
              <a:rPr lang="en-US" dirty="0" err="1" smtClean="0"/>
              <a:t>fabfile</a:t>
            </a:r>
            <a:r>
              <a:rPr lang="en-US" dirty="0" smtClean="0"/>
              <a:t> with Fabric to automate the deployment process.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we’ve been using Flask’s development server to serve our application, this should </a:t>
            </a:r>
            <a:r>
              <a:rPr lang="en-US" i="1" dirty="0" smtClean="0"/>
              <a:t>not </a:t>
            </a:r>
            <a:r>
              <a:rPr lang="en-US" dirty="0" smtClean="0"/>
              <a:t>be used publicly. Instead, we should set up a production environment. </a:t>
            </a:r>
          </a:p>
          <a:p>
            <a:endParaRPr lang="en-US" i="1" dirty="0"/>
          </a:p>
          <a:p>
            <a:r>
              <a:rPr lang="en-US" dirty="0" smtClean="0"/>
              <a:t>We could just pick a platform-as-a-service option such as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Gondor</a:t>
            </a:r>
            <a:r>
              <a:rPr lang="en-US" dirty="0" smtClean="0"/>
              <a:t>, </a:t>
            </a:r>
            <a:r>
              <a:rPr lang="en-US" dirty="0" err="1" smtClean="0"/>
              <a:t>CleverCloud</a:t>
            </a:r>
            <a:r>
              <a:rPr lang="en-US" dirty="0" smtClean="0"/>
              <a:t>, </a:t>
            </a:r>
            <a:r>
              <a:rPr lang="en-US" dirty="0" err="1" smtClean="0"/>
              <a:t>Heroku</a:t>
            </a:r>
            <a:r>
              <a:rPr lang="en-US" dirty="0" smtClean="0"/>
              <a:t>, etc. That way, we just need to worry about our application and not the server details. </a:t>
            </a:r>
          </a:p>
          <a:p>
            <a:endParaRPr lang="en-US" dirty="0"/>
          </a:p>
          <a:p>
            <a:r>
              <a:rPr lang="en-US" dirty="0" smtClean="0"/>
              <a:t>But we’re not going to do that! Let’s create our own server (assuming we obtained a machine we could use as the server). </a:t>
            </a:r>
          </a:p>
        </p:txBody>
      </p:sp>
    </p:spTree>
    <p:extLst>
      <p:ext uri="{BB962C8B-B14F-4D97-AF65-F5344CB8AC3E}">
        <p14:creationId xmlns:p14="http://schemas.microsoft.com/office/powerpoint/2010/main" val="331204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begin setting up our server, let’s discuss WSGI.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WSGI is the </a:t>
            </a:r>
            <a:r>
              <a:rPr lang="en-US" dirty="0" smtClean="0">
                <a:solidFill>
                  <a:srgbClr val="FFFF00"/>
                </a:solidFill>
              </a:rPr>
              <a:t>Web Server Gateway Interface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WSGI is a Python standard, described in PEP (Python Enhancement Proposals) 3333, that details how web servers should communicate with web applications written in Python. It is not a module or server or package. It’s just a specification.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WSGI, </a:t>
            </a:r>
            <a:r>
              <a:rPr lang="en-US" dirty="0" smtClean="0"/>
              <a:t>a </a:t>
            </a:r>
            <a:r>
              <a:rPr lang="en-US" dirty="0"/>
              <a:t>traditional web server </a:t>
            </a:r>
            <a:r>
              <a:rPr lang="en-US" dirty="0" smtClean="0"/>
              <a:t>did </a:t>
            </a:r>
            <a:r>
              <a:rPr lang="en-US" dirty="0"/>
              <a:t>not understand or have any way to run Python applications.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Eventually, an </a:t>
            </a:r>
            <a:r>
              <a:rPr lang="en-US" dirty="0"/>
              <a:t>Apache module called </a:t>
            </a:r>
            <a:r>
              <a:rPr lang="en-US" dirty="0" err="1" smtClean="0"/>
              <a:t>mod_python</a:t>
            </a:r>
            <a:r>
              <a:rPr lang="en-US" dirty="0" smtClean="0"/>
              <a:t> was created </a:t>
            </a:r>
            <a:r>
              <a:rPr lang="en-US" dirty="0"/>
              <a:t>to execute arbitrary Python code.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dirty="0"/>
              <a:t>late 1990s and early 2000s, most Python web </a:t>
            </a:r>
            <a:r>
              <a:rPr lang="en-US" dirty="0" smtClean="0"/>
              <a:t>applications were run by Apache </a:t>
            </a:r>
            <a:r>
              <a:rPr lang="en-US" dirty="0"/>
              <a:t>configured with </a:t>
            </a:r>
            <a:r>
              <a:rPr lang="en-US" dirty="0" err="1" smtClean="0"/>
              <a:t>mod_python</a:t>
            </a:r>
            <a:r>
              <a:rPr lang="en-US" dirty="0" smtClean="0"/>
              <a:t> (but also some other custom APIs for specific web servers).</a:t>
            </a:r>
            <a:endParaRPr lang="en-US" dirty="0"/>
          </a:p>
          <a:p>
            <a:r>
              <a:rPr lang="en-US" dirty="0" smtClean="0"/>
              <a:t>But </a:t>
            </a:r>
            <a:r>
              <a:rPr lang="en-US" dirty="0" err="1" smtClean="0"/>
              <a:t>mod_python</a:t>
            </a:r>
            <a:r>
              <a:rPr lang="en-US" dirty="0" smtClean="0"/>
              <a:t> was just a small project developed by one person – eventually, a standard method for executing Python code for web applications was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Enter WSGI!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WSGI specifies a uniform standard for invoking Python modules within web applications.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two sides to the WSGI specification: “server” and </a:t>
            </a:r>
            <a:r>
              <a:rPr lang="en-US" dirty="0"/>
              <a:t>“application”.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server </a:t>
            </a:r>
            <a:r>
              <a:rPr lang="en-US" dirty="0"/>
              <a:t>side provides environment information and a callback function to the application side.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application processes the request, and returns the response to the server side using the callback function it was provided.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a web framework is WSGI compliant, its applications should be servable by any WSGI-compliant server. This means we can choose our framework and server independently.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9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WSGI-compliant frameworks include </a:t>
            </a:r>
            <a:r>
              <a:rPr lang="en-US" dirty="0" err="1" smtClean="0"/>
              <a:t>Django</a:t>
            </a:r>
            <a:r>
              <a:rPr lang="en-US" dirty="0" smtClean="0"/>
              <a:t>, Flask, Pylons, Pyramid, etc. (so many choices!)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WSGI-compliant web servers include </a:t>
            </a:r>
            <a:r>
              <a:rPr lang="en-US" dirty="0" err="1" smtClean="0"/>
              <a:t>Gunicorn</a:t>
            </a:r>
            <a:r>
              <a:rPr lang="en-US" dirty="0" smtClean="0"/>
              <a:t>, Tornado, Waitress, etc. </a:t>
            </a:r>
          </a:p>
          <a:p>
            <a:r>
              <a:rPr lang="en-US" dirty="0" smtClean="0"/>
              <a:t>We also have the option of embedding Python into a non-Python based web server by using </a:t>
            </a:r>
            <a:r>
              <a:rPr lang="en-US" dirty="0" err="1" smtClean="0"/>
              <a:t>mod_wsgi</a:t>
            </a:r>
            <a:r>
              <a:rPr lang="en-US" dirty="0" smtClean="0"/>
              <a:t> (Apache), </a:t>
            </a:r>
            <a:r>
              <a:rPr lang="en-US" dirty="0" err="1" smtClean="0"/>
              <a:t>ModPython</a:t>
            </a:r>
            <a:r>
              <a:rPr lang="en-US" dirty="0" smtClean="0"/>
              <a:t> (Apache), </a:t>
            </a:r>
            <a:r>
              <a:rPr lang="en-US" dirty="0" err="1" smtClean="0"/>
              <a:t>Nginx</a:t>
            </a:r>
            <a:r>
              <a:rPr lang="en-US" dirty="0" smtClean="0"/>
              <a:t> WSGI (</a:t>
            </a:r>
            <a:r>
              <a:rPr lang="en-US" dirty="0" err="1" smtClean="0"/>
              <a:t>Nginx</a:t>
            </a:r>
            <a:r>
              <a:rPr lang="en-US" dirty="0" smtClean="0"/>
              <a:t>), etc.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2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deploy our little website using </a:t>
            </a:r>
            <a:r>
              <a:rPr lang="en-US" dirty="0" err="1" smtClean="0"/>
              <a:t>Gunicorn</a:t>
            </a:r>
            <a:r>
              <a:rPr lang="en-US" dirty="0" smtClean="0"/>
              <a:t> fronted by </a:t>
            </a:r>
            <a:r>
              <a:rPr lang="en-US" dirty="0" err="1" smtClean="0"/>
              <a:t>Nginx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2520" y="3007895"/>
            <a:ext cx="1548063" cy="3080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0303" y="2991853"/>
            <a:ext cx="1548063" cy="3080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090"/>
          <a:stretch/>
        </p:blipFill>
        <p:spPr>
          <a:xfrm>
            <a:off x="7254871" y="3770163"/>
            <a:ext cx="4451856" cy="21502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2801" y="3192015"/>
            <a:ext cx="14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91182" y="3974514"/>
            <a:ext cx="136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Nginx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8570" y="3990158"/>
            <a:ext cx="143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WSGI Server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err="1" smtClean="0"/>
              <a:t>Gunicorn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28425" y="3986644"/>
            <a:ext cx="2747040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4559" y="3577849"/>
            <a:ext cx="263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www.whatever.com/search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888577" y="3990158"/>
            <a:ext cx="1083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1763" y="3405383"/>
            <a:ext cx="108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r>
              <a:rPr lang="en-US" sz="1600" dirty="0" smtClean="0"/>
              <a:t>enerate</a:t>
            </a:r>
            <a:br>
              <a:rPr lang="en-US" sz="1600" dirty="0" smtClean="0"/>
            </a:br>
            <a:r>
              <a:rPr lang="en-US" sz="1600" dirty="0" smtClean="0"/>
              <a:t>search.html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78366" y="4997116"/>
            <a:ext cx="1094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7060" y="4652991"/>
            <a:ext cx="119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earch.html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08524" y="5104749"/>
            <a:ext cx="2726446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82896" y="4379541"/>
            <a:ext cx="2334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search.html,</a:t>
            </a:r>
            <a:br>
              <a:rPr lang="en-US" dirty="0" smtClean="0"/>
            </a:br>
            <a:r>
              <a:rPr lang="en-US" dirty="0" smtClean="0"/>
              <a:t>which requires style.css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520583" y="5594548"/>
            <a:ext cx="2726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86141" y="5237382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style.css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07831" y="5886028"/>
            <a:ext cx="27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12129" y="5540759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tyle.css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2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Nginx</a:t>
            </a:r>
            <a:r>
              <a:rPr lang="en-US" dirty="0" smtClean="0"/>
              <a:t>? The simple answer is that even though we need a server that can execute Python (WSGI server), there are features of a non-Python based server that we’d like to utilize: we can distribute requests through </a:t>
            </a:r>
            <a:r>
              <a:rPr lang="en-US" dirty="0" err="1" smtClean="0"/>
              <a:t>Nginx</a:t>
            </a:r>
            <a:r>
              <a:rPr lang="en-US" dirty="0" smtClean="0"/>
              <a:t> to multiple </a:t>
            </a:r>
            <a:r>
              <a:rPr lang="en-US" dirty="0" err="1" smtClean="0"/>
              <a:t>gunicorn</a:t>
            </a:r>
            <a:r>
              <a:rPr lang="en-US" dirty="0" smtClean="0"/>
              <a:t> instances, we can perform high-performance static file serving, efficiently handle high connection levels, etc.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It’s just better to use </a:t>
            </a:r>
            <a:r>
              <a:rPr lang="en-US" dirty="0" err="1" smtClean="0"/>
              <a:t>Nginx</a:t>
            </a:r>
            <a:r>
              <a:rPr lang="en-US" dirty="0" smtClean="0"/>
              <a:t> as a reverse proxy so we can take advantage of its features as a powerful HTTP server, but we’re really serving dynamic content from </a:t>
            </a:r>
            <a:r>
              <a:rPr lang="en-US" dirty="0" err="1" smtClean="0"/>
              <a:t>Gunicorn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7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442</TotalTime>
  <Words>1047</Words>
  <Application>Microsoft Office PowerPoint</Application>
  <PresentationFormat>Widescreen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Consolas</vt:lpstr>
      <vt:lpstr>Courier New</vt:lpstr>
      <vt:lpstr>Tw Cen MT</vt:lpstr>
      <vt:lpstr>Tw Cen MT Condensed</vt:lpstr>
      <vt:lpstr>Wingdings 3</vt:lpstr>
      <vt:lpstr>Integral</vt:lpstr>
      <vt:lpstr>Lecture 15</vt:lpstr>
      <vt:lpstr>Deployment</vt:lpstr>
      <vt:lpstr>Deployment</vt:lpstr>
      <vt:lpstr>WSGI</vt:lpstr>
      <vt:lpstr>WSGI</vt:lpstr>
      <vt:lpstr>WSGI</vt:lpstr>
      <vt:lpstr>WSGI</vt:lpstr>
      <vt:lpstr>Deployment</vt:lpstr>
      <vt:lpstr>Deployment</vt:lpstr>
      <vt:lpstr>Deployment</vt:lpstr>
      <vt:lpstr>Getting started</vt:lpstr>
      <vt:lpstr>Configuring nginx</vt:lpstr>
      <vt:lpstr>Configuring nginx</vt:lpstr>
      <vt:lpstr>Configuring nginx</vt:lpstr>
      <vt:lpstr>Configuring nginx</vt:lpstr>
      <vt:lpstr>Configuring nginx</vt:lpstr>
      <vt:lpstr>Configuring nginx and starting gunicorn</vt:lpstr>
      <vt:lpstr>Checking out our site</vt:lpstr>
      <vt:lpstr>Checking out our site</vt:lpstr>
      <vt:lpstr>Checking out our site</vt:lpstr>
      <vt:lpstr>Configuring gunicorn</vt:lpstr>
      <vt:lpstr>Configuring gunicorn</vt:lpstr>
      <vt:lpstr>Gunicorn </vt:lpstr>
      <vt:lpstr>gunicorn</vt:lpstr>
      <vt:lpstr>Gunicorn</vt:lpstr>
      <vt:lpstr>Configuring gunicorn</vt:lpstr>
      <vt:lpstr>Serving the application</vt:lpstr>
      <vt:lpstr>Checking out our site…again</vt:lpstr>
      <vt:lpstr>Configuration options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Caitlin Carnahan</dc:creator>
  <cp:lastModifiedBy>Caitlin Carnahan</cp:lastModifiedBy>
  <cp:revision>79</cp:revision>
  <dcterms:created xsi:type="dcterms:W3CDTF">2015-02-09T16:20:47Z</dcterms:created>
  <dcterms:modified xsi:type="dcterms:W3CDTF">2015-07-08T13:25:41Z</dcterms:modified>
</cp:coreProperties>
</file>