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1" r:id="rId1"/>
  </p:sldMasterIdLst>
  <p:sldIdLst>
    <p:sldId id="256" r:id="rId2"/>
    <p:sldId id="257" r:id="rId3"/>
    <p:sldId id="258" r:id="rId4"/>
    <p:sldId id="259" r:id="rId5"/>
    <p:sldId id="260" r:id="rId6"/>
    <p:sldId id="261" r:id="rId7"/>
    <p:sldId id="263" r:id="rId8"/>
    <p:sldId id="262" r:id="rId9"/>
    <p:sldId id="265" r:id="rId10"/>
    <p:sldId id="266" r:id="rId11"/>
    <p:sldId id="264" r:id="rId12"/>
    <p:sldId id="267" r:id="rId13"/>
    <p:sldId id="268" r:id="rId14"/>
    <p:sldId id="269" r:id="rId15"/>
    <p:sldId id="270" r:id="rId16"/>
    <p:sldId id="279" r:id="rId17"/>
    <p:sldId id="280" r:id="rId18"/>
    <p:sldId id="271" r:id="rId19"/>
    <p:sldId id="272" r:id="rId20"/>
    <p:sldId id="273" r:id="rId21"/>
    <p:sldId id="281" r:id="rId22"/>
    <p:sldId id="275" r:id="rId23"/>
    <p:sldId id="274" r:id="rId24"/>
    <p:sldId id="282" r:id="rId25"/>
    <p:sldId id="276" r:id="rId26"/>
    <p:sldId id="278" r:id="rId27"/>
    <p:sldId id="277"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7" r:id="rId41"/>
    <p:sldId id="298" r:id="rId42"/>
    <p:sldId id="295"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7/10/2015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0278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7/10/2015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27464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7/10/2015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28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7/10/2015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083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7/10/2015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929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7/10/2015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92630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7/10/2015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90699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7/10/2015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848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7/10/2015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83263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7/10/2015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6489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7/10/2015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7013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smtClean="0"/>
              <a:pPr/>
              <a:t>7/10/2015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214255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python.org/dev/peps/pep-0249/#module-interfac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addons.mozilla.org/en-US/firefox/addon/sqlite-manager/"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Lecture 16</a:t>
            </a:r>
            <a:endParaRPr lang="en-US" dirty="0"/>
          </a:p>
        </p:txBody>
      </p:sp>
      <p:sp>
        <p:nvSpPr>
          <p:cNvPr id="3" name="Subtitle 2"/>
          <p:cNvSpPr>
            <a:spLocks noGrp="1"/>
          </p:cNvSpPr>
          <p:nvPr>
            <p:ph type="subTitle" idx="1"/>
          </p:nvPr>
        </p:nvSpPr>
        <p:spPr/>
        <p:txBody>
          <a:bodyPr/>
          <a:lstStyle/>
          <a:p>
            <a:r>
              <a:rPr lang="en-US" dirty="0" smtClean="0"/>
              <a:t>Serialization and</a:t>
            </a:r>
            <a:br>
              <a:rPr lang="en-US" dirty="0" smtClean="0"/>
            </a:br>
            <a:r>
              <a:rPr lang="en-US" dirty="0" smtClean="0"/>
              <a:t>Data Persistence </a:t>
            </a:r>
            <a:endParaRPr lang="en-US" dirty="0"/>
          </a:p>
        </p:txBody>
      </p:sp>
    </p:spTree>
    <p:extLst>
      <p:ext uri="{BB962C8B-B14F-4D97-AF65-F5344CB8AC3E}">
        <p14:creationId xmlns:p14="http://schemas.microsoft.com/office/powerpoint/2010/main" val="2685090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lnSpcReduction="10000"/>
          </a:bodyPr>
          <a:lstStyle/>
          <a:p>
            <a:r>
              <a:rPr lang="en-US" dirty="0" smtClean="0"/>
              <a:t>The file argument can be any Python object with a </a:t>
            </a:r>
            <a:r>
              <a:rPr lang="en-US" dirty="0" smtClean="0">
                <a:latin typeface="Courier New" panose="02070309020205020404" pitchFamily="49" charset="0"/>
                <a:cs typeface="Courier New" panose="02070309020205020404" pitchFamily="49" charset="0"/>
              </a:rPr>
              <a:t>write()</a:t>
            </a:r>
            <a:r>
              <a:rPr lang="en-US" dirty="0" smtClean="0"/>
              <a:t> method (file, socket, pipe, </a:t>
            </a:r>
            <a:r>
              <a:rPr lang="en-US" dirty="0" err="1" smtClean="0"/>
              <a:t>etc</a:t>
            </a:r>
            <a:r>
              <a:rPr lang="en-US" dirty="0" smtClean="0"/>
              <a:t>). The protocol is either 0, 1, or 2 depending on the protocol you’d like the </a:t>
            </a:r>
            <a:r>
              <a:rPr lang="en-US" dirty="0" err="1" smtClean="0"/>
              <a:t>bytestream</a:t>
            </a:r>
            <a:r>
              <a:rPr lang="en-US" dirty="0" smtClean="0"/>
              <a:t> to follow. </a:t>
            </a:r>
          </a:p>
          <a:p>
            <a:endParaRPr lang="en-US" dirty="0"/>
          </a:p>
          <a:p>
            <a:endParaRPr lang="en-US" dirty="0" smtClean="0"/>
          </a:p>
          <a:p>
            <a:endParaRPr lang="en-US" dirty="0"/>
          </a:p>
          <a:p>
            <a:r>
              <a:rPr lang="en-US" dirty="0" smtClean="0"/>
              <a:t>The contents of </a:t>
            </a:r>
            <a:r>
              <a:rPr lang="en-US" dirty="0" err="1" smtClean="0"/>
              <a:t>data.p</a:t>
            </a:r>
            <a:r>
              <a:rPr lang="en-US" dirty="0" smtClean="0"/>
              <a:t> are: </a:t>
            </a:r>
          </a:p>
          <a:p>
            <a:endParaRPr lang="en-US" dirty="0"/>
          </a:p>
          <a:p>
            <a:r>
              <a:rPr lang="en-US" dirty="0" smtClean="0"/>
              <a:t>Not super-readable but at least pickle knows what’s going on. We could do some debugging if we had to.</a:t>
            </a:r>
            <a:endParaRPr lang="en-US" dirty="0"/>
          </a:p>
        </p:txBody>
      </p:sp>
      <p:sp>
        <p:nvSpPr>
          <p:cNvPr id="4" name="Rectangle 3"/>
          <p:cNvSpPr/>
          <p:nvPr/>
        </p:nvSpPr>
        <p:spPr>
          <a:xfrm>
            <a:off x="1868999" y="3374350"/>
            <a:ext cx="6950536" cy="1015663"/>
          </a:xfrm>
          <a:prstGeom prst="rect">
            <a:avLst/>
          </a:prstGeom>
        </p:spPr>
        <p:txBody>
          <a:bodyPr wrap="square">
            <a:spAutoFit/>
          </a:bodyPr>
          <a:lstStyle/>
          <a:p>
            <a:r>
              <a:rPr lang="en-US" sz="2000" dirty="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data.p</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'w'</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0</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p</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dump</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240437" y="4980354"/>
            <a:ext cx="9720072" cy="369332"/>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lp0 (dp1 </a:t>
            </a:r>
            <a:r>
              <a:rPr lang="en-US" dirty="0" err="1" smtClean="0">
                <a:latin typeface="Courier New" panose="02070309020205020404" pitchFamily="49" charset="0"/>
                <a:cs typeface="Courier New" panose="02070309020205020404" pitchFamily="49" charset="0"/>
              </a:rPr>
              <a:t>S'two</a:t>
            </a:r>
            <a:r>
              <a:rPr lang="en-US" dirty="0" smtClean="0">
                <a:latin typeface="Courier New" panose="02070309020205020404" pitchFamily="49" charset="0"/>
                <a:cs typeface="Courier New" panose="02070309020205020404" pitchFamily="49" charset="0"/>
              </a:rPr>
              <a:t>‘ p2 I2 </a:t>
            </a:r>
            <a:r>
              <a:rPr lang="en-US" dirty="0" err="1" smtClean="0">
                <a:latin typeface="Courier New" panose="02070309020205020404" pitchFamily="49" charset="0"/>
                <a:cs typeface="Courier New" panose="02070309020205020404" pitchFamily="49" charset="0"/>
              </a:rPr>
              <a:t>sS'one</a:t>
            </a:r>
            <a:r>
              <a:rPr lang="en-US" dirty="0" smtClean="0">
                <a:latin typeface="Courier New" panose="02070309020205020404" pitchFamily="49" charset="0"/>
                <a:cs typeface="Courier New" panose="02070309020205020404" pitchFamily="49" charset="0"/>
              </a:rPr>
              <a:t>‘ p3 I1 </a:t>
            </a:r>
            <a:r>
              <a:rPr lang="en-US" dirty="0" err="1" smtClean="0">
                <a:latin typeface="Courier New" panose="02070309020205020404" pitchFamily="49" charset="0"/>
                <a:cs typeface="Courier New" panose="02070309020205020404" pitchFamily="49" charset="0"/>
              </a:rPr>
              <a:t>sa</a:t>
            </a:r>
            <a:r>
              <a:rPr lang="en-US" dirty="0" smtClean="0">
                <a:latin typeface="Courier New" panose="02070309020205020404" pitchFamily="49" charset="0"/>
                <a:cs typeface="Courier New" panose="02070309020205020404" pitchFamily="49" charset="0"/>
              </a:rPr>
              <a:t>(lp4 I3 </a:t>
            </a:r>
            <a:r>
              <a:rPr lang="en-US" dirty="0" err="1" smtClean="0">
                <a:latin typeface="Courier New" panose="02070309020205020404" pitchFamily="49" charset="0"/>
                <a:cs typeface="Courier New" panose="02070309020205020404" pitchFamily="49" charset="0"/>
              </a:rPr>
              <a:t>aS'four</a:t>
            </a:r>
            <a:r>
              <a:rPr lang="en-US" dirty="0" smtClean="0">
                <a:latin typeface="Courier New" panose="02070309020205020404" pitchFamily="49" charset="0"/>
                <a:cs typeface="Courier New" panose="02070309020205020404" pitchFamily="49" charset="0"/>
              </a:rPr>
              <a:t>‘ p5 aaI5 a</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39519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We could also call the convenient </a:t>
            </a:r>
            <a:r>
              <a:rPr lang="en-US" dirty="0" smtClean="0">
                <a:latin typeface="Courier New" panose="02070309020205020404" pitchFamily="49" charset="0"/>
                <a:cs typeface="Courier New" panose="02070309020205020404" pitchFamily="49" charset="0"/>
              </a:rPr>
              <a:t>pickle.dump()</a:t>
            </a:r>
            <a:r>
              <a:rPr lang="en-US" dirty="0" smtClean="0"/>
              <a:t> method.</a:t>
            </a:r>
          </a:p>
          <a:p>
            <a:endParaRPr lang="en-US" dirty="0"/>
          </a:p>
          <a:p>
            <a:endParaRPr lang="en-US" dirty="0" smtClean="0"/>
          </a:p>
          <a:p>
            <a:r>
              <a:rPr lang="en-US" dirty="0" smtClean="0"/>
              <a:t>which is equivalent to </a:t>
            </a:r>
            <a:br>
              <a:rPr lang="en-US" dirty="0" smtClean="0"/>
            </a:br>
            <a:endParaRPr lang="en-US" dirty="0" smtClean="0"/>
          </a:p>
        </p:txBody>
      </p:sp>
      <p:sp>
        <p:nvSpPr>
          <p:cNvPr id="4" name="Rectangle 3"/>
          <p:cNvSpPr/>
          <p:nvPr/>
        </p:nvSpPr>
        <p:spPr>
          <a:xfrm>
            <a:off x="1948618" y="2896605"/>
            <a:ext cx="5262979" cy="400110"/>
          </a:xfrm>
          <a:prstGeom prst="rect">
            <a:avLst/>
          </a:prstGeom>
        </p:spPr>
        <p:txBody>
          <a:bodyPr wrap="none">
            <a:spAutoFit/>
          </a:bodyPr>
          <a:lstStyle/>
          <a:p>
            <a:r>
              <a:rPr lang="en-US" sz="2000" dirty="0">
                <a:solidFill>
                  <a:srgbClr val="FFFFFF"/>
                </a:solidFill>
                <a:latin typeface="Courier New" panose="02070309020205020404" pitchFamily="49" charset="0"/>
              </a:rPr>
              <a:t>pickle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dump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948618" y="4449094"/>
            <a:ext cx="6096000" cy="707886"/>
          </a:xfrm>
          <a:prstGeom prst="rect">
            <a:avLst/>
          </a:prstGeom>
        </p:spPr>
        <p:txBody>
          <a:bodyPr>
            <a:spAutoFit/>
          </a:bodyPr>
          <a:lstStyle/>
          <a:p>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69627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Furthermore, we have (note the ‘s’)</a:t>
            </a:r>
          </a:p>
          <a:p>
            <a:endParaRPr lang="en-US" dirty="0"/>
          </a:p>
          <a:p>
            <a:endParaRPr lang="en-US" dirty="0" smtClean="0"/>
          </a:p>
          <a:p>
            <a:r>
              <a:rPr lang="en-US" dirty="0" smtClean="0"/>
              <a:t>which returns the pickled object instead of writing it to a file.   </a:t>
            </a:r>
            <a:endParaRPr lang="en-US" dirty="0"/>
          </a:p>
        </p:txBody>
      </p:sp>
      <p:sp>
        <p:nvSpPr>
          <p:cNvPr id="4" name="Rectangle 3"/>
          <p:cNvSpPr/>
          <p:nvPr/>
        </p:nvSpPr>
        <p:spPr>
          <a:xfrm>
            <a:off x="1948618" y="2896605"/>
            <a:ext cx="4493538" cy="400110"/>
          </a:xfrm>
          <a:prstGeom prst="rect">
            <a:avLst/>
          </a:prstGeom>
        </p:spPr>
        <p:txBody>
          <a:bodyPr wrap="none">
            <a:spAutoFit/>
          </a:bodyPr>
          <a:lstStyle/>
          <a:p>
            <a:r>
              <a:rPr lang="en-US" sz="2000" dirty="0">
                <a:solidFill>
                  <a:srgbClr val="FFFFFF"/>
                </a:solidFill>
                <a:latin typeface="Courier New" panose="02070309020205020404" pitchFamily="49" charset="0"/>
              </a:rPr>
              <a:t>pickle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dumps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580960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To </a:t>
            </a:r>
            <a:r>
              <a:rPr lang="en-US" dirty="0" err="1" smtClean="0"/>
              <a:t>deserialize</a:t>
            </a:r>
            <a:r>
              <a:rPr lang="en-US" dirty="0" smtClean="0"/>
              <a:t>, we create an </a:t>
            </a:r>
            <a:r>
              <a:rPr lang="en-US" dirty="0" err="1" smtClean="0">
                <a:latin typeface="Courier New" panose="02070309020205020404" pitchFamily="49" charset="0"/>
                <a:cs typeface="Courier New" panose="02070309020205020404" pitchFamily="49" charset="0"/>
              </a:rPr>
              <a:t>Unpickler</a:t>
            </a:r>
            <a:r>
              <a:rPr lang="en-US" dirty="0" smtClean="0"/>
              <a:t> object and call its </a:t>
            </a:r>
            <a:r>
              <a:rPr lang="en-US" dirty="0" smtClean="0">
                <a:latin typeface="Courier New" panose="02070309020205020404" pitchFamily="49" charset="0"/>
                <a:cs typeface="Courier New" panose="02070309020205020404" pitchFamily="49" charset="0"/>
              </a:rPr>
              <a:t>load()</a:t>
            </a:r>
            <a:r>
              <a:rPr lang="en-US" dirty="0" smtClean="0"/>
              <a:t> method.</a:t>
            </a:r>
          </a:p>
          <a:p>
            <a:endParaRPr lang="en-US" dirty="0"/>
          </a:p>
          <a:p>
            <a:endParaRPr lang="en-US" dirty="0" smtClean="0"/>
          </a:p>
          <a:p>
            <a:endParaRPr lang="en-US" dirty="0"/>
          </a:p>
          <a:p>
            <a:r>
              <a:rPr lang="en-US" dirty="0" smtClean="0"/>
              <a:t>To reconstruct the object represented in </a:t>
            </a:r>
            <a:r>
              <a:rPr lang="en-US" dirty="0" err="1" smtClean="0"/>
              <a:t>data.p</a:t>
            </a:r>
            <a:r>
              <a:rPr lang="en-US" dirty="0"/>
              <a:t>:</a:t>
            </a:r>
            <a:r>
              <a:rPr lang="en-US" dirty="0" smtClean="0"/>
              <a:t> </a:t>
            </a:r>
            <a:endParaRPr lang="en-US" dirty="0"/>
          </a:p>
        </p:txBody>
      </p:sp>
      <p:sp>
        <p:nvSpPr>
          <p:cNvPr id="4" name="Rectangle 3"/>
          <p:cNvSpPr/>
          <p:nvPr/>
        </p:nvSpPr>
        <p:spPr>
          <a:xfrm>
            <a:off x="1772991" y="2999429"/>
            <a:ext cx="6096000" cy="707886"/>
          </a:xfrm>
          <a:prstGeom prst="rect">
            <a:avLst/>
          </a:prstGeom>
        </p:spPr>
        <p:txBody>
          <a:bodyPr>
            <a:spAutoFit/>
          </a:bodyPr>
          <a:lstStyle/>
          <a:p>
            <a:r>
              <a:rPr lang="en-US" sz="2000" dirty="0">
                <a:solidFill>
                  <a:srgbClr val="FFFFFF"/>
                </a:solidFill>
                <a:latin typeface="Courier New" panose="02070309020205020404" pitchFamily="49" charset="0"/>
              </a:rPr>
              <a:t>u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u</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772991" y="4836343"/>
            <a:ext cx="9691422" cy="1323439"/>
          </a:xfrm>
          <a:prstGeom prst="rect">
            <a:avLst/>
          </a:prstGeom>
        </p:spPr>
        <p:txBody>
          <a:bodyPr wrap="square">
            <a:spAutoFit/>
          </a:bodyPr>
          <a:lstStyle/>
          <a:p>
            <a:r>
              <a:rPr lang="en-US" sz="2000" dirty="0">
                <a:solidFill>
                  <a:srgbClr val="FFFFFF"/>
                </a:solidFill>
                <a:latin typeface="Courier New" panose="02070309020205020404" pitchFamily="49" charset="0"/>
              </a:rPr>
              <a:t>f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data.p</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rb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u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Unpickler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u</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obj </a:t>
            </a:r>
            <a:r>
              <a:rPr lang="en-US" sz="2000" i="1" dirty="0">
                <a:solidFill>
                  <a:srgbClr val="00FF00"/>
                </a:solidFill>
                <a:latin typeface="Courier New" panose="02070309020205020404" pitchFamily="49" charset="0"/>
              </a:rPr>
              <a:t># Output: [{'two': 2, 'one': 1}, [3, 'four'], 5]</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114855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Like pickling, </a:t>
            </a:r>
            <a:r>
              <a:rPr lang="en-US" dirty="0" err="1" smtClean="0"/>
              <a:t>unpickling</a:t>
            </a:r>
            <a:r>
              <a:rPr lang="en-US" dirty="0" smtClean="0"/>
              <a:t> allows for some convenience functions. The method </a:t>
            </a:r>
            <a:r>
              <a:rPr lang="en-US" dirty="0" smtClean="0">
                <a:latin typeface="Courier New" panose="02070309020205020404" pitchFamily="49" charset="0"/>
                <a:cs typeface="Courier New" panose="02070309020205020404" pitchFamily="49" charset="0"/>
              </a:rPr>
              <a:t>load()</a:t>
            </a:r>
            <a:r>
              <a:rPr lang="en-US" dirty="0" smtClean="0"/>
              <a:t/>
            </a:r>
            <a:br>
              <a:rPr lang="en-US" dirty="0" smtClean="0"/>
            </a:br>
            <a:r>
              <a:rPr lang="en-US" dirty="0" smtClean="0"/>
              <a:t>simply </a:t>
            </a:r>
            <a:r>
              <a:rPr lang="en-US" dirty="0" err="1" smtClean="0"/>
              <a:t>deserializes</a:t>
            </a:r>
            <a:r>
              <a:rPr lang="en-US" dirty="0" smtClean="0"/>
              <a:t> the contents of the file argument. </a:t>
            </a:r>
          </a:p>
          <a:p>
            <a:endParaRPr lang="en-US" dirty="0"/>
          </a:p>
          <a:p>
            <a:endParaRPr lang="en-US" dirty="0" smtClean="0"/>
          </a:p>
          <a:p>
            <a:r>
              <a:rPr lang="en-US" dirty="0" smtClean="0"/>
              <a:t>The method </a:t>
            </a:r>
            <a:r>
              <a:rPr lang="en-US" dirty="0" smtClean="0">
                <a:latin typeface="Courier New" panose="02070309020205020404" pitchFamily="49" charset="0"/>
                <a:cs typeface="Courier New" panose="02070309020205020404" pitchFamily="49" charset="0"/>
              </a:rPr>
              <a:t>loads()</a:t>
            </a:r>
            <a:r>
              <a:rPr lang="en-US" dirty="0" smtClean="0"/>
              <a:t> </a:t>
            </a:r>
            <a:r>
              <a:rPr lang="en-US" dirty="0" err="1" smtClean="0"/>
              <a:t>deserializes</a:t>
            </a:r>
            <a:r>
              <a:rPr lang="en-US" dirty="0" smtClean="0"/>
              <a:t> the string passed into it as an argument. </a:t>
            </a:r>
          </a:p>
          <a:p>
            <a:endParaRPr lang="en-US" dirty="0"/>
          </a:p>
          <a:p>
            <a:endParaRPr lang="en-US" dirty="0" smtClean="0"/>
          </a:p>
          <a:p>
            <a:r>
              <a:rPr lang="en-US" dirty="0" smtClean="0"/>
              <a:t> </a:t>
            </a:r>
            <a:endParaRPr lang="en-US" dirty="0"/>
          </a:p>
        </p:txBody>
      </p:sp>
      <p:sp>
        <p:nvSpPr>
          <p:cNvPr id="4" name="Rectangle 3"/>
          <p:cNvSpPr/>
          <p:nvPr/>
        </p:nvSpPr>
        <p:spPr>
          <a:xfrm>
            <a:off x="1776692" y="3210266"/>
            <a:ext cx="2954655" cy="400110"/>
          </a:xfrm>
          <a:prstGeom prst="rect">
            <a:avLst/>
          </a:prstGeom>
        </p:spPr>
        <p:txBody>
          <a:bodyPr wrap="none">
            <a:spAutoFit/>
          </a:bodyPr>
          <a:lstStyle/>
          <a:p>
            <a:r>
              <a:rPr lang="en-US" sz="2000" dirty="0">
                <a:solidFill>
                  <a:srgbClr val="FFFFFF"/>
                </a:solidFill>
                <a:latin typeface="Courier New" panose="02070309020205020404" pitchFamily="49" charset="0"/>
              </a:rPr>
              <a:t>pickle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load</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776692" y="4759813"/>
            <a:ext cx="4647426" cy="400110"/>
          </a:xfrm>
          <a:prstGeom prst="rect">
            <a:avLst/>
          </a:prstGeom>
        </p:spPr>
        <p:txBody>
          <a:bodyPr wrap="none">
            <a:spAutoFit/>
          </a:bodyPr>
          <a:lstStyle/>
          <a:p>
            <a:r>
              <a:rPr lang="en-US" sz="2000" dirty="0" err="1" smtClean="0">
                <a:solidFill>
                  <a:srgbClr val="FFFFFF"/>
                </a:solidFill>
                <a:latin typeface="Courier New" panose="02070309020205020404" pitchFamily="49" charset="0"/>
              </a:rPr>
              <a:t>pickle</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loads</a:t>
            </a:r>
            <a:r>
              <a:rPr lang="en-US" sz="2000" b="1" dirty="0"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pickled_string</a:t>
            </a:r>
            <a:r>
              <a:rPr lang="en-US" sz="2000" b="1" dirty="0" smtClean="0">
                <a:solidFill>
                  <a:srgbClr val="FFCC00"/>
                </a:solidFill>
                <a:latin typeface="Courier New" panose="02070309020205020404" pitchFamily="49" charset="0"/>
              </a:rPr>
              <a:t>)</a:t>
            </a:r>
            <a:r>
              <a:rPr lang="en-US" sz="2000" dirty="0" smtClean="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42227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For this example, we’ll use </a:t>
            </a:r>
            <a:r>
              <a:rPr lang="en-US" dirty="0" err="1" smtClean="0"/>
              <a:t>Redis</a:t>
            </a:r>
            <a:r>
              <a:rPr lang="en-US" dirty="0" smtClean="0"/>
              <a:t>, an in-memory database. Assuming </a:t>
            </a:r>
            <a:r>
              <a:rPr lang="en-US" dirty="0" err="1" smtClean="0"/>
              <a:t>Redis</a:t>
            </a:r>
            <a:r>
              <a:rPr lang="en-US" dirty="0" smtClean="0"/>
              <a:t> is installed, we’ll use Python’s </a:t>
            </a:r>
            <a:r>
              <a:rPr lang="en-US" dirty="0" err="1" smtClean="0"/>
              <a:t>redis</a:t>
            </a:r>
            <a:r>
              <a:rPr lang="en-US" dirty="0" smtClean="0"/>
              <a:t> module to push and pop request items from a queue. </a:t>
            </a:r>
            <a:endParaRPr lang="en-US" dirty="0"/>
          </a:p>
        </p:txBody>
      </p:sp>
      <p:sp>
        <p:nvSpPr>
          <p:cNvPr id="4" name="Rectangle 3"/>
          <p:cNvSpPr/>
          <p:nvPr/>
        </p:nvSpPr>
        <p:spPr>
          <a:xfrm>
            <a:off x="1328928" y="3659348"/>
            <a:ext cx="9978169" cy="2308324"/>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uuid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pickle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Redis</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'localhost'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6379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request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request_id</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uuid</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uuid4</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'event'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'Taylor Swift'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t>
            </a:r>
            <a:r>
              <a:rPr lang="en-US" dirty="0" smtClean="0">
                <a:solidFill>
                  <a:srgbClr val="66FF00"/>
                </a:solidFill>
                <a:latin typeface="Courier New" panose="02070309020205020404" pitchFamily="49" charset="0"/>
              </a:rPr>
              <a:t>'location</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'Orlando'</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pickled_request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pickle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dumps</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request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conn</a:t>
            </a:r>
            <a:r>
              <a:rPr lang="en-US" b="1" dirty="0" err="1" smtClean="0">
                <a:solidFill>
                  <a:srgbClr val="FFCC00"/>
                </a:solidFill>
                <a:latin typeface="Courier New" panose="02070309020205020404" pitchFamily="49" charset="0"/>
              </a:rPr>
              <a:t>.</a:t>
            </a:r>
            <a:r>
              <a:rPr lang="en-US" dirty="0" err="1" smtClean="0">
                <a:solidFill>
                  <a:srgbClr val="FFFFFF"/>
                </a:solidFill>
                <a:latin typeface="Courier New" panose="02070309020205020404" pitchFamily="49" charset="0"/>
              </a:rPr>
              <a:t>rpush</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'queue'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pickled_request</a:t>
            </a:r>
            <a:r>
              <a:rPr lang="en-US" b="1" dirty="0">
                <a:solidFill>
                  <a:srgbClr val="FFCC00"/>
                </a:solidFill>
                <a:latin typeface="Courier New" panose="02070309020205020404" pitchFamily="49" charset="0"/>
              </a:rPr>
              <a:t>)</a:t>
            </a:r>
            <a:endParaRPr lang="en-US" dirty="0">
              <a:effectLst/>
            </a:endParaRPr>
          </a:p>
        </p:txBody>
      </p:sp>
      <p:sp>
        <p:nvSpPr>
          <p:cNvPr id="5" name="Rectangle 4"/>
          <p:cNvSpPr/>
          <p:nvPr/>
        </p:nvSpPr>
        <p:spPr>
          <a:xfrm>
            <a:off x="5764119" y="3578631"/>
            <a:ext cx="3965701" cy="369332"/>
          </a:xfrm>
          <a:prstGeom prst="rect">
            <a:avLst/>
          </a:prstGeom>
        </p:spPr>
        <p:txBody>
          <a:bodyPr wrap="none">
            <a:spAutoFit/>
          </a:bodyPr>
          <a:lstStyle/>
          <a:p>
            <a:r>
              <a:rPr lang="en-US" dirty="0" smtClean="0"/>
              <a:t>uuid.uuid4</a:t>
            </a:r>
            <a:r>
              <a:rPr lang="en-US" dirty="0"/>
              <a:t>() generates a unique identifier</a:t>
            </a:r>
          </a:p>
        </p:txBody>
      </p:sp>
      <p:sp>
        <p:nvSpPr>
          <p:cNvPr id="6" name="TextBox 5"/>
          <p:cNvSpPr txBox="1"/>
          <p:nvPr/>
        </p:nvSpPr>
        <p:spPr>
          <a:xfrm>
            <a:off x="1210941" y="3212205"/>
            <a:ext cx="1627690" cy="369332"/>
          </a:xfrm>
          <a:prstGeom prst="rect">
            <a:avLst/>
          </a:prstGeom>
          <a:noFill/>
          <a:ln>
            <a:solidFill>
              <a:schemeClr val="accent4">
                <a:lumMod val="60000"/>
                <a:lumOff val="40000"/>
              </a:schemeClr>
            </a:solidFill>
          </a:ln>
        </p:spPr>
        <p:txBody>
          <a:bodyPr wrap="none" rtlCol="0">
            <a:spAutoFit/>
          </a:bodyPr>
          <a:lstStyle/>
          <a:p>
            <a:r>
              <a:rPr lang="en-US" dirty="0"/>
              <a:t>r</a:t>
            </a:r>
            <a:r>
              <a:rPr lang="en-US" dirty="0" smtClean="0"/>
              <a:t>edis_sender.py</a:t>
            </a:r>
            <a:endParaRPr lang="en-US" dirty="0"/>
          </a:p>
        </p:txBody>
      </p:sp>
    </p:spTree>
    <p:extLst>
      <p:ext uri="{BB962C8B-B14F-4D97-AF65-F5344CB8AC3E}">
        <p14:creationId xmlns:p14="http://schemas.microsoft.com/office/powerpoint/2010/main" val="33756875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example</a:t>
            </a:r>
            <a:endParaRPr lang="en-US" dirty="0"/>
          </a:p>
        </p:txBody>
      </p:sp>
      <p:sp>
        <p:nvSpPr>
          <p:cNvPr id="3" name="Content Placeholder 2"/>
          <p:cNvSpPr>
            <a:spLocks noGrp="1"/>
          </p:cNvSpPr>
          <p:nvPr>
            <p:ph idx="1"/>
          </p:nvPr>
        </p:nvSpPr>
        <p:spPr/>
        <p:txBody>
          <a:bodyPr/>
          <a:lstStyle/>
          <a:p>
            <a:r>
              <a:rPr lang="en-US" dirty="0" smtClean="0"/>
              <a:t>For this example, we’ll use </a:t>
            </a:r>
            <a:r>
              <a:rPr lang="en-US" dirty="0" err="1" smtClean="0"/>
              <a:t>Redis</a:t>
            </a:r>
            <a:r>
              <a:rPr lang="en-US" dirty="0" smtClean="0"/>
              <a:t>, an in-memory database. Assuming </a:t>
            </a:r>
            <a:r>
              <a:rPr lang="en-US" dirty="0" err="1" smtClean="0"/>
              <a:t>Redis</a:t>
            </a:r>
            <a:r>
              <a:rPr lang="en-US" dirty="0" smtClean="0"/>
              <a:t> is installed, we’ll use Python’s </a:t>
            </a:r>
            <a:r>
              <a:rPr lang="en-US" dirty="0" err="1" smtClean="0"/>
              <a:t>redis</a:t>
            </a:r>
            <a:r>
              <a:rPr lang="en-US" dirty="0" smtClean="0"/>
              <a:t> module to push and pop request items from a queue. </a:t>
            </a:r>
            <a:endParaRPr lang="en-US" dirty="0"/>
          </a:p>
        </p:txBody>
      </p:sp>
      <p:sp>
        <p:nvSpPr>
          <p:cNvPr id="4" name="Rectangle 3"/>
          <p:cNvSpPr/>
          <p:nvPr/>
        </p:nvSpPr>
        <p:spPr>
          <a:xfrm>
            <a:off x="1328928" y="3659348"/>
            <a:ext cx="9978169" cy="2862322"/>
          </a:xfrm>
          <a:prstGeom prst="rect">
            <a:avLst/>
          </a:prstGeom>
        </p:spPr>
        <p:txBody>
          <a:bodyPr wrap="square">
            <a:spAutoFit/>
          </a:bodyPr>
          <a:lstStyle/>
          <a:p>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uuid</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import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pickle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conn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redis</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Redis</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'localhost'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6379</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err="1" smtClean="0">
                <a:solidFill>
                  <a:srgbClr val="FFFFFF"/>
                </a:solidFill>
                <a:latin typeface="Courier New" panose="02070309020205020404" pitchFamily="49" charset="0"/>
              </a:rPr>
              <a:t>pickled_request</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conn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lpop</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'queue'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FFFFFF"/>
                </a:solidFill>
                <a:latin typeface="Courier New" panose="02070309020205020404" pitchFamily="49" charset="0"/>
              </a:rPr>
              <a:t>request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pickle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loads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pickled_request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"ID: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request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a:t>
            </a:r>
            <a:r>
              <a:rPr lang="en-US" dirty="0" err="1">
                <a:solidFill>
                  <a:srgbClr val="66FF00"/>
                </a:solidFill>
                <a:latin typeface="Courier New" panose="02070309020205020404" pitchFamily="49" charset="0"/>
              </a:rPr>
              <a:t>request_id</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"Event: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request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'event'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6600"/>
                </a:solidFill>
                <a:latin typeface="Courier New" panose="02070309020205020404" pitchFamily="49" charset="0"/>
              </a:rPr>
              <a:t>print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"Location: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request</a:t>
            </a:r>
            <a:r>
              <a:rPr lang="en-US" b="1" dirty="0">
                <a:solidFill>
                  <a:srgbClr val="FFCC00"/>
                </a:solidFill>
                <a:latin typeface="Courier New" panose="02070309020205020404" pitchFamily="49" charset="0"/>
              </a:rPr>
              <a:t>[</a:t>
            </a:r>
            <a:r>
              <a:rPr lang="en-US" dirty="0">
                <a:solidFill>
                  <a:srgbClr val="66FF00"/>
                </a:solidFill>
                <a:latin typeface="Courier New" panose="02070309020205020404" pitchFamily="49" charset="0"/>
              </a:rPr>
              <a:t>'location'</a:t>
            </a:r>
            <a:r>
              <a:rPr lang="en-US" b="1" dirty="0">
                <a:solidFill>
                  <a:srgbClr val="FFCC00"/>
                </a:solidFill>
                <a:latin typeface="Courier New" panose="02070309020205020404" pitchFamily="49" charset="0"/>
              </a:rPr>
              <a:t>]</a:t>
            </a:r>
            <a:endParaRPr lang="en-US" dirty="0">
              <a:effectLst/>
            </a:endParaRPr>
          </a:p>
        </p:txBody>
      </p:sp>
      <p:sp>
        <p:nvSpPr>
          <p:cNvPr id="6" name="TextBox 5"/>
          <p:cNvSpPr txBox="1"/>
          <p:nvPr/>
        </p:nvSpPr>
        <p:spPr>
          <a:xfrm>
            <a:off x="1210941" y="3212205"/>
            <a:ext cx="1751313" cy="369332"/>
          </a:xfrm>
          <a:prstGeom prst="rect">
            <a:avLst/>
          </a:prstGeom>
          <a:noFill/>
          <a:ln>
            <a:solidFill>
              <a:schemeClr val="accent4">
                <a:lumMod val="60000"/>
                <a:lumOff val="40000"/>
              </a:schemeClr>
            </a:solidFill>
          </a:ln>
        </p:spPr>
        <p:txBody>
          <a:bodyPr wrap="none" rtlCol="0">
            <a:spAutoFit/>
          </a:bodyPr>
          <a:lstStyle/>
          <a:p>
            <a:r>
              <a:rPr lang="en-US" dirty="0" smtClean="0"/>
              <a:t>redis_receiver.py</a:t>
            </a:r>
            <a:endParaRPr lang="en-US" dirty="0"/>
          </a:p>
        </p:txBody>
      </p:sp>
    </p:spTree>
    <p:extLst>
      <p:ext uri="{BB962C8B-B14F-4D97-AF65-F5344CB8AC3E}">
        <p14:creationId xmlns:p14="http://schemas.microsoft.com/office/powerpoint/2010/main" val="3435819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Redis</a:t>
            </a:r>
            <a:r>
              <a:rPr lang="en-US" dirty="0" smtClean="0"/>
              <a:t> 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a:t>Output from redis_receiver.py: </a:t>
            </a:r>
          </a:p>
          <a:p>
            <a:pPr marL="0" indent="0">
              <a:buNone/>
            </a:pPr>
            <a:r>
              <a:rPr lang="en-US" dirty="0" smtClean="0">
                <a:latin typeface="Courier New" panose="02070309020205020404" pitchFamily="49" charset="0"/>
                <a:cs typeface="Courier New" panose="02070309020205020404" pitchFamily="49" charset="0"/>
              </a:rPr>
              <a:t>ID:  7e7b55d7-b08d-44c2-8385-9d67eb988660</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Event:  </a:t>
            </a:r>
            <a:r>
              <a:rPr lang="en-US" dirty="0">
                <a:latin typeface="Courier New" panose="02070309020205020404" pitchFamily="49" charset="0"/>
                <a:cs typeface="Courier New" panose="02070309020205020404" pitchFamily="49" charset="0"/>
              </a:rPr>
              <a:t>Taylor </a:t>
            </a:r>
            <a:r>
              <a:rPr lang="en-US" dirty="0" smtClean="0">
                <a:latin typeface="Courier New" panose="02070309020205020404" pitchFamily="49" charset="0"/>
                <a:cs typeface="Courier New" panose="02070309020205020404" pitchFamily="49" charset="0"/>
              </a:rPr>
              <a:t>Swift</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Location:  </a:t>
            </a:r>
            <a:r>
              <a:rPr lang="en-US" dirty="0">
                <a:latin typeface="Courier New" panose="02070309020205020404" pitchFamily="49" charset="0"/>
                <a:cs typeface="Courier New" panose="02070309020205020404" pitchFamily="49" charset="0"/>
              </a:rPr>
              <a:t>Orlando</a:t>
            </a:r>
          </a:p>
        </p:txBody>
      </p:sp>
    </p:spTree>
    <p:extLst>
      <p:ext uri="{BB962C8B-B14F-4D97-AF65-F5344CB8AC3E}">
        <p14:creationId xmlns:p14="http://schemas.microsoft.com/office/powerpoint/2010/main" val="2052699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a:t>
            </a:r>
            <a:r>
              <a:rPr lang="en-US" dirty="0" err="1" smtClean="0"/>
              <a:t>json</a:t>
            </a:r>
            <a:r>
              <a:rPr lang="en-US" dirty="0" smtClean="0"/>
              <a:t> module provides an interface similar to pickle for converting Python objects into JavaScript Object Notation. </a:t>
            </a:r>
            <a:endParaRPr lang="en-US" dirty="0"/>
          </a:p>
          <a:p>
            <a:pPr marL="0" indent="0">
              <a:buNone/>
            </a:pPr>
            <a:r>
              <a:rPr lang="en-US" dirty="0" smtClean="0"/>
              <a:t>Advantages:</a:t>
            </a:r>
          </a:p>
          <a:p>
            <a:pPr>
              <a:buFont typeface="Arial" panose="020B0604020202020204" pitchFamily="34" charset="0"/>
              <a:buChar char="•"/>
            </a:pPr>
            <a:r>
              <a:rPr lang="en-US" dirty="0"/>
              <a:t> </a:t>
            </a:r>
            <a:r>
              <a:rPr lang="en-US" dirty="0" smtClean="0"/>
              <a:t>Suitable for use with other languages – not Python-specific.</a:t>
            </a:r>
          </a:p>
          <a:p>
            <a:pPr>
              <a:buFont typeface="Arial" panose="020B0604020202020204" pitchFamily="34" charset="0"/>
              <a:buChar char="•"/>
            </a:pPr>
            <a:r>
              <a:rPr lang="en-US" dirty="0"/>
              <a:t> </a:t>
            </a:r>
            <a:r>
              <a:rPr lang="en-US" dirty="0" smtClean="0"/>
              <a:t>Always text-based. No guessing. </a:t>
            </a:r>
          </a:p>
          <a:p>
            <a:pPr>
              <a:buFont typeface="Arial" panose="020B0604020202020204" pitchFamily="34" charset="0"/>
              <a:buChar char="•"/>
            </a:pPr>
            <a:r>
              <a:rPr lang="en-US" dirty="0"/>
              <a:t> </a:t>
            </a:r>
            <a:r>
              <a:rPr lang="en-US" dirty="0" smtClean="0"/>
              <a:t>More readable than the pickle style.</a:t>
            </a:r>
          </a:p>
          <a:p>
            <a:pPr>
              <a:buFont typeface="Arial" panose="020B0604020202020204" pitchFamily="34" charset="0"/>
              <a:buChar char="•"/>
            </a:pPr>
            <a:r>
              <a:rPr lang="en-US" dirty="0"/>
              <a:t>  Not as dangerous as pickle. </a:t>
            </a:r>
          </a:p>
          <a:p>
            <a:pPr>
              <a:buFont typeface="Arial" panose="020B0604020202020204" pitchFamily="34" charset="0"/>
              <a:buChar char="•"/>
            </a:pPr>
            <a:r>
              <a:rPr lang="en-US" dirty="0"/>
              <a:t> Faster than </a:t>
            </a:r>
            <a:r>
              <a:rPr lang="en-US" dirty="0" err="1"/>
              <a:t>cpickle</a:t>
            </a:r>
            <a:r>
              <a:rPr lang="en-US" dirty="0"/>
              <a:t>. </a:t>
            </a:r>
            <a:endParaRPr lang="en-US" dirty="0" smtClean="0"/>
          </a:p>
          <a:p>
            <a:pPr marL="0" indent="0">
              <a:buNone/>
            </a:pPr>
            <a:r>
              <a:rPr lang="en-US" dirty="0" smtClean="0"/>
              <a:t>Disadvantage:</a:t>
            </a:r>
          </a:p>
          <a:p>
            <a:pPr>
              <a:buFont typeface="Arial" panose="020B0604020202020204" pitchFamily="34" charset="0"/>
              <a:buChar char="•"/>
            </a:pPr>
            <a:r>
              <a:rPr lang="en-US" dirty="0"/>
              <a:t> </a:t>
            </a:r>
            <a:r>
              <a:rPr lang="en-US" dirty="0" smtClean="0"/>
              <a:t>Not all Python types supported.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151182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smtClean="0"/>
              <a:t>We’ll be using the same sample Python object.</a:t>
            </a:r>
          </a:p>
          <a:p>
            <a:endParaRPr lang="en-US" dirty="0"/>
          </a:p>
          <a:p>
            <a:endParaRPr lang="en-US" dirty="0" smtClean="0"/>
          </a:p>
          <a:p>
            <a:pPr marL="0" indent="0">
              <a:buNone/>
            </a:pPr>
            <a:endParaRPr lang="en-US" dirty="0" smtClean="0"/>
          </a:p>
          <a:p>
            <a:r>
              <a:rPr lang="en-US" dirty="0" smtClean="0"/>
              <a:t/>
            </a:r>
            <a:br>
              <a:rPr lang="en-US" dirty="0" smtClean="0"/>
            </a:br>
            <a:r>
              <a:rPr lang="en-US" dirty="0" smtClean="0"/>
              <a:t>The output is </a:t>
            </a:r>
            <a:br>
              <a:rPr lang="en-US" dirty="0" smtClean="0"/>
            </a:br>
            <a:r>
              <a:rPr lang="en-US" dirty="0" smtClean="0"/>
              <a:t/>
            </a:r>
            <a:br>
              <a:rPr lang="en-US" dirty="0" smtClean="0"/>
            </a:br>
            <a:r>
              <a:rPr lang="en-US" dirty="0" smtClean="0"/>
              <a:t> </a:t>
            </a:r>
            <a:endParaRPr lang="en-US" dirty="0"/>
          </a:p>
        </p:txBody>
      </p:sp>
      <p:sp>
        <p:nvSpPr>
          <p:cNvPr id="4" name="Rectangle 3"/>
          <p:cNvSpPr/>
          <p:nvPr/>
        </p:nvSpPr>
        <p:spPr>
          <a:xfrm>
            <a:off x="1607789" y="2741338"/>
            <a:ext cx="7109639" cy="1631216"/>
          </a:xfrm>
          <a:prstGeom prst="rect">
            <a:avLst/>
          </a:prstGeom>
        </p:spPr>
        <p:txBody>
          <a:bodyPr wrap="non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obj</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obj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endParaRPr lang="en-US" sz="2000" dirty="0">
              <a:effectLst/>
            </a:endParaRPr>
          </a:p>
        </p:txBody>
      </p:sp>
      <p:sp>
        <p:nvSpPr>
          <p:cNvPr id="5" name="Rectangle 4"/>
          <p:cNvSpPr/>
          <p:nvPr/>
        </p:nvSpPr>
        <p:spPr>
          <a:xfrm>
            <a:off x="1607789" y="5119111"/>
            <a:ext cx="6032421" cy="707886"/>
          </a:xfrm>
          <a:prstGeom prst="rect">
            <a:avLst/>
          </a:prstGeom>
        </p:spPr>
        <p:txBody>
          <a:bodyPr wrap="none">
            <a:spAutoFit/>
          </a:bodyPr>
          <a:lstStyle/>
          <a:p>
            <a:r>
              <a:rPr lang="en-US" sz="2000" dirty="0">
                <a:latin typeface="Courier New" panose="02070309020205020404" pitchFamily="49" charset="0"/>
                <a:cs typeface="Courier New" panose="02070309020205020404" pitchFamily="49" charset="0"/>
              </a:rPr>
              <a:t>[{'two': 2, 'one': 1}, [3, 'four'], 5</a:t>
            </a:r>
            <a:r>
              <a:rPr lang="en-US" sz="2000" dirty="0" smtClean="0">
                <a:latin typeface="Courier New" panose="02070309020205020404" pitchFamily="49" charset="0"/>
                <a:cs typeface="Courier New" panose="02070309020205020404" pitchFamily="49" charset="0"/>
              </a:rPr>
              <a:t>]</a:t>
            </a:r>
            <a:br>
              <a:rPr lang="en-US" sz="2000" dirty="0" smtClean="0">
                <a:latin typeface="Courier New" panose="02070309020205020404" pitchFamily="49" charset="0"/>
                <a:cs typeface="Courier New" panose="02070309020205020404" pitchFamily="49" charset="0"/>
              </a:rPr>
            </a:br>
            <a:r>
              <a:rPr lang="en-US" sz="2000" dirty="0" smtClean="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two": 2, "one": 1}, [3, "four"], 5]</a:t>
            </a:r>
          </a:p>
        </p:txBody>
      </p:sp>
    </p:spTree>
    <p:extLst>
      <p:ext uri="{BB962C8B-B14F-4D97-AF65-F5344CB8AC3E}">
        <p14:creationId xmlns:p14="http://schemas.microsoft.com/office/powerpoint/2010/main" val="4098904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lstStyle/>
          <a:p>
            <a:r>
              <a:rPr lang="en-US" dirty="0" smtClean="0"/>
              <a:t>Serialization refers to the flattening of complex object hierarchies into a format that is easily stored, sent over a network, or shared with another program. </a:t>
            </a:r>
            <a:br>
              <a:rPr lang="en-US" dirty="0" smtClean="0"/>
            </a:br>
            <a:r>
              <a:rPr lang="en-US" dirty="0" smtClean="0"/>
              <a:t/>
            </a:r>
            <a:br>
              <a:rPr lang="en-US" dirty="0" smtClean="0"/>
            </a:br>
            <a:r>
              <a:rPr lang="en-US" dirty="0" smtClean="0"/>
              <a:t>A good example of this is when you save in a video game. Your progress may be represented by a data structure which holds all of the necessary information about the game and character state at that moment. </a:t>
            </a:r>
            <a:br>
              <a:rPr lang="en-US" dirty="0" smtClean="0"/>
            </a:br>
            <a:r>
              <a:rPr lang="en-US" dirty="0" smtClean="0"/>
              <a:t/>
            </a:r>
            <a:br>
              <a:rPr lang="en-US" dirty="0" smtClean="0"/>
            </a:br>
            <a:r>
              <a:rPr lang="en-US" dirty="0" smtClean="0"/>
              <a:t>To save, the data structure is serialized, or flattened, into a writeable format to be written to disk. When you want to pick up where you left off, the game will use the saved data to reconstruct the data structure which contains information about your game. </a:t>
            </a:r>
            <a:endParaRPr lang="en-US" dirty="0"/>
          </a:p>
        </p:txBody>
      </p:sp>
    </p:spTree>
    <p:extLst>
      <p:ext uri="{BB962C8B-B14F-4D97-AF65-F5344CB8AC3E}">
        <p14:creationId xmlns:p14="http://schemas.microsoft.com/office/powerpoint/2010/main" val="2122172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pPr marL="0" indent="0">
              <a:buNone/>
            </a:pPr>
            <a:r>
              <a:rPr lang="en-US" dirty="0" smtClean="0"/>
              <a:t>The serialization methods are: </a:t>
            </a:r>
            <a:endParaRPr lang="en-US" dirty="0"/>
          </a:p>
          <a:p>
            <a:pPr>
              <a:buFont typeface="Arial" panose="020B0604020202020204" pitchFamily="34" charset="0"/>
              <a:buChar char="•"/>
            </a:pPr>
            <a:r>
              <a:rPr lang="en-US" sz="2400" dirty="0" smtClean="0"/>
              <a:t> </a:t>
            </a:r>
            <a:r>
              <a:rPr lang="en-US" sz="2000" dirty="0" err="1" smtClean="0">
                <a:latin typeface="Courier New" panose="02070309020205020404" pitchFamily="49" charset="0"/>
                <a:cs typeface="Courier New" panose="02070309020205020404" pitchFamily="49" charset="0"/>
              </a:rPr>
              <a:t>json.dump</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obj</a:t>
            </a:r>
            <a:r>
              <a:rPr lang="en-US" sz="2000" dirty="0">
                <a:latin typeface="Courier New" panose="02070309020205020404" pitchFamily="49" charset="0"/>
                <a:cs typeface="Courier New" panose="02070309020205020404" pitchFamily="49" charset="0"/>
              </a:rPr>
              <a:t>, </a:t>
            </a:r>
            <a:r>
              <a:rPr lang="en-US" sz="2000" dirty="0" smtClean="0">
                <a:latin typeface="Courier New" panose="02070309020205020404" pitchFamily="49" charset="0"/>
                <a:cs typeface="Courier New" panose="02070309020205020404" pitchFamily="49" charset="0"/>
              </a:rPr>
              <a:t>file, </a:t>
            </a:r>
            <a:r>
              <a:rPr lang="en-US" sz="2000" dirty="0" err="1">
                <a:latin typeface="Courier New" panose="02070309020205020404" pitchFamily="49" charset="0"/>
                <a:cs typeface="Courier New" panose="02070309020205020404" pitchFamily="49" charset="0"/>
              </a:rPr>
              <a:t>skipkeys</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ensure_ascii</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check_circular</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allow_nan</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=None, indent=None, separators=None, encoding="utf-8", default=None, </a:t>
            </a:r>
            <a:r>
              <a:rPr lang="en-US" sz="2000" dirty="0" err="1">
                <a:latin typeface="Courier New" panose="02070309020205020404" pitchFamily="49" charset="0"/>
                <a:cs typeface="Courier New" panose="02070309020205020404" pitchFamily="49" charset="0"/>
              </a:rPr>
              <a:t>sort_keys</a:t>
            </a:r>
            <a:r>
              <a:rPr lang="en-US" sz="2000" dirty="0">
                <a:latin typeface="Courier New" panose="02070309020205020404" pitchFamily="49" charset="0"/>
                <a:cs typeface="Courier New" panose="02070309020205020404" pitchFamily="49" charset="0"/>
              </a:rPr>
              <a:t>=False, **</a:t>
            </a:r>
            <a:r>
              <a:rPr lang="en-US" sz="2000" dirty="0" smtClean="0">
                <a:latin typeface="Courier New" panose="02070309020205020404" pitchFamily="49" charset="0"/>
                <a:cs typeface="Courier New" panose="02070309020205020404" pitchFamily="49" charset="0"/>
              </a:rPr>
              <a:t>kw)</a:t>
            </a:r>
          </a:p>
          <a:p>
            <a:pPr>
              <a:buFont typeface="Arial" panose="020B0604020202020204" pitchFamily="34" charset="0"/>
              <a:buChar char="•"/>
            </a:pPr>
            <a:r>
              <a:rPr lang="en-US" sz="2400" dirty="0" smtClean="0"/>
              <a:t> </a:t>
            </a:r>
            <a:r>
              <a:rPr lang="en-US" sz="2000" dirty="0" err="1" smtClean="0">
                <a:latin typeface="Courier New" panose="02070309020205020404" pitchFamily="49" charset="0"/>
                <a:cs typeface="Courier New" panose="02070309020205020404" pitchFamily="49" charset="0"/>
              </a:rPr>
              <a:t>json.dumps</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obj</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skipkeys</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ensure_ascii</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check_circular</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allow_nan</a:t>
            </a:r>
            <a:r>
              <a:rPr lang="en-US" sz="2000" dirty="0">
                <a:latin typeface="Courier New" panose="02070309020205020404" pitchFamily="49" charset="0"/>
                <a:cs typeface="Courier New" panose="02070309020205020404" pitchFamily="49" charset="0"/>
              </a:rPr>
              <a:t>=True,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=None, indent=None, separators=None, encoding="utf-8", default=None, </a:t>
            </a:r>
            <a:r>
              <a:rPr lang="en-US" sz="2000" dirty="0" err="1">
                <a:latin typeface="Courier New" panose="02070309020205020404" pitchFamily="49" charset="0"/>
                <a:cs typeface="Courier New" panose="02070309020205020404" pitchFamily="49" charset="0"/>
              </a:rPr>
              <a:t>sort_keys</a:t>
            </a:r>
            <a:r>
              <a:rPr lang="en-US" sz="2000" dirty="0">
                <a:latin typeface="Courier New" panose="02070309020205020404" pitchFamily="49" charset="0"/>
                <a:cs typeface="Courier New" panose="02070309020205020404" pitchFamily="49" charset="0"/>
              </a:rPr>
              <a:t>=False, **</a:t>
            </a:r>
            <a:r>
              <a:rPr lang="en-US" sz="2000" dirty="0" smtClean="0">
                <a:latin typeface="Courier New" panose="02070309020205020404" pitchFamily="49" charset="0"/>
                <a:cs typeface="Courier New" panose="02070309020205020404" pitchFamily="49" charset="0"/>
              </a:rPr>
              <a:t>kw)</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05241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a:bodyPr>
          <a:lstStyle/>
          <a:p>
            <a:r>
              <a:rPr lang="en-US" dirty="0"/>
              <a:t>Serialization options: </a:t>
            </a:r>
          </a:p>
          <a:p>
            <a:r>
              <a:rPr lang="en-US" dirty="0" smtClean="0"/>
              <a:t>• If </a:t>
            </a:r>
            <a:r>
              <a:rPr lang="en-US" dirty="0" err="1" smtClean="0">
                <a:latin typeface="Courier New" panose="02070309020205020404" pitchFamily="49" charset="0"/>
                <a:cs typeface="Courier New" panose="02070309020205020404" pitchFamily="49" charset="0"/>
              </a:rPr>
              <a:t>skipkeys</a:t>
            </a:r>
            <a:r>
              <a:rPr lang="en-US" dirty="0"/>
              <a:t> </a:t>
            </a:r>
            <a:r>
              <a:rPr lang="en-US" dirty="0" smtClean="0"/>
              <a:t>is </a:t>
            </a:r>
            <a:r>
              <a:rPr lang="en-US" dirty="0"/>
              <a:t>True (default: False), then </a:t>
            </a:r>
            <a:r>
              <a:rPr lang="en-US" dirty="0" err="1" smtClean="0"/>
              <a:t>dict</a:t>
            </a:r>
            <a:r>
              <a:rPr lang="en-US" dirty="0"/>
              <a:t> </a:t>
            </a:r>
            <a:r>
              <a:rPr lang="en-US" dirty="0" smtClean="0"/>
              <a:t>keys </a:t>
            </a:r>
            <a:r>
              <a:rPr lang="en-US" dirty="0"/>
              <a:t>that are not of a basic type </a:t>
            </a:r>
            <a:r>
              <a:rPr lang="en-US" dirty="0" smtClean="0"/>
              <a:t>will be skipped </a:t>
            </a:r>
            <a:r>
              <a:rPr lang="en-US" dirty="0"/>
              <a:t>instead of raising a </a:t>
            </a:r>
            <a:r>
              <a:rPr lang="en-US" dirty="0" err="1" smtClean="0"/>
              <a:t>TypeError</a:t>
            </a:r>
            <a:r>
              <a:rPr lang="en-US" dirty="0" smtClean="0"/>
              <a:t>.</a:t>
            </a:r>
            <a:endParaRPr lang="en-US" dirty="0"/>
          </a:p>
          <a:p>
            <a:r>
              <a:rPr lang="en-US" dirty="0" smtClean="0"/>
              <a:t>• If </a:t>
            </a:r>
            <a:r>
              <a:rPr lang="en-US" dirty="0" smtClean="0">
                <a:latin typeface="Courier New" panose="02070309020205020404" pitchFamily="49" charset="0"/>
                <a:cs typeface="Courier New" panose="02070309020205020404" pitchFamily="49" charset="0"/>
              </a:rPr>
              <a:t>indent</a:t>
            </a:r>
            <a:r>
              <a:rPr lang="en-US" dirty="0" smtClean="0"/>
              <a:t> is </a:t>
            </a:r>
            <a:r>
              <a:rPr lang="en-US" dirty="0"/>
              <a:t>a </a:t>
            </a:r>
            <a:r>
              <a:rPr lang="en-US" dirty="0" smtClean="0"/>
              <a:t>non-negative </a:t>
            </a:r>
            <a:r>
              <a:rPr lang="en-US" dirty="0"/>
              <a:t>integer, then JSON array elements and object members </a:t>
            </a:r>
            <a:r>
              <a:rPr lang="en-US" dirty="0" smtClean="0"/>
              <a:t>will </a:t>
            </a:r>
            <a:r>
              <a:rPr lang="en-US" dirty="0"/>
              <a:t>be </a:t>
            </a:r>
            <a:r>
              <a:rPr lang="en-US" dirty="0" smtClean="0"/>
              <a:t>pretty-printed </a:t>
            </a:r>
            <a:r>
              <a:rPr lang="en-US" dirty="0"/>
              <a:t>with that indent </a:t>
            </a:r>
            <a:r>
              <a:rPr lang="en-US" dirty="0" smtClean="0"/>
              <a:t>level</a:t>
            </a:r>
            <a:r>
              <a:rPr lang="en-US" dirty="0"/>
              <a:t>. </a:t>
            </a:r>
          </a:p>
          <a:p>
            <a:r>
              <a:rPr lang="en-US" dirty="0" smtClean="0"/>
              <a:t>• If </a:t>
            </a:r>
            <a:r>
              <a:rPr lang="en-US" dirty="0" smtClean="0">
                <a:latin typeface="Courier New" panose="02070309020205020404" pitchFamily="49" charset="0"/>
                <a:cs typeface="Courier New" panose="02070309020205020404" pitchFamily="49" charset="0"/>
              </a:rPr>
              <a:t>separators</a:t>
            </a:r>
            <a:r>
              <a:rPr lang="en-US" dirty="0"/>
              <a:t> </a:t>
            </a:r>
            <a:r>
              <a:rPr lang="en-US" dirty="0" smtClean="0"/>
              <a:t>is </a:t>
            </a:r>
            <a:r>
              <a:rPr lang="en-US" dirty="0"/>
              <a:t>an </a:t>
            </a:r>
            <a:r>
              <a:rPr lang="en-US" dirty="0" smtClean="0"/>
              <a:t>(</a:t>
            </a:r>
            <a:r>
              <a:rPr lang="en-US" dirty="0" err="1" smtClean="0"/>
              <a:t>item_separator</a:t>
            </a:r>
            <a:r>
              <a:rPr lang="en-US" dirty="0" smtClean="0"/>
              <a:t>, </a:t>
            </a:r>
            <a:r>
              <a:rPr lang="en-US" dirty="0" err="1" smtClean="0"/>
              <a:t>dict_separator</a:t>
            </a:r>
            <a:r>
              <a:rPr lang="en-US" dirty="0" smtClean="0"/>
              <a:t>) </a:t>
            </a:r>
            <a:r>
              <a:rPr lang="en-US" dirty="0"/>
              <a:t>tuple, then it will be used instead </a:t>
            </a:r>
            <a:r>
              <a:rPr lang="en-US" dirty="0" smtClean="0"/>
              <a:t>of </a:t>
            </a:r>
            <a:r>
              <a:rPr lang="en-US" dirty="0"/>
              <a:t>the default (', ', ': ') separators. (',', ':') is the most compact JSON </a:t>
            </a:r>
            <a:r>
              <a:rPr lang="en-US" dirty="0" smtClean="0"/>
              <a:t>representation.</a:t>
            </a:r>
            <a:endParaRPr lang="en-US" dirty="0"/>
          </a:p>
          <a:p>
            <a:r>
              <a:rPr lang="en-US" dirty="0" smtClean="0"/>
              <a:t>• </a:t>
            </a:r>
            <a:r>
              <a:rPr lang="en-US" dirty="0" smtClean="0">
                <a:latin typeface="Courier New" panose="02070309020205020404" pitchFamily="49" charset="0"/>
                <a:cs typeface="Courier New" panose="02070309020205020404" pitchFamily="49" charset="0"/>
              </a:rPr>
              <a:t>encoding</a:t>
            </a:r>
            <a:r>
              <a:rPr lang="en-US" dirty="0"/>
              <a:t> </a:t>
            </a:r>
            <a:r>
              <a:rPr lang="en-US" dirty="0" smtClean="0"/>
              <a:t>is </a:t>
            </a:r>
            <a:r>
              <a:rPr lang="en-US" dirty="0"/>
              <a:t>the character encoding for </a:t>
            </a:r>
            <a:r>
              <a:rPr lang="en-US" dirty="0" err="1" smtClean="0"/>
              <a:t>str</a:t>
            </a:r>
            <a:r>
              <a:rPr lang="en-US" dirty="0"/>
              <a:t> </a:t>
            </a:r>
            <a:r>
              <a:rPr lang="en-US" dirty="0" smtClean="0"/>
              <a:t>instances</a:t>
            </a:r>
            <a:r>
              <a:rPr lang="en-US" dirty="0"/>
              <a:t>, default is </a:t>
            </a:r>
            <a:r>
              <a:rPr lang="en-US" dirty="0" smtClean="0"/>
              <a:t>UTF-8.</a:t>
            </a:r>
            <a:endParaRPr lang="en-US" dirty="0"/>
          </a:p>
          <a:p>
            <a:r>
              <a:rPr lang="en-US" dirty="0" smtClean="0"/>
              <a:t>• </a:t>
            </a:r>
            <a:r>
              <a:rPr lang="en-US" dirty="0" err="1" smtClean="0">
                <a:latin typeface="Courier New" panose="02070309020205020404" pitchFamily="49" charset="0"/>
                <a:cs typeface="Courier New" panose="02070309020205020404" pitchFamily="49" charset="0"/>
              </a:rPr>
              <a:t>cls</a:t>
            </a:r>
            <a:r>
              <a:rPr lang="en-US" dirty="0" smtClean="0"/>
              <a:t> is </a:t>
            </a:r>
            <a:r>
              <a:rPr lang="en-US" dirty="0"/>
              <a:t>a custom </a:t>
            </a:r>
            <a:r>
              <a:rPr lang="en-US" dirty="0" err="1" smtClean="0"/>
              <a:t>JSONEncoder</a:t>
            </a:r>
            <a:r>
              <a:rPr lang="en-US" dirty="0"/>
              <a:t> </a:t>
            </a:r>
            <a:r>
              <a:rPr lang="en-US" dirty="0" smtClean="0"/>
              <a:t>class </a:t>
            </a:r>
            <a:r>
              <a:rPr lang="en-US" dirty="0"/>
              <a:t>to use. Default to None. </a:t>
            </a:r>
          </a:p>
          <a:p>
            <a:endParaRPr lang="en-US" dirty="0"/>
          </a:p>
        </p:txBody>
      </p:sp>
    </p:spTree>
    <p:extLst>
      <p:ext uri="{BB962C8B-B14F-4D97-AF65-F5344CB8AC3E}">
        <p14:creationId xmlns:p14="http://schemas.microsoft.com/office/powerpoint/2010/main" val="41135721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smtClean="0"/>
              <a:t>Adding deserialization to our example,</a:t>
            </a:r>
          </a:p>
          <a:p>
            <a:endParaRPr lang="en-US" dirty="0"/>
          </a:p>
          <a:p>
            <a:endParaRPr lang="en-US" dirty="0" smtClean="0"/>
          </a:p>
          <a:p>
            <a:endParaRPr lang="en-US" dirty="0"/>
          </a:p>
          <a:p>
            <a:pPr marL="0" indent="0">
              <a:buNone/>
            </a:pPr>
            <a:endParaRPr lang="en-US" dirty="0"/>
          </a:p>
          <a:p>
            <a:r>
              <a:rPr lang="en-US" dirty="0" smtClean="0"/>
              <a:t>The output is:  </a:t>
            </a:r>
            <a:endParaRPr lang="en-US" dirty="0"/>
          </a:p>
        </p:txBody>
      </p:sp>
      <p:sp>
        <p:nvSpPr>
          <p:cNvPr id="4" name="Rectangle 3"/>
          <p:cNvSpPr/>
          <p:nvPr/>
        </p:nvSpPr>
        <p:spPr>
          <a:xfrm>
            <a:off x="1607789" y="5293697"/>
            <a:ext cx="6533321" cy="1015663"/>
          </a:xfrm>
          <a:prstGeom prst="rect">
            <a:avLst/>
          </a:prstGeom>
        </p:spPr>
        <p:txBody>
          <a:bodyPr wrap="square">
            <a:spAutoFit/>
          </a:bodyPr>
          <a:lstStyle/>
          <a:p>
            <a:r>
              <a:rPr lang="en-US" sz="2000" dirty="0">
                <a:latin typeface="Courier New" panose="02070309020205020404" pitchFamily="49" charset="0"/>
                <a:cs typeface="Courier New" panose="02070309020205020404" pitchFamily="49" charset="0"/>
              </a:rPr>
              <a:t>[{'two': 2, 'one': 1}, [3, 'four'], 5]</a:t>
            </a:r>
          </a:p>
          <a:p>
            <a:r>
              <a:rPr lang="en-US" sz="2000" dirty="0">
                <a:latin typeface="Courier New" panose="02070309020205020404" pitchFamily="49" charset="0"/>
                <a:cs typeface="Courier New" panose="02070309020205020404" pitchFamily="49" charset="0"/>
              </a:rPr>
              <a:t>[{"two": 2, "one": 1}, [3, "four"], 5]</a:t>
            </a:r>
          </a:p>
          <a:p>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u'two</a:t>
            </a:r>
            <a:r>
              <a:rPr lang="en-US" sz="2000" dirty="0">
                <a:latin typeface="Courier New" panose="02070309020205020404" pitchFamily="49" charset="0"/>
                <a:cs typeface="Courier New" panose="02070309020205020404" pitchFamily="49" charset="0"/>
              </a:rPr>
              <a:t>': 2, </a:t>
            </a:r>
            <a:r>
              <a:rPr lang="en-US" sz="2000" dirty="0" err="1">
                <a:latin typeface="Courier New" panose="02070309020205020404" pitchFamily="49" charset="0"/>
                <a:cs typeface="Courier New" panose="02070309020205020404" pitchFamily="49" charset="0"/>
              </a:rPr>
              <a:t>u'one</a:t>
            </a:r>
            <a:r>
              <a:rPr lang="en-US" sz="2000" dirty="0">
                <a:latin typeface="Courier New" panose="02070309020205020404" pitchFamily="49" charset="0"/>
                <a:cs typeface="Courier New" panose="02070309020205020404" pitchFamily="49" charset="0"/>
              </a:rPr>
              <a:t>': 1}, [3, </a:t>
            </a:r>
            <a:r>
              <a:rPr lang="en-US" sz="2000" dirty="0" err="1">
                <a:latin typeface="Courier New" panose="02070309020205020404" pitchFamily="49" charset="0"/>
                <a:cs typeface="Courier New" panose="02070309020205020404" pitchFamily="49" charset="0"/>
              </a:rPr>
              <a:t>u'four</a:t>
            </a:r>
            <a:r>
              <a:rPr lang="en-US" sz="2000" dirty="0">
                <a:latin typeface="Courier New" panose="02070309020205020404" pitchFamily="49" charset="0"/>
                <a:cs typeface="Courier New" panose="02070309020205020404" pitchFamily="49" charset="0"/>
              </a:rPr>
              <a:t>'], 5]</a:t>
            </a:r>
          </a:p>
        </p:txBody>
      </p:sp>
      <p:sp>
        <p:nvSpPr>
          <p:cNvPr id="5" name="Rectangle 4"/>
          <p:cNvSpPr/>
          <p:nvPr/>
        </p:nvSpPr>
        <p:spPr>
          <a:xfrm>
            <a:off x="1607789" y="2712631"/>
            <a:ext cx="8956298" cy="1631216"/>
          </a:xfrm>
          <a:prstGeom prst="rect">
            <a:avLst/>
          </a:prstGeom>
        </p:spPr>
        <p:txBody>
          <a:bodyPr wrap="non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dirty="0">
                <a:solidFill>
                  <a:srgbClr val="FFFFFF"/>
                </a:solidFill>
                <a:latin typeface="Courier New" panose="02070309020205020404" pitchFamily="49" charset="0"/>
              </a:rPr>
              <a:t> 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obj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data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loads</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2936983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The deserialization methods are:</a:t>
            </a:r>
          </a:p>
          <a:p>
            <a:pPr>
              <a:buFont typeface="Arial" panose="020B0604020202020204" pitchFamily="34" charset="0"/>
              <a:buChar char="•"/>
            </a:pPr>
            <a:r>
              <a:rPr lang="en-US" dirty="0">
                <a:latin typeface="Consolas" panose="020B0609020204030204" pitchFamily="49" charset="0"/>
                <a:cs typeface="Consolas" panose="020B0609020204030204" pitchFamily="49" charset="0"/>
              </a:rPr>
              <a:t> </a:t>
            </a:r>
            <a:r>
              <a:rPr lang="en-US" sz="2000" dirty="0" err="1" smtClean="0">
                <a:latin typeface="Courier New" panose="02070309020205020404" pitchFamily="49" charset="0"/>
                <a:cs typeface="Courier New" panose="02070309020205020404" pitchFamily="49" charset="0"/>
              </a:rPr>
              <a:t>json.load</a:t>
            </a:r>
            <a:r>
              <a:rPr lang="en-US" sz="2000" dirty="0" smtClean="0">
                <a:latin typeface="Courier New" panose="02070309020205020404" pitchFamily="49" charset="0"/>
                <a:cs typeface="Courier New" panose="02070309020205020404" pitchFamily="49" charset="0"/>
              </a:rPr>
              <a:t>(</a:t>
            </a:r>
            <a:r>
              <a:rPr lang="en-US" sz="2000" dirty="0" err="1" smtClean="0">
                <a:latin typeface="Courier New" panose="02070309020205020404" pitchFamily="49" charset="0"/>
                <a:cs typeface="Courier New" panose="02070309020205020404" pitchFamily="49" charset="0"/>
              </a:rPr>
              <a:t>fp</a:t>
            </a:r>
            <a:r>
              <a:rPr lang="en-US" sz="2000" dirty="0">
                <a:latin typeface="Courier New" panose="02070309020205020404" pitchFamily="49" charset="0"/>
                <a:cs typeface="Courier New" panose="02070309020205020404" pitchFamily="49" charset="0"/>
              </a:rPr>
              <a:t>[, encoding[,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object_hook</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parse_float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parse_constant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object_pairs_hook</a:t>
            </a:r>
            <a:r>
              <a:rPr lang="en-US" sz="2000" dirty="0">
                <a:latin typeface="Courier New" panose="02070309020205020404" pitchFamily="49" charset="0"/>
                <a:cs typeface="Courier New" panose="02070309020205020404" pitchFamily="49" charset="0"/>
              </a:rPr>
              <a:t>[, **kw</a:t>
            </a:r>
            <a:r>
              <a:rPr lang="en-US" sz="2000" dirty="0" smtClean="0">
                <a:latin typeface="Courier New" panose="02070309020205020404" pitchFamily="49" charset="0"/>
                <a:cs typeface="Courier New" panose="02070309020205020404" pitchFamily="49" charset="0"/>
              </a:rPr>
              <a:t>]]]]]]]])</a:t>
            </a:r>
          </a:p>
          <a:p>
            <a:pPr>
              <a:buFont typeface="Arial" panose="020B0604020202020204" pitchFamily="34" charset="0"/>
              <a:buChar char="•"/>
            </a:pPr>
            <a:r>
              <a:rPr lang="en-US" sz="2000" dirty="0">
                <a:latin typeface="Consolas" panose="020B0609020204030204" pitchFamily="49" charset="0"/>
                <a:cs typeface="Consolas" panose="020B0609020204030204" pitchFamily="49" charset="0"/>
              </a:rPr>
              <a:t> </a:t>
            </a:r>
            <a:r>
              <a:rPr lang="en-US" sz="2000" dirty="0" err="1">
                <a:latin typeface="Courier New" panose="02070309020205020404" pitchFamily="49" charset="0"/>
                <a:cs typeface="Courier New" panose="02070309020205020404" pitchFamily="49" charset="0"/>
              </a:rPr>
              <a:t>json.loads</a:t>
            </a:r>
            <a:r>
              <a:rPr lang="en-US" sz="2000" dirty="0">
                <a:latin typeface="Courier New" panose="02070309020205020404" pitchFamily="49" charset="0"/>
                <a:cs typeface="Courier New" panose="02070309020205020404" pitchFamily="49" charset="0"/>
              </a:rPr>
              <a:t>(s[, encoding[, </a:t>
            </a:r>
            <a:r>
              <a:rPr lang="en-US" sz="2000" dirty="0" err="1">
                <a:latin typeface="Courier New" panose="02070309020205020404" pitchFamily="49" charset="0"/>
                <a:cs typeface="Courier New" panose="02070309020205020404" pitchFamily="49" charset="0"/>
              </a:rPr>
              <a:t>cls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object_hook</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parse_float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parse_constant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object_pairs_hook</a:t>
            </a:r>
            <a:r>
              <a:rPr lang="en-US" sz="2000" dirty="0">
                <a:latin typeface="Courier New" panose="02070309020205020404" pitchFamily="49" charset="0"/>
                <a:cs typeface="Courier New" panose="02070309020205020404" pitchFamily="49" charset="0"/>
              </a:rPr>
              <a:t>[, **kw</a:t>
            </a:r>
            <a:r>
              <a:rPr lang="en-US" sz="2000" dirty="0" smtClean="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073376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normAutofit/>
          </a:bodyPr>
          <a:lstStyle/>
          <a:p>
            <a:r>
              <a:rPr lang="en-US" dirty="0"/>
              <a:t>Deserialization options:</a:t>
            </a:r>
          </a:p>
          <a:p>
            <a:r>
              <a:rPr lang="en-US" dirty="0" smtClean="0"/>
              <a:t>• </a:t>
            </a:r>
            <a:r>
              <a:rPr lang="en-US" dirty="0" err="1" smtClean="0">
                <a:latin typeface="Courier New" panose="02070309020205020404" pitchFamily="49" charset="0"/>
                <a:cs typeface="Courier New" panose="02070309020205020404" pitchFamily="49" charset="0"/>
              </a:rPr>
              <a:t>parse_float</a:t>
            </a:r>
            <a:r>
              <a:rPr lang="en-US" dirty="0" smtClean="0"/>
              <a:t>, </a:t>
            </a:r>
            <a:r>
              <a:rPr lang="en-US" dirty="0"/>
              <a:t>if specified, will be called with the string of every JSON float to </a:t>
            </a:r>
            <a:r>
              <a:rPr lang="en-US" dirty="0" smtClean="0"/>
              <a:t>be decoded</a:t>
            </a:r>
            <a:r>
              <a:rPr lang="en-US" dirty="0"/>
              <a:t>. By default, this is equivalent to </a:t>
            </a:r>
            <a:r>
              <a:rPr lang="en-US" dirty="0" smtClean="0">
                <a:latin typeface="Courier New" panose="02070309020205020404" pitchFamily="49" charset="0"/>
                <a:cs typeface="Courier New" panose="02070309020205020404" pitchFamily="49" charset="0"/>
              </a:rPr>
              <a:t>float(</a:t>
            </a:r>
            <a:r>
              <a:rPr lang="en-US" dirty="0" err="1" smtClean="0">
                <a:latin typeface="Courier New" panose="02070309020205020404" pitchFamily="49" charset="0"/>
                <a:cs typeface="Courier New" panose="02070309020205020404" pitchFamily="49" charset="0"/>
              </a:rPr>
              <a:t>num_str</a:t>
            </a:r>
            <a:r>
              <a:rPr lang="en-US" dirty="0" smtClean="0">
                <a:latin typeface="Courier New" panose="02070309020205020404" pitchFamily="49" charset="0"/>
                <a:cs typeface="Courier New" panose="02070309020205020404" pitchFamily="49" charset="0"/>
              </a:rPr>
              <a:t>)</a:t>
            </a:r>
            <a:r>
              <a:rPr lang="en-US" dirty="0" smtClean="0"/>
              <a:t>.</a:t>
            </a:r>
            <a:endParaRPr lang="en-US" dirty="0"/>
          </a:p>
          <a:p>
            <a:r>
              <a:rPr lang="en-US" dirty="0" smtClean="0"/>
              <a:t>• </a:t>
            </a:r>
            <a:r>
              <a:rPr lang="en-US" dirty="0" err="1" smtClean="0">
                <a:latin typeface="Courier New" panose="02070309020205020404" pitchFamily="49" charset="0"/>
                <a:cs typeface="Courier New" panose="02070309020205020404" pitchFamily="49" charset="0"/>
              </a:rPr>
              <a:t>parse_int</a:t>
            </a:r>
            <a:r>
              <a:rPr lang="en-US" dirty="0" smtClean="0"/>
              <a:t>,  if </a:t>
            </a:r>
            <a:r>
              <a:rPr lang="en-US" dirty="0"/>
              <a:t>specified, will be called with the string of every JSON </a:t>
            </a:r>
            <a:r>
              <a:rPr lang="en-US" dirty="0" err="1" smtClean="0"/>
              <a:t>int</a:t>
            </a:r>
            <a:r>
              <a:rPr lang="en-US" dirty="0"/>
              <a:t> </a:t>
            </a:r>
            <a:r>
              <a:rPr lang="en-US" dirty="0" smtClean="0"/>
              <a:t>to </a:t>
            </a:r>
            <a:r>
              <a:rPr lang="en-US" dirty="0"/>
              <a:t>be </a:t>
            </a:r>
            <a:r>
              <a:rPr lang="en-US" dirty="0" smtClean="0"/>
              <a:t>decoded</a:t>
            </a:r>
            <a:r>
              <a:rPr lang="en-US" dirty="0"/>
              <a:t>. By default, this is equivalent to </a:t>
            </a:r>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num_str</a:t>
            </a:r>
            <a:r>
              <a:rPr lang="en-US" dirty="0" smtClean="0">
                <a:latin typeface="Courier New" panose="02070309020205020404" pitchFamily="49" charset="0"/>
                <a:cs typeface="Courier New" panose="02070309020205020404" pitchFamily="49" charset="0"/>
              </a:rPr>
              <a:t>)</a:t>
            </a:r>
            <a:r>
              <a:rPr lang="en-US" dirty="0" smtClean="0"/>
              <a:t>.</a:t>
            </a:r>
            <a:endParaRPr lang="en-US" dirty="0"/>
          </a:p>
          <a:p>
            <a:r>
              <a:rPr lang="en-US" dirty="0" smtClean="0"/>
              <a:t>• </a:t>
            </a:r>
            <a:r>
              <a:rPr lang="en-US" dirty="0" err="1" smtClean="0">
                <a:latin typeface="Courier New" panose="02070309020205020404" pitchFamily="49" charset="0"/>
                <a:cs typeface="Courier New" panose="02070309020205020404" pitchFamily="49" charset="0"/>
              </a:rPr>
              <a:t>cls</a:t>
            </a:r>
            <a:r>
              <a:rPr lang="en-US" dirty="0"/>
              <a:t> </a:t>
            </a:r>
            <a:r>
              <a:rPr lang="en-US" dirty="0" smtClean="0"/>
              <a:t>specifies </a:t>
            </a:r>
            <a:r>
              <a:rPr lang="en-US" dirty="0"/>
              <a:t>a custom </a:t>
            </a:r>
            <a:r>
              <a:rPr lang="en-US" dirty="0" err="1" smtClean="0"/>
              <a:t>JSONDecoder</a:t>
            </a:r>
            <a:r>
              <a:rPr lang="en-US" dirty="0" smtClean="0"/>
              <a:t> class.</a:t>
            </a:r>
            <a:endParaRPr lang="en-US" dirty="0"/>
          </a:p>
          <a:p>
            <a:endParaRPr lang="en-US" dirty="0"/>
          </a:p>
        </p:txBody>
      </p:sp>
    </p:spTree>
    <p:extLst>
      <p:ext uri="{BB962C8B-B14F-4D97-AF65-F5344CB8AC3E}">
        <p14:creationId xmlns:p14="http://schemas.microsoft.com/office/powerpoint/2010/main" val="21462589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json</a:t>
            </a:r>
            <a:r>
              <a:rPr lang="en-US" dirty="0" smtClean="0"/>
              <a:t> module also provides Encoder and Decoder classes which can be used for extra functionality with native data types or to create custom subclasses.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json.jsonEncoder</a:t>
            </a:r>
            <a:r>
              <a:rPr lang="en-US" dirty="0" smtClean="0">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encode(obj) </a:t>
            </a:r>
            <a:r>
              <a:rPr lang="en-US" dirty="0" smtClean="0"/>
              <a:t>– return a JSON representation of the Python object </a:t>
            </a:r>
            <a:r>
              <a:rPr lang="en-US" i="1" dirty="0" smtClean="0"/>
              <a:t>obj. </a:t>
            </a:r>
          </a:p>
          <a:p>
            <a:pPr lvl="1">
              <a:buFont typeface="Arial" panose="020B0604020202020204" pitchFamily="34" charset="0"/>
              <a:buChar char="•"/>
            </a:pPr>
            <a:r>
              <a:rPr lang="en-US" i="1" dirty="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iterencode</a:t>
            </a:r>
            <a:r>
              <a:rPr lang="en-US" dirty="0" smtClean="0">
                <a:latin typeface="Courier New" panose="02070309020205020404" pitchFamily="49" charset="0"/>
                <a:cs typeface="Courier New" panose="02070309020205020404" pitchFamily="49" charset="0"/>
              </a:rPr>
              <a:t>(obj</a:t>
            </a:r>
            <a:r>
              <a:rPr lang="en-US" dirty="0">
                <a:latin typeface="Courier New" panose="02070309020205020404" pitchFamily="49" charset="0"/>
                <a:cs typeface="Courier New" panose="02070309020205020404" pitchFamily="49" charset="0"/>
              </a:rPr>
              <a:t>) </a:t>
            </a:r>
            <a:r>
              <a:rPr lang="en-US" dirty="0"/>
              <a:t>-- Encode the given </a:t>
            </a:r>
            <a:r>
              <a:rPr lang="en-US" i="1" dirty="0" smtClean="0"/>
              <a:t>obj</a:t>
            </a:r>
            <a:r>
              <a:rPr lang="en-US" dirty="0" smtClean="0"/>
              <a:t> </a:t>
            </a:r>
            <a:r>
              <a:rPr lang="en-US" dirty="0"/>
              <a:t>and yield each string representation as available. </a:t>
            </a:r>
            <a:endParaRPr lang="en-US" dirty="0" smtClean="0"/>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json.jsonDecoder</a:t>
            </a:r>
            <a:r>
              <a:rPr lang="en-US" dirty="0" smtClean="0">
                <a:latin typeface="Courier New" panose="02070309020205020404" pitchFamily="49" charset="0"/>
                <a:cs typeface="Courier New" panose="02070309020205020404" pitchFamily="49" charset="0"/>
              </a:rPr>
              <a:t>()</a:t>
            </a:r>
          </a:p>
          <a:p>
            <a:pPr lvl="1">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decode(s) </a:t>
            </a:r>
            <a:r>
              <a:rPr lang="en-US" dirty="0" smtClean="0"/>
              <a:t>– return the Python representation of </a:t>
            </a:r>
            <a:r>
              <a:rPr lang="en-US" i="1" dirty="0" smtClean="0"/>
              <a:t>s</a:t>
            </a:r>
            <a:r>
              <a:rPr lang="en-US" dirty="0" smtClean="0"/>
              <a:t>. </a:t>
            </a: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4230003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p:txBody>
          <a:bodyPr/>
          <a:lstStyle/>
          <a:p>
            <a:r>
              <a:rPr lang="en-US" dirty="0"/>
              <a:t>The </a:t>
            </a:r>
            <a:r>
              <a:rPr lang="en-US" dirty="0" err="1" smtClean="0"/>
              <a:t>JSONEncoder</a:t>
            </a:r>
            <a:r>
              <a:rPr lang="en-US" dirty="0" smtClean="0"/>
              <a:t> </a:t>
            </a:r>
            <a:r>
              <a:rPr lang="en-US" dirty="0" err="1" smtClean="0"/>
              <a:t>iterencode</a:t>
            </a:r>
            <a:r>
              <a:rPr lang="en-US" dirty="0" smtClean="0"/>
              <a:t> method </a:t>
            </a:r>
            <a:r>
              <a:rPr lang="en-US" dirty="0"/>
              <a:t>provides an </a:t>
            </a:r>
            <a:r>
              <a:rPr lang="en-US" dirty="0" err="1"/>
              <a:t>iterable</a:t>
            </a:r>
            <a:r>
              <a:rPr lang="en-US" dirty="0"/>
              <a:t> interface for producing “chunks” of encoded </a:t>
            </a:r>
            <a:r>
              <a:rPr lang="en-US" dirty="0" smtClean="0"/>
              <a:t>data. This is more convenient for sending large amounts of serialized data over a network. </a:t>
            </a:r>
            <a:endParaRPr lang="en-US" dirty="0"/>
          </a:p>
        </p:txBody>
      </p:sp>
      <p:sp>
        <p:nvSpPr>
          <p:cNvPr id="4" name="Rectangle 3"/>
          <p:cNvSpPr/>
          <p:nvPr/>
        </p:nvSpPr>
        <p:spPr>
          <a:xfrm>
            <a:off x="1586914" y="3546678"/>
            <a:ext cx="7415418" cy="2246769"/>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encoder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json</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JSONEncoder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data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a:t>
            </a:r>
            <a:r>
              <a:rPr lang="en-US" sz="2000" b="1" dirty="0" err="1">
                <a:solidFill>
                  <a:srgbClr val="FFCC00"/>
                </a:solidFill>
                <a:latin typeface="Courier New" panose="02070309020205020404" pitchFamily="49" charset="0"/>
              </a:rPr>
              <a:t>:</a:t>
            </a:r>
            <a:r>
              <a:rPr lang="en-US" sz="2000" dirty="0" err="1">
                <a:solidFill>
                  <a:srgbClr val="66FF00"/>
                </a:solidFill>
                <a:latin typeface="Courier New" panose="02070309020205020404" pitchFamily="49" charset="0"/>
              </a:rPr>
              <a:t>'A</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'b'</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4</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for</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part </a:t>
            </a:r>
            <a:r>
              <a:rPr lang="en-US" sz="2000" b="1" dirty="0">
                <a:solidFill>
                  <a:srgbClr val="FF6600"/>
                </a:solidFill>
                <a:latin typeface="Courier New" panose="02070309020205020404" pitchFamily="49" charset="0"/>
              </a:rPr>
              <a:t>in</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encoder</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iterencode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data</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part </a:t>
            </a:r>
            <a:endParaRPr lang="en-US" sz="2000" dirty="0">
              <a:effectLst/>
            </a:endParaRPr>
          </a:p>
        </p:txBody>
      </p:sp>
      <p:sp>
        <p:nvSpPr>
          <p:cNvPr id="5" name="Rectangle 4"/>
          <p:cNvSpPr/>
          <p:nvPr/>
        </p:nvSpPr>
        <p:spPr>
          <a:xfrm>
            <a:off x="9002332" y="3076844"/>
            <a:ext cx="1257035" cy="3693319"/>
          </a:xfrm>
          <a:prstGeom prst="rect">
            <a:avLst/>
          </a:prstGeom>
        </p:spPr>
        <p:txBody>
          <a:bodyPr wrap="square">
            <a:spAutoFit/>
          </a:bodyPr>
          <a:lstStyle/>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a:t>
            </a:r>
          </a:p>
          <a:p>
            <a:r>
              <a:rPr lang="pt-BR" dirty="0">
                <a:latin typeface="Courier New" panose="02070309020205020404" pitchFamily="49" charset="0"/>
                <a:cs typeface="Courier New" panose="02070309020205020404" pitchFamily="49" charset="0"/>
              </a:rPr>
              <a:t>: </a:t>
            </a:r>
          </a:p>
          <a:p>
            <a:r>
              <a:rPr lang="pt-BR" dirty="0">
                <a:latin typeface="Courier New" panose="02070309020205020404" pitchFamily="49" charset="0"/>
                <a:cs typeface="Courier New" panose="02070309020205020404" pitchFamily="49" charset="0"/>
              </a:rPr>
              <a:t>"A"</a:t>
            </a:r>
          </a:p>
          <a:p>
            <a:r>
              <a:rPr lang="pt-BR" dirty="0">
                <a:latin typeface="Courier New" panose="02070309020205020404" pitchFamily="49" charset="0"/>
                <a:cs typeface="Courier New" panose="02070309020205020404" pitchFamily="49" charset="0"/>
              </a:rPr>
              <a:t>, </a:t>
            </a:r>
          </a:p>
          <a:p>
            <a:r>
              <a:rPr lang="pt-BR" dirty="0">
                <a:latin typeface="Courier New" panose="02070309020205020404" pitchFamily="49" charset="0"/>
                <a:cs typeface="Courier New" panose="02070309020205020404" pitchFamily="49" charset="0"/>
              </a:rPr>
              <a:t>"b"</a:t>
            </a:r>
          </a:p>
          <a:p>
            <a:r>
              <a:rPr lang="pt-BR" dirty="0">
                <a:latin typeface="Courier New" panose="02070309020205020404" pitchFamily="49" charset="0"/>
                <a:cs typeface="Courier New" panose="02070309020205020404" pitchFamily="49" charset="0"/>
              </a:rPr>
              <a:t>: </a:t>
            </a:r>
          </a:p>
          <a:p>
            <a:r>
              <a:rPr lang="pt-BR" dirty="0">
                <a:latin typeface="Courier New" panose="02070309020205020404" pitchFamily="49" charset="0"/>
                <a:cs typeface="Courier New" panose="02070309020205020404" pitchFamily="49" charset="0"/>
              </a:rPr>
              <a:t>[2</a:t>
            </a:r>
          </a:p>
          <a:p>
            <a:r>
              <a:rPr lang="pt-BR" dirty="0">
                <a:latin typeface="Courier New" panose="02070309020205020404" pitchFamily="49" charset="0"/>
                <a:cs typeface="Courier New" panose="02070309020205020404" pitchFamily="49" charset="0"/>
              </a:rPr>
              <a:t>, 4</a:t>
            </a: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t>
            </a:r>
          </a:p>
          <a:p>
            <a:r>
              <a:rPr lang="pt-BR" dirty="0">
                <a:latin typeface="Courier New" panose="02070309020205020404" pitchFamily="49" charset="0"/>
                <a:cs typeface="Courier New" panose="02070309020205020404" pitchFamily="49" charset="0"/>
              </a:rPr>
              <a:t>]</a:t>
            </a:r>
            <a:endParaRPr lang="pt-BR"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576105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json</a:t>
            </a:r>
            <a:endParaRPr lang="en-US" dirty="0"/>
          </a:p>
        </p:txBody>
      </p:sp>
      <p:sp>
        <p:nvSpPr>
          <p:cNvPr id="3" name="Content Placeholder 2"/>
          <p:cNvSpPr>
            <a:spLocks noGrp="1"/>
          </p:cNvSpPr>
          <p:nvPr>
            <p:ph idx="1"/>
          </p:nvPr>
        </p:nvSpPr>
        <p:spPr>
          <a:xfrm>
            <a:off x="1024129" y="2286000"/>
            <a:ext cx="3496356" cy="4023360"/>
          </a:xfrm>
        </p:spPr>
        <p:txBody>
          <a:bodyPr/>
          <a:lstStyle/>
          <a:p>
            <a:r>
              <a:rPr lang="en-US" dirty="0" smtClean="0"/>
              <a:t>Here’s an example of a custom JSON encoder. </a:t>
            </a:r>
          </a:p>
          <a:p>
            <a:endParaRPr lang="en-US" dirty="0"/>
          </a:p>
          <a:p>
            <a:r>
              <a:rPr lang="en-US" dirty="0"/>
              <a:t>We </a:t>
            </a:r>
            <a:r>
              <a:rPr lang="en-US" dirty="0" smtClean="0"/>
              <a:t>implement the default method </a:t>
            </a:r>
            <a:r>
              <a:rPr lang="en-US" dirty="0"/>
              <a:t>in a subclass </a:t>
            </a:r>
            <a:r>
              <a:rPr lang="en-US" dirty="0" smtClean="0"/>
              <a:t>of </a:t>
            </a:r>
            <a:r>
              <a:rPr lang="en-US" dirty="0" err="1" smtClean="0"/>
              <a:t>JSONEncoder</a:t>
            </a:r>
            <a:r>
              <a:rPr lang="en-US" dirty="0" smtClean="0"/>
              <a:t> such </a:t>
            </a:r>
            <a:r>
              <a:rPr lang="en-US" dirty="0"/>
              <a:t>that it returns a serializable object for o, or calls the </a:t>
            </a:r>
            <a:r>
              <a:rPr lang="en-US" dirty="0" smtClean="0"/>
              <a:t>base implementation </a:t>
            </a:r>
            <a:r>
              <a:rPr lang="en-US" dirty="0"/>
              <a:t>(to raise </a:t>
            </a:r>
            <a:r>
              <a:rPr lang="en-US" dirty="0" smtClean="0"/>
              <a:t>a </a:t>
            </a:r>
            <a:r>
              <a:rPr lang="en-US" dirty="0" err="1" smtClean="0"/>
              <a:t>TypeError</a:t>
            </a:r>
            <a:r>
              <a:rPr lang="en-US" dirty="0"/>
              <a:t>).</a:t>
            </a:r>
          </a:p>
          <a:p>
            <a:endParaRPr lang="en-US" dirty="0"/>
          </a:p>
          <a:p>
            <a:endParaRPr lang="en-US" dirty="0"/>
          </a:p>
        </p:txBody>
      </p:sp>
      <p:sp>
        <p:nvSpPr>
          <p:cNvPr id="4" name="Rectangle 3"/>
          <p:cNvSpPr/>
          <p:nvPr/>
        </p:nvSpPr>
        <p:spPr>
          <a:xfrm>
            <a:off x="4520484" y="2286000"/>
            <a:ext cx="7671515" cy="3693319"/>
          </a:xfrm>
          <a:prstGeom prst="rect">
            <a:avLst/>
          </a:prstGeom>
        </p:spPr>
        <p:txBody>
          <a:bodyPr wrap="square">
            <a:spAutoFit/>
          </a:bodyPr>
          <a:lstStyle/>
          <a:p>
            <a:r>
              <a:rPr lang="en-US" b="1" dirty="0">
                <a:solidFill>
                  <a:srgbClr val="FFCC00"/>
                </a:solidFill>
                <a:latin typeface="Courier New" panose="02070309020205020404" pitchFamily="49" charset="0"/>
              </a:rPr>
              <a:t>&gt;&gt;&gt;</a:t>
            </a:r>
            <a:r>
              <a:rPr lang="en-US" dirty="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import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json</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b="1" dirty="0">
                <a:solidFill>
                  <a:srgbClr val="FF6600"/>
                </a:solidFill>
                <a:latin typeface="Courier New" panose="02070309020205020404" pitchFamily="49" charset="0"/>
              </a:rPr>
              <a:t>class</a:t>
            </a:r>
            <a:r>
              <a:rPr lang="en-US" dirty="0">
                <a:solidFill>
                  <a:srgbClr val="FFFFFF"/>
                </a:solidFill>
                <a:latin typeface="Courier New" panose="02070309020205020404" pitchFamily="49" charset="0"/>
              </a:rPr>
              <a:t> </a:t>
            </a:r>
            <a:r>
              <a:rPr lang="en-US" b="1"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json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JSONEncoder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err="1" smtClean="0">
                <a:solidFill>
                  <a:srgbClr val="FF6600"/>
                </a:solidFill>
                <a:latin typeface="Courier New" panose="02070309020205020404" pitchFamily="49" charset="0"/>
              </a:rPr>
              <a:t>def</a:t>
            </a:r>
            <a:r>
              <a:rPr lang="en-US" dirty="0" smtClean="0">
                <a:solidFill>
                  <a:srgbClr val="FFFFFF"/>
                </a:solidFill>
                <a:latin typeface="Courier New" panose="02070309020205020404" pitchFamily="49" charset="0"/>
              </a:rPr>
              <a:t> </a:t>
            </a:r>
            <a:r>
              <a:rPr lang="en-US" dirty="0">
                <a:solidFill>
                  <a:srgbClr val="FF00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obj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if</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isinstance</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obj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complex</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obj</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real</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obj</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imag</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b="1" dirty="0" smtClean="0">
                <a:solidFill>
                  <a:srgbClr val="FF6600"/>
                </a:solidFill>
                <a:latin typeface="Courier New" panose="02070309020205020404" pitchFamily="49" charset="0"/>
              </a:rPr>
              <a:t>return</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json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JSONEncoder</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default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self</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obj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json</a:t>
            </a:r>
            <a:r>
              <a:rPr lang="en-US" b="1" dirty="0" err="1">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dumps</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cls</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2.0, 1.0]'</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encode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dirty="0" smtClean="0">
                <a:solidFill>
                  <a:srgbClr val="66FF00"/>
                </a:solidFill>
                <a:latin typeface="Courier New" panose="02070309020205020404" pitchFamily="49" charset="0"/>
              </a:rPr>
              <a:t>'[</a:t>
            </a:r>
            <a:r>
              <a:rPr lang="en-US" dirty="0">
                <a:solidFill>
                  <a:srgbClr val="66FF00"/>
                </a:solidFill>
                <a:latin typeface="Courier New" panose="02070309020205020404" pitchFamily="49" charset="0"/>
              </a:rPr>
              <a:t>2.0, 1.0]'</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&gt;&gt;&gt;</a:t>
            </a:r>
            <a:r>
              <a:rPr lang="en-US" dirty="0" smtClean="0">
                <a:solidFill>
                  <a:srgbClr val="FFFFFF"/>
                </a:solidFill>
                <a:latin typeface="Courier New" panose="02070309020205020404" pitchFamily="49" charset="0"/>
              </a:rPr>
              <a:t> </a:t>
            </a:r>
            <a:r>
              <a:rPr lang="en-US" dirty="0">
                <a:solidFill>
                  <a:srgbClr val="FFFFFF"/>
                </a:solidFill>
                <a:latin typeface="Courier New" panose="02070309020205020404" pitchFamily="49" charset="0"/>
              </a:rPr>
              <a:t>list</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ComplexEncoder</a:t>
            </a:r>
            <a:r>
              <a:rPr lang="en-US" b="1" dirty="0">
                <a:solidFill>
                  <a:srgbClr val="FFCC00"/>
                </a:solidFill>
                <a:latin typeface="Courier New" panose="02070309020205020404" pitchFamily="49" charset="0"/>
              </a:rPr>
              <a:t>().</a:t>
            </a:r>
            <a:r>
              <a:rPr lang="en-US" dirty="0" err="1">
                <a:solidFill>
                  <a:srgbClr val="FFFFFF"/>
                </a:solidFill>
                <a:latin typeface="Courier New" panose="02070309020205020404" pitchFamily="49" charset="0"/>
              </a:rPr>
              <a:t>iterencode</a:t>
            </a:r>
            <a:r>
              <a:rPr lang="en-US" b="1" dirty="0">
                <a:solidFill>
                  <a:srgbClr val="FFCC00"/>
                </a:solidFill>
                <a:latin typeface="Courier New" panose="02070309020205020404" pitchFamily="49" charset="0"/>
              </a:rPr>
              <a:t>(</a:t>
            </a:r>
            <a:r>
              <a:rPr lang="en-US" dirty="0">
                <a:solidFill>
                  <a:srgbClr val="99CC99"/>
                </a:solidFill>
                <a:latin typeface="Courier New" panose="02070309020205020404" pitchFamily="49" charset="0"/>
              </a:rPr>
              <a:t>2</a:t>
            </a:r>
            <a:r>
              <a:rPr lang="en-US" dirty="0">
                <a:solidFill>
                  <a:srgbClr val="FFFFFF"/>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99CC99"/>
                </a:solidFill>
                <a:latin typeface="Courier New" panose="02070309020205020404" pitchFamily="49" charset="0"/>
              </a:rPr>
              <a:t>1j</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smtClean="0">
                <a:solidFill>
                  <a:srgbClr val="FFFFFF"/>
                </a:solidFill>
                <a:latin typeface="Courier New" panose="02070309020205020404" pitchFamily="49" charset="0"/>
              </a:rPr>
              <a:t/>
            </a:r>
            <a:br>
              <a:rPr lang="en-US" dirty="0" smtClean="0">
                <a:solidFill>
                  <a:srgbClr val="FFFFFF"/>
                </a:solidFill>
                <a:latin typeface="Courier New" panose="02070309020205020404" pitchFamily="49" charset="0"/>
              </a:rPr>
            </a:br>
            <a:r>
              <a:rPr lang="en-US" b="1" dirty="0" smtClean="0">
                <a:solidFill>
                  <a:srgbClr val="FFCC00"/>
                </a:solidFill>
                <a:latin typeface="Courier New" panose="02070309020205020404" pitchFamily="49" charset="0"/>
              </a:rPr>
              <a:t>[</a:t>
            </a:r>
            <a:r>
              <a:rPr lang="en-US" dirty="0" smtClean="0">
                <a:solidFill>
                  <a:srgbClr val="66FF00"/>
                </a:solidFill>
                <a:latin typeface="Courier New" panose="02070309020205020404" pitchFamily="49" charset="0"/>
              </a:rPr>
              <a:t>'['</a:t>
            </a:r>
            <a:r>
              <a:rPr lang="en-US" b="1" dirty="0" smtClean="0">
                <a:solidFill>
                  <a:srgbClr val="FFCC00"/>
                </a:solidFill>
                <a:latin typeface="Courier New" panose="02070309020205020404" pitchFamily="49" charset="0"/>
              </a:rPr>
              <a:t>,</a:t>
            </a:r>
            <a:r>
              <a:rPr lang="en-US" dirty="0" smtClean="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'2.0'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 '</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'1.0'</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r>
              <a:rPr lang="en-US" dirty="0">
                <a:solidFill>
                  <a:srgbClr val="66FF00"/>
                </a:solidFill>
                <a:latin typeface="Courier New" panose="02070309020205020404" pitchFamily="49" charset="0"/>
              </a:rPr>
              <a:t>']'</a:t>
            </a:r>
            <a:r>
              <a:rPr lang="en-US" b="1" dirty="0">
                <a:solidFill>
                  <a:srgbClr val="FFCC00"/>
                </a:solidFill>
                <a:latin typeface="Courier New" panose="02070309020205020404" pitchFamily="49" charset="0"/>
              </a:rPr>
              <a:t>]</a:t>
            </a:r>
            <a:r>
              <a:rPr lang="en-US" dirty="0">
                <a:solidFill>
                  <a:srgbClr val="FFFFFF"/>
                </a:solidFill>
                <a:latin typeface="Courier New" panose="02070309020205020404" pitchFamily="49" charset="0"/>
              </a:rPr>
              <a:t> </a:t>
            </a:r>
            <a:endParaRPr lang="en-US" dirty="0">
              <a:effectLst/>
            </a:endParaRPr>
          </a:p>
        </p:txBody>
      </p:sp>
    </p:spTree>
    <p:extLst>
      <p:ext uri="{BB962C8B-B14F-4D97-AF65-F5344CB8AC3E}">
        <p14:creationId xmlns:p14="http://schemas.microsoft.com/office/powerpoint/2010/main" val="392158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normAutofit/>
          </a:bodyPr>
          <a:lstStyle/>
          <a:p>
            <a:r>
              <a:rPr lang="en-US" dirty="0"/>
              <a:t>A “shelf” is a persistent, </a:t>
            </a:r>
            <a:r>
              <a:rPr lang="en-US" dirty="0" smtClean="0"/>
              <a:t>dictionary-like </a:t>
            </a:r>
            <a:r>
              <a:rPr lang="en-US" dirty="0"/>
              <a:t>object which can store arbitrary </a:t>
            </a:r>
            <a:r>
              <a:rPr lang="en-US" dirty="0" smtClean="0"/>
              <a:t>Python objects </a:t>
            </a:r>
            <a:r>
              <a:rPr lang="en-US" dirty="0"/>
              <a:t>as values. The keys themselves must be strings. </a:t>
            </a:r>
          </a:p>
          <a:p>
            <a:r>
              <a:rPr lang="en-US" dirty="0" smtClean="0"/>
              <a:t/>
            </a:r>
            <a:br>
              <a:rPr lang="en-US" dirty="0" smtClean="0"/>
            </a:br>
            <a:r>
              <a:rPr lang="en-US" dirty="0" smtClean="0"/>
              <a:t>Use </a:t>
            </a:r>
            <a:r>
              <a:rPr lang="en-US" dirty="0"/>
              <a:t>a shelf anytime a relational database would be overkill. </a:t>
            </a:r>
            <a:r>
              <a:rPr lang="en-US" dirty="0" smtClean="0"/>
              <a:t>Keep </a:t>
            </a:r>
            <a:r>
              <a:rPr lang="en-US" dirty="0"/>
              <a:t>in mind that shelf does not support concurrent writes and because it uses pickle, </a:t>
            </a:r>
            <a:r>
              <a:rPr lang="en-US" dirty="0" smtClean="0"/>
              <a:t>it’s </a:t>
            </a:r>
            <a:r>
              <a:rPr lang="en-US" dirty="0"/>
              <a:t>also vulnerable to the same security problems as pickle. </a:t>
            </a:r>
          </a:p>
          <a:p>
            <a:r>
              <a:rPr lang="en-US" dirty="0"/>
              <a:t>Do not </a:t>
            </a:r>
            <a:r>
              <a:rPr lang="en-US" dirty="0" smtClean="0"/>
              <a:t>“</a:t>
            </a:r>
            <a:r>
              <a:rPr lang="en-US" dirty="0" err="1" smtClean="0"/>
              <a:t>unshelf</a:t>
            </a:r>
            <a:r>
              <a:rPr lang="en-US" dirty="0" smtClean="0"/>
              <a:t>” </a:t>
            </a:r>
            <a:r>
              <a:rPr lang="en-US" dirty="0"/>
              <a:t>python objects that you do not trust!</a:t>
            </a:r>
          </a:p>
          <a:p>
            <a:endParaRPr lang="en-US" dirty="0"/>
          </a:p>
        </p:txBody>
      </p:sp>
    </p:spTree>
    <p:extLst>
      <p:ext uri="{BB962C8B-B14F-4D97-AF65-F5344CB8AC3E}">
        <p14:creationId xmlns:p14="http://schemas.microsoft.com/office/powerpoint/2010/main" val="193183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lstStyle/>
          <a:p>
            <a:r>
              <a:rPr lang="en-US" dirty="0"/>
              <a:t>The simplest usage of a shelf just involves the </a:t>
            </a:r>
            <a:r>
              <a:rPr lang="en-US" dirty="0">
                <a:latin typeface="Courier New" panose="02070309020205020404" pitchFamily="49" charset="0"/>
                <a:cs typeface="Courier New" panose="02070309020205020404" pitchFamily="49" charset="0"/>
              </a:rPr>
              <a:t>open()</a:t>
            </a:r>
            <a:r>
              <a:rPr lang="en-US" dirty="0"/>
              <a:t> and </a:t>
            </a:r>
            <a:r>
              <a:rPr lang="en-US" dirty="0">
                <a:latin typeface="Courier New" panose="02070309020205020404" pitchFamily="49" charset="0"/>
                <a:cs typeface="Courier New" panose="02070309020205020404" pitchFamily="49" charset="0"/>
              </a:rPr>
              <a:t>close()</a:t>
            </a:r>
            <a:r>
              <a:rPr lang="en-US" dirty="0"/>
              <a:t> methods</a:t>
            </a:r>
            <a:r>
              <a:rPr lang="en-US" dirty="0" smtClean="0"/>
              <a:t>.</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a:p>
            <a:r>
              <a:rPr lang="en-US" dirty="0"/>
              <a:t>The shelve module pickles the values to be stored in </a:t>
            </a:r>
            <a:r>
              <a:rPr lang="en-US" dirty="0" err="1" smtClean="0"/>
              <a:t>test_shelf.db</a:t>
            </a:r>
            <a:r>
              <a:rPr lang="en-US" dirty="0" smtClean="0"/>
              <a:t>. </a:t>
            </a:r>
            <a:endParaRPr lang="en-US" dirty="0"/>
          </a:p>
        </p:txBody>
      </p:sp>
      <p:sp>
        <p:nvSpPr>
          <p:cNvPr id="4" name="Rectangle 3"/>
          <p:cNvSpPr/>
          <p:nvPr/>
        </p:nvSpPr>
        <p:spPr>
          <a:xfrm>
            <a:off x="1433052" y="2974241"/>
            <a:ext cx="9824884" cy="1323439"/>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shelve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shelve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test_shelf.db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'key1'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an_int</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8</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'a_float'</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3.7</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a_string</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'Hello!'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s</a:t>
            </a:r>
            <a:r>
              <a:rPr lang="en-US" sz="2000" b="1" dirty="0" err="1" smtClean="0">
                <a:solidFill>
                  <a:srgbClr val="FFCC00"/>
                </a:solidFill>
                <a:latin typeface="Courier New" panose="02070309020205020404" pitchFamily="49" charset="0"/>
              </a:rPr>
              <a:t>.</a:t>
            </a:r>
            <a:r>
              <a:rPr lang="en-US" sz="2000" dirty="0" err="1" smtClean="0">
                <a:solidFill>
                  <a:srgbClr val="FFFFFF"/>
                </a:solidFill>
                <a:latin typeface="Courier New" panose="02070309020205020404" pitchFamily="49" charset="0"/>
              </a:rPr>
              <a:t>close</a:t>
            </a:r>
            <a:r>
              <a:rPr lang="en-US" sz="2000" b="1" dirty="0">
                <a:solidFill>
                  <a:srgbClr val="FFCC00"/>
                </a:solidFill>
                <a:latin typeface="Courier New" panose="02070309020205020404" pitchFamily="49" charset="0"/>
              </a:rPr>
              <a:t>()</a:t>
            </a:r>
            <a:endParaRPr lang="en-US" sz="2000" dirty="0">
              <a:effectLst/>
            </a:endParaRPr>
          </a:p>
        </p:txBody>
      </p:sp>
    </p:spTree>
    <p:extLst>
      <p:ext uri="{BB962C8B-B14F-4D97-AF65-F5344CB8AC3E}">
        <p14:creationId xmlns:p14="http://schemas.microsoft.com/office/powerpoint/2010/main" val="223617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serialization</a:t>
            </a:r>
            <a:endParaRPr lang="en-US" dirty="0"/>
          </a:p>
        </p:txBody>
      </p:sp>
      <p:sp>
        <p:nvSpPr>
          <p:cNvPr id="3" name="Content Placeholder 2"/>
          <p:cNvSpPr>
            <a:spLocks noGrp="1"/>
          </p:cNvSpPr>
          <p:nvPr>
            <p:ph idx="1"/>
          </p:nvPr>
        </p:nvSpPr>
        <p:spPr/>
        <p:txBody>
          <a:bodyPr/>
          <a:lstStyle/>
          <a:p>
            <a:pPr marL="0" indent="0">
              <a:buNone/>
            </a:pPr>
            <a:r>
              <a:rPr lang="en-US" dirty="0" smtClean="0"/>
              <a:t>There are a number of application-dependent methods for serializing data in Python, but the two most common (and probably the only ones you’ll need) are:</a:t>
            </a:r>
          </a:p>
          <a:p>
            <a:pPr>
              <a:buFont typeface="Arial" panose="020B0604020202020204" pitchFamily="34" charset="0"/>
              <a:buChar char="•"/>
            </a:pPr>
            <a:r>
              <a:rPr lang="en-US" dirty="0"/>
              <a:t> </a:t>
            </a:r>
            <a:r>
              <a:rPr lang="en-US" dirty="0" smtClean="0"/>
              <a:t>pickle and </a:t>
            </a:r>
            <a:r>
              <a:rPr lang="en-US" dirty="0" err="1" smtClean="0"/>
              <a:t>cpickle</a:t>
            </a:r>
            <a:endParaRPr lang="en-US" dirty="0"/>
          </a:p>
          <a:p>
            <a:pPr>
              <a:buFont typeface="Arial" panose="020B0604020202020204" pitchFamily="34" charset="0"/>
              <a:buChar char="•"/>
            </a:pPr>
            <a:r>
              <a:rPr lang="en-US" dirty="0" smtClean="0"/>
              <a:t> </a:t>
            </a:r>
            <a:r>
              <a:rPr lang="en-US" dirty="0" err="1" smtClean="0"/>
              <a:t>json</a:t>
            </a:r>
            <a:endParaRPr lang="en-US" dirty="0" smtClean="0"/>
          </a:p>
        </p:txBody>
      </p:sp>
    </p:spTree>
    <p:extLst>
      <p:ext uri="{BB962C8B-B14F-4D97-AF65-F5344CB8AC3E}">
        <p14:creationId xmlns:p14="http://schemas.microsoft.com/office/powerpoint/2010/main" val="3073213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shelve</a:t>
            </a:r>
            <a:endParaRPr lang="en-US" dirty="0"/>
          </a:p>
        </p:txBody>
      </p:sp>
      <p:sp>
        <p:nvSpPr>
          <p:cNvPr id="3" name="Content Placeholder 2"/>
          <p:cNvSpPr>
            <a:spLocks noGrp="1"/>
          </p:cNvSpPr>
          <p:nvPr>
            <p:ph idx="1"/>
          </p:nvPr>
        </p:nvSpPr>
        <p:spPr/>
        <p:txBody>
          <a:bodyPr/>
          <a:lstStyle/>
          <a:p>
            <a:r>
              <a:rPr lang="en-US" dirty="0"/>
              <a:t>Retrieving data from a shelf is as simple as opening the file and accessing its key. </a:t>
            </a:r>
          </a:p>
          <a:p>
            <a:endParaRPr lang="en-US" dirty="0"/>
          </a:p>
        </p:txBody>
      </p:sp>
      <p:sp>
        <p:nvSpPr>
          <p:cNvPr id="4" name="Rectangle 3"/>
          <p:cNvSpPr/>
          <p:nvPr/>
        </p:nvSpPr>
        <p:spPr>
          <a:xfrm>
            <a:off x="1887793" y="2947670"/>
            <a:ext cx="7000567" cy="1631216"/>
          </a:xfrm>
          <a:prstGeom prst="rect">
            <a:avLst/>
          </a:prstGeom>
        </p:spPr>
        <p:txBody>
          <a:bodyPr wrap="square">
            <a:spAutoFit/>
          </a:bodyPr>
          <a:lstStyle/>
          <a:p>
            <a:r>
              <a:rPr lang="en-US" sz="2000" b="1" dirty="0">
                <a:solidFill>
                  <a:srgbClr val="FF6600"/>
                </a:solidFill>
                <a:latin typeface="Courier New" panose="02070309020205020404" pitchFamily="49" charset="0"/>
              </a:rPr>
              <a:t>import</a:t>
            </a:r>
            <a:r>
              <a:rPr lang="en-US" sz="2000" dirty="0">
                <a:solidFill>
                  <a:srgbClr val="FFFFFF"/>
                </a:solidFill>
                <a:latin typeface="Courier New" panose="02070309020205020404" pitchFamily="49" charset="0"/>
              </a:rPr>
              <a:t> shelve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s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shelve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open</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test_shelf.db</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err="1" smtClean="0">
                <a:solidFill>
                  <a:srgbClr val="FFFFFF"/>
                </a:solidFill>
                <a:latin typeface="Courier New" panose="02070309020205020404" pitchFamily="49" charset="0"/>
              </a:rPr>
              <a:t>val</a:t>
            </a:r>
            <a:r>
              <a:rPr lang="en-US" sz="2000" dirty="0" smtClean="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s</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'key1'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print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val</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a:t>
            </a:r>
            <a:r>
              <a:rPr lang="en-US" sz="2000" dirty="0" err="1">
                <a:solidFill>
                  <a:srgbClr val="66FF00"/>
                </a:solidFill>
                <a:latin typeface="Courier New" panose="02070309020205020404" pitchFamily="49" charset="0"/>
              </a:rPr>
              <a:t>a_string</a:t>
            </a:r>
            <a:r>
              <a:rPr lang="en-US" sz="2000" dirty="0">
                <a:solidFill>
                  <a:srgbClr val="66FF00"/>
                </a:solidFill>
                <a:latin typeface="Courier New" panose="02070309020205020404" pitchFamily="49" charset="0"/>
              </a:rPr>
              <a:t>'</a:t>
            </a:r>
            <a:r>
              <a:rPr lang="en-US" sz="2000" b="1" dirty="0">
                <a:solidFill>
                  <a:srgbClr val="FFCC00"/>
                </a:solidFill>
                <a:latin typeface="Courier New" panose="02070309020205020404" pitchFamily="49" charset="0"/>
              </a:rPr>
              <a:t>]</a:t>
            </a:r>
            <a:endParaRPr lang="en-US" sz="2000" dirty="0">
              <a:effectLst/>
            </a:endParaRPr>
          </a:p>
        </p:txBody>
      </p:sp>
      <p:sp>
        <p:nvSpPr>
          <p:cNvPr id="5" name="Rectangle 4"/>
          <p:cNvSpPr/>
          <p:nvPr/>
        </p:nvSpPr>
        <p:spPr>
          <a:xfrm>
            <a:off x="1130710" y="4901701"/>
            <a:ext cx="7885470" cy="923330"/>
          </a:xfrm>
          <a:prstGeom prst="rect">
            <a:avLst/>
          </a:prstGeom>
        </p:spPr>
        <p:txBody>
          <a:bodyPr wrap="square">
            <a:spAutoFit/>
          </a:bodyPr>
          <a:lstStyle/>
          <a:p>
            <a:r>
              <a:rPr lang="en-US" dirty="0" smtClean="0">
                <a:cs typeface="Courier New" panose="02070309020205020404" pitchFamily="49" charset="0"/>
              </a:rPr>
              <a:t>Output: </a:t>
            </a:r>
            <a:r>
              <a:rPr lang="en-US" dirty="0" smtClean="0">
                <a:latin typeface="Courier New" panose="02070309020205020404" pitchFamily="49" charset="0"/>
                <a:cs typeface="Courier New" panose="02070309020205020404" pitchFamily="49" charset="0"/>
              </a:rPr>
              <a:t/>
            </a:r>
            <a:br>
              <a:rPr lang="en-US" dirty="0" smtClean="0">
                <a:latin typeface="Courier New" panose="02070309020205020404" pitchFamily="49" charset="0"/>
                <a:cs typeface="Courier New" panose="02070309020205020404" pitchFamily="49" charset="0"/>
              </a:rPr>
            </a:b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a_float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3.7,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an_int</a:t>
            </a:r>
            <a:r>
              <a:rPr lang="en-US" dirty="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8, </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a_string</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'Hello!'}</a:t>
            </a:r>
          </a:p>
          <a:p>
            <a:r>
              <a:rPr lang="en-US" dirty="0">
                <a:latin typeface="Courier New" panose="02070309020205020404" pitchFamily="49" charset="0"/>
                <a:cs typeface="Courier New" panose="02070309020205020404" pitchFamily="49" charset="0"/>
              </a:rPr>
              <a:t>Hello!</a:t>
            </a:r>
            <a:endParaRPr lang="en-US" dirty="0">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084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a:xfrm>
            <a:off x="1024128" y="2084831"/>
            <a:ext cx="9720073" cy="4534909"/>
          </a:xfrm>
        </p:spPr>
        <p:txBody>
          <a:bodyPr>
            <a:normAutofit fontScale="92500" lnSpcReduction="10000"/>
          </a:bodyPr>
          <a:lstStyle/>
          <a:p>
            <a:pPr marL="0" indent="0">
              <a:buNone/>
            </a:pPr>
            <a:r>
              <a:rPr lang="en-US" dirty="0" smtClean="0"/>
              <a:t>Commonly, Python applications will need to access a database of some sort. </a:t>
            </a:r>
            <a:br>
              <a:rPr lang="en-US" dirty="0" smtClean="0"/>
            </a:br>
            <a:r>
              <a:rPr lang="en-US" dirty="0"/>
              <a:t/>
            </a:r>
            <a:br>
              <a:rPr lang="en-US" dirty="0"/>
            </a:br>
            <a:r>
              <a:rPr lang="en-US" dirty="0" smtClean="0"/>
              <a:t>As you can imagine, not only is this easy to do in Python but there is a ton of support for various relational and non-relational databases. </a:t>
            </a:r>
          </a:p>
          <a:p>
            <a:pPr>
              <a:buFont typeface="Arial" panose="020B0604020202020204" pitchFamily="34" charset="0"/>
              <a:buChar char="•"/>
            </a:pPr>
            <a:r>
              <a:rPr lang="en-US" dirty="0" smtClean="0"/>
              <a:t>Databases for which there is module support include: </a:t>
            </a:r>
            <a:endParaRPr lang="en-US" dirty="0"/>
          </a:p>
          <a:p>
            <a:pPr>
              <a:buFont typeface="Arial" panose="020B0604020202020204" pitchFamily="34" charset="0"/>
              <a:buChar char="•"/>
            </a:pPr>
            <a:r>
              <a:rPr lang="en-US" sz="1900" dirty="0" smtClean="0"/>
              <a:t> MySQL</a:t>
            </a:r>
          </a:p>
          <a:p>
            <a:pPr>
              <a:buFont typeface="Arial" panose="020B0604020202020204" pitchFamily="34" charset="0"/>
              <a:buChar char="•"/>
            </a:pPr>
            <a:r>
              <a:rPr lang="en-US" sz="1900" dirty="0"/>
              <a:t> </a:t>
            </a:r>
            <a:r>
              <a:rPr lang="en-US" sz="1900" dirty="0" smtClean="0"/>
              <a:t>PostgreSQL</a:t>
            </a:r>
          </a:p>
          <a:p>
            <a:pPr>
              <a:buFont typeface="Arial" panose="020B0604020202020204" pitchFamily="34" charset="0"/>
              <a:buChar char="•"/>
            </a:pPr>
            <a:r>
              <a:rPr lang="en-US" sz="1900" dirty="0"/>
              <a:t> </a:t>
            </a:r>
            <a:r>
              <a:rPr lang="en-US" sz="1900" dirty="0" smtClean="0"/>
              <a:t>Oracle</a:t>
            </a:r>
          </a:p>
          <a:p>
            <a:pPr>
              <a:buFont typeface="Arial" panose="020B0604020202020204" pitchFamily="34" charset="0"/>
              <a:buChar char="•"/>
            </a:pPr>
            <a:r>
              <a:rPr lang="en-US" sz="1900" dirty="0" smtClean="0"/>
              <a:t> SQLite</a:t>
            </a:r>
          </a:p>
          <a:p>
            <a:pPr>
              <a:buFont typeface="Arial" panose="020B0604020202020204" pitchFamily="34" charset="0"/>
              <a:buChar char="•"/>
            </a:pPr>
            <a:r>
              <a:rPr lang="en-US" sz="1900" dirty="0"/>
              <a:t> </a:t>
            </a:r>
            <a:r>
              <a:rPr lang="en-US" sz="1900" dirty="0" smtClean="0"/>
              <a:t>Cassandra</a:t>
            </a:r>
          </a:p>
          <a:p>
            <a:pPr>
              <a:buFont typeface="Arial" panose="020B0604020202020204" pitchFamily="34" charset="0"/>
              <a:buChar char="•"/>
            </a:pPr>
            <a:r>
              <a:rPr lang="en-US" sz="1900" dirty="0"/>
              <a:t> </a:t>
            </a:r>
            <a:r>
              <a:rPr lang="en-US" sz="1900" dirty="0" err="1" smtClean="0"/>
              <a:t>MongoDB</a:t>
            </a:r>
            <a:endParaRPr lang="en-US" sz="1900" dirty="0" smtClean="0"/>
          </a:p>
          <a:p>
            <a:pPr>
              <a:buFont typeface="Arial" panose="020B0604020202020204" pitchFamily="34" charset="0"/>
              <a:buChar char="•"/>
            </a:pPr>
            <a:r>
              <a:rPr lang="en-US" sz="1900" dirty="0"/>
              <a:t> </a:t>
            </a:r>
            <a:r>
              <a:rPr lang="en-US" sz="1900" dirty="0" smtClean="0"/>
              <a:t>etc…</a:t>
            </a:r>
            <a:endParaRPr lang="en-US" sz="1900" dirty="0"/>
          </a:p>
        </p:txBody>
      </p:sp>
    </p:spTree>
    <p:extLst>
      <p:ext uri="{BB962C8B-B14F-4D97-AF65-F5344CB8AC3E}">
        <p14:creationId xmlns:p14="http://schemas.microsoft.com/office/powerpoint/2010/main" val="374270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en-US" dirty="0"/>
          </a:p>
        </p:txBody>
      </p:sp>
      <p:sp>
        <p:nvSpPr>
          <p:cNvPr id="3" name="Content Placeholder 2"/>
          <p:cNvSpPr>
            <a:spLocks noGrp="1"/>
          </p:cNvSpPr>
          <p:nvPr>
            <p:ph idx="1"/>
          </p:nvPr>
        </p:nvSpPr>
        <p:spPr/>
        <p:txBody>
          <a:bodyPr>
            <a:normAutofit lnSpcReduction="10000"/>
          </a:bodyPr>
          <a:lstStyle/>
          <a:p>
            <a:r>
              <a:rPr lang="en-US" dirty="0" smtClean="0"/>
              <a:t>Even for a certain database, there are a number of module options. For example, MySQL alone has the following interface modules: </a:t>
            </a:r>
          </a:p>
          <a:p>
            <a:pPr>
              <a:buFont typeface="Arial" panose="020B0604020202020204" pitchFamily="34" charset="0"/>
              <a:buChar char="•"/>
            </a:pPr>
            <a:r>
              <a:rPr lang="en-US" dirty="0" smtClean="0"/>
              <a:t> MySQL for Python (import </a:t>
            </a:r>
            <a:r>
              <a:rPr lang="en-US" dirty="0" err="1" smtClean="0"/>
              <a:t>MySQLdb</a:t>
            </a:r>
            <a:r>
              <a:rPr lang="en-US" dirty="0" smtClean="0"/>
              <a:t>)</a:t>
            </a:r>
          </a:p>
          <a:p>
            <a:pPr>
              <a:buFont typeface="Arial" panose="020B0604020202020204" pitchFamily="34" charset="0"/>
              <a:buChar char="•"/>
            </a:pPr>
            <a:r>
              <a:rPr lang="en-US" dirty="0"/>
              <a:t> </a:t>
            </a:r>
            <a:r>
              <a:rPr lang="en-US" dirty="0" err="1" smtClean="0"/>
              <a:t>PyMySQL</a:t>
            </a:r>
            <a:r>
              <a:rPr lang="en-US" dirty="0" smtClean="0"/>
              <a:t> (import </a:t>
            </a:r>
            <a:r>
              <a:rPr lang="en-US" dirty="0" err="1" smtClean="0"/>
              <a:t>pymysql</a:t>
            </a:r>
            <a:r>
              <a:rPr lang="en-US" dirty="0" smtClean="0"/>
              <a:t>)</a:t>
            </a:r>
          </a:p>
          <a:p>
            <a:pPr>
              <a:buFont typeface="Arial" panose="020B0604020202020204" pitchFamily="34" charset="0"/>
              <a:buChar char="•"/>
            </a:pPr>
            <a:r>
              <a:rPr lang="en-US" dirty="0"/>
              <a:t> </a:t>
            </a:r>
            <a:r>
              <a:rPr lang="en-US" dirty="0" err="1" smtClean="0"/>
              <a:t>pyODBC</a:t>
            </a:r>
            <a:r>
              <a:rPr lang="en-US" dirty="0" smtClean="0"/>
              <a:t> (import </a:t>
            </a:r>
            <a:r>
              <a:rPr lang="en-US" dirty="0" err="1" smtClean="0"/>
              <a:t>pyodbc</a:t>
            </a:r>
            <a:r>
              <a:rPr lang="en-US" dirty="0" smtClean="0"/>
              <a:t>)</a:t>
            </a:r>
          </a:p>
          <a:p>
            <a:pPr>
              <a:buFont typeface="Arial" panose="020B0604020202020204" pitchFamily="34" charset="0"/>
              <a:buChar char="•"/>
            </a:pPr>
            <a:r>
              <a:rPr lang="en-US" dirty="0"/>
              <a:t> MySQL Connector/Python</a:t>
            </a:r>
            <a:r>
              <a:rPr lang="en-US" dirty="0" smtClean="0"/>
              <a:t> (import </a:t>
            </a:r>
            <a:r>
              <a:rPr lang="en-US" dirty="0" err="1" smtClean="0"/>
              <a:t>mysql.connector</a:t>
            </a:r>
            <a:r>
              <a:rPr lang="en-US" dirty="0" smtClean="0"/>
              <a:t>)</a:t>
            </a:r>
          </a:p>
          <a:p>
            <a:pPr>
              <a:buFont typeface="Arial" panose="020B0604020202020204" pitchFamily="34" charset="0"/>
              <a:buChar char="•"/>
            </a:pPr>
            <a:r>
              <a:rPr lang="en-US" dirty="0" smtClean="0"/>
              <a:t> </a:t>
            </a:r>
            <a:r>
              <a:rPr lang="en-US" dirty="0" err="1" smtClean="0"/>
              <a:t>mypysql</a:t>
            </a:r>
            <a:r>
              <a:rPr lang="en-US" dirty="0" smtClean="0"/>
              <a:t> (import </a:t>
            </a:r>
            <a:r>
              <a:rPr lang="en-US" dirty="0" err="1" smtClean="0"/>
              <a:t>mypysql</a:t>
            </a:r>
            <a:r>
              <a:rPr lang="en-US" dirty="0" smtClean="0"/>
              <a:t>)</a:t>
            </a:r>
          </a:p>
          <a:p>
            <a:pPr>
              <a:buFont typeface="Arial" panose="020B0604020202020204" pitchFamily="34" charset="0"/>
              <a:buChar char="•"/>
            </a:pPr>
            <a:r>
              <a:rPr lang="en-US" dirty="0"/>
              <a:t> </a:t>
            </a:r>
            <a:r>
              <a:rPr lang="en-US" dirty="0" err="1" smtClean="0"/>
              <a:t>etc</a:t>
            </a:r>
            <a:r>
              <a:rPr lang="en-US" dirty="0" smtClean="0"/>
              <a:t> …</a:t>
            </a:r>
          </a:p>
          <a:p>
            <a:pPr marL="0" indent="0">
              <a:buNone/>
            </a:pPr>
            <a:r>
              <a:rPr lang="en-US" dirty="0" smtClean="0"/>
              <a:t>Yes, for every combination of my, </a:t>
            </a:r>
            <a:r>
              <a:rPr lang="en-US" dirty="0" err="1" smtClean="0"/>
              <a:t>py</a:t>
            </a:r>
            <a:r>
              <a:rPr lang="en-US" dirty="0" smtClean="0"/>
              <a:t>, and </a:t>
            </a:r>
            <a:r>
              <a:rPr lang="en-US" dirty="0" err="1" smtClean="0"/>
              <a:t>sql</a:t>
            </a:r>
            <a:r>
              <a:rPr lang="en-US" dirty="0" smtClean="0"/>
              <a:t>, there is someone out there with a “better” implementation of a MySQL module.</a:t>
            </a:r>
            <a:endParaRPr lang="en-US" dirty="0"/>
          </a:p>
        </p:txBody>
      </p:sp>
    </p:spTree>
    <p:extLst>
      <p:ext uri="{BB962C8B-B14F-4D97-AF65-F5344CB8AC3E}">
        <p14:creationId xmlns:p14="http://schemas.microsoft.com/office/powerpoint/2010/main" val="23129905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API Specification</a:t>
            </a:r>
            <a:endParaRPr lang="en-US" dirty="0"/>
          </a:p>
        </p:txBody>
      </p:sp>
      <p:sp>
        <p:nvSpPr>
          <p:cNvPr id="3" name="Content Placeholder 2"/>
          <p:cNvSpPr>
            <a:spLocks noGrp="1"/>
          </p:cNvSpPr>
          <p:nvPr>
            <p:ph idx="1"/>
          </p:nvPr>
        </p:nvSpPr>
        <p:spPr/>
        <p:txBody>
          <a:bodyPr/>
          <a:lstStyle/>
          <a:p>
            <a:r>
              <a:rPr lang="en-US" dirty="0"/>
              <a:t>So which module do you choose? Well, </a:t>
            </a:r>
            <a:r>
              <a:rPr lang="en-US" dirty="0" smtClean="0"/>
              <a:t>as far as code-writing goes, it probably won’t make that much of a difference…</a:t>
            </a:r>
            <a:br>
              <a:rPr lang="en-US" dirty="0" smtClean="0"/>
            </a:br>
            <a:r>
              <a:rPr lang="en-US" dirty="0" smtClean="0"/>
              <a:t/>
            </a:r>
            <a:br>
              <a:rPr lang="en-US" dirty="0" smtClean="0"/>
            </a:br>
            <a:r>
              <a:rPr lang="en-US" dirty="0" smtClean="0"/>
              <a:t>Python Enhancement Proposal 249 provides the API specification for modules that interface with databases. You can access the specification </a:t>
            </a:r>
            <a:r>
              <a:rPr lang="en-US" dirty="0" smtClean="0">
                <a:hlinkClick r:id="rId2"/>
              </a:rPr>
              <a:t>here</a:t>
            </a:r>
            <a:r>
              <a:rPr lang="en-US" dirty="0" smtClean="0"/>
              <a:t>. </a:t>
            </a:r>
          </a:p>
          <a:p>
            <a:r>
              <a:rPr lang="en-US" dirty="0" smtClean="0"/>
              <a:t>The majority of database modules conform to the specification so no matter which kind of database and/or module you choose, the code will likely look very similar. </a:t>
            </a:r>
          </a:p>
        </p:txBody>
      </p:sp>
    </p:spTree>
    <p:extLst>
      <p:ext uri="{BB962C8B-B14F-4D97-AF65-F5344CB8AC3E}">
        <p14:creationId xmlns:p14="http://schemas.microsoft.com/office/powerpoint/2010/main" val="1507645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The module interface is required to have the following: </a:t>
            </a:r>
          </a:p>
          <a:p>
            <a:pPr>
              <a:buFont typeface="Arial" panose="020B0604020202020204" pitchFamily="34" charset="0"/>
              <a:buChar char="•"/>
            </a:pPr>
            <a:r>
              <a:rPr lang="en-US" dirty="0"/>
              <a:t> </a:t>
            </a:r>
            <a:r>
              <a:rPr lang="en-US" dirty="0" smtClean="0">
                <a:latin typeface="Courier New" panose="02070309020205020404" pitchFamily="49" charset="0"/>
                <a:cs typeface="Courier New" panose="02070309020205020404" pitchFamily="49" charset="0"/>
              </a:rPr>
              <a:t>connect(</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r>
              <a:rPr lang="en-US" i="1" dirty="0" smtClean="0"/>
              <a:t> </a:t>
            </a:r>
            <a:r>
              <a:rPr lang="en-US" dirty="0" smtClean="0"/>
              <a:t>– a constructor for </a:t>
            </a:r>
            <a:r>
              <a:rPr lang="en-US" dirty="0" smtClean="0">
                <a:latin typeface="Courier New" panose="02070309020205020404" pitchFamily="49" charset="0"/>
                <a:cs typeface="Courier New" panose="02070309020205020404" pitchFamily="49" charset="0"/>
              </a:rPr>
              <a:t>Connection</a:t>
            </a:r>
            <a:r>
              <a:rPr lang="en-US" dirty="0" smtClean="0"/>
              <a:t> objects, through which access is made available. Arguments are database-dependent. </a:t>
            </a:r>
          </a:p>
          <a:p>
            <a:pPr>
              <a:buFont typeface="Arial" panose="020B0604020202020204" pitchFamily="34" charset="0"/>
              <a:buChar char="•"/>
            </a:pPr>
            <a:r>
              <a:rPr lang="en-US" dirty="0"/>
              <a:t> </a:t>
            </a:r>
            <a:r>
              <a:rPr lang="en-US" dirty="0" err="1" smtClean="0"/>
              <a:t>Globals</a:t>
            </a:r>
            <a:r>
              <a:rPr lang="en-US" dirty="0" smtClean="0"/>
              <a:t> </a:t>
            </a:r>
            <a:r>
              <a:rPr lang="en-US" dirty="0" err="1" smtClean="0">
                <a:latin typeface="Courier New" panose="02070309020205020404" pitchFamily="49" charset="0"/>
                <a:cs typeface="Courier New" panose="02070309020205020404" pitchFamily="49" charset="0"/>
              </a:rPr>
              <a:t>apilevel</a:t>
            </a:r>
            <a:r>
              <a:rPr lang="en-US" i="1" dirty="0" smtClean="0"/>
              <a:t> </a:t>
            </a:r>
            <a:r>
              <a:rPr lang="en-US" dirty="0" smtClean="0"/>
              <a:t>(DB API level 1.0 or 2.0), </a:t>
            </a:r>
            <a:r>
              <a:rPr lang="en-US" dirty="0" err="1" smtClean="0">
                <a:latin typeface="Courier New" panose="02070309020205020404" pitchFamily="49" charset="0"/>
                <a:cs typeface="Courier New" panose="02070309020205020404" pitchFamily="49" charset="0"/>
              </a:rPr>
              <a:t>threadsafety</a:t>
            </a:r>
            <a:r>
              <a:rPr lang="en-US" i="1" dirty="0" smtClean="0"/>
              <a:t> </a:t>
            </a:r>
            <a:r>
              <a:rPr lang="en-US" dirty="0" smtClean="0"/>
              <a:t>(integer constant indicating thread safety status), </a:t>
            </a:r>
            <a:r>
              <a:rPr lang="en-US" dirty="0" err="1" smtClean="0">
                <a:latin typeface="Courier New" panose="02070309020205020404" pitchFamily="49" charset="0"/>
                <a:cs typeface="Courier New" panose="02070309020205020404" pitchFamily="49" charset="0"/>
              </a:rPr>
              <a:t>paramstyle</a:t>
            </a:r>
            <a:r>
              <a:rPr lang="en-US" i="1" dirty="0" smtClean="0"/>
              <a:t> </a:t>
            </a:r>
            <a:r>
              <a:rPr lang="en-US" dirty="0" smtClean="0"/>
              <a:t>(string constant indicating query parameter style).</a:t>
            </a:r>
          </a:p>
          <a:p>
            <a:pPr>
              <a:buFont typeface="Arial" panose="020B0604020202020204" pitchFamily="34" charset="0"/>
              <a:buChar char="•"/>
            </a:pPr>
            <a:r>
              <a:rPr lang="en-US" dirty="0"/>
              <a:t> </a:t>
            </a:r>
            <a:r>
              <a:rPr lang="en-US" dirty="0" smtClean="0"/>
              <a:t>A number of exceptions, including </a:t>
            </a:r>
            <a:r>
              <a:rPr lang="en-US" dirty="0" err="1" smtClean="0">
                <a:latin typeface="Courier New" panose="02070309020205020404" pitchFamily="49" charset="0"/>
                <a:cs typeface="Courier New" panose="02070309020205020404" pitchFamily="49" charset="0"/>
              </a:rPr>
              <a:t>IntegrityError</a:t>
            </a:r>
            <a:r>
              <a:rPr lang="en-US" dirty="0" smtClean="0"/>
              <a:t>, </a:t>
            </a:r>
            <a:r>
              <a:rPr lang="en-US" dirty="0" err="1" smtClean="0">
                <a:latin typeface="Courier New" panose="02070309020205020404" pitchFamily="49" charset="0"/>
                <a:cs typeface="Courier New" panose="02070309020205020404" pitchFamily="49" charset="0"/>
              </a:rPr>
              <a:t>OperationalError</a:t>
            </a:r>
            <a:r>
              <a:rPr lang="en-US" dirty="0" smtClean="0"/>
              <a:t>, </a:t>
            </a:r>
            <a:r>
              <a:rPr lang="en-US" dirty="0" err="1" smtClean="0">
                <a:latin typeface="Courier New" panose="02070309020205020404" pitchFamily="49" charset="0"/>
                <a:cs typeface="Courier New" panose="02070309020205020404" pitchFamily="49" charset="0"/>
              </a:rPr>
              <a:t>DataError</a:t>
            </a:r>
            <a:r>
              <a:rPr lang="en-US" dirty="0" smtClean="0"/>
              <a:t>, etc.  </a:t>
            </a:r>
            <a:endParaRPr lang="en-US" dirty="0"/>
          </a:p>
        </p:txBody>
      </p:sp>
    </p:spTree>
    <p:extLst>
      <p:ext uri="{BB962C8B-B14F-4D97-AF65-F5344CB8AC3E}">
        <p14:creationId xmlns:p14="http://schemas.microsoft.com/office/powerpoint/2010/main" val="4081836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A little more about </a:t>
            </a:r>
            <a:r>
              <a:rPr lang="en-US" dirty="0" err="1" smtClean="0">
                <a:latin typeface="Courier New" panose="02070309020205020404" pitchFamily="49" charset="0"/>
                <a:cs typeface="Courier New" panose="02070309020205020404" pitchFamily="49" charset="0"/>
              </a:rPr>
              <a:t>paramstyle</a:t>
            </a:r>
            <a:r>
              <a:rPr lang="en-US" dirty="0" smtClean="0"/>
              <a:t>: the defined string constants are shown below along with an example of each. </a:t>
            </a:r>
            <a:endParaRPr lang="en-US" dirty="0"/>
          </a:p>
        </p:txBody>
      </p:sp>
      <p:graphicFrame>
        <p:nvGraphicFramePr>
          <p:cNvPr id="4" name="Table 3"/>
          <p:cNvGraphicFramePr>
            <a:graphicFrameLocks noGrp="1"/>
          </p:cNvGraphicFramePr>
          <p:nvPr>
            <p:extLst/>
          </p:nvPr>
        </p:nvGraphicFramePr>
        <p:xfrm>
          <a:off x="1568360" y="3475745"/>
          <a:ext cx="8128000" cy="2225040"/>
        </p:xfrm>
        <a:graphic>
          <a:graphicData uri="http://schemas.openxmlformats.org/drawingml/2006/table">
            <a:tbl>
              <a:tblPr firstRow="1" bandRow="1">
                <a:tableStyleId>{5DA37D80-6434-44D0-A028-1B22A696006F}</a:tableStyleId>
              </a:tblPr>
              <a:tblGrid>
                <a:gridCol w="1471054"/>
                <a:gridCol w="6656946"/>
              </a:tblGrid>
              <a:tr h="370840">
                <a:tc>
                  <a:txBody>
                    <a:bodyPr/>
                    <a:lstStyle/>
                    <a:p>
                      <a:r>
                        <a:rPr lang="en-US" dirty="0" smtClean="0"/>
                        <a:t>Constant</a:t>
                      </a:r>
                      <a:endParaRPr lang="en-US" dirty="0"/>
                    </a:p>
                  </a:txBody>
                  <a:tcPr/>
                </a:tc>
                <a:tc>
                  <a:txBody>
                    <a:bodyPr/>
                    <a:lstStyle/>
                    <a:p>
                      <a:r>
                        <a:rPr lang="en-US" dirty="0" smtClean="0"/>
                        <a:t>Meaning</a:t>
                      </a:r>
                      <a:endParaRPr lang="en-US" dirty="0"/>
                    </a:p>
                  </a:txBody>
                  <a:tcPr/>
                </a:tc>
              </a:tr>
              <a:tr h="370840">
                <a:tc>
                  <a:txBody>
                    <a:bodyPr/>
                    <a:lstStyle/>
                    <a:p>
                      <a:r>
                        <a:rPr lang="en-US" dirty="0" err="1" smtClean="0"/>
                        <a:t>qmark</a:t>
                      </a:r>
                      <a:endParaRPr lang="en-US" dirty="0"/>
                    </a:p>
                  </a:txBody>
                  <a:tcPr/>
                </a:tc>
                <a:tc>
                  <a:txBody>
                    <a:bodyPr/>
                    <a:lstStyle/>
                    <a:p>
                      <a:r>
                        <a:rPr lang="en-US" sz="1800" kern="1200" dirty="0" smtClean="0">
                          <a:effectLst/>
                        </a:rPr>
                        <a:t>Question mark style, e.g. ...WHERE </a:t>
                      </a:r>
                      <a:r>
                        <a:rPr lang="en-US" dirty="0" smtClean="0"/>
                        <a:t>name=?</a:t>
                      </a:r>
                      <a:endParaRPr lang="en-US" dirty="0"/>
                    </a:p>
                  </a:txBody>
                  <a:tcPr/>
                </a:tc>
              </a:tr>
              <a:tr h="370840">
                <a:tc>
                  <a:txBody>
                    <a:bodyPr/>
                    <a:lstStyle/>
                    <a:p>
                      <a:r>
                        <a:rPr lang="en-US" dirty="0" smtClean="0"/>
                        <a:t>numeric</a:t>
                      </a:r>
                      <a:endParaRPr lang="en-US" dirty="0"/>
                    </a:p>
                  </a:txBody>
                  <a:tcPr/>
                </a:tc>
                <a:tc>
                  <a:txBody>
                    <a:bodyPr/>
                    <a:lstStyle/>
                    <a:p>
                      <a:r>
                        <a:rPr lang="en-US" sz="1800" kern="1200" dirty="0" smtClean="0">
                          <a:effectLst/>
                        </a:rPr>
                        <a:t>Numeric, positional style, e.g. ...WHERE name=:1</a:t>
                      </a:r>
                      <a:endParaRPr lang="en-US" dirty="0"/>
                    </a:p>
                  </a:txBody>
                  <a:tcPr/>
                </a:tc>
              </a:tr>
              <a:tr h="370840">
                <a:tc>
                  <a:txBody>
                    <a:bodyPr/>
                    <a:lstStyle/>
                    <a:p>
                      <a:r>
                        <a:rPr lang="en-US" dirty="0" smtClean="0"/>
                        <a:t>named</a:t>
                      </a:r>
                      <a:endParaRPr lang="en-US" dirty="0"/>
                    </a:p>
                  </a:txBody>
                  <a:tcPr/>
                </a:tc>
                <a:tc>
                  <a:txBody>
                    <a:bodyPr/>
                    <a:lstStyle/>
                    <a:p>
                      <a:r>
                        <a:rPr lang="en-US" sz="1800" kern="1200" dirty="0" smtClean="0">
                          <a:effectLst/>
                        </a:rPr>
                        <a:t>Named style, e.g. ...WHERE name=:name</a:t>
                      </a:r>
                      <a:endParaRPr lang="en-US" dirty="0"/>
                    </a:p>
                  </a:txBody>
                  <a:tcPr/>
                </a:tc>
              </a:tr>
              <a:tr h="370840">
                <a:tc>
                  <a:txBody>
                    <a:bodyPr/>
                    <a:lstStyle/>
                    <a:p>
                      <a:r>
                        <a:rPr lang="en-US" dirty="0" smtClean="0"/>
                        <a:t>format</a:t>
                      </a:r>
                      <a:endParaRPr lang="en-US" dirty="0"/>
                    </a:p>
                  </a:txBody>
                  <a:tcPr/>
                </a:tc>
                <a:tc>
                  <a:txBody>
                    <a:bodyPr/>
                    <a:lstStyle/>
                    <a:p>
                      <a:r>
                        <a:rPr lang="en-US" sz="1800" kern="1200" dirty="0" smtClean="0">
                          <a:effectLst/>
                        </a:rPr>
                        <a:t>ANSI C </a:t>
                      </a:r>
                      <a:r>
                        <a:rPr lang="en-US" sz="1800" kern="1200" dirty="0" err="1" smtClean="0">
                          <a:effectLst/>
                        </a:rPr>
                        <a:t>printf</a:t>
                      </a:r>
                      <a:r>
                        <a:rPr lang="en-US" sz="1800" kern="1200" dirty="0" smtClean="0">
                          <a:effectLst/>
                        </a:rPr>
                        <a:t> format codes, e.g. ...WHERE name=%s</a:t>
                      </a:r>
                      <a:endParaRPr lang="en-US" dirty="0"/>
                    </a:p>
                  </a:txBody>
                  <a:tcPr/>
                </a:tc>
              </a:tr>
              <a:tr h="370840">
                <a:tc>
                  <a:txBody>
                    <a:bodyPr/>
                    <a:lstStyle/>
                    <a:p>
                      <a:r>
                        <a:rPr lang="en-US" dirty="0" err="1" smtClean="0"/>
                        <a:t>pyformat</a:t>
                      </a:r>
                      <a:endParaRPr lang="en-US" dirty="0"/>
                    </a:p>
                  </a:txBody>
                  <a:tcPr/>
                </a:tc>
                <a:tc>
                  <a:txBody>
                    <a:bodyPr/>
                    <a:lstStyle/>
                    <a:p>
                      <a:r>
                        <a:rPr lang="en-US" sz="1800" kern="1200" dirty="0" smtClean="0">
                          <a:effectLst/>
                        </a:rPr>
                        <a:t>Python extended format codes, e.g. ...WHERE name=%(name)s</a:t>
                      </a:r>
                      <a:endParaRPr lang="en-US" dirty="0"/>
                    </a:p>
                  </a:txBody>
                  <a:tcPr/>
                </a:tc>
              </a:tr>
            </a:tbl>
          </a:graphicData>
        </a:graphic>
      </p:graphicFrame>
    </p:spTree>
    <p:extLst>
      <p:ext uri="{BB962C8B-B14F-4D97-AF65-F5344CB8AC3E}">
        <p14:creationId xmlns:p14="http://schemas.microsoft.com/office/powerpoint/2010/main" val="28023997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So assuming </a:t>
            </a:r>
            <a:r>
              <a:rPr lang="en-US" dirty="0" smtClean="0">
                <a:latin typeface="Courier New" panose="02070309020205020404" pitchFamily="49" charset="0"/>
                <a:cs typeface="Courier New" panose="02070309020205020404" pitchFamily="49" charset="0"/>
              </a:rPr>
              <a:t>conn = connect(</a:t>
            </a:r>
            <a:r>
              <a:rPr lang="en-US" dirty="0" err="1" smtClean="0">
                <a:latin typeface="Courier New" panose="02070309020205020404" pitchFamily="49" charset="0"/>
                <a:cs typeface="Courier New" panose="02070309020205020404" pitchFamily="49" charset="0"/>
              </a:rPr>
              <a:t>args</a:t>
            </a:r>
            <a:r>
              <a:rPr lang="en-US" dirty="0" smtClean="0">
                <a:latin typeface="Courier New" panose="02070309020205020404" pitchFamily="49" charset="0"/>
                <a:cs typeface="Courier New" panose="02070309020205020404" pitchFamily="49" charset="0"/>
              </a:rPr>
              <a:t>)</a:t>
            </a:r>
            <a:r>
              <a:rPr lang="en-US" dirty="0" smtClean="0"/>
              <a:t> yields a </a:t>
            </a:r>
            <a:r>
              <a:rPr lang="en-US" dirty="0" smtClean="0">
                <a:latin typeface="Courier New" panose="02070309020205020404" pitchFamily="49" charset="0"/>
                <a:cs typeface="Courier New" panose="02070309020205020404" pitchFamily="49" charset="0"/>
              </a:rPr>
              <a:t>Connection</a:t>
            </a:r>
            <a:r>
              <a:rPr lang="en-US" dirty="0" smtClean="0"/>
              <a:t> object, we should be able to manipulate our connection via the following methods: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conn.close</a:t>
            </a:r>
            <a:r>
              <a:rPr lang="en-US" dirty="0" smtClean="0">
                <a:latin typeface="Courier New" panose="02070309020205020404" pitchFamily="49" charset="0"/>
                <a:cs typeface="Courier New" panose="02070309020205020404" pitchFamily="49" charset="0"/>
              </a:rPr>
              <a:t>()</a:t>
            </a:r>
            <a:r>
              <a:rPr lang="en-US" dirty="0" smtClean="0"/>
              <a:t> – close connection.</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conn.commit</a:t>
            </a:r>
            <a:r>
              <a:rPr lang="en-US" dirty="0" smtClean="0">
                <a:latin typeface="Courier New" panose="02070309020205020404" pitchFamily="49" charset="0"/>
                <a:cs typeface="Courier New" panose="02070309020205020404" pitchFamily="49" charset="0"/>
              </a:rPr>
              <a:t>()</a:t>
            </a:r>
            <a:r>
              <a:rPr lang="en-US" dirty="0" smtClean="0"/>
              <a:t> – commit pending transaction.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conn.rollback</a:t>
            </a:r>
            <a:r>
              <a:rPr lang="en-US" dirty="0" smtClean="0">
                <a:latin typeface="Courier New" panose="02070309020205020404" pitchFamily="49" charset="0"/>
                <a:cs typeface="Courier New" panose="02070309020205020404" pitchFamily="49" charset="0"/>
              </a:rPr>
              <a:t>()</a:t>
            </a:r>
            <a:r>
              <a:rPr lang="en-US" dirty="0" smtClean="0"/>
              <a:t> – if supported by </a:t>
            </a:r>
            <a:r>
              <a:rPr lang="en-US" dirty="0" err="1" smtClean="0"/>
              <a:t>db</a:t>
            </a:r>
            <a:r>
              <a:rPr lang="en-US" dirty="0" smtClean="0"/>
              <a:t>, roll back to start of pending transaction.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conn.cursor</a:t>
            </a:r>
            <a:r>
              <a:rPr lang="en-US" dirty="0" smtClean="0">
                <a:latin typeface="Courier New" panose="02070309020205020404" pitchFamily="49" charset="0"/>
                <a:cs typeface="Courier New" panose="02070309020205020404" pitchFamily="49" charset="0"/>
              </a:rPr>
              <a:t>()</a:t>
            </a:r>
            <a:r>
              <a:rPr lang="en-US" dirty="0" smtClean="0"/>
              <a:t> – return a </a:t>
            </a:r>
            <a:r>
              <a:rPr lang="en-US" dirty="0" smtClean="0">
                <a:latin typeface="Courier New" panose="02070309020205020404" pitchFamily="49" charset="0"/>
                <a:cs typeface="Courier New" panose="02070309020205020404" pitchFamily="49" charset="0"/>
              </a:rPr>
              <a:t>Cursor</a:t>
            </a:r>
            <a:r>
              <a:rPr lang="en-US" dirty="0" smtClean="0"/>
              <a:t> object for the connection.</a:t>
            </a:r>
          </a:p>
          <a:p>
            <a:pPr>
              <a:buFont typeface="Arial" panose="020B0604020202020204" pitchFamily="34" charset="0"/>
              <a:buChar char="•"/>
            </a:pPr>
            <a:endParaRPr lang="en-US" dirty="0"/>
          </a:p>
          <a:p>
            <a:pPr marL="0" indent="0">
              <a:buNone/>
            </a:pPr>
            <a:endParaRPr lang="en-US" dirty="0"/>
          </a:p>
        </p:txBody>
      </p:sp>
    </p:spTree>
    <p:extLst>
      <p:ext uri="{BB962C8B-B14F-4D97-AF65-F5344CB8AC3E}">
        <p14:creationId xmlns:p14="http://schemas.microsoft.com/office/powerpoint/2010/main" val="13334963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So </a:t>
            </a:r>
            <a:r>
              <a:rPr lang="en-US" dirty="0" smtClean="0">
                <a:latin typeface="Courier New" panose="02070309020205020404" pitchFamily="49" charset="0"/>
                <a:cs typeface="Courier New" panose="02070309020205020404" pitchFamily="49" charset="0"/>
              </a:rPr>
              <a:t>c = </a:t>
            </a:r>
            <a:r>
              <a:rPr lang="en-US" dirty="0" err="1" smtClean="0">
                <a:latin typeface="Courier New" panose="02070309020205020404" pitchFamily="49" charset="0"/>
                <a:cs typeface="Courier New" panose="02070309020205020404" pitchFamily="49" charset="0"/>
              </a:rPr>
              <a:t>conn.cursor</a:t>
            </a:r>
            <a:r>
              <a:rPr lang="en-US" dirty="0" smtClean="0">
                <a:latin typeface="Courier New" panose="02070309020205020404" pitchFamily="49" charset="0"/>
                <a:cs typeface="Courier New" panose="02070309020205020404" pitchFamily="49" charset="0"/>
              </a:rPr>
              <a:t>()</a:t>
            </a:r>
            <a:r>
              <a:rPr lang="en-US" dirty="0" smtClean="0"/>
              <a:t> should yield a </a:t>
            </a:r>
            <a:r>
              <a:rPr lang="en-US" dirty="0" smtClean="0">
                <a:latin typeface="Courier New" panose="02070309020205020404" pitchFamily="49" charset="0"/>
                <a:cs typeface="Courier New" panose="02070309020205020404" pitchFamily="49" charset="0"/>
              </a:rPr>
              <a:t>Cursor</a:t>
            </a:r>
            <a:r>
              <a:rPr lang="en-US" dirty="0" smtClean="0"/>
              <a:t> object. We can have multiple cursors per connection, but they are not isolated from one another. The following attributes should be available: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c.description</a:t>
            </a:r>
            <a:r>
              <a:rPr lang="en-US" dirty="0" smtClean="0"/>
              <a:t> – a description of the cursor with up to seven fields.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c.rowcount</a:t>
            </a:r>
            <a:r>
              <a:rPr lang="en-US" dirty="0" smtClean="0"/>
              <a:t> – number of rows produced by last execute method. </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51313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So </a:t>
            </a:r>
            <a:r>
              <a:rPr lang="en-US" dirty="0" smtClean="0">
                <a:latin typeface="Courier New" panose="02070309020205020404" pitchFamily="49" charset="0"/>
                <a:cs typeface="Courier New" panose="02070309020205020404" pitchFamily="49" charset="0"/>
              </a:rPr>
              <a:t>c = </a:t>
            </a:r>
            <a:r>
              <a:rPr lang="en-US" dirty="0" err="1" smtClean="0">
                <a:latin typeface="Courier New" panose="02070309020205020404" pitchFamily="49" charset="0"/>
                <a:cs typeface="Courier New" panose="02070309020205020404" pitchFamily="49" charset="0"/>
              </a:rPr>
              <a:t>conn.cursor</a:t>
            </a:r>
            <a:r>
              <a:rPr lang="en-US" dirty="0" smtClean="0">
                <a:latin typeface="Courier New" panose="02070309020205020404" pitchFamily="49" charset="0"/>
                <a:cs typeface="Courier New" panose="02070309020205020404" pitchFamily="49" charset="0"/>
              </a:rPr>
              <a:t>()</a:t>
            </a:r>
            <a:r>
              <a:rPr lang="en-US" dirty="0" smtClean="0"/>
              <a:t> should yield a </a:t>
            </a:r>
            <a:r>
              <a:rPr lang="en-US" dirty="0" smtClean="0">
                <a:latin typeface="Courier New" panose="02070309020205020404" pitchFamily="49" charset="0"/>
                <a:cs typeface="Courier New" panose="02070309020205020404" pitchFamily="49" charset="0"/>
              </a:rPr>
              <a:t>Cursor</a:t>
            </a:r>
            <a:r>
              <a:rPr lang="en-US" dirty="0" smtClean="0"/>
              <a:t> object. We can have multiple cursors per connection, but they are not isolated from one another. The following methods should be available: </a:t>
            </a:r>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c.execute</a:t>
            </a:r>
            <a:r>
              <a:rPr lang="en-US" dirty="0" smtClean="0">
                <a:latin typeface="Courier New" panose="02070309020205020404" pitchFamily="49" charset="0"/>
                <a:cs typeface="Courier New" panose="02070309020205020404" pitchFamily="49" charset="0"/>
              </a:rPr>
              <a:t>[many](</a:t>
            </a:r>
            <a:r>
              <a:rPr lang="en-US" i="1" dirty="0" smtClean="0">
                <a:latin typeface="Courier New" panose="02070309020205020404" pitchFamily="49" charset="0"/>
                <a:cs typeface="Courier New" panose="02070309020205020404" pitchFamily="49" charset="0"/>
              </a:rPr>
              <a:t>op</a:t>
            </a:r>
            <a:r>
              <a:rPr lang="en-US" dirty="0" smtClean="0">
                <a:latin typeface="Courier New" panose="02070309020205020404" pitchFamily="49" charset="0"/>
                <a:cs typeface="Courier New" panose="02070309020205020404" pitchFamily="49" charset="0"/>
              </a:rPr>
              <a:t>, </a:t>
            </a:r>
            <a:r>
              <a:rPr lang="en-US" i="1" dirty="0" smtClean="0">
                <a:latin typeface="Courier New" panose="02070309020205020404" pitchFamily="49" charset="0"/>
                <a:cs typeface="Courier New" panose="02070309020205020404" pitchFamily="49" charset="0"/>
              </a:rPr>
              <a:t>[</a:t>
            </a:r>
            <a:r>
              <a:rPr lang="en-US" i="1" dirty="0" err="1" smtClean="0">
                <a:latin typeface="Courier New" panose="02070309020205020404" pitchFamily="49" charset="0"/>
                <a:cs typeface="Courier New" panose="02070309020205020404" pitchFamily="49" charset="0"/>
              </a:rPr>
              <a:t>params</a:t>
            </a:r>
            <a:r>
              <a:rPr lang="en-US" i="1" dirty="0" smtClean="0">
                <a:latin typeface="Courier New" panose="02070309020205020404" pitchFamily="49" charset="0"/>
                <a:cs typeface="Courier New" panose="02070309020205020404" pitchFamily="49" charset="0"/>
              </a:rPr>
              <a:t>]</a:t>
            </a:r>
            <a:r>
              <a:rPr lang="en-US" dirty="0" smtClean="0">
                <a:latin typeface="Courier New" panose="02070309020205020404" pitchFamily="49" charset="0"/>
                <a:cs typeface="Courier New" panose="02070309020205020404" pitchFamily="49" charset="0"/>
              </a:rPr>
              <a:t>)</a:t>
            </a:r>
            <a:r>
              <a:rPr lang="en-US" dirty="0" smtClean="0"/>
              <a:t> – prepare and execute an operation with parameters where the second argument may be a list of parameter sequences. </a:t>
            </a:r>
          </a:p>
          <a:p>
            <a:pPr>
              <a:buFont typeface="Arial" panose="020B0604020202020204" pitchFamily="34" charset="0"/>
              <a:buChar char="•"/>
            </a:pPr>
            <a:r>
              <a:rPr lang="en-US" dirty="0" smtClean="0"/>
              <a:t> </a:t>
            </a:r>
            <a:r>
              <a:rPr lang="en-US" dirty="0" err="1" smtClean="0">
                <a:latin typeface="Courier New" panose="02070309020205020404" pitchFamily="49" charset="0"/>
                <a:cs typeface="Courier New" panose="02070309020205020404" pitchFamily="49" charset="0"/>
              </a:rPr>
              <a:t>c.fetch</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one|many|all</a:t>
            </a:r>
            <a:r>
              <a:rPr lang="en-US" i="1" dirty="0" smtClean="0">
                <a:latin typeface="Courier New" panose="02070309020205020404" pitchFamily="49" charset="0"/>
                <a:cs typeface="Courier New" panose="02070309020205020404" pitchFamily="49" charset="0"/>
              </a:rPr>
              <a:t>]([s])</a:t>
            </a:r>
            <a:r>
              <a:rPr lang="en-US" dirty="0" smtClean="0"/>
              <a:t> – fetch next row, next </a:t>
            </a:r>
            <a:r>
              <a:rPr lang="en-US" i="1" dirty="0" smtClean="0"/>
              <a:t>s</a:t>
            </a:r>
            <a:r>
              <a:rPr lang="en-US" dirty="0" smtClean="0"/>
              <a:t> rows, or all remaining rows of result set. </a:t>
            </a:r>
          </a:p>
          <a:p>
            <a:pPr>
              <a:buFont typeface="Arial" panose="020B0604020202020204" pitchFamily="34" charset="0"/>
              <a:buChar char="•"/>
            </a:pPr>
            <a:r>
              <a:rPr lang="en-US" dirty="0"/>
              <a:t> </a:t>
            </a:r>
            <a:r>
              <a:rPr lang="en-US" dirty="0" err="1" smtClean="0">
                <a:latin typeface="Courier New" panose="02070309020205020404" pitchFamily="49" charset="0"/>
                <a:cs typeface="Courier New" panose="02070309020205020404" pitchFamily="49" charset="0"/>
              </a:rPr>
              <a:t>c.close</a:t>
            </a:r>
            <a:r>
              <a:rPr lang="en-US" dirty="0" smtClean="0">
                <a:latin typeface="Courier New" panose="02070309020205020404" pitchFamily="49" charset="0"/>
                <a:cs typeface="Courier New" panose="02070309020205020404" pitchFamily="49" charset="0"/>
              </a:rPr>
              <a:t>()</a:t>
            </a:r>
            <a:r>
              <a:rPr lang="en-US" dirty="0" smtClean="0"/>
              <a:t> – close cursor. </a:t>
            </a:r>
          </a:p>
          <a:p>
            <a:pPr>
              <a:buFont typeface="Arial" panose="020B0604020202020204" pitchFamily="34" charset="0"/>
              <a:buChar char="•"/>
            </a:pPr>
            <a:r>
              <a:rPr lang="en-US" dirty="0"/>
              <a:t> </a:t>
            </a:r>
            <a:r>
              <a:rPr lang="en-US" dirty="0" smtClean="0"/>
              <a:t>and others.</a:t>
            </a:r>
          </a:p>
          <a:p>
            <a:pPr marL="0" indent="0">
              <a:buNone/>
            </a:pPr>
            <a:endParaRPr lang="en-US" dirty="0"/>
          </a:p>
        </p:txBody>
      </p:sp>
    </p:spTree>
    <p:extLst>
      <p:ext uri="{BB962C8B-B14F-4D97-AF65-F5344CB8AC3E}">
        <p14:creationId xmlns:p14="http://schemas.microsoft.com/office/powerpoint/2010/main" val="619494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t>
            </a:r>
            <a:r>
              <a:rPr lang="en-US" dirty="0" err="1" smtClean="0"/>
              <a:t>api</a:t>
            </a:r>
            <a:r>
              <a:rPr lang="en-US" dirty="0" smtClean="0"/>
              <a:t> specification</a:t>
            </a:r>
            <a:endParaRPr lang="en-US" dirty="0"/>
          </a:p>
        </p:txBody>
      </p:sp>
      <p:sp>
        <p:nvSpPr>
          <p:cNvPr id="3" name="Content Placeholder 2"/>
          <p:cNvSpPr>
            <a:spLocks noGrp="1"/>
          </p:cNvSpPr>
          <p:nvPr>
            <p:ph idx="1"/>
          </p:nvPr>
        </p:nvSpPr>
        <p:spPr/>
        <p:txBody>
          <a:bodyPr/>
          <a:lstStyle/>
          <a:p>
            <a:r>
              <a:rPr lang="en-US" dirty="0" smtClean="0"/>
              <a:t>There are a number of optional extensions such as the </a:t>
            </a:r>
            <a:r>
              <a:rPr lang="en-US" dirty="0" err="1" smtClean="0">
                <a:latin typeface="Courier New" panose="02070309020205020404" pitchFamily="49" charset="0"/>
                <a:cs typeface="Courier New" panose="02070309020205020404" pitchFamily="49" charset="0"/>
              </a:rPr>
              <a:t>rownumber</a:t>
            </a:r>
            <a:r>
              <a:rPr lang="en-US" dirty="0" smtClean="0"/>
              <a:t> attribute for cursors, which specifies the current row of the result set.</a:t>
            </a:r>
          </a:p>
          <a:p>
            <a:r>
              <a:rPr lang="en-US" dirty="0" smtClean="0"/>
              <a:t>There are also additional implementation requirements that are not necessary to be familiar with as a user of the module. </a:t>
            </a:r>
            <a:br>
              <a:rPr lang="en-US" dirty="0" smtClean="0"/>
            </a:br>
            <a:r>
              <a:rPr lang="en-US" dirty="0" smtClean="0"/>
              <a:t/>
            </a:r>
            <a:br>
              <a:rPr lang="en-US" dirty="0" smtClean="0"/>
            </a:br>
            <a:r>
              <a:rPr lang="en-US" dirty="0" smtClean="0"/>
              <a:t>So now we basically understand how most of Python’s database modules work.  </a:t>
            </a:r>
            <a:endParaRPr lang="en-US" dirty="0"/>
          </a:p>
        </p:txBody>
      </p:sp>
    </p:spTree>
    <p:extLst>
      <p:ext uri="{BB962C8B-B14F-4D97-AF65-F5344CB8AC3E}">
        <p14:creationId xmlns:p14="http://schemas.microsoft.com/office/powerpoint/2010/main" val="282979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lnSpcReduction="10000"/>
          </a:bodyPr>
          <a:lstStyle/>
          <a:p>
            <a:r>
              <a:rPr lang="en-US" dirty="0" smtClean="0"/>
              <a:t>The pickle module is the main mechanism provided by Python for serializing python objects. Basically, pickle turns a Python structure into a </a:t>
            </a:r>
            <a:r>
              <a:rPr lang="en-US" dirty="0" err="1" smtClean="0"/>
              <a:t>bytestream</a:t>
            </a:r>
            <a:r>
              <a:rPr lang="en-US" dirty="0" smtClean="0"/>
              <a:t> representation which is easily sent or stored. Then, pickle can be used to reconstruct the original object.  </a:t>
            </a:r>
            <a:br>
              <a:rPr lang="en-US" dirty="0" smtClean="0"/>
            </a:br>
            <a:r>
              <a:rPr lang="en-US" dirty="0" smtClean="0"/>
              <a:t/>
            </a:r>
            <a:br>
              <a:rPr lang="en-US" dirty="0" smtClean="0"/>
            </a:br>
            <a:r>
              <a:rPr lang="en-US" dirty="0" smtClean="0"/>
              <a:t>The pickle module can serialize: </a:t>
            </a:r>
            <a:endParaRPr lang="en-US" dirty="0"/>
          </a:p>
          <a:p>
            <a:pPr>
              <a:buFont typeface="Arial" panose="020B0604020202020204" pitchFamily="34" charset="0"/>
              <a:buChar char="•"/>
            </a:pPr>
            <a:r>
              <a:rPr lang="en-US" dirty="0" smtClean="0"/>
              <a:t> All of Python’s native datatypes: floating point numbers, Booleans, integers, etc.</a:t>
            </a:r>
            <a:endParaRPr lang="en-US" dirty="0"/>
          </a:p>
          <a:p>
            <a:pPr>
              <a:buFont typeface="Arial" panose="020B0604020202020204" pitchFamily="34" charset="0"/>
              <a:buChar char="•"/>
            </a:pPr>
            <a:r>
              <a:rPr lang="en-US" dirty="0" smtClean="0"/>
              <a:t> Lists</a:t>
            </a:r>
            <a:r>
              <a:rPr lang="en-US" dirty="0"/>
              <a:t>, tuples, dictionaries, and sets containing any combination of native datatypes.</a:t>
            </a:r>
          </a:p>
          <a:p>
            <a:pPr>
              <a:buFont typeface="Arial" panose="020B0604020202020204" pitchFamily="34" charset="0"/>
              <a:buChar char="•"/>
            </a:pPr>
            <a:r>
              <a:rPr lang="en-US" dirty="0" smtClean="0"/>
              <a:t> Lists</a:t>
            </a:r>
            <a:r>
              <a:rPr lang="en-US" dirty="0"/>
              <a:t>, tuples, dictionaries, and sets containing any combination of lists, tuples, dictionaries, and </a:t>
            </a:r>
            <a:r>
              <a:rPr lang="en-US" dirty="0" smtClean="0"/>
              <a:t>sets (and so on…).</a:t>
            </a:r>
            <a:endParaRPr lang="en-US" dirty="0"/>
          </a:p>
          <a:p>
            <a:pPr>
              <a:buFont typeface="Arial" panose="020B0604020202020204" pitchFamily="34" charset="0"/>
              <a:buChar char="•"/>
            </a:pPr>
            <a:r>
              <a:rPr lang="en-US" dirty="0" smtClean="0"/>
              <a:t> Functions</a:t>
            </a:r>
            <a:r>
              <a:rPr lang="en-US" dirty="0"/>
              <a:t>, classes, and instances of </a:t>
            </a:r>
            <a:r>
              <a:rPr lang="en-US" dirty="0" smtClean="0"/>
              <a:t>classes.</a:t>
            </a:r>
            <a:endParaRPr lang="en-US" dirty="0"/>
          </a:p>
        </p:txBody>
      </p:sp>
    </p:spTree>
    <p:extLst>
      <p:ext uri="{BB962C8B-B14F-4D97-AF65-F5344CB8AC3E}">
        <p14:creationId xmlns:p14="http://schemas.microsoft.com/office/powerpoint/2010/main" val="3022395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MySQLdb</a:t>
            </a:r>
            <a:endParaRPr lang="en-US" dirty="0"/>
          </a:p>
        </p:txBody>
      </p:sp>
      <p:sp>
        <p:nvSpPr>
          <p:cNvPr id="5" name="Rectangle 4"/>
          <p:cNvSpPr/>
          <p:nvPr/>
        </p:nvSpPr>
        <p:spPr>
          <a:xfrm>
            <a:off x="738751" y="2275824"/>
            <a:ext cx="10807485" cy="3293209"/>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MySQLdb</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dirty="0" smtClean="0">
                <a:solidFill>
                  <a:srgbClr val="FFFFFF"/>
                </a:solidFill>
                <a:latin typeface="Courier New" panose="02070309020205020404" pitchFamily="49" charset="0"/>
              </a:rPr>
              <a:t> </a:t>
            </a:r>
            <a:r>
              <a:rPr lang="en-US" sz="1600" b="1" dirty="0" smtClean="0">
                <a:solidFill>
                  <a:srgbClr val="FFCC00"/>
                </a:solidFill>
                <a:latin typeface="Courier New" panose="02070309020205020404" pitchFamily="49" charset="0"/>
              </a:rPr>
              <a:t>= </a:t>
            </a:r>
            <a:r>
              <a:rPr lang="en-US" sz="1600" dirty="0" err="1" smtClean="0">
                <a:solidFill>
                  <a:srgbClr val="FFFFFF"/>
                </a:solidFill>
                <a:latin typeface="Courier New" panose="02070309020205020404" pitchFamily="49" charset="0"/>
              </a:rPr>
              <a:t>MySQLdb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connect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localhost</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"username"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"password"</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EmployeeData</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cursor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db</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sql</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"INSERT INTO EMPLOYEE(FIRST_NAME, LAST_NAME, AGE) VALUES ('%s', '%s', '%d')"</a:t>
            </a:r>
            <a:r>
              <a:rPr lang="en-US" sz="1600" dirty="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'Caitlin'</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'Carnahan'</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99CC99"/>
                </a:solidFill>
                <a:latin typeface="Courier New" panose="02070309020205020404" pitchFamily="49" charset="0"/>
              </a:rPr>
              <a:t>24</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try</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cursor</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sql</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commit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except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rollback</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1539409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psycopg2</a:t>
            </a:r>
            <a:endParaRPr lang="en-US" dirty="0"/>
          </a:p>
        </p:txBody>
      </p:sp>
      <p:sp>
        <p:nvSpPr>
          <p:cNvPr id="5" name="Rectangle 4"/>
          <p:cNvSpPr/>
          <p:nvPr/>
        </p:nvSpPr>
        <p:spPr>
          <a:xfrm>
            <a:off x="909233" y="2175085"/>
            <a:ext cx="9637363" cy="3046988"/>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psycopg2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psycopg2</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connect</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database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mydatabase</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user</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uname</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password</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pword</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c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db</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"SELECT * FROM versions</a:t>
            </a:r>
            <a:r>
              <a:rPr lang="en-US" sz="1600" dirty="0" smtClean="0">
                <a:solidFill>
                  <a:srgbClr val="66FF00"/>
                </a:solidFill>
                <a:latin typeface="Courier New" panose="02070309020205020404" pitchFamily="49" charset="0"/>
              </a:rPr>
              <a:t>"</a:t>
            </a:r>
            <a:r>
              <a:rPr lang="en-US" sz="1600" b="1" dirty="0" smtClean="0">
                <a:solidFill>
                  <a:srgbClr val="FFCC00"/>
                </a:solidFill>
                <a:latin typeface="Courier New" panose="02070309020205020404" pitchFamily="49" charset="0"/>
              </a:rPr>
              <a:t>)</a:t>
            </a:r>
            <a:r>
              <a:rPr lang="en-US" sz="1600" dirty="0" smtClean="0">
                <a:solidFill>
                  <a:srgbClr val="FFFFFF"/>
                </a:solidFill>
                <a:latin typeface="Courier New" panose="02070309020205020404" pitchFamily="49" charset="0"/>
              </a:rPr>
              <a:t>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rows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fetchall</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for</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i</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row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enumerate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rows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print</a:t>
            </a:r>
            <a:r>
              <a:rPr lang="en-US" sz="1600" dirty="0" smtClean="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"Row"</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i</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"value =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row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"DELETE FROM versions"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"DROP TABLE versions"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err="1" smtClean="0">
                <a:solidFill>
                  <a:srgbClr val="FFFFFF"/>
                </a:solidFill>
                <a:latin typeface="Courier New" panose="02070309020205020404" pitchFamily="49" charset="0"/>
              </a:rPr>
              <a:t>db</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endParaRPr lang="en-US" sz="1600" dirty="0">
              <a:effectLst/>
            </a:endParaRPr>
          </a:p>
        </p:txBody>
      </p:sp>
    </p:spTree>
    <p:extLst>
      <p:ext uri="{BB962C8B-B14F-4D97-AF65-F5344CB8AC3E}">
        <p14:creationId xmlns:p14="http://schemas.microsoft.com/office/powerpoint/2010/main" val="575228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p:txBody>
          <a:bodyPr/>
          <a:lstStyle/>
          <a:p>
            <a:r>
              <a:rPr lang="en-US" dirty="0" smtClean="0"/>
              <a:t>To get a feel for database usage in Python, we’ll play around with the sqlite3 module, which is a part of the standard library. </a:t>
            </a:r>
          </a:p>
          <a:p>
            <a:endParaRPr lang="en-US" dirty="0"/>
          </a:p>
          <a:p>
            <a:r>
              <a:rPr lang="en-US" dirty="0" smtClean="0"/>
              <a:t>SQLite is a lightweight C-based relational database management system which uses a variant of the SQL language. The data is essentially stored in a file which is manipulated by the functions of the C library that implements SQLite. </a:t>
            </a:r>
            <a:endParaRPr lang="en-US" dirty="0"/>
          </a:p>
        </p:txBody>
      </p:sp>
    </p:spTree>
    <p:extLst>
      <p:ext uri="{BB962C8B-B14F-4D97-AF65-F5344CB8AC3E}">
        <p14:creationId xmlns:p14="http://schemas.microsoft.com/office/powerpoint/2010/main" val="3090088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p:txBody>
          <a:bodyPr/>
          <a:lstStyle/>
          <a:p>
            <a:r>
              <a:rPr lang="en-US" dirty="0" smtClean="0"/>
              <a:t>The very first thing we’ll need is to build an sqlite3 database to mess around with. </a:t>
            </a:r>
            <a:br>
              <a:rPr lang="en-US" dirty="0" smtClean="0"/>
            </a:br>
            <a:r>
              <a:rPr lang="en-US" dirty="0" smtClean="0"/>
              <a:t/>
            </a:r>
            <a:br>
              <a:rPr lang="en-US" dirty="0" smtClean="0"/>
            </a:br>
            <a:r>
              <a:rPr lang="en-US" dirty="0" smtClean="0"/>
              <a:t>Building off of our </a:t>
            </a:r>
            <a:r>
              <a:rPr lang="en-US" dirty="0" smtClean="0"/>
              <a:t>Blackjack </a:t>
            </a:r>
            <a:r>
              <a:rPr lang="en-US" dirty="0" smtClean="0"/>
              <a:t>application, let’s build a database for tracking most </a:t>
            </a:r>
            <a:r>
              <a:rPr lang="en-US" dirty="0" err="1" smtClean="0"/>
              <a:t>winningest</a:t>
            </a:r>
            <a:r>
              <a:rPr lang="en-US" dirty="0" smtClean="0"/>
              <a:t> (yep) sessions. </a:t>
            </a:r>
            <a:br>
              <a:rPr lang="en-US" dirty="0" smtClean="0"/>
            </a:br>
            <a:r>
              <a:rPr lang="en-US" dirty="0" smtClean="0"/>
              <a:t/>
            </a:r>
            <a:br>
              <a:rPr lang="en-US" dirty="0" smtClean="0"/>
            </a:br>
            <a:r>
              <a:rPr lang="en-US" dirty="0" smtClean="0"/>
              <a:t>When a user plays a session, they’ll </a:t>
            </a:r>
            <a:r>
              <a:rPr lang="en-US" dirty="0" smtClean="0"/>
              <a:t>be able to record </a:t>
            </a:r>
            <a:r>
              <a:rPr lang="en-US" dirty="0" smtClean="0"/>
              <a:t>their name and number of winning games in the database. We’ll then </a:t>
            </a:r>
            <a:r>
              <a:rPr lang="en-US" dirty="0" smtClean="0"/>
              <a:t>also allow them the option to see the top high scorers after they are finished playing. </a:t>
            </a:r>
            <a:endParaRPr lang="en-US" dirty="0"/>
          </a:p>
        </p:txBody>
      </p:sp>
    </p:spTree>
    <p:extLst>
      <p:ext uri="{BB962C8B-B14F-4D97-AF65-F5344CB8AC3E}">
        <p14:creationId xmlns:p14="http://schemas.microsoft.com/office/powerpoint/2010/main" val="1286143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SQLITE3</a:t>
            </a:r>
            <a:endParaRPr lang="en-US" dirty="0"/>
          </a:p>
        </p:txBody>
      </p:sp>
      <p:sp>
        <p:nvSpPr>
          <p:cNvPr id="3" name="Content Placeholder 2"/>
          <p:cNvSpPr>
            <a:spLocks noGrp="1"/>
          </p:cNvSpPr>
          <p:nvPr>
            <p:ph idx="1"/>
          </p:nvPr>
        </p:nvSpPr>
        <p:spPr>
          <a:xfrm>
            <a:off x="5446645" y="2286000"/>
            <a:ext cx="6601572" cy="4023360"/>
          </a:xfrm>
        </p:spPr>
        <p:txBody>
          <a:bodyPr>
            <a:noAutofit/>
          </a:bodyPr>
          <a:lstStyle/>
          <a:p>
            <a:pPr marL="0" indent="0">
              <a:buNone/>
            </a:pPr>
            <a:r>
              <a:rPr lang="en-US" sz="1600" dirty="0" smtClean="0">
                <a:latin typeface="Courier New" panose="02070309020205020404" pitchFamily="49" charset="0"/>
                <a:cs typeface="Courier New" panose="02070309020205020404" pitchFamily="49" charset="0"/>
              </a:rPr>
              <a:t>$ </a:t>
            </a:r>
            <a:r>
              <a:rPr lang="en-US" sz="1600" dirty="0">
                <a:latin typeface="Courier New" panose="02070309020205020404" pitchFamily="49" charset="0"/>
                <a:cs typeface="Courier New" panose="02070309020205020404" pitchFamily="49" charset="0"/>
              </a:rPr>
              <a:t>sqlite3 </a:t>
            </a:r>
            <a:r>
              <a:rPr lang="en-US" sz="1600" dirty="0" err="1" smtClean="0">
                <a:latin typeface="Courier New" panose="02070309020205020404" pitchFamily="49" charset="0"/>
                <a:cs typeface="Courier New" panose="02070309020205020404" pitchFamily="49" charset="0"/>
              </a:rPr>
              <a:t>highscores.db</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SQLite </a:t>
            </a:r>
            <a:r>
              <a:rPr lang="en-US" sz="1600" dirty="0">
                <a:latin typeface="Courier New" panose="02070309020205020404" pitchFamily="49" charset="0"/>
                <a:cs typeface="Courier New" panose="02070309020205020404" pitchFamily="49" charset="0"/>
              </a:rPr>
              <a:t>version 3.7.7 2011-06-23 </a:t>
            </a:r>
            <a:r>
              <a:rPr lang="en-US" sz="1600" dirty="0" smtClean="0">
                <a:latin typeface="Courier New" panose="02070309020205020404" pitchFamily="49" charset="0"/>
                <a:cs typeface="Courier New" panose="02070309020205020404" pitchFamily="49" charset="0"/>
              </a:rPr>
              <a:t>19:49:22</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Enter </a:t>
            </a:r>
            <a:r>
              <a:rPr lang="en-US" sz="1600" dirty="0">
                <a:latin typeface="Courier New" panose="02070309020205020404" pitchFamily="49" charset="0"/>
                <a:cs typeface="Courier New" panose="02070309020205020404" pitchFamily="49" charset="0"/>
              </a:rPr>
              <a:t>".help" for </a:t>
            </a:r>
            <a:r>
              <a:rPr lang="en-US" sz="1600" dirty="0" smtClean="0">
                <a:latin typeface="Courier New" panose="02070309020205020404" pitchFamily="49" charset="0"/>
                <a:cs typeface="Courier New" panose="02070309020205020404" pitchFamily="49" charset="0"/>
              </a:rPr>
              <a:t>instructions</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Enter </a:t>
            </a:r>
            <a:r>
              <a:rPr lang="en-US" sz="1600" dirty="0">
                <a:latin typeface="Courier New" panose="02070309020205020404" pitchFamily="49" charset="0"/>
                <a:cs typeface="Courier New" panose="02070309020205020404" pitchFamily="49" charset="0"/>
              </a:rPr>
              <a:t>SQL statements terminated with a </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create table Scores(name </a:t>
            </a:r>
            <a:r>
              <a:rPr lang="en-US" sz="1600" dirty="0" err="1">
                <a:latin typeface="Courier New" panose="02070309020205020404" pitchFamily="49" charset="0"/>
                <a:cs typeface="Courier New" panose="02070309020205020404" pitchFamily="49" charset="0"/>
              </a:rPr>
              <a:t>varchar</a:t>
            </a:r>
            <a:r>
              <a:rPr lang="en-US" sz="1600" dirty="0">
                <a:latin typeface="Courier New" panose="02070309020205020404" pitchFamily="49" charset="0"/>
                <a:cs typeface="Courier New" panose="02070309020205020404" pitchFamily="49" charset="0"/>
              </a:rPr>
              <a:t>(10), </a:t>
            </a:r>
            <a:r>
              <a:rPr lang="en-US" sz="1600" dirty="0" smtClean="0">
                <a:latin typeface="Courier New" panose="02070309020205020404" pitchFamily="49" charset="0"/>
                <a:cs typeface="Courier New" panose="02070309020205020404" pitchFamily="49" charset="0"/>
              </a:rPr>
              <a:t>  </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         wins </a:t>
            </a:r>
            <a:r>
              <a:rPr lang="en-US" sz="1600" dirty="0" err="1">
                <a:latin typeface="Courier New" panose="02070309020205020404" pitchFamily="49" charset="0"/>
                <a:cs typeface="Courier New" panose="02070309020205020404" pitchFamily="49" charset="0"/>
              </a:rPr>
              <a:t>smallint</a:t>
            </a:r>
            <a:r>
              <a:rPr lang="en-US" sz="1600" dirty="0" smtClean="0">
                <a:latin typeface="Courier New" panose="02070309020205020404" pitchFamily="49" charset="0"/>
                <a:cs typeface="Courier New" panose="02070309020205020404" pitchFamily="49" charset="0"/>
              </a:rPr>
              <a:t>);</a:t>
            </a:r>
            <a:r>
              <a:rPr lang="en-US" sz="1600" dirty="0" smtClean="0">
                <a:latin typeface="Courier New" panose="02070309020205020404" pitchFamily="49" charset="0"/>
                <a:cs typeface="Courier New" panose="02070309020205020404" pitchFamily="49" charset="0"/>
              </a:rPr>
              <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insert into Scores values ('Caitlin', </a:t>
            </a:r>
            <a:r>
              <a:rPr lang="en-US" sz="1600" dirty="0" smtClean="0">
                <a:latin typeface="Courier New" panose="02070309020205020404" pitchFamily="49" charset="0"/>
                <a:cs typeface="Courier New" panose="02070309020205020404" pitchFamily="49" charset="0"/>
              </a:rPr>
              <a:t>3</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insert into Scores values ('Ben', 4</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insert into Scores values ('Melina', 2</a:t>
            </a:r>
            <a:r>
              <a:rPr lang="en-US" sz="1600" dirty="0" smtClean="0">
                <a:latin typeface="Courier New" panose="02070309020205020404" pitchFamily="49" charset="0"/>
                <a:cs typeface="Courier New" panose="02070309020205020404" pitchFamily="49" charset="0"/>
              </a:rPr>
              <a:t>);</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 select * from </a:t>
            </a:r>
            <a:r>
              <a:rPr lang="en-US" sz="1600" dirty="0" smtClean="0">
                <a:latin typeface="Courier New" panose="02070309020205020404" pitchFamily="49" charset="0"/>
                <a:cs typeface="Courier New" panose="02070309020205020404" pitchFamily="49" charset="0"/>
              </a:rPr>
              <a:t>Scores;</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Caitlin|3</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Ben|4</a:t>
            </a:r>
            <a:br>
              <a:rPr lang="en-US" sz="1600" dirty="0" smtClean="0">
                <a:latin typeface="Courier New" panose="02070309020205020404" pitchFamily="49" charset="0"/>
                <a:cs typeface="Courier New" panose="02070309020205020404" pitchFamily="49" charset="0"/>
              </a:rPr>
            </a:br>
            <a:r>
              <a:rPr lang="en-US" sz="1600" dirty="0" smtClean="0">
                <a:latin typeface="Courier New" panose="02070309020205020404" pitchFamily="49" charset="0"/>
                <a:cs typeface="Courier New" panose="02070309020205020404" pitchFamily="49" charset="0"/>
              </a:rPr>
              <a:t>Melina|2</a:t>
            </a:r>
            <a:br>
              <a:rPr lang="en-US" sz="1600" dirty="0" smtClean="0">
                <a:latin typeface="Courier New" panose="02070309020205020404" pitchFamily="49" charset="0"/>
                <a:cs typeface="Courier New" panose="02070309020205020404" pitchFamily="49" charset="0"/>
              </a:rPr>
            </a:br>
            <a:r>
              <a:rPr lang="en-US" sz="1600" dirty="0" err="1" smtClean="0">
                <a:latin typeface="Courier New" panose="02070309020205020404" pitchFamily="49" charset="0"/>
                <a:cs typeface="Courier New" panose="02070309020205020404" pitchFamily="49" charset="0"/>
              </a:rPr>
              <a:t>sqlite</a:t>
            </a:r>
            <a:r>
              <a:rPr lang="en-US" sz="1600" dirty="0">
                <a:latin typeface="Courier New" panose="02070309020205020404" pitchFamily="49" charset="0"/>
                <a:cs typeface="Courier New" panose="02070309020205020404" pitchFamily="49" charset="0"/>
              </a:rPr>
              <a:t>&gt;</a:t>
            </a:r>
          </a:p>
        </p:txBody>
      </p:sp>
      <p:sp>
        <p:nvSpPr>
          <p:cNvPr id="4" name="TextBox 3"/>
          <p:cNvSpPr txBox="1"/>
          <p:nvPr/>
        </p:nvSpPr>
        <p:spPr>
          <a:xfrm>
            <a:off x="675861" y="2286000"/>
            <a:ext cx="4729500" cy="3139321"/>
          </a:xfrm>
          <a:prstGeom prst="rect">
            <a:avLst/>
          </a:prstGeom>
          <a:noFill/>
        </p:spPr>
        <p:txBody>
          <a:bodyPr wrap="none" rtlCol="0">
            <a:spAutoFit/>
          </a:bodyPr>
          <a:lstStyle/>
          <a:p>
            <a:r>
              <a:rPr lang="en-US" dirty="0" smtClean="0"/>
              <a:t>We</a:t>
            </a:r>
            <a:r>
              <a:rPr lang="en-US" dirty="0" smtClean="0"/>
              <a:t>’ll </a:t>
            </a:r>
            <a:r>
              <a:rPr lang="en-US" dirty="0" smtClean="0"/>
              <a:t>start by creating </a:t>
            </a:r>
            <a:r>
              <a:rPr lang="en-US" dirty="0" smtClean="0"/>
              <a:t>our</a:t>
            </a:r>
            <a:r>
              <a:rPr lang="en-US" dirty="0" smtClean="0"/>
              <a:t> </a:t>
            </a:r>
            <a:r>
              <a:rPr lang="en-US" dirty="0" smtClean="0"/>
              <a:t>SQLite database with </a:t>
            </a:r>
            <a:br>
              <a:rPr lang="en-US" dirty="0" smtClean="0"/>
            </a:br>
            <a:r>
              <a:rPr lang="en-US" dirty="0" smtClean="0"/>
              <a:t>the sqlite3 command line tool. </a:t>
            </a:r>
            <a:br>
              <a:rPr lang="en-US" dirty="0" smtClean="0"/>
            </a:br>
            <a:r>
              <a:rPr lang="en-US" dirty="0" smtClean="0"/>
              <a:t/>
            </a:r>
            <a:br>
              <a:rPr lang="en-US" dirty="0" smtClean="0"/>
            </a:br>
            <a:r>
              <a:rPr lang="en-US" dirty="0" smtClean="0"/>
              <a:t>The </a:t>
            </a:r>
            <a:r>
              <a:rPr lang="en-US" dirty="0" smtClean="0"/>
              <a:t>database file is </a:t>
            </a:r>
            <a:r>
              <a:rPr lang="en-US" dirty="0" err="1" smtClean="0"/>
              <a:t>highscores.db</a:t>
            </a:r>
            <a:r>
              <a:rPr lang="en-US" dirty="0" smtClean="0"/>
              <a:t>. </a:t>
            </a:r>
            <a:br>
              <a:rPr lang="en-US" dirty="0" smtClean="0"/>
            </a:br>
            <a:r>
              <a:rPr lang="en-US" dirty="0" smtClean="0"/>
              <a:t>The</a:t>
            </a:r>
            <a:r>
              <a:rPr lang="en-US" dirty="0" smtClean="0"/>
              <a:t> </a:t>
            </a:r>
            <a:r>
              <a:rPr lang="en-US" dirty="0" smtClean="0"/>
              <a:t>table is called Scores. </a:t>
            </a:r>
            <a:br>
              <a:rPr lang="en-US" dirty="0" smtClean="0"/>
            </a:br>
            <a:r>
              <a:rPr lang="en-US" dirty="0" smtClean="0"/>
              <a:t>We </a:t>
            </a:r>
            <a:r>
              <a:rPr lang="en-US" dirty="0" smtClean="0"/>
              <a:t>have two columns: name and wins. </a:t>
            </a:r>
            <a:br>
              <a:rPr lang="en-US" dirty="0" smtClean="0"/>
            </a:br>
            <a:r>
              <a:rPr lang="en-US" dirty="0" smtClean="0"/>
              <a:t/>
            </a:r>
            <a:br>
              <a:rPr lang="en-US" dirty="0" smtClean="0"/>
            </a:br>
            <a:r>
              <a:rPr lang="en-US" dirty="0" smtClean="0"/>
              <a:t/>
            </a:r>
            <a:br>
              <a:rPr lang="en-US" dirty="0" smtClean="0"/>
            </a:br>
            <a:r>
              <a:rPr lang="en-US" dirty="0" smtClean="0"/>
              <a:t>Now, I just need to modify my </a:t>
            </a:r>
            <a:r>
              <a:rPr lang="en-US" dirty="0" smtClean="0"/>
              <a:t>blackjack program</a:t>
            </a:r>
            <a:br>
              <a:rPr lang="en-US" dirty="0" smtClean="0"/>
            </a:br>
            <a:r>
              <a:rPr lang="en-US" dirty="0" smtClean="0"/>
              <a:t>with the </a:t>
            </a:r>
            <a:r>
              <a:rPr lang="en-US" dirty="0" smtClean="0"/>
              <a:t>functionality to add and views records in</a:t>
            </a:r>
            <a:br>
              <a:rPr lang="en-US" dirty="0" smtClean="0"/>
            </a:br>
            <a:r>
              <a:rPr lang="en-US" dirty="0" smtClean="0"/>
              <a:t>the database. </a:t>
            </a:r>
            <a:endParaRPr lang="en-US" dirty="0"/>
          </a:p>
        </p:txBody>
      </p:sp>
      <p:sp>
        <p:nvSpPr>
          <p:cNvPr id="5" name="TextBox 4"/>
          <p:cNvSpPr txBox="1"/>
          <p:nvPr/>
        </p:nvSpPr>
        <p:spPr>
          <a:xfrm>
            <a:off x="771277" y="5732890"/>
            <a:ext cx="4191468" cy="369332"/>
          </a:xfrm>
          <a:prstGeom prst="rect">
            <a:avLst/>
          </a:prstGeom>
          <a:noFill/>
        </p:spPr>
        <p:txBody>
          <a:bodyPr wrap="none" rtlCol="0">
            <a:spAutoFit/>
          </a:bodyPr>
          <a:lstStyle/>
          <a:p>
            <a:r>
              <a:rPr lang="en-US" dirty="0" smtClean="0"/>
              <a:t>Also check out the </a:t>
            </a:r>
            <a:r>
              <a:rPr lang="en-US" dirty="0" smtClean="0">
                <a:hlinkClick r:id="rId2"/>
              </a:rPr>
              <a:t>Firefox SQLite manager</a:t>
            </a:r>
            <a:r>
              <a:rPr lang="en-US" dirty="0" smtClean="0"/>
              <a:t>. </a:t>
            </a:r>
            <a:endParaRPr lang="en-US" dirty="0"/>
          </a:p>
        </p:txBody>
      </p:sp>
    </p:spTree>
    <p:extLst>
      <p:ext uri="{BB962C8B-B14F-4D97-AF65-F5344CB8AC3E}">
        <p14:creationId xmlns:p14="http://schemas.microsoft.com/office/powerpoint/2010/main" val="3416167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Db_interface.py</a:t>
            </a:r>
            <a:endParaRPr lang="en-US" dirty="0"/>
          </a:p>
        </p:txBody>
      </p:sp>
      <p:sp>
        <p:nvSpPr>
          <p:cNvPr id="3" name="Content Placeholder 2"/>
          <p:cNvSpPr>
            <a:spLocks noGrp="1"/>
          </p:cNvSpPr>
          <p:nvPr>
            <p:ph idx="1"/>
          </p:nvPr>
        </p:nvSpPr>
        <p:spPr>
          <a:xfrm>
            <a:off x="1024129" y="2286000"/>
            <a:ext cx="3826168" cy="4023360"/>
          </a:xfrm>
        </p:spPr>
        <p:txBody>
          <a:bodyPr/>
          <a:lstStyle/>
          <a:p>
            <a:r>
              <a:rPr lang="en-US" dirty="0" smtClean="0"/>
              <a:t>We</a:t>
            </a:r>
            <a:r>
              <a:rPr lang="en-US" dirty="0" smtClean="0"/>
              <a:t>’re </a:t>
            </a:r>
            <a:r>
              <a:rPr lang="en-US" dirty="0" smtClean="0"/>
              <a:t>going to add </a:t>
            </a:r>
            <a:r>
              <a:rPr lang="en-US" dirty="0" smtClean="0"/>
              <a:t>to our </a:t>
            </a:r>
            <a:r>
              <a:rPr lang="en-US" dirty="0" smtClean="0"/>
              <a:t>application a python module responsible for connecting to </a:t>
            </a:r>
            <a:r>
              <a:rPr lang="en-US" dirty="0" smtClean="0"/>
              <a:t>the</a:t>
            </a:r>
            <a:r>
              <a:rPr lang="en-US" dirty="0" smtClean="0"/>
              <a:t> </a:t>
            </a:r>
            <a:r>
              <a:rPr lang="en-US" dirty="0" smtClean="0"/>
              <a:t>SQLite database and inserting/grabbing data. </a:t>
            </a:r>
            <a:endParaRPr lang="en-US" dirty="0"/>
          </a:p>
        </p:txBody>
      </p:sp>
      <p:sp>
        <p:nvSpPr>
          <p:cNvPr id="4" name="Rectangle 3"/>
          <p:cNvSpPr/>
          <p:nvPr/>
        </p:nvSpPr>
        <p:spPr>
          <a:xfrm>
            <a:off x="4943960" y="932068"/>
            <a:ext cx="8361336" cy="5755422"/>
          </a:xfrm>
          <a:prstGeom prst="rect">
            <a:avLst/>
          </a:prstGeom>
        </p:spPr>
        <p:txBody>
          <a:bodyPr wrap="square">
            <a:spAutoFit/>
          </a:bodyPr>
          <a:lstStyle/>
          <a:p>
            <a:r>
              <a:rPr lang="en-US" sz="1600" b="1" dirty="0">
                <a:solidFill>
                  <a:srgbClr val="FF6600"/>
                </a:solidFill>
                <a:latin typeface="Courier New" panose="02070309020205020404" pitchFamily="49" charset="0"/>
              </a:rPr>
              <a:t>import</a:t>
            </a:r>
            <a:r>
              <a:rPr lang="en-US" sz="1600" dirty="0">
                <a:solidFill>
                  <a:srgbClr val="FFFFFF"/>
                </a:solidFill>
                <a:latin typeface="Courier New" panose="02070309020205020404" pitchFamily="49" charset="0"/>
              </a:rPr>
              <a:t> sqlite3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err="1" smtClean="0">
                <a:solidFill>
                  <a:srgbClr val="FF6600"/>
                </a:solidFill>
                <a:latin typeface="Courier New" panose="02070309020205020404" pitchFamily="49" charset="0"/>
              </a:rPr>
              <a:t>def</a:t>
            </a:r>
            <a:r>
              <a:rPr lang="en-US" sz="1600" dirty="0" smtClean="0">
                <a:solidFill>
                  <a:srgbClr val="FFFFFF"/>
                </a:solidFill>
                <a:latin typeface="Courier New" panose="02070309020205020404" pitchFamily="49" charset="0"/>
              </a:rPr>
              <a:t> </a:t>
            </a:r>
            <a:r>
              <a:rPr lang="en-US" sz="1600" dirty="0" err="1">
                <a:solidFill>
                  <a:srgbClr val="FF00FF"/>
                </a:solidFill>
                <a:latin typeface="Courier New" panose="02070309020205020404" pitchFamily="49" charset="0"/>
              </a:rPr>
              <a:t>top_scores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i="1" dirty="0" smtClean="0">
                <a:solidFill>
                  <a:srgbClr val="00FF00"/>
                </a:solidFill>
                <a:latin typeface="Courier New" panose="02070309020205020404" pitchFamily="49" charset="0"/>
              </a:rPr>
              <a:t># </a:t>
            </a:r>
            <a:r>
              <a:rPr lang="en-US" sz="1600" i="1" dirty="0">
                <a:solidFill>
                  <a:srgbClr val="00FF00"/>
                </a:solidFill>
                <a:latin typeface="Courier New" panose="02070309020205020404" pitchFamily="49" charset="0"/>
              </a:rPr>
              <a:t>Returns top three highest winners</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conn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sqlite3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connect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highscores.db</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conn</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"SELECT * FROM Scores ORDER BY wins DESC;"</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result_rows</a:t>
            </a:r>
            <a:r>
              <a:rPr lang="en-US" sz="1600" dirty="0" smtClean="0">
                <a:solidFill>
                  <a:srgbClr val="FFFFFF"/>
                </a:solidFill>
                <a:latin typeface="Courier New" panose="02070309020205020404" pitchFamily="49" charset="0"/>
              </a:rPr>
              <a:t>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fetchmany</a:t>
            </a:r>
            <a:r>
              <a:rPr lang="en-US" sz="1600" b="1" dirty="0">
                <a:solidFill>
                  <a:srgbClr val="FFCC00"/>
                </a:solidFill>
                <a:latin typeface="Courier New" panose="02070309020205020404" pitchFamily="49" charset="0"/>
              </a:rPr>
              <a:t>(</a:t>
            </a:r>
            <a:r>
              <a:rPr lang="en-US" sz="1600" dirty="0">
                <a:solidFill>
                  <a:srgbClr val="99CC99"/>
                </a:solidFill>
                <a:latin typeface="Courier New" panose="02070309020205020404" pitchFamily="49" charset="0"/>
              </a:rPr>
              <a:t>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conn</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return</a:t>
            </a:r>
            <a:r>
              <a:rPr lang="en-US" sz="1600" dirty="0" smtClean="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result_rows</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err="1" smtClean="0">
                <a:solidFill>
                  <a:srgbClr val="FF6600"/>
                </a:solidFill>
                <a:latin typeface="Courier New" panose="02070309020205020404" pitchFamily="49" charset="0"/>
              </a:rPr>
              <a:t>def</a:t>
            </a:r>
            <a:r>
              <a:rPr lang="en-US" sz="1600" dirty="0" smtClean="0">
                <a:solidFill>
                  <a:srgbClr val="FFFFFF"/>
                </a:solidFill>
                <a:latin typeface="Courier New" panose="02070309020205020404" pitchFamily="49" charset="0"/>
              </a:rPr>
              <a:t> </a:t>
            </a:r>
            <a:r>
              <a:rPr lang="en-US" sz="1600" dirty="0" err="1">
                <a:solidFill>
                  <a:srgbClr val="FF00FF"/>
                </a:solidFill>
                <a:latin typeface="Courier New" panose="02070309020205020404" pitchFamily="49" charset="0"/>
              </a:rPr>
              <a:t>insert_score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name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wins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i="1" dirty="0" smtClean="0">
                <a:solidFill>
                  <a:srgbClr val="00FF00"/>
                </a:solidFill>
                <a:latin typeface="Courier New" panose="02070309020205020404" pitchFamily="49" charset="0"/>
              </a:rPr>
              <a:t># </a:t>
            </a:r>
            <a:r>
              <a:rPr lang="en-US" sz="1600" i="1" dirty="0">
                <a:solidFill>
                  <a:srgbClr val="00FF00"/>
                </a:solidFill>
                <a:latin typeface="Courier New" panose="02070309020205020404" pitchFamily="49" charset="0"/>
              </a:rPr>
              <a:t>Inserts a name and score</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conn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sqlite3</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connect</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a:t>
            </a:r>
            <a:r>
              <a:rPr lang="en-US" sz="1600" dirty="0" err="1">
                <a:solidFill>
                  <a:srgbClr val="66FF00"/>
                </a:solidFill>
                <a:latin typeface="Courier New" panose="02070309020205020404" pitchFamily="49" charset="0"/>
              </a:rPr>
              <a:t>highscores.db</a:t>
            </a:r>
            <a:r>
              <a:rPr lang="en-US" sz="1600" dirty="0">
                <a:solidFill>
                  <a:srgbClr val="66FF00"/>
                </a:solidFill>
                <a:latin typeface="Courier New" panose="02070309020205020404" pitchFamily="49" charset="0"/>
              </a:rPr>
              <a: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c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conn</a:t>
            </a:r>
            <a:r>
              <a:rPr lang="en-US" sz="1600" b="1" dirty="0" err="1">
                <a:solidFill>
                  <a:srgbClr val="FFCC00"/>
                </a:solidFill>
                <a:latin typeface="Courier New" panose="02070309020205020404" pitchFamily="49" charset="0"/>
              </a:rPr>
              <a:t>.</a:t>
            </a:r>
            <a:r>
              <a:rPr lang="en-US" sz="1600" dirty="0" err="1">
                <a:solidFill>
                  <a:srgbClr val="FFFFFF"/>
                </a:solidFill>
                <a:latin typeface="Courier New" panose="02070309020205020404" pitchFamily="49" charset="0"/>
              </a:rPr>
              <a:t>cursor</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execute</a:t>
            </a:r>
            <a:r>
              <a:rPr lang="en-US" sz="1600" b="1" dirty="0">
                <a:solidFill>
                  <a:srgbClr val="FFCC00"/>
                </a:solidFill>
                <a:latin typeface="Courier New" panose="02070309020205020404" pitchFamily="49" charset="0"/>
              </a:rPr>
              <a:t>(</a:t>
            </a:r>
            <a:r>
              <a:rPr lang="en-US" sz="1600" dirty="0">
                <a:solidFill>
                  <a:srgbClr val="66FF00"/>
                </a:solidFill>
                <a:latin typeface="Courier New" panose="02070309020205020404" pitchFamily="49" charset="0"/>
              </a:rPr>
              <a:t>"INSERT INTO Scores VALUES (?,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name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wins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conn</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commit</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dirty="0" err="1" smtClean="0">
                <a:solidFill>
                  <a:srgbClr val="FFFFFF"/>
                </a:solidFill>
                <a:latin typeface="Courier New" panose="02070309020205020404" pitchFamily="49" charset="0"/>
              </a:rPr>
              <a:t>conn</a:t>
            </a:r>
            <a:r>
              <a:rPr lang="en-US" sz="1600" b="1" dirty="0" err="1" smtClean="0">
                <a:solidFill>
                  <a:srgbClr val="FFCC00"/>
                </a:solidFill>
                <a:latin typeface="Courier New" panose="02070309020205020404" pitchFamily="49" charset="0"/>
              </a:rPr>
              <a:t>.</a:t>
            </a:r>
            <a:r>
              <a:rPr lang="en-US" sz="1600" dirty="0" err="1" smtClean="0">
                <a:solidFill>
                  <a:srgbClr val="FFFFFF"/>
                </a:solidFill>
                <a:latin typeface="Courier New" panose="02070309020205020404" pitchFamily="49" charset="0"/>
              </a:rPr>
              <a:t>close</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b="1" dirty="0" smtClean="0">
                <a:solidFill>
                  <a:srgbClr val="FF6600"/>
                </a:solidFill>
                <a:latin typeface="Courier New" panose="02070309020205020404" pitchFamily="49" charset="0"/>
              </a:rPr>
              <a:t>if</a:t>
            </a:r>
            <a:r>
              <a:rPr lang="en-US" sz="1600" dirty="0" smtClean="0">
                <a:solidFill>
                  <a:srgbClr val="FFFFFF"/>
                </a:solidFill>
                <a:latin typeface="Courier New" panose="02070309020205020404" pitchFamily="49" charset="0"/>
              </a:rPr>
              <a:t> </a:t>
            </a:r>
            <a:r>
              <a:rPr lang="en-US" sz="1600" dirty="0">
                <a:solidFill>
                  <a:srgbClr val="FFFFFF"/>
                </a:solidFill>
                <a:latin typeface="Courier New" panose="02070309020205020404" pitchFamily="49" charset="0"/>
              </a:rPr>
              <a:t>__name__ </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a:solidFill>
                  <a:srgbClr val="66FF00"/>
                </a:solidFill>
                <a:latin typeface="Courier New" panose="02070309020205020404" pitchFamily="49" charset="0"/>
              </a:rPr>
              <a:t>"__main__"</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for</a:t>
            </a:r>
            <a:r>
              <a:rPr lang="en-US" sz="1600" dirty="0" smtClean="0">
                <a:solidFill>
                  <a:srgbClr val="FFFFFF"/>
                </a:solidFill>
                <a:latin typeface="Courier New" panose="02070309020205020404" pitchFamily="49" charset="0"/>
              </a:rPr>
              <a:t> </a:t>
            </a:r>
            <a:r>
              <a:rPr lang="en-US" sz="1600" dirty="0">
                <a:solidFill>
                  <a:srgbClr val="FFFFFF"/>
                </a:solidFill>
                <a:latin typeface="Courier New" panose="02070309020205020404" pitchFamily="49" charset="0"/>
              </a:rPr>
              <a:t>s </a:t>
            </a:r>
            <a:r>
              <a:rPr lang="en-US" sz="1600" b="1" dirty="0">
                <a:solidFill>
                  <a:srgbClr val="FF6600"/>
                </a:solidFill>
                <a:latin typeface="Courier New" panose="02070309020205020404" pitchFamily="49" charset="0"/>
              </a:rPr>
              <a:t>in</a:t>
            </a:r>
            <a:r>
              <a:rPr lang="en-US" sz="1600" dirty="0">
                <a:solidFill>
                  <a:srgbClr val="FFFFFF"/>
                </a:solidFill>
                <a:latin typeface="Courier New" panose="02070309020205020404" pitchFamily="49" charset="0"/>
              </a:rPr>
              <a:t> </a:t>
            </a:r>
            <a:r>
              <a:rPr lang="en-US" sz="1600" dirty="0" err="1">
                <a:solidFill>
                  <a:srgbClr val="FFFFFF"/>
                </a:solidFill>
                <a:latin typeface="Courier New" panose="02070309020205020404" pitchFamily="49" charset="0"/>
              </a:rPr>
              <a:t>top_scores</a:t>
            </a:r>
            <a:r>
              <a:rPr lang="en-US" sz="1600" b="1" dirty="0">
                <a:solidFill>
                  <a:srgbClr val="FFCC00"/>
                </a:solidFill>
                <a:latin typeface="Courier New" panose="02070309020205020404" pitchFamily="49" charset="0"/>
              </a:rPr>
              <a:t>():</a:t>
            </a:r>
            <a:r>
              <a:rPr lang="en-US" sz="1600" dirty="0">
                <a:solidFill>
                  <a:srgbClr val="FFFFFF"/>
                </a:solidFill>
                <a:latin typeface="Courier New" panose="02070309020205020404" pitchFamily="49" charset="0"/>
              </a:rPr>
              <a:t> </a:t>
            </a:r>
            <a:r>
              <a:rPr lang="en-US" sz="1600" dirty="0" smtClean="0">
                <a:solidFill>
                  <a:srgbClr val="FFFFFF"/>
                </a:solidFill>
                <a:latin typeface="Courier New" panose="02070309020205020404" pitchFamily="49" charset="0"/>
              </a:rPr>
              <a:t/>
            </a:r>
            <a:br>
              <a:rPr lang="en-US" sz="1600" dirty="0" smtClean="0">
                <a:solidFill>
                  <a:srgbClr val="FFFFFF"/>
                </a:solidFill>
                <a:latin typeface="Courier New" panose="02070309020205020404" pitchFamily="49" charset="0"/>
              </a:rPr>
            </a:br>
            <a:r>
              <a:rPr lang="en-US" sz="1600" dirty="0" smtClean="0">
                <a:solidFill>
                  <a:srgbClr val="FFFFFF"/>
                </a:solidFill>
                <a:latin typeface="Courier New" panose="02070309020205020404" pitchFamily="49" charset="0"/>
              </a:rPr>
              <a:t>        </a:t>
            </a:r>
            <a:r>
              <a:rPr lang="en-US" sz="1600" b="1" dirty="0" smtClean="0">
                <a:solidFill>
                  <a:srgbClr val="FF6600"/>
                </a:solidFill>
                <a:latin typeface="Courier New" panose="02070309020205020404" pitchFamily="49" charset="0"/>
              </a:rPr>
              <a:t>print</a:t>
            </a:r>
            <a:r>
              <a:rPr lang="en-US" sz="1600" dirty="0" smtClean="0">
                <a:solidFill>
                  <a:srgbClr val="FFFFFF"/>
                </a:solidFill>
                <a:latin typeface="Courier New" panose="02070309020205020404" pitchFamily="49" charset="0"/>
              </a:rPr>
              <a:t> </a:t>
            </a:r>
            <a:r>
              <a:rPr lang="en-US" sz="1600" dirty="0">
                <a:solidFill>
                  <a:srgbClr val="FFFFFF"/>
                </a:solidFill>
                <a:latin typeface="Courier New" panose="02070309020205020404" pitchFamily="49" charset="0"/>
              </a:rPr>
              <a:t>s </a:t>
            </a:r>
            <a:endParaRPr lang="en-US" sz="1600" dirty="0">
              <a:effectLst/>
            </a:endParaRPr>
          </a:p>
        </p:txBody>
      </p:sp>
    </p:spTree>
    <p:extLst>
      <p:ext uri="{BB962C8B-B14F-4D97-AF65-F5344CB8AC3E}">
        <p14:creationId xmlns:p14="http://schemas.microsoft.com/office/powerpoint/2010/main" val="1311461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cpickle</a:t>
            </a:r>
            <a:endParaRPr lang="en-US" dirty="0"/>
          </a:p>
        </p:txBody>
      </p:sp>
      <p:sp>
        <p:nvSpPr>
          <p:cNvPr id="3" name="Content Placeholder 2"/>
          <p:cNvSpPr>
            <a:spLocks noGrp="1"/>
          </p:cNvSpPr>
          <p:nvPr>
            <p:ph idx="1"/>
          </p:nvPr>
        </p:nvSpPr>
        <p:spPr/>
        <p:txBody>
          <a:bodyPr/>
          <a:lstStyle/>
          <a:p>
            <a:r>
              <a:rPr lang="en-US" dirty="0" smtClean="0"/>
              <a:t>A faster pickle. The </a:t>
            </a:r>
            <a:r>
              <a:rPr lang="en-US" dirty="0" err="1" smtClean="0"/>
              <a:t>cpickle</a:t>
            </a:r>
            <a:r>
              <a:rPr lang="en-US" dirty="0" smtClean="0"/>
              <a:t> module is the exact same algorithm implemented in C instead of Python. </a:t>
            </a:r>
            <a:br>
              <a:rPr lang="en-US" dirty="0" smtClean="0"/>
            </a:br>
            <a:r>
              <a:rPr lang="en-US" dirty="0" smtClean="0"/>
              <a:t/>
            </a:r>
            <a:br>
              <a:rPr lang="en-US" dirty="0" smtClean="0"/>
            </a:br>
            <a:r>
              <a:rPr lang="en-US" dirty="0" smtClean="0"/>
              <a:t>Using </a:t>
            </a:r>
            <a:r>
              <a:rPr lang="en-US" dirty="0" err="1" smtClean="0"/>
              <a:t>cpickle</a:t>
            </a:r>
            <a:r>
              <a:rPr lang="en-US" dirty="0" smtClean="0"/>
              <a:t> means pickling at speeds up to 1000x faster than pickle. </a:t>
            </a:r>
          </a:p>
          <a:p>
            <a:r>
              <a:rPr lang="en-US" dirty="0" smtClean="0"/>
              <a:t>However, you cannot create custom pickling and </a:t>
            </a:r>
            <a:r>
              <a:rPr lang="en-US" dirty="0" err="1" smtClean="0"/>
              <a:t>unpickling</a:t>
            </a:r>
            <a:r>
              <a:rPr lang="en-US" dirty="0" smtClean="0"/>
              <a:t> classes with </a:t>
            </a:r>
            <a:r>
              <a:rPr lang="en-US" dirty="0" err="1" smtClean="0"/>
              <a:t>cpickle</a:t>
            </a:r>
            <a:r>
              <a:rPr lang="en-US" dirty="0" smtClean="0"/>
              <a:t>. But if customizability is not important for you, use </a:t>
            </a:r>
            <a:r>
              <a:rPr lang="en-US" dirty="0" err="1" smtClean="0"/>
              <a:t>cpickle</a:t>
            </a:r>
            <a:r>
              <a:rPr lang="en-US" dirty="0" smtClean="0"/>
              <a:t>. </a:t>
            </a:r>
          </a:p>
          <a:p>
            <a:endParaRPr lang="en-US" dirty="0"/>
          </a:p>
          <a:p>
            <a:r>
              <a:rPr lang="en-US" dirty="0" smtClean="0"/>
              <a:t>The </a:t>
            </a:r>
            <a:r>
              <a:rPr lang="en-US" dirty="0" err="1" smtClean="0"/>
              <a:t>bytestreams</a:t>
            </a:r>
            <a:r>
              <a:rPr lang="en-US" dirty="0" smtClean="0"/>
              <a:t> produced by pickle and </a:t>
            </a:r>
            <a:r>
              <a:rPr lang="en-US" dirty="0" err="1" smtClean="0"/>
              <a:t>cpickle</a:t>
            </a:r>
            <a:r>
              <a:rPr lang="en-US" dirty="0" smtClean="0"/>
              <a:t> are identical so they can be used interchangeably on pickled data. </a:t>
            </a:r>
          </a:p>
        </p:txBody>
      </p:sp>
    </p:spTree>
    <p:extLst>
      <p:ext uri="{BB962C8B-B14F-4D97-AF65-F5344CB8AC3E}">
        <p14:creationId xmlns:p14="http://schemas.microsoft.com/office/powerpoint/2010/main" val="102771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Advantages: </a:t>
            </a:r>
          </a:p>
          <a:p>
            <a:pPr>
              <a:buFont typeface="Arial" panose="020B0604020202020204" pitchFamily="34" charset="0"/>
              <a:buChar char="•"/>
            </a:pPr>
            <a:r>
              <a:rPr lang="en-US" dirty="0"/>
              <a:t> </a:t>
            </a:r>
            <a:r>
              <a:rPr lang="en-US" dirty="0" smtClean="0"/>
              <a:t>Customizable.</a:t>
            </a:r>
          </a:p>
          <a:p>
            <a:pPr>
              <a:buFont typeface="Arial" panose="020B0604020202020204" pitchFamily="34" charset="0"/>
              <a:buChar char="•"/>
            </a:pPr>
            <a:r>
              <a:rPr lang="en-US" dirty="0"/>
              <a:t> </a:t>
            </a:r>
            <a:r>
              <a:rPr lang="en-US" dirty="0" smtClean="0"/>
              <a:t>Can serialize pretty much any Python object.</a:t>
            </a:r>
          </a:p>
          <a:p>
            <a:pPr>
              <a:buFont typeface="Arial" panose="020B0604020202020204" pitchFamily="34" charset="0"/>
              <a:buChar char="•"/>
            </a:pPr>
            <a:r>
              <a:rPr lang="en-US" dirty="0"/>
              <a:t> </a:t>
            </a:r>
            <a:r>
              <a:rPr lang="en-US" dirty="0" smtClean="0"/>
              <a:t>Space efficient – only stores multiply-used objects once. </a:t>
            </a:r>
          </a:p>
          <a:p>
            <a:pPr>
              <a:buFont typeface="Arial" panose="020B0604020202020204" pitchFamily="34" charset="0"/>
              <a:buChar char="•"/>
            </a:pPr>
            <a:r>
              <a:rPr lang="en-US" dirty="0"/>
              <a:t> </a:t>
            </a:r>
            <a:r>
              <a:rPr lang="en-US" dirty="0" smtClean="0"/>
              <a:t>Easy for small uses. </a:t>
            </a:r>
          </a:p>
          <a:p>
            <a:pPr marL="0" indent="0">
              <a:buNone/>
            </a:pPr>
            <a:r>
              <a:rPr lang="en-US" dirty="0" smtClean="0"/>
              <a:t>Disadvantages: </a:t>
            </a:r>
          </a:p>
          <a:p>
            <a:pPr>
              <a:buFont typeface="Arial" panose="020B0604020202020204" pitchFamily="34" charset="0"/>
              <a:buChar char="•"/>
            </a:pPr>
            <a:r>
              <a:rPr lang="en-US" dirty="0"/>
              <a:t> </a:t>
            </a:r>
            <a:r>
              <a:rPr lang="en-US" dirty="0" smtClean="0"/>
              <a:t>Slower than most other methods. </a:t>
            </a:r>
          </a:p>
          <a:p>
            <a:pPr>
              <a:buFont typeface="Arial" panose="020B0604020202020204" pitchFamily="34" charset="0"/>
              <a:buChar char="•"/>
            </a:pPr>
            <a:r>
              <a:rPr lang="en-US" dirty="0"/>
              <a:t> </a:t>
            </a:r>
            <a:r>
              <a:rPr lang="en-US" dirty="0" smtClean="0"/>
              <a:t>Not secure: no protection against malicious data. </a:t>
            </a:r>
          </a:p>
          <a:p>
            <a:pPr>
              <a:buFont typeface="Arial" panose="020B0604020202020204" pitchFamily="34" charset="0"/>
              <a:buChar char="•"/>
            </a:pPr>
            <a:r>
              <a:rPr lang="en-US" dirty="0" smtClean="0"/>
              <a:t> Python specific. Can’t communicate with non-Python code. </a:t>
            </a:r>
            <a:endParaRPr lang="en-US" dirty="0"/>
          </a:p>
        </p:txBody>
      </p:sp>
    </p:spTree>
    <p:extLst>
      <p:ext uri="{BB962C8B-B14F-4D97-AF65-F5344CB8AC3E}">
        <p14:creationId xmlns:p14="http://schemas.microsoft.com/office/powerpoint/2010/main" val="1433879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pPr marL="0" indent="0">
              <a:buNone/>
            </a:pPr>
            <a:r>
              <a:rPr lang="en-US" dirty="0" smtClean="0"/>
              <a:t>There are actually a number of data stream formats to choose from when </a:t>
            </a:r>
            <a:r>
              <a:rPr lang="en-US" dirty="0"/>
              <a:t>pickling your data. </a:t>
            </a:r>
            <a:r>
              <a:rPr lang="en-US" dirty="0" smtClean="0"/>
              <a:t>You can specify the protocol, which defaults to 0. </a:t>
            </a:r>
          </a:p>
          <a:p>
            <a:pPr>
              <a:buFont typeface="Arial" panose="020B0604020202020204" pitchFamily="34" charset="0"/>
              <a:buChar char="•"/>
            </a:pPr>
            <a:r>
              <a:rPr lang="en-US" dirty="0"/>
              <a:t> </a:t>
            </a:r>
            <a:r>
              <a:rPr lang="en-US" dirty="0" smtClean="0"/>
              <a:t>Protocol </a:t>
            </a:r>
            <a:r>
              <a:rPr lang="en-US" dirty="0"/>
              <a:t>version 0 is the original ASCII protocol and is backwards compatible with earlier versions of </a:t>
            </a:r>
            <a:r>
              <a:rPr lang="en-US" dirty="0" smtClean="0"/>
              <a:t>Python.</a:t>
            </a:r>
          </a:p>
          <a:p>
            <a:pPr>
              <a:buFont typeface="Arial" panose="020B0604020202020204" pitchFamily="34" charset="0"/>
              <a:buChar char="•"/>
            </a:pPr>
            <a:r>
              <a:rPr lang="en-US" dirty="0"/>
              <a:t> </a:t>
            </a:r>
            <a:r>
              <a:rPr lang="en-US" dirty="0" smtClean="0"/>
              <a:t>Protocol </a:t>
            </a:r>
            <a:r>
              <a:rPr lang="en-US" dirty="0"/>
              <a:t>version 1 is the old binary format which is also compatible with earlier versions of </a:t>
            </a:r>
            <a:r>
              <a:rPr lang="en-US" dirty="0" smtClean="0"/>
              <a:t>Python.</a:t>
            </a:r>
          </a:p>
          <a:p>
            <a:pPr>
              <a:buFont typeface="Arial" panose="020B0604020202020204" pitchFamily="34" charset="0"/>
              <a:buChar char="•"/>
            </a:pPr>
            <a:r>
              <a:rPr lang="en-US" dirty="0"/>
              <a:t> </a:t>
            </a:r>
            <a:r>
              <a:rPr lang="en-US" dirty="0" smtClean="0"/>
              <a:t>Protocol </a:t>
            </a:r>
            <a:r>
              <a:rPr lang="en-US" dirty="0"/>
              <a:t>version 2 was introduced in Python 2.3. It provides much more efficient pickling of new-style classes.</a:t>
            </a:r>
          </a:p>
        </p:txBody>
      </p:sp>
    </p:spTree>
    <p:extLst>
      <p:ext uri="{BB962C8B-B14F-4D97-AF65-F5344CB8AC3E}">
        <p14:creationId xmlns:p14="http://schemas.microsoft.com/office/powerpoint/2010/main" val="406750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As I said before, you should probably be using </a:t>
            </a:r>
            <a:r>
              <a:rPr lang="en-US" dirty="0" err="1" smtClean="0"/>
              <a:t>cpickle</a:t>
            </a:r>
            <a:r>
              <a:rPr lang="en-US" dirty="0" smtClean="0"/>
              <a:t>. Assume that I have the following import statement at the top of all of the example code: </a:t>
            </a:r>
          </a:p>
          <a:p>
            <a:endParaRPr lang="en-US" dirty="0"/>
          </a:p>
          <a:p>
            <a:endParaRPr lang="en-US" dirty="0" smtClean="0"/>
          </a:p>
          <a:p>
            <a:endParaRPr lang="en-US" dirty="0"/>
          </a:p>
          <a:p>
            <a:endParaRPr lang="en-US" dirty="0" smtClean="0"/>
          </a:p>
          <a:p>
            <a:r>
              <a:rPr lang="en-US" dirty="0" smtClean="0"/>
              <a:t>So, we’ll alias </a:t>
            </a:r>
            <a:r>
              <a:rPr lang="en-US" dirty="0" err="1" smtClean="0"/>
              <a:t>cpickle</a:t>
            </a:r>
            <a:r>
              <a:rPr lang="en-US" dirty="0" smtClean="0"/>
              <a:t> as pickle when possible. Otherwise we default to pickle.</a:t>
            </a:r>
          </a:p>
          <a:p>
            <a:endParaRPr lang="en-US" dirty="0"/>
          </a:p>
        </p:txBody>
      </p:sp>
      <p:sp>
        <p:nvSpPr>
          <p:cNvPr id="4" name="Rectangle 3"/>
          <p:cNvSpPr/>
          <p:nvPr/>
        </p:nvSpPr>
        <p:spPr>
          <a:xfrm>
            <a:off x="3086636" y="3290535"/>
            <a:ext cx="6096000" cy="1323439"/>
          </a:xfrm>
          <a:prstGeom prst="rect">
            <a:avLst/>
          </a:prstGeom>
        </p:spPr>
        <p:txBody>
          <a:bodyPr>
            <a:spAutoFit/>
          </a:bodyPr>
          <a:lstStyle/>
          <a:p>
            <a:r>
              <a:rPr lang="en-US" sz="2000" b="1" dirty="0">
                <a:solidFill>
                  <a:srgbClr val="FF6600"/>
                </a:solidFill>
                <a:latin typeface="Courier New" panose="02070309020205020404" pitchFamily="49" charset="0"/>
              </a:rPr>
              <a:t>try</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cPickle</a:t>
            </a:r>
            <a:r>
              <a:rPr lang="en-US" sz="2000" dirty="0">
                <a:solidFill>
                  <a:srgbClr val="FFFFFF"/>
                </a:solidFill>
                <a:latin typeface="Courier New" panose="02070309020205020404" pitchFamily="49" charset="0"/>
              </a:rPr>
              <a:t> </a:t>
            </a:r>
            <a:r>
              <a:rPr lang="en-US" sz="2000" b="1" dirty="0">
                <a:solidFill>
                  <a:srgbClr val="FF6600"/>
                </a:solidFill>
                <a:latin typeface="Courier New" panose="02070309020205020404" pitchFamily="49" charset="0"/>
              </a:rPr>
              <a:t>as</a:t>
            </a:r>
            <a:r>
              <a:rPr lang="en-US" sz="2000" dirty="0">
                <a:solidFill>
                  <a:srgbClr val="FFFFFF"/>
                </a:solidFill>
                <a:latin typeface="Courier New" panose="02070309020205020404" pitchFamily="49" charset="0"/>
              </a:rPr>
              <a:t> pickle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b="1" dirty="0" smtClean="0">
                <a:solidFill>
                  <a:srgbClr val="FF6600"/>
                </a:solidFill>
                <a:latin typeface="Courier New" panose="02070309020205020404" pitchFamily="49" charset="0"/>
              </a:rPr>
              <a:t>except</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smtClean="0">
                <a:solidFill>
                  <a:srgbClr val="FFFFFF"/>
                </a:solidFill>
                <a:latin typeface="Courier New" panose="02070309020205020404" pitchFamily="49" charset="0"/>
              </a:rPr>
              <a:t/>
            </a:r>
            <a:br>
              <a:rPr lang="en-US" sz="2000" dirty="0" smtClean="0">
                <a:solidFill>
                  <a:srgbClr val="FFFFFF"/>
                </a:solidFill>
                <a:latin typeface="Courier New" panose="02070309020205020404" pitchFamily="49" charset="0"/>
              </a:rPr>
            </a:br>
            <a:r>
              <a:rPr lang="en-US" sz="2000" dirty="0" smtClean="0">
                <a:solidFill>
                  <a:srgbClr val="FFFFFF"/>
                </a:solidFill>
                <a:latin typeface="Courier New" panose="02070309020205020404" pitchFamily="49" charset="0"/>
              </a:rPr>
              <a:t>    </a:t>
            </a:r>
            <a:r>
              <a:rPr lang="en-US" sz="2000" b="1" dirty="0" smtClean="0">
                <a:solidFill>
                  <a:srgbClr val="FF6600"/>
                </a:solidFill>
                <a:latin typeface="Courier New" panose="02070309020205020404" pitchFamily="49" charset="0"/>
              </a:rPr>
              <a:t>import</a:t>
            </a:r>
            <a:r>
              <a:rPr lang="en-US" sz="2000" dirty="0" smtClean="0">
                <a:solidFill>
                  <a:srgbClr val="FFFFFF"/>
                </a:solidFill>
                <a:latin typeface="Courier New" panose="02070309020205020404" pitchFamily="49" charset="0"/>
              </a:rPr>
              <a:t> </a:t>
            </a:r>
            <a:r>
              <a:rPr lang="en-US" sz="2000" dirty="0">
                <a:solidFill>
                  <a:srgbClr val="FFFFFF"/>
                </a:solidFill>
                <a:latin typeface="Courier New" panose="02070309020205020404" pitchFamily="49" charset="0"/>
              </a:rPr>
              <a:t>pickle </a:t>
            </a:r>
            <a:endParaRPr lang="en-US" sz="2000" dirty="0">
              <a:effectLst/>
            </a:endParaRPr>
          </a:p>
        </p:txBody>
      </p:sp>
    </p:spTree>
    <p:extLst>
      <p:ext uri="{BB962C8B-B14F-4D97-AF65-F5344CB8AC3E}">
        <p14:creationId xmlns:p14="http://schemas.microsoft.com/office/powerpoint/2010/main" val="3072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Pickle</a:t>
            </a:r>
            <a:endParaRPr lang="en-US" dirty="0"/>
          </a:p>
        </p:txBody>
      </p:sp>
      <p:sp>
        <p:nvSpPr>
          <p:cNvPr id="3" name="Content Placeholder 2"/>
          <p:cNvSpPr>
            <a:spLocks noGrp="1"/>
          </p:cNvSpPr>
          <p:nvPr>
            <p:ph idx="1"/>
          </p:nvPr>
        </p:nvSpPr>
        <p:spPr/>
        <p:txBody>
          <a:bodyPr/>
          <a:lstStyle/>
          <a:p>
            <a:r>
              <a:rPr lang="en-US" dirty="0" smtClean="0"/>
              <a:t>Let’s take the following Python object as an example. We have a list object with a dictionary, list, and integer as elements. </a:t>
            </a:r>
          </a:p>
          <a:p>
            <a:endParaRPr lang="en-US" dirty="0"/>
          </a:p>
          <a:p>
            <a:pPr marL="0" indent="0">
              <a:buNone/>
            </a:pPr>
            <a:endParaRPr lang="en-US" dirty="0"/>
          </a:p>
          <a:p>
            <a:r>
              <a:rPr lang="en-US" dirty="0"/>
              <a:t>The simplest usage of pickle involves </a:t>
            </a:r>
            <a:r>
              <a:rPr lang="en-US" dirty="0" smtClean="0"/>
              <a:t>creating a </a:t>
            </a:r>
            <a:r>
              <a:rPr lang="en-US" dirty="0" err="1" smtClean="0">
                <a:latin typeface="Courier New" panose="02070309020205020404" pitchFamily="49" charset="0"/>
                <a:cs typeface="Courier New" panose="02070309020205020404" pitchFamily="49" charset="0"/>
              </a:rPr>
              <a:t>Pickler</a:t>
            </a:r>
            <a:r>
              <a:rPr lang="en-US" dirty="0" smtClean="0"/>
              <a:t> </a:t>
            </a:r>
            <a:r>
              <a:rPr lang="en-US" dirty="0"/>
              <a:t>instance and calling it’s </a:t>
            </a:r>
            <a:r>
              <a:rPr lang="en-US" dirty="0">
                <a:latin typeface="Courier New" panose="02070309020205020404" pitchFamily="49" charset="0"/>
                <a:cs typeface="Courier New" panose="02070309020205020404" pitchFamily="49" charset="0"/>
              </a:rPr>
              <a:t>dump()</a:t>
            </a:r>
            <a:r>
              <a:rPr lang="en-US" dirty="0"/>
              <a:t> method. </a:t>
            </a:r>
          </a:p>
          <a:p>
            <a:endParaRPr lang="en-US" dirty="0"/>
          </a:p>
        </p:txBody>
      </p:sp>
      <p:sp>
        <p:nvSpPr>
          <p:cNvPr id="4" name="Rectangle 3"/>
          <p:cNvSpPr/>
          <p:nvPr/>
        </p:nvSpPr>
        <p:spPr>
          <a:xfrm>
            <a:off x="1778847" y="3223087"/>
            <a:ext cx="7109639" cy="400110"/>
          </a:xfrm>
          <a:prstGeom prst="rect">
            <a:avLst/>
          </a:prstGeom>
        </p:spPr>
        <p:txBody>
          <a:bodyPr wrap="none">
            <a:spAutoFit/>
          </a:bodyPr>
          <a:lstStyle/>
          <a:p>
            <a:r>
              <a:rPr lang="en-US" sz="2000" dirty="0">
                <a:solidFill>
                  <a:srgbClr val="FFFFFF"/>
                </a:solidFill>
                <a:latin typeface="Courier New" panose="02070309020205020404" pitchFamily="49" charset="0"/>
              </a:rPr>
              <a:t>obj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66FF00"/>
                </a:solidFill>
                <a:latin typeface="Courier New" panose="02070309020205020404" pitchFamily="49" charset="0"/>
              </a:rPr>
              <a:t>'one'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1</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'two'</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2</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b="1" dirty="0">
                <a:solidFill>
                  <a:srgbClr val="FFCC00"/>
                </a:solidFill>
                <a:latin typeface="Courier New" panose="02070309020205020404" pitchFamily="49" charset="0"/>
              </a:rPr>
              <a:t>[</a:t>
            </a:r>
            <a:r>
              <a:rPr lang="en-US" sz="2000" dirty="0">
                <a:solidFill>
                  <a:srgbClr val="99CC99"/>
                </a:solidFill>
                <a:latin typeface="Courier New" panose="02070309020205020404" pitchFamily="49" charset="0"/>
              </a:rPr>
              <a:t>3</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66FF00"/>
                </a:solidFill>
                <a:latin typeface="Courier New" panose="02070309020205020404" pitchFamily="49" charset="0"/>
              </a:rPr>
              <a:t>'four'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a:solidFill>
                  <a:srgbClr val="99CC99"/>
                </a:solidFill>
                <a:latin typeface="Courier New" panose="02070309020205020404" pitchFamily="49" charset="0"/>
              </a:rPr>
              <a:t>5</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
        <p:nvSpPr>
          <p:cNvPr id="5" name="Rectangle 4"/>
          <p:cNvSpPr/>
          <p:nvPr/>
        </p:nvSpPr>
        <p:spPr>
          <a:xfrm>
            <a:off x="1778847" y="4960393"/>
            <a:ext cx="6096000" cy="707886"/>
          </a:xfrm>
          <a:prstGeom prst="rect">
            <a:avLst/>
          </a:prstGeom>
        </p:spPr>
        <p:txBody>
          <a:bodyPr>
            <a:spAutoFit/>
          </a:bodyPr>
          <a:lstStyle/>
          <a:p>
            <a:r>
              <a:rPr lang="en-US" sz="2000" dirty="0">
                <a:solidFill>
                  <a:srgbClr val="FFFFFF"/>
                </a:solidFill>
                <a:latin typeface="Courier New" panose="02070309020205020404" pitchFamily="49" charset="0"/>
              </a:rPr>
              <a:t>p </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pickle</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Pickler</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file</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protocol</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r>
              <a:rPr lang="en-US" sz="2000" dirty="0" err="1">
                <a:solidFill>
                  <a:srgbClr val="FFFFFF"/>
                </a:solidFill>
                <a:latin typeface="Courier New" panose="02070309020205020404" pitchFamily="49" charset="0"/>
              </a:rPr>
              <a:t>p</a:t>
            </a:r>
            <a:r>
              <a:rPr lang="en-US" sz="2000" b="1" dirty="0" err="1">
                <a:solidFill>
                  <a:srgbClr val="FFCC00"/>
                </a:solidFill>
                <a:latin typeface="Courier New" panose="02070309020205020404" pitchFamily="49" charset="0"/>
              </a:rPr>
              <a:t>.</a:t>
            </a:r>
            <a:r>
              <a:rPr lang="en-US" sz="2000" dirty="0" err="1">
                <a:solidFill>
                  <a:srgbClr val="FFFFFF"/>
                </a:solidFill>
                <a:latin typeface="Courier New" panose="02070309020205020404" pitchFamily="49" charset="0"/>
              </a:rPr>
              <a:t>dump</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obj</a:t>
            </a:r>
            <a:r>
              <a:rPr lang="en-US" sz="2000" b="1" dirty="0">
                <a:solidFill>
                  <a:srgbClr val="FFCC00"/>
                </a:solidFill>
                <a:latin typeface="Courier New" panose="02070309020205020404" pitchFamily="49" charset="0"/>
              </a:rPr>
              <a:t>)</a:t>
            </a:r>
            <a:r>
              <a:rPr lang="en-US" sz="2000" dirty="0">
                <a:solidFill>
                  <a:srgbClr val="FFFFFF"/>
                </a:solidFill>
                <a:latin typeface="Courier New" panose="02070309020205020404" pitchFamily="49" charset="0"/>
              </a:rPr>
              <a:t> </a:t>
            </a:r>
            <a:endParaRPr lang="en-US" sz="2000" dirty="0">
              <a:effectLst/>
            </a:endParaRPr>
          </a:p>
        </p:txBody>
      </p:sp>
    </p:spTree>
    <p:extLst>
      <p:ext uri="{BB962C8B-B14F-4D97-AF65-F5344CB8AC3E}">
        <p14:creationId xmlns:p14="http://schemas.microsoft.com/office/powerpoint/2010/main" val="3742800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479</TotalTime>
  <Words>2124</Words>
  <Application>Microsoft Office PowerPoint</Application>
  <PresentationFormat>Widescreen</PresentationFormat>
  <Paragraphs>269</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Consolas</vt:lpstr>
      <vt:lpstr>Courier New</vt:lpstr>
      <vt:lpstr>Tw Cen MT</vt:lpstr>
      <vt:lpstr>Tw Cen MT Condensed</vt:lpstr>
      <vt:lpstr>Wingdings 3</vt:lpstr>
      <vt:lpstr>Integral</vt:lpstr>
      <vt:lpstr>Lecture 16</vt:lpstr>
      <vt:lpstr>serialization</vt:lpstr>
      <vt:lpstr>serialization</vt:lpstr>
      <vt:lpstr>Pickle</vt:lpstr>
      <vt:lpstr>cpickle</vt:lpstr>
      <vt:lpstr>pickle</vt:lpstr>
      <vt:lpstr>pickle</vt:lpstr>
      <vt:lpstr>Pickle</vt:lpstr>
      <vt:lpstr>Pickle</vt:lpstr>
      <vt:lpstr>pickle</vt:lpstr>
      <vt:lpstr>pickle</vt:lpstr>
      <vt:lpstr>pickle</vt:lpstr>
      <vt:lpstr>pickle</vt:lpstr>
      <vt:lpstr>pickle</vt:lpstr>
      <vt:lpstr>Redis example</vt:lpstr>
      <vt:lpstr>Redis example</vt:lpstr>
      <vt:lpstr>Redis example</vt:lpstr>
      <vt:lpstr>Json</vt:lpstr>
      <vt:lpstr>json</vt:lpstr>
      <vt:lpstr>json</vt:lpstr>
      <vt:lpstr>json</vt:lpstr>
      <vt:lpstr>json</vt:lpstr>
      <vt:lpstr>json</vt:lpstr>
      <vt:lpstr>json</vt:lpstr>
      <vt:lpstr>json</vt:lpstr>
      <vt:lpstr>json</vt:lpstr>
      <vt:lpstr>json</vt:lpstr>
      <vt:lpstr>shelve</vt:lpstr>
      <vt:lpstr>shelve</vt:lpstr>
      <vt:lpstr>shelve</vt:lpstr>
      <vt:lpstr>Databases</vt:lpstr>
      <vt:lpstr>Databases</vt:lpstr>
      <vt:lpstr>Database API Specification</vt:lpstr>
      <vt:lpstr>Database api specification</vt:lpstr>
      <vt:lpstr>Database api specification</vt:lpstr>
      <vt:lpstr>Database api specification</vt:lpstr>
      <vt:lpstr>Database api specification</vt:lpstr>
      <vt:lpstr>Database api specification</vt:lpstr>
      <vt:lpstr>Database api specification</vt:lpstr>
      <vt:lpstr>MySQLdb</vt:lpstr>
      <vt:lpstr>psycopg2</vt:lpstr>
      <vt:lpstr>SQLite3</vt:lpstr>
      <vt:lpstr>SQLite3</vt:lpstr>
      <vt:lpstr>SQLITE3</vt:lpstr>
      <vt:lpstr>Db_interface.py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20</dc:title>
  <dc:creator>Yasser Atiya</dc:creator>
  <cp:lastModifiedBy>Caitlin Carnahan</cp:lastModifiedBy>
  <cp:revision>95</cp:revision>
  <dcterms:created xsi:type="dcterms:W3CDTF">2015-03-01T16:38:31Z</dcterms:created>
  <dcterms:modified xsi:type="dcterms:W3CDTF">2015-07-10T12:54:29Z</dcterms:modified>
</cp:coreProperties>
</file>