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74" r:id="rId8"/>
    <p:sldId id="261" r:id="rId9"/>
    <p:sldId id="262" r:id="rId10"/>
    <p:sldId id="263" r:id="rId11"/>
    <p:sldId id="264" r:id="rId12"/>
    <p:sldId id="265" r:id="rId13"/>
    <p:sldId id="266" r:id="rId14"/>
    <p:sldId id="275" r:id="rId15"/>
    <p:sldId id="267" r:id="rId16"/>
    <p:sldId id="268" r:id="rId17"/>
    <p:sldId id="269" r:id="rId18"/>
    <p:sldId id="270" r:id="rId19"/>
    <p:sldId id="271" r:id="rId20"/>
    <p:sldId id="272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7/15/2015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pyqt.sourceforge.net/Docs/PyQt4/qpaintdevice.html" TargetMode="External"/><Relationship Id="rId2" Type="http://schemas.openxmlformats.org/officeDocument/2006/relationships/hyperlink" Target="http://pyqt.sourceforge.net/Docs/PyQt4/qwidget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zetcode.com/gui/pyqt4/thetetrisgame/" TargetMode="External"/><Relationship Id="rId2" Type="http://schemas.openxmlformats.org/officeDocument/2006/relationships/hyperlink" Target="http://zetcode.com/gui/pyqt4/customwidget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mmandprompt.com/community/pyqt/?page=pyqtbook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GUI Programming Part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597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6681" y="2384345"/>
            <a:ext cx="47798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Here, we create an instance of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CardTable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class, which inherits 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QWidget</a:t>
            </a:r>
            <a:r>
              <a:rPr lang="en-US" dirty="0" smtClean="0"/>
              <a:t>, and we </a:t>
            </a:r>
            <a:br>
              <a:rPr lang="en-US" dirty="0" smtClean="0"/>
            </a:br>
            <a:r>
              <a:rPr lang="en-US" dirty="0" smtClean="0"/>
              <a:t>make this the central widget of our main </a:t>
            </a:r>
            <a:br>
              <a:rPr lang="en-US" dirty="0" smtClean="0"/>
            </a:br>
            <a:r>
              <a:rPr lang="en-US" dirty="0" smtClean="0"/>
              <a:t>window.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02441" y="748152"/>
            <a:ext cx="6096000" cy="55092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CardTable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6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16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super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CardTable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self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).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init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initUI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initUI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hitButton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QPushButton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"Hit"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stayButton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QPushButton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"Stay"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grid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QGridLayout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setLayout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addWidget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hitButton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addWidget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stayButton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BlackjackApp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QMainWindow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6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16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initUI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c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CardTable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setCentralWidget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c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FF"/>
                </a:solidFill>
                <a:latin typeface="Courier New" panose="02070309020205020404" pitchFamily="49" charset="0"/>
              </a:rPr>
              <a:t>closeEvent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event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18490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2723" y="2384346"/>
            <a:ext cx="476579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BlackjackApp</a:t>
            </a:r>
            <a:r>
              <a:rPr lang="en-US" dirty="0" smtClean="0"/>
              <a:t> has a built-in layout because it </a:t>
            </a:r>
            <a:br>
              <a:rPr lang="en-US" dirty="0" smtClean="0"/>
            </a:br>
            <a:r>
              <a:rPr lang="en-US" dirty="0" smtClean="0"/>
              <a:t>inherits 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QMainWindow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CardTable</a:t>
            </a:r>
            <a:r>
              <a:rPr lang="en-US" dirty="0" smtClean="0"/>
              <a:t>, however, is a plain widget. So we</a:t>
            </a:r>
            <a:br>
              <a:rPr lang="en-US" dirty="0" smtClean="0"/>
            </a:br>
            <a:r>
              <a:rPr lang="en-US" dirty="0" smtClean="0"/>
              <a:t>can associate a Grid layout with it.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 this grid layout, we’ll attach two buttons at</a:t>
            </a:r>
            <a:br>
              <a:rPr lang="en-US" dirty="0" smtClean="0"/>
            </a:br>
            <a:r>
              <a:rPr lang="en-US" dirty="0" smtClean="0"/>
              <a:t>positions (1,0) and (0,1). These are basic buttons</a:t>
            </a:r>
            <a:br>
              <a:rPr lang="en-US" dirty="0" smtClean="0"/>
            </a:br>
            <a:r>
              <a:rPr lang="en-US" dirty="0" smtClean="0"/>
              <a:t>with no attached actions so they just look pretty.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02441" y="748152"/>
            <a:ext cx="6096000" cy="55092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CardTable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6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16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super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CardTable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self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).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init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initUI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initUI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hitButton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QPushButton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"Hit"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stayButton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QPushButton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"Stay"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grid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QGridLayout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setLayout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addWidget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hitButton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addWidget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stayButton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BlackjackApp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QMainWindow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6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16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initUI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c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CardTable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setCentralWidget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c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FF"/>
                </a:solidFill>
                <a:latin typeface="Courier New" panose="02070309020205020404" pitchFamily="49" charset="0"/>
              </a:rPr>
              <a:t>closeEvent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event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41015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7081" t="43444" r="16459" b="36128"/>
          <a:stretch/>
        </p:blipFill>
        <p:spPr>
          <a:xfrm>
            <a:off x="1024128" y="2893214"/>
            <a:ext cx="2879317" cy="201009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502441" y="748152"/>
            <a:ext cx="6096000" cy="55092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CardTable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6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16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super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CardTable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self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).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init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initUI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initUI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hitButton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QPushButton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"Hit"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stayButton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QPushButton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"Stay"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grid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QGridLayout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setLayout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addWidget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hitButton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addWidget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stayButton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BlackjackApp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QMainWindow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6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16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initUI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c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CardTable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setCentralWidget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c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FF"/>
                </a:solidFill>
                <a:latin typeface="Courier New" panose="02070309020205020404" pitchFamily="49" charset="0"/>
              </a:rPr>
              <a:t>closeEvent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event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84621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QPalette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Now, we want to create a green card table which represents the focal point of our application.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do this, we need to introduce the idea of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QPalette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QPalette</a:t>
            </a:r>
            <a:r>
              <a:rPr lang="en-US" dirty="0"/>
              <a:t> class contains color groups for each widget state.</a:t>
            </a:r>
          </a:p>
          <a:p>
            <a:pPr marL="0" indent="0">
              <a:buNone/>
            </a:pPr>
            <a:r>
              <a:rPr lang="en-US" dirty="0"/>
              <a:t>A palette consists of three color groups: </a:t>
            </a:r>
            <a:r>
              <a:rPr lang="en-US" i="1" dirty="0" smtClean="0"/>
              <a:t>Active (keyboard focus)</a:t>
            </a:r>
            <a:r>
              <a:rPr lang="en-US" dirty="0" smtClean="0"/>
              <a:t>,</a:t>
            </a:r>
            <a:r>
              <a:rPr lang="en-US" dirty="0"/>
              <a:t> </a:t>
            </a:r>
            <a:r>
              <a:rPr lang="en-US" i="1" dirty="0" smtClean="0"/>
              <a:t>Disabled (not in focus)</a:t>
            </a:r>
            <a:r>
              <a:rPr lang="en-US" dirty="0" smtClean="0"/>
              <a:t>, </a:t>
            </a:r>
            <a:r>
              <a:rPr lang="en-US" dirty="0"/>
              <a:t>and </a:t>
            </a:r>
            <a:r>
              <a:rPr lang="en-US" i="1" dirty="0" smtClean="0"/>
              <a:t>Inactive (disabled)</a:t>
            </a:r>
            <a:r>
              <a:rPr lang="en-US" dirty="0" smtClean="0"/>
              <a:t>. </a:t>
            </a:r>
            <a:r>
              <a:rPr lang="en-US" dirty="0"/>
              <a:t>All widgets in </a:t>
            </a:r>
            <a:r>
              <a:rPr lang="en-US" dirty="0" err="1"/>
              <a:t>Qt</a:t>
            </a:r>
            <a:r>
              <a:rPr lang="en-US" dirty="0"/>
              <a:t> contain a palette and use their palette to draw themselves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653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QPalette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Colors and brushes can be set for particular roles in any of a palette's color groups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setColor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for color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setBrush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for color, style, and texture.</a:t>
            </a:r>
            <a:endParaRPr lang="en-US" dirty="0" smtClean="0"/>
          </a:p>
          <a:p>
            <a:r>
              <a:rPr lang="en-US" dirty="0" smtClean="0"/>
              <a:t>Color roles include such roles as background, foreground, window text, button, button text, etc…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Calling, for example,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backgroundRole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on a widget will return the current brush from the widget’s palette that is being used to draw the role.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060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QPalette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425749" cy="4023360"/>
          </a:xfrm>
        </p:spPr>
        <p:txBody>
          <a:bodyPr/>
          <a:lstStyle/>
          <a:p>
            <a:r>
              <a:rPr lang="en-US" dirty="0" smtClean="0"/>
              <a:t>Let’s create a general widget to represent our card table.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Calling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palette()</a:t>
            </a:r>
            <a:r>
              <a:rPr lang="en-US" dirty="0" smtClean="0"/>
              <a:t> on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QWidget</a:t>
            </a:r>
            <a:r>
              <a:rPr lang="en-US" dirty="0" smtClean="0"/>
              <a:t> object will return its currently</a:t>
            </a:r>
            <a:r>
              <a:rPr lang="en-US" dirty="0"/>
              <a:t> </a:t>
            </a:r>
            <a:r>
              <a:rPr lang="en-US" dirty="0" smtClean="0"/>
              <a:t>associated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QPalette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QPalette</a:t>
            </a:r>
            <a:r>
              <a:rPr lang="en-US" dirty="0" smtClean="0"/>
              <a:t> </a:t>
            </a:r>
            <a:r>
              <a:rPr lang="en-US" dirty="0" smtClean="0"/>
              <a:t>objects </a:t>
            </a:r>
            <a:r>
              <a:rPr lang="en-US" dirty="0" smtClean="0"/>
              <a:t>have a method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setColor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which allows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ColorRole</a:t>
            </a:r>
            <a:r>
              <a:rPr lang="en-US" dirty="0" smtClean="0"/>
              <a:t> to be associated with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QColor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setAutoFillBackground</a:t>
            </a:r>
            <a:r>
              <a:rPr lang="en-US" dirty="0" smtClean="0"/>
              <a:t> toggles the filling in of the background, which is transparent by default.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88539" y="4928209"/>
            <a:ext cx="94969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table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p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table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palette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setColor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table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backgroundRole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Qcolor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34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139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34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200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table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setPalette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table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setAutoFillBackground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True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8384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Qpalette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55192" y="1335024"/>
            <a:ext cx="38518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added a table widget as well</a:t>
            </a:r>
            <a:br>
              <a:rPr lang="en-US" dirty="0" smtClean="0"/>
            </a:br>
            <a:r>
              <a:rPr lang="en-US" dirty="0" smtClean="0"/>
              <a:t>as rearranged our grid, which is now</a:t>
            </a:r>
            <a:br>
              <a:rPr lang="en-US" dirty="0" smtClean="0"/>
            </a:br>
            <a:r>
              <a:rPr lang="en-US" dirty="0" smtClean="0"/>
              <a:t>3x8.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Also, we’ve resized our main window to </a:t>
            </a:r>
            <a:br>
              <a:rPr lang="en-US" dirty="0" smtClean="0"/>
            </a:br>
            <a:r>
              <a:rPr lang="en-US" dirty="0" smtClean="0"/>
              <a:t>400x600.</a:t>
            </a:r>
          </a:p>
        </p:txBody>
      </p:sp>
      <p:sp>
        <p:nvSpPr>
          <p:cNvPr id="6" name="Rectangle 5"/>
          <p:cNvSpPr/>
          <p:nvPr/>
        </p:nvSpPr>
        <p:spPr>
          <a:xfrm>
            <a:off x="1231953" y="1866816"/>
            <a:ext cx="9304421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CardTable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6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16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super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CardTable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self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).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init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initUI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initUI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table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hitButton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QPushButton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"Hit"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stayButton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QPushButton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"Stay"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p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table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palette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setColor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table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backgroundRole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(),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QColor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34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139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34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200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table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setPalette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p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table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setAutoFillBackground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True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grid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QGridLayout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setLayout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addWidget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table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8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addWidget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hitButton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6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addWidget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stayButton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7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29682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QPalette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429" t="29007" r="19115" b="13045"/>
          <a:stretch/>
        </p:blipFill>
        <p:spPr>
          <a:xfrm>
            <a:off x="4036172" y="2228045"/>
            <a:ext cx="7540936" cy="41341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19726" y="3649579"/>
            <a:ext cx="579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Yay!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421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demonstrate the use of our card table during the course of a game, let’s place some sample cards. Each of the card images are stored locally as .</a:t>
            </a:r>
            <a:r>
              <a:rPr lang="en-US" dirty="0" err="1" smtClean="0"/>
              <a:t>png</a:t>
            </a:r>
            <a:r>
              <a:rPr lang="en-US" dirty="0" smtClean="0"/>
              <a:t> files. </a:t>
            </a:r>
          </a:p>
          <a:p>
            <a:r>
              <a:rPr lang="en-US" dirty="0" smtClean="0"/>
              <a:t>Placing a card on the grid can be done with the following code: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28928" y="4075837"/>
            <a:ext cx="105557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dcard1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QPixmap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"b2fv.png"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dlbl1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QLabel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table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i="1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QLabel</a:t>
            </a:r>
            <a:r>
              <a:rPr lang="en-US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 provides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a text or image display.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dlbl1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setPixmap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dcard1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addWidget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dlbl1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# Place at (0,1) in </a:t>
            </a:r>
            <a:r>
              <a:rPr lang="en-US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grid, using 1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space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67888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 table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68905" y="2475364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# Shrink outer columns to 5 pixels.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setColumnMinimumWidth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setColumnMinimumWidth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7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Add 4 cards at locations (0,1), </a:t>
            </a:r>
            <a:r>
              <a:rPr lang="en-US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/>
            </a:r>
            <a:br>
              <a:rPr lang="en-US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</a:br>
            <a:r>
              <a:rPr lang="en-US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(0,2), (1,5) and (1,6).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addWidget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dlbl1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addWidget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dlbl2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addWidget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plbl1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addWidget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plbl2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6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b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</a:b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Move buttons to the left one column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addWidget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hitButton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addWidget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stayButton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6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/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5856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PyQt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147" y="2454442"/>
            <a:ext cx="3938337" cy="4063465"/>
          </a:xfrm>
        </p:spPr>
        <p:txBody>
          <a:bodyPr/>
          <a:lstStyle/>
          <a:p>
            <a:r>
              <a:rPr lang="en-US" dirty="0" smtClean="0"/>
              <a:t>Last lecture, we created a basic PyQt4 application which had a few buttons and a menu bar.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6350" t="60143" r="23861" b="13870"/>
          <a:stretch/>
        </p:blipFill>
        <p:spPr>
          <a:xfrm>
            <a:off x="1814201" y="4035040"/>
            <a:ext cx="2574759" cy="190099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939687" y="674253"/>
            <a:ext cx="669084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sys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PyQt4 </a:t>
            </a:r>
            <a:r>
              <a:rPr lang="en-US" sz="16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QtCore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Example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QMainWindow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6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16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super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Example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self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).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init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initUI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initUI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exitAction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QAction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'Exit'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self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exitAction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setShortcut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66FF00"/>
                </a:solidFill>
                <a:latin typeface="Courier New" panose="02070309020205020404" pitchFamily="49" charset="0"/>
              </a:rPr>
              <a:t>Ctrl+Q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exitAction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setStatusTip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'Exit application'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exitAction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triggered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connect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qApp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quit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menubar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menuBar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fileMenu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menubar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addMenu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'File'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fileMenu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addAction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exitAction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FF"/>
                </a:solidFill>
                <a:latin typeface="Courier New" panose="02070309020205020404" pitchFamily="49" charset="0"/>
              </a:rPr>
              <a:t>closeEvent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event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app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QApplication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sys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argv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ex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Example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exec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_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62578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 table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258" t="26592" r="28169" b="14655"/>
          <a:stretch/>
        </p:blipFill>
        <p:spPr>
          <a:xfrm>
            <a:off x="5357612" y="1764405"/>
            <a:ext cx="6322526" cy="45848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9245" y="2343955"/>
            <a:ext cx="40172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perfect, but we’re getting there.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Now, </a:t>
            </a:r>
            <a:r>
              <a:rPr lang="en-US" dirty="0"/>
              <a:t>l</a:t>
            </a:r>
            <a:r>
              <a:rPr lang="en-US" dirty="0" smtClean="0"/>
              <a:t>et’s clean it up, add a few more </a:t>
            </a:r>
            <a:br>
              <a:rPr lang="en-US" dirty="0" smtClean="0"/>
            </a:br>
            <a:r>
              <a:rPr lang="en-US" dirty="0" smtClean="0"/>
              <a:t>elements and then attach the game logic.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761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 this lecture, </a:t>
            </a:r>
            <a:r>
              <a:rPr lang="en-US" dirty="0" smtClean="0"/>
              <a:t>we covered the following topics: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Layout Management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Box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Grid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Coloring widgets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QPalette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Creating text/image widgets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QLabel</a:t>
            </a:r>
            <a:r>
              <a:rPr lang="en-US" dirty="0" smtClean="0"/>
              <a:t>. 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 smtClean="0"/>
              <a:t>gives </a:t>
            </a:r>
            <a:r>
              <a:rPr lang="en-US" dirty="0" smtClean="0"/>
              <a:t>us everything we </a:t>
            </a:r>
            <a:r>
              <a:rPr lang="en-US" dirty="0" smtClean="0"/>
              <a:t>need </a:t>
            </a:r>
            <a:r>
              <a:rPr lang="en-US" dirty="0" smtClean="0"/>
              <a:t>to basically create a static picture of what gameplay should look like. However, we want a GUI that is dynamic and changes with every turn of the game.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67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3208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First thing we need to do is create a status bar for our main window and attach it to the layout. </a:t>
            </a:r>
          </a:p>
          <a:p>
            <a:pPr marL="0" indent="0">
              <a:buNone/>
            </a:pPr>
            <a:r>
              <a:rPr lang="en-US" dirty="0" smtClean="0"/>
              <a:t>We created a menu bar and an instance of our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CardTable</a:t>
            </a:r>
            <a:r>
              <a:rPr lang="en-US" dirty="0" smtClean="0"/>
              <a:t> class (which inherits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QWidget</a:t>
            </a:r>
            <a:r>
              <a:rPr lang="en-US" dirty="0" smtClean="0"/>
              <a:t>) was </a:t>
            </a:r>
            <a:br>
              <a:rPr lang="en-US" dirty="0" smtClean="0"/>
            </a:br>
            <a:r>
              <a:rPr lang="en-US" dirty="0" smtClean="0"/>
              <a:t>attached to the central widget location.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smtClean="0"/>
              <a:t>only thing we need to do inside of our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BlackjackApp</a:t>
            </a:r>
            <a:r>
              <a:rPr lang="en-US" dirty="0" smtClean="0"/>
              <a:t> class is the following: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statusBar 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4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statusBar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cs typeface="Consolas" panose="020B0609020204030204" pitchFamily="49" charset="0"/>
              </a:rPr>
              <a:t>This </a:t>
            </a:r>
            <a:r>
              <a:rPr lang="en-US" dirty="0" smtClean="0">
                <a:cs typeface="Consolas" panose="020B0609020204030204" pitchFamily="49" charset="0"/>
              </a:rPr>
              <a:t>will automatically create a basic status bar if </a:t>
            </a:r>
            <a:br>
              <a:rPr lang="en-US" dirty="0" smtClean="0">
                <a:cs typeface="Consolas" panose="020B0609020204030204" pitchFamily="49" charset="0"/>
              </a:rPr>
            </a:br>
            <a:r>
              <a:rPr lang="en-US" dirty="0" smtClean="0">
                <a:cs typeface="Consolas" panose="020B0609020204030204" pitchFamily="49" charset="0"/>
              </a:rPr>
              <a:t>there is none attached and return it.</a:t>
            </a:r>
            <a:endParaRPr lang="en-US" dirty="0"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341" y="3157068"/>
            <a:ext cx="33051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65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Labels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101072" cy="4023360"/>
          </a:xfrm>
        </p:spPr>
        <p:txBody>
          <a:bodyPr/>
          <a:lstStyle/>
          <a:p>
            <a:r>
              <a:rPr lang="en-US" dirty="0" smtClean="0"/>
              <a:t>The next thing we need to do is add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QLabel</a:t>
            </a:r>
            <a:r>
              <a:rPr lang="en-US" dirty="0" smtClean="0"/>
              <a:t> widgets to our central widget which display to the user the number of games they have played and won. </a:t>
            </a:r>
          </a:p>
          <a:p>
            <a:r>
              <a:rPr lang="en-US" dirty="0" smtClean="0"/>
              <a:t>Previously, we saw how we can 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QLabels</a:t>
            </a:r>
            <a:r>
              <a:rPr lang="en-US" dirty="0" smtClean="0"/>
              <a:t> which contain images but this time we just want text. </a:t>
            </a:r>
          </a:p>
          <a:p>
            <a:r>
              <a:rPr lang="en-US" dirty="0" smtClean="0"/>
              <a:t>Inside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CardTable</a:t>
            </a:r>
            <a:r>
              <a:rPr lang="en-US" dirty="0" smtClean="0"/>
              <a:t>, which has an attribute that tracks games won by the user:</a:t>
            </a:r>
            <a:endParaRPr lang="en-US" dirty="0"/>
          </a:p>
          <a:p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games_won_lbl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Qlabel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"Games Won: 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str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gamesWon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change the text associated with the label, 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setText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method.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game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9250840" cy="4023360"/>
          </a:xfrm>
        </p:spPr>
        <p:txBody>
          <a:bodyPr/>
          <a:lstStyle/>
          <a:p>
            <a:r>
              <a:rPr lang="en-US" dirty="0" smtClean="0"/>
              <a:t>The very last thing we need to do (although it’s a pretty big step) is add the game logic so that our GUI is actually playable. Our application will consist of the following: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card.py: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Deck</a:t>
            </a:r>
            <a:r>
              <a:rPr lang="en-US" dirty="0" smtClean="0"/>
              <a:t>,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Hand</a:t>
            </a:r>
            <a:r>
              <a:rPr lang="en-US" dirty="0" smtClean="0"/>
              <a:t> class definitions.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blackjack.py: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BlackjackGame</a:t>
            </a:r>
            <a:r>
              <a:rPr lang="en-US" dirty="0" smtClean="0"/>
              <a:t> class definition.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pyqt_blackjack.py: our evolving GUI.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326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card.py version we’ll be using is identical to the one we’ve used in previous examples except for one change: there is now a method for the Card class called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which </a:t>
            </a:r>
            <a:r>
              <a:rPr lang="en-US" dirty="0" smtClean="0"/>
              <a:t>constructs the .</a:t>
            </a:r>
            <a:r>
              <a:rPr lang="en-US" dirty="0" err="1" smtClean="0"/>
              <a:t>png</a:t>
            </a:r>
            <a:r>
              <a:rPr lang="en-US" dirty="0" smtClean="0"/>
              <a:t> filename for the card based on its suit and rank.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780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Blackjack.py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blackjack.py module represents a simple, class-based version of the blackjack game logic we’ve used in previous examples. It contains a definition for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BlackjackGame</a:t>
            </a:r>
            <a:r>
              <a:rPr lang="en-US" dirty="0" smtClean="0"/>
              <a:t> class with the following methods: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start_new_game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play_game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: execute a hit phase.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stay_game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: execute a stay phase to end the game.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check_end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: check for automatic win conditions.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check_winner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: find the winner based on the greatest hand value which doesn’t exceed 21. </a:t>
            </a:r>
          </a:p>
        </p:txBody>
      </p:sp>
    </p:spTree>
    <p:extLst>
      <p:ext uri="{BB962C8B-B14F-4D97-AF65-F5344CB8AC3E}">
        <p14:creationId xmlns:p14="http://schemas.microsoft.com/office/powerpoint/2010/main" val="452605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Pyqt_blackjack.py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previous version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CardTable</a:t>
            </a:r>
            <a:r>
              <a:rPr lang="en-US" dirty="0" smtClean="0"/>
              <a:t>, our central widget, contained methods for initializing the UI but not much else. This time we have the following methods in addition: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start_new_game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: clear cards from table, update stats, call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game.start_new_game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/>
              <a:t>and display new cards.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hitAction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: Call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game.play_game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and display new card.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stayAction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: Reveal hidden dealer card and call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game.stay_game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. Display all new dealer cards.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alert_game_end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: Display a pop-up message to user telling them who won and asking if they’d like to play again.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710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Pyqt_blackjack.py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 smtClean="0"/>
              <a:t>we have the methods down, we need to connect it all together and specifically connect it to user actions. Here’s what we basically want: </a:t>
            </a:r>
          </a:p>
          <a:p>
            <a:pPr marL="0" indent="0">
              <a:buNone/>
            </a:pPr>
            <a:r>
              <a:rPr lang="en-US" dirty="0" smtClean="0"/>
              <a:t>User clicks ‘hit’ button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hitAction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User clicks ‘stay’ button 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stayAction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User clicks ‘yes’ to play again 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start_new_game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User clicks ‘no’ to play again 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QApplication.quit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909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PyQt_blackjack.py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the first two associations, we can use the signal </a:t>
            </a:r>
            <a:r>
              <a:rPr lang="en-US" dirty="0"/>
              <a:t>and slot </a:t>
            </a:r>
            <a:r>
              <a:rPr lang="en-US" dirty="0" smtClean="0"/>
              <a:t>mechanism.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Signals </a:t>
            </a:r>
            <a:r>
              <a:rPr lang="en-US" dirty="0"/>
              <a:t>and slots are used for communication between objects. A </a:t>
            </a:r>
            <a:r>
              <a:rPr lang="en-US" i="1" dirty="0"/>
              <a:t>signal</a:t>
            </a:r>
            <a:r>
              <a:rPr lang="en-US" dirty="0"/>
              <a:t> is emitted when a particular event occurs. A </a:t>
            </a:r>
            <a:r>
              <a:rPr lang="en-US" i="1" dirty="0"/>
              <a:t>slot</a:t>
            </a:r>
            <a:r>
              <a:rPr lang="en-US" dirty="0"/>
              <a:t> can be any Python callable. A slot is called when a signal connected to it is </a:t>
            </a:r>
            <a:r>
              <a:rPr lang="en-US" dirty="0" smtClean="0"/>
              <a:t>emitted. </a:t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hitButton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clicked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connect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hitAction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stayButton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clicked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connect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stayAction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sz="2000" dirty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When each button is clicked, it is associated with a method to be executed.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51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we can add more components to our application, we need to talk about layout management in PyQt4.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two options for managing the position of widgets 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</a:t>
            </a:r>
            <a:r>
              <a:rPr lang="en-US" dirty="0" smtClean="0"/>
              <a:t>bsolute positioning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</a:t>
            </a:r>
            <a:r>
              <a:rPr lang="en-US" dirty="0" smtClean="0"/>
              <a:t>ayout classes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Absolute positioning is as simple as calling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move() </a:t>
            </a:r>
            <a:r>
              <a:rPr lang="en-US" dirty="0" smtClean="0"/>
              <a:t>method on a widget with some arguments that specify a position (</a:t>
            </a:r>
            <a:r>
              <a:rPr lang="en-US" dirty="0" err="1" smtClean="0"/>
              <a:t>x,y</a:t>
            </a:r>
            <a:r>
              <a:rPr lang="en-US" dirty="0" smtClean="0"/>
              <a:t>). This can be impractical for a few reasons. First, applications might look differently on different platforms (or even using different fonts) as they won’t scale. Secondly, changes in layout will be much more tedious.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7028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PyQt_blackjack.py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3122756" cy="4023360"/>
          </a:xfrm>
        </p:spPr>
        <p:txBody>
          <a:bodyPr/>
          <a:lstStyle/>
          <a:p>
            <a:r>
              <a:rPr lang="en-US" dirty="0" smtClean="0"/>
              <a:t>For the other two associations, we can 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QMessageBox</a:t>
            </a:r>
            <a:r>
              <a:rPr lang="en-US" dirty="0" smtClean="0"/>
              <a:t> method we’ve seen before.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25453" y="1900347"/>
            <a:ext cx="59676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FF"/>
                </a:solidFill>
                <a:latin typeface="Courier New" panose="02070309020205020404" pitchFamily="49" charset="0"/>
              </a:rPr>
              <a:t>alert_game_end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gameFlag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win_message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"YOU WIN! Play again?"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lose_message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"Dealer wins. Play again?"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gameFlag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gamesWon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gamesWon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msg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win_message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else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msg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lose_message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gamesPlayed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gamesPlayed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reply 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QMessageBox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question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</a:t>
            </a:r>
            <a:r>
              <a:rPr lang="en-US" sz="1600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'Game 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Over'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msg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QMessageBox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Yes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|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QMessageBox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No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QMessageBox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Yes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reply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QMessageBox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Yes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start_new_game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else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quit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600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8350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Gooey Blackjack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check out a demo.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588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QInputDialog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far, we’ve seen how </a:t>
            </a:r>
            <a:r>
              <a:rPr lang="en-US" dirty="0" smtClean="0"/>
              <a:t>the </a:t>
            </a:r>
            <a:r>
              <a:rPr lang="en-US" dirty="0" smtClean="0"/>
              <a:t>user can send signals to the application.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allow a user to send text to the application, we can use a </a:t>
            </a:r>
            <a:r>
              <a:rPr lang="en-US" dirty="0" err="1" smtClean="0"/>
              <a:t>QInputDialog</a:t>
            </a:r>
            <a:r>
              <a:rPr lang="en-US" dirty="0" smtClean="0"/>
              <a:t> widget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text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ok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QInputDialog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getText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parent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'Message Title'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'Please enter your input here: 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883" t="35355" r="56717" b="41410"/>
          <a:stretch/>
        </p:blipFill>
        <p:spPr>
          <a:xfrm>
            <a:off x="6915955" y="4123966"/>
            <a:ext cx="3580327" cy="21853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3341" y="4984124"/>
            <a:ext cx="42436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Exercise idea: Modify Gooey Blackjack to </a:t>
            </a:r>
            <a:br>
              <a:rPr lang="en-US" dirty="0" smtClean="0"/>
            </a:br>
            <a:r>
              <a:rPr lang="en-US" dirty="0" smtClean="0"/>
              <a:t>include </a:t>
            </a:r>
            <a:r>
              <a:rPr lang="en-US" dirty="0" smtClean="0"/>
              <a:t>the </a:t>
            </a:r>
            <a:r>
              <a:rPr lang="en-US" dirty="0" smtClean="0"/>
              <a:t>winner’s list. Users can enter their</a:t>
            </a:r>
            <a:br>
              <a:rPr lang="en-US" dirty="0" smtClean="0"/>
            </a:br>
            <a:r>
              <a:rPr lang="en-US" dirty="0" smtClean="0"/>
              <a:t>name and display the users who have won</a:t>
            </a:r>
            <a:br>
              <a:rPr lang="en-US" dirty="0" smtClean="0"/>
            </a:br>
            <a:r>
              <a:rPr lang="en-US" dirty="0" smtClean="0"/>
              <a:t>the most games in one sitting.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6734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more exotic kinds of user input are implemented by the following widgets: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QColorDialog</a:t>
            </a:r>
            <a:r>
              <a:rPr lang="en-US" dirty="0" smtClean="0"/>
              <a:t>: provides a dialog widget for specifying colors.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QFontDialog</a:t>
            </a:r>
            <a:r>
              <a:rPr lang="en-US" dirty="0" smtClean="0"/>
              <a:t>: allows user to select font.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QFileDialog</a:t>
            </a:r>
            <a:r>
              <a:rPr lang="en-US" dirty="0" smtClean="0"/>
              <a:t>: allows users to select files or directories.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QPrintPreviewDialog</a:t>
            </a:r>
            <a:r>
              <a:rPr lang="en-US" dirty="0" smtClean="0"/>
              <a:t>: previewing and configuring page layouts for printing.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QProgressDialog</a:t>
            </a:r>
            <a:r>
              <a:rPr lang="en-US" dirty="0" smtClean="0"/>
              <a:t>: provides feedback on time-consuming operations.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3273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Qwidget</a:t>
            </a:r>
            <a:r>
              <a:rPr lang="en-US" dirty="0" smtClean="0"/>
              <a:t> derivations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many, many kinds of widgets we haven’t covered.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Browse the subclasses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QWidget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You can also create custom widgets using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QtGui.QPainter</a:t>
            </a:r>
            <a:r>
              <a:rPr lang="en-US" dirty="0" smtClean="0"/>
              <a:t> class.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QPainter</a:t>
            </a:r>
            <a:r>
              <a:rPr lang="en-US" dirty="0"/>
              <a:t> </a:t>
            </a:r>
            <a:r>
              <a:rPr lang="en-US" dirty="0" smtClean="0"/>
              <a:t>provides methods for the drawing that GUI </a:t>
            </a:r>
            <a:r>
              <a:rPr lang="en-US" dirty="0"/>
              <a:t>programs require. It can draw everything from simple lines to complex </a:t>
            </a:r>
            <a:r>
              <a:rPr lang="en-US" dirty="0" smtClean="0"/>
              <a:t>shapes. </a:t>
            </a:r>
            <a:r>
              <a:rPr lang="en-US" dirty="0"/>
              <a:t>It can also draw aligned text and </a:t>
            </a:r>
            <a:r>
              <a:rPr lang="en-US" dirty="0" err="1"/>
              <a:t>pixmaps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QPainter</a:t>
            </a:r>
            <a:r>
              <a:rPr lang="en-US" dirty="0" smtClean="0"/>
              <a:t> </a:t>
            </a:r>
            <a:r>
              <a:rPr lang="en-US" dirty="0"/>
              <a:t>can operate on any object that inherits the </a:t>
            </a:r>
            <a:r>
              <a:rPr lang="en-US" dirty="0" err="1">
                <a:hlinkClick r:id="rId3"/>
              </a:rPr>
              <a:t>QPaintDevice</a:t>
            </a:r>
            <a:r>
              <a:rPr lang="en-US" dirty="0"/>
              <a:t> class.</a:t>
            </a:r>
          </a:p>
        </p:txBody>
      </p:sp>
    </p:spTree>
    <p:extLst>
      <p:ext uri="{BB962C8B-B14F-4D97-AF65-F5344CB8AC3E}">
        <p14:creationId xmlns:p14="http://schemas.microsoft.com/office/powerpoint/2010/main" val="39662339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out this </a:t>
            </a:r>
            <a:r>
              <a:rPr lang="en-US" dirty="0" smtClean="0">
                <a:hlinkClick r:id="rId2"/>
              </a:rPr>
              <a:t>link</a:t>
            </a:r>
            <a:r>
              <a:rPr lang="en-US" dirty="0" smtClean="0"/>
              <a:t> for a little tutorial on custom widgets. </a:t>
            </a:r>
          </a:p>
          <a:p>
            <a:endParaRPr lang="en-US" dirty="0"/>
          </a:p>
          <a:p>
            <a:r>
              <a:rPr lang="en-US" dirty="0" smtClean="0"/>
              <a:t>Check out this </a:t>
            </a:r>
            <a:r>
              <a:rPr lang="en-US" dirty="0" smtClean="0">
                <a:hlinkClick r:id="rId3"/>
              </a:rPr>
              <a:t>link</a:t>
            </a:r>
            <a:r>
              <a:rPr lang="en-US" dirty="0" smtClean="0"/>
              <a:t> for a small </a:t>
            </a:r>
            <a:r>
              <a:rPr lang="en-US" dirty="0" err="1" smtClean="0"/>
              <a:t>tetris</a:t>
            </a:r>
            <a:r>
              <a:rPr lang="en-US" dirty="0" smtClean="0"/>
              <a:t> game demo. </a:t>
            </a:r>
          </a:p>
          <a:p>
            <a:endParaRPr lang="en-US" dirty="0"/>
          </a:p>
          <a:p>
            <a:r>
              <a:rPr lang="en-US" dirty="0" smtClean="0"/>
              <a:t>Very thorough </a:t>
            </a:r>
            <a:r>
              <a:rPr lang="en-US" dirty="0" err="1" smtClean="0"/>
              <a:t>PyQt</a:t>
            </a:r>
            <a:r>
              <a:rPr lang="en-US" dirty="0" smtClean="0"/>
              <a:t> source </a:t>
            </a:r>
            <a:r>
              <a:rPr lang="en-US" dirty="0" smtClean="0">
                <a:hlinkClick r:id="rId4"/>
              </a:rPr>
              <a:t>here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91034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The other option is to use a </a:t>
            </a:r>
            <a:r>
              <a:rPr lang="en-US" dirty="0" smtClean="0"/>
              <a:t>layout </a:t>
            </a:r>
            <a:r>
              <a:rPr lang="en-US" dirty="0" smtClean="0"/>
              <a:t>class. </a:t>
            </a:r>
          </a:p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ayout classes automatically position and resize widgets to accommodate space changes so that the look and feel is consistent.</a:t>
            </a:r>
          </a:p>
          <a:p>
            <a:pPr marL="0" indent="0">
              <a:buNone/>
            </a:pPr>
            <a:r>
              <a:rPr lang="en-US" dirty="0" smtClean="0"/>
              <a:t>Every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QWidget</a:t>
            </a:r>
            <a:r>
              <a:rPr lang="en-US" dirty="0" smtClean="0"/>
              <a:t> subclass may have a layout specified which gives a widget control over: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Positioning of child widgets.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 smtClean="0"/>
              <a:t>Sensible </a:t>
            </a:r>
            <a:r>
              <a:rPr lang="en-US" dirty="0"/>
              <a:t>default sizes for windows.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 smtClean="0"/>
              <a:t>Sensible </a:t>
            </a:r>
            <a:r>
              <a:rPr lang="en-US" dirty="0"/>
              <a:t>minimum sizes for windows.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 smtClean="0"/>
              <a:t>Resize </a:t>
            </a:r>
            <a:r>
              <a:rPr lang="en-US" dirty="0"/>
              <a:t>handling.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 smtClean="0"/>
              <a:t>Automatic </a:t>
            </a:r>
            <a:r>
              <a:rPr lang="en-US" dirty="0"/>
              <a:t>updates when contents </a:t>
            </a:r>
            <a:r>
              <a:rPr lang="en-US" dirty="0" smtClean="0"/>
              <a:t>change (font </a:t>
            </a:r>
            <a:r>
              <a:rPr lang="en-US" dirty="0"/>
              <a:t>size, text or other contents of child </a:t>
            </a:r>
            <a:r>
              <a:rPr lang="en-US" dirty="0" smtClean="0"/>
              <a:t>widgets, hiding </a:t>
            </a:r>
            <a:r>
              <a:rPr lang="en-US" dirty="0"/>
              <a:t>or showing a child </a:t>
            </a:r>
            <a:r>
              <a:rPr lang="en-US" dirty="0" smtClean="0"/>
              <a:t>widget, removal </a:t>
            </a:r>
            <a:r>
              <a:rPr lang="en-US" dirty="0"/>
              <a:t>of child </a:t>
            </a:r>
            <a:r>
              <a:rPr lang="en-US" dirty="0" smtClean="0"/>
              <a:t>widgets).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524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a large number of layout classes but the most common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Box Layout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QBoxLayout</a:t>
            </a:r>
            <a:r>
              <a:rPr lang="en-US" dirty="0" smtClean="0"/>
              <a:t>): lays out widgets in a horizontal row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QHBoxLayout</a:t>
            </a:r>
            <a:r>
              <a:rPr lang="en-US" dirty="0" smtClean="0"/>
              <a:t>) or vertical column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QVBoxLayout</a:t>
            </a:r>
            <a:r>
              <a:rPr lang="en-US" dirty="0" smtClean="0"/>
              <a:t>) from left-to-right or top-to-bottom.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Grid Layout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QGridLayout</a:t>
            </a:r>
            <a:r>
              <a:rPr lang="en-US" dirty="0" smtClean="0"/>
              <a:t>): lays out widgets in a 2-D grid where widgets can occupy multiple cells.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Form Layout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QFormLayout</a:t>
            </a:r>
            <a:r>
              <a:rPr lang="en-US" dirty="0" smtClean="0"/>
              <a:t>): layout class for managing forms. Creates a two-column form with labels on the left and fields on the right.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667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QBoxLayout</a:t>
            </a:r>
            <a:r>
              <a:rPr lang="en-US" dirty="0"/>
              <a:t> class lines up child widgets horizontally or vertically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QBoxLayout</a:t>
            </a:r>
            <a:r>
              <a:rPr lang="en-US" dirty="0" smtClean="0"/>
              <a:t> will take a given space and divide it up into boxes that contain widgets.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QHBoxLayout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makes horizontal rows of boxes.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QVBoxLayout</a:t>
            </a:r>
            <a:r>
              <a:rPr lang="en-US" dirty="0" smtClean="0"/>
              <a:t> makes vertical columns of boxes. </a:t>
            </a:r>
            <a:endParaRPr lang="en-US" dirty="0"/>
          </a:p>
        </p:txBody>
      </p:sp>
      <p:pic>
        <p:nvPicPr>
          <p:cNvPr id="1026" name="Picture 2" descr="Horizontal box layout with five child widg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501" y="3322372"/>
            <a:ext cx="4763368" cy="47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ertical box layout with five child widge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301" y="4385912"/>
            <a:ext cx="1115269" cy="221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792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Once you create a box layout and attach it to a widget, the following methods are used to add widgets and manage the space: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addWidget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to add a widget to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QBoxLayout</a:t>
            </a:r>
            <a:r>
              <a:rPr lang="en-US" dirty="0"/>
              <a:t> and set the widget's stretch </a:t>
            </a:r>
            <a:r>
              <a:rPr lang="en-US" dirty="0" smtClean="0"/>
              <a:t>factor.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addSpacing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to create an empty </a:t>
            </a:r>
            <a:r>
              <a:rPr lang="en-US" dirty="0" smtClean="0"/>
              <a:t>box with a particular size.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addStretch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to create an empty, stretchable box.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addLayout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to add a box containing another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QLayout</a:t>
            </a:r>
            <a:r>
              <a:rPr lang="en-US" dirty="0"/>
              <a:t> to the row and set that layout's stretch factor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Stretch factors indicate the relative amount of space that should be allocated to a block.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55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Grid Layout class is the most universal and we will be using it for our application.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grid is represented with multiple rows and columns and widgets can be attached to the grid by indicating the (row, column) space it should fill. </a:t>
            </a:r>
          </a:p>
          <a:p>
            <a:endParaRPr lang="en-US" dirty="0"/>
          </a:p>
          <a:p>
            <a:r>
              <a:rPr lang="en-US" dirty="0" smtClean="0"/>
              <a:t>Create a grid layout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QtGui.QGridLayout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Attach widgets to the grid </a:t>
            </a:r>
            <a:r>
              <a:rPr lang="en-US" dirty="0" smtClean="0"/>
              <a:t>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addWidget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QWidget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row, column).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 can also set the number of grid spaces that it should take up as well as stretch factors.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553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122" y="2031381"/>
            <a:ext cx="523168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There’s a lot to notice here. First of all, our main</a:t>
            </a:r>
            <a:br>
              <a:rPr lang="en-US" dirty="0" smtClean="0"/>
            </a:br>
            <a:r>
              <a:rPr lang="en-US" dirty="0" smtClean="0"/>
              <a:t>window has been renamed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BlackjackApp</a:t>
            </a:r>
            <a:r>
              <a:rPr lang="en-US" dirty="0" smtClean="0"/>
              <a:t>, which</a:t>
            </a:r>
            <a:br>
              <a:rPr lang="en-US" dirty="0" smtClean="0"/>
            </a:br>
            <a:r>
              <a:rPr lang="en-US" dirty="0" smtClean="0"/>
              <a:t>inherits 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QMainWindow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Recall that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QMainWindow</a:t>
            </a:r>
            <a:r>
              <a:rPr lang="en-US" dirty="0" smtClean="0"/>
              <a:t> includes a default</a:t>
            </a:r>
            <a:br>
              <a:rPr lang="en-US" dirty="0" smtClean="0"/>
            </a:br>
            <a:r>
              <a:rPr lang="en-US" dirty="0" smtClean="0"/>
              <a:t>layout for traditional GUI components like</a:t>
            </a:r>
            <a:br>
              <a:rPr lang="en-US" dirty="0" smtClean="0"/>
            </a:br>
            <a:r>
              <a:rPr lang="en-US" dirty="0" smtClean="0"/>
              <a:t>a menu bar, status bar, tool bar, etc. The focal</a:t>
            </a:r>
            <a:br>
              <a:rPr lang="en-US" dirty="0" smtClean="0"/>
            </a:br>
            <a:r>
              <a:rPr lang="en-US" dirty="0" smtClean="0"/>
              <a:t>point of the application is stored in the </a:t>
            </a:r>
            <a:br>
              <a:rPr lang="en-US" dirty="0" smtClean="0"/>
            </a:br>
            <a:r>
              <a:rPr lang="en-US" dirty="0" smtClean="0"/>
              <a:t>Central Widget of the layout.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11" y="4616704"/>
            <a:ext cx="3221430" cy="20363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502441" y="748152"/>
            <a:ext cx="6096000" cy="55092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CardTable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6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16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super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CardTable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self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).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init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initUI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initUI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hitButton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QPushButton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"Hit"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stayButton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QPushButton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"Stay"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grid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QGridLayout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setLayout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addWidget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hitButton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addWidget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stayButton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BlackjackApp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QMainWindow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6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16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initUI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c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CardTable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setCentralWidget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c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FF"/>
                </a:solidFill>
                <a:latin typeface="Courier New" panose="02070309020205020404" pitchFamily="49" charset="0"/>
              </a:rPr>
              <a:t>closeEvent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event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8613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575</TotalTime>
  <Words>1309</Words>
  <Application>Microsoft Office PowerPoint</Application>
  <PresentationFormat>Widescreen</PresentationFormat>
  <Paragraphs>146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Consolas</vt:lpstr>
      <vt:lpstr>Courier New</vt:lpstr>
      <vt:lpstr>Tw Cen MT</vt:lpstr>
      <vt:lpstr>Tw Cen MT Condensed</vt:lpstr>
      <vt:lpstr>Wingdings</vt:lpstr>
      <vt:lpstr>Wingdings 3</vt:lpstr>
      <vt:lpstr>Integral</vt:lpstr>
      <vt:lpstr>Lecture 18</vt:lpstr>
      <vt:lpstr>Basic PyQt</vt:lpstr>
      <vt:lpstr>Layout management</vt:lpstr>
      <vt:lpstr>Layout management</vt:lpstr>
      <vt:lpstr>Layout management</vt:lpstr>
      <vt:lpstr>Box layout</vt:lpstr>
      <vt:lpstr>Box layout</vt:lpstr>
      <vt:lpstr>Grid layout</vt:lpstr>
      <vt:lpstr>Grid layout</vt:lpstr>
      <vt:lpstr>Grid layout</vt:lpstr>
      <vt:lpstr>Grid layout</vt:lpstr>
      <vt:lpstr>Grid layout</vt:lpstr>
      <vt:lpstr>QPalette</vt:lpstr>
      <vt:lpstr>QPalette</vt:lpstr>
      <vt:lpstr>QPalette</vt:lpstr>
      <vt:lpstr>Qpalette</vt:lpstr>
      <vt:lpstr>QPalette</vt:lpstr>
      <vt:lpstr>Card table</vt:lpstr>
      <vt:lpstr>Card table</vt:lpstr>
      <vt:lpstr>Card table</vt:lpstr>
      <vt:lpstr>So far</vt:lpstr>
      <vt:lpstr>Status bar</vt:lpstr>
      <vt:lpstr>Game Labels</vt:lpstr>
      <vt:lpstr>Adding game logic</vt:lpstr>
      <vt:lpstr>Card.py</vt:lpstr>
      <vt:lpstr>Blackjack.py</vt:lpstr>
      <vt:lpstr>Pyqt_blackjack.py</vt:lpstr>
      <vt:lpstr>Pyqt_blackjack.py</vt:lpstr>
      <vt:lpstr>PyQt_blackjack.py</vt:lpstr>
      <vt:lpstr>PyQt_blackjack.py</vt:lpstr>
      <vt:lpstr>Gooey Blackjack</vt:lpstr>
      <vt:lpstr>QInputDialog</vt:lpstr>
      <vt:lpstr>User input</vt:lpstr>
      <vt:lpstr>Qwidget derivations</vt:lpstr>
      <vt:lpstr>Further reading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18</dc:title>
  <dc:creator>Caitlin Carnahan</dc:creator>
  <cp:lastModifiedBy>Caitlin Carnahan</cp:lastModifiedBy>
  <cp:revision>59</cp:revision>
  <dcterms:created xsi:type="dcterms:W3CDTF">2015-02-24T18:04:17Z</dcterms:created>
  <dcterms:modified xsi:type="dcterms:W3CDTF">2015-07-15T15:43:32Z</dcterms:modified>
</cp:coreProperties>
</file>