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3" r:id="rId29"/>
    <p:sldId id="284" r:id="rId30"/>
    <p:sldId id="285"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97" d="100"/>
          <a:sy n="97" d="100"/>
        </p:scale>
        <p:origin x="1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6/2/2015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python.org/2/library/time.html#time.strfti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7</a:t>
            </a:r>
            <a:endParaRPr lang="en-US" dirty="0"/>
          </a:p>
        </p:txBody>
      </p:sp>
      <p:sp>
        <p:nvSpPr>
          <p:cNvPr id="3" name="Subtitle 2"/>
          <p:cNvSpPr>
            <a:spLocks noGrp="1"/>
          </p:cNvSpPr>
          <p:nvPr>
            <p:ph type="subTitle" idx="1"/>
          </p:nvPr>
        </p:nvSpPr>
        <p:spPr/>
        <p:txBody>
          <a:bodyPr/>
          <a:lstStyle/>
          <a:p>
            <a:r>
              <a:rPr lang="en-US" dirty="0" smtClean="0"/>
              <a:t>The Standard Library Part 1:</a:t>
            </a:r>
          </a:p>
          <a:p>
            <a:r>
              <a:rPr lang="en-US" dirty="0" smtClean="0"/>
              <a:t>Built-ins, time, </a:t>
            </a:r>
            <a:r>
              <a:rPr lang="en-US" dirty="0" smtClean="0"/>
              <a:t>sys</a:t>
            </a:r>
            <a:r>
              <a:rPr lang="en-US" dirty="0" smtClean="0"/>
              <a:t>, </a:t>
            </a:r>
            <a:r>
              <a:rPr lang="en-US" dirty="0" smtClean="0"/>
              <a:t>and </a:t>
            </a:r>
            <a:r>
              <a:rPr lang="en-US" dirty="0" err="1" smtClean="0"/>
              <a:t>os</a:t>
            </a:r>
            <a:endParaRPr lang="en-US" dirty="0"/>
          </a:p>
        </p:txBody>
      </p:sp>
    </p:spTree>
    <p:extLst>
      <p:ext uri="{BB962C8B-B14F-4D97-AF65-F5344CB8AC3E}">
        <p14:creationId xmlns:p14="http://schemas.microsoft.com/office/powerpoint/2010/main" val="125604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functions</a:t>
            </a:r>
            <a:endParaRPr lang="en-US" dirty="0"/>
          </a:p>
        </p:txBody>
      </p:sp>
      <p:sp>
        <p:nvSpPr>
          <p:cNvPr id="3" name="Content Placeholder 2"/>
          <p:cNvSpPr>
            <a:spLocks noGrp="1"/>
          </p:cNvSpPr>
          <p:nvPr>
            <p:ph idx="1"/>
          </p:nvPr>
        </p:nvSpPr>
        <p:spPr>
          <a:xfrm>
            <a:off x="922638" y="2286000"/>
            <a:ext cx="9821563" cy="4023360"/>
          </a:xfrm>
        </p:spPr>
        <p:txBody>
          <a:bodyPr/>
          <a:lstStyle/>
          <a:p>
            <a:r>
              <a:rPr lang="en-US" dirty="0" smtClean="0"/>
              <a:t>There are a huge </a:t>
            </a:r>
            <a:br>
              <a:rPr lang="en-US" dirty="0" smtClean="0"/>
            </a:br>
            <a:r>
              <a:rPr lang="en-US" dirty="0" smtClean="0"/>
              <a:t>number of built-in </a:t>
            </a:r>
            <a:br>
              <a:rPr lang="en-US" dirty="0" smtClean="0"/>
            </a:br>
            <a:r>
              <a:rPr lang="en-US" dirty="0" smtClean="0"/>
              <a:t>functions which are </a:t>
            </a:r>
            <a:br>
              <a:rPr lang="en-US" dirty="0" smtClean="0"/>
            </a:br>
            <a:r>
              <a:rPr lang="en-US" dirty="0" smtClean="0"/>
              <a:t>always available. </a:t>
            </a:r>
            <a:br>
              <a:rPr lang="en-US" dirty="0" smtClean="0"/>
            </a:br>
            <a:r>
              <a:rPr lang="en-US" dirty="0" smtClean="0"/>
              <a:t/>
            </a:r>
            <a:br>
              <a:rPr lang="en-US" dirty="0" smtClean="0"/>
            </a:br>
            <a:r>
              <a:rPr lang="en-US" dirty="0" smtClean="0"/>
              <a:t>We’ve seen a good </a:t>
            </a:r>
            <a:br>
              <a:rPr lang="en-US" dirty="0" smtClean="0"/>
            </a:br>
            <a:r>
              <a:rPr lang="en-US" dirty="0" smtClean="0"/>
              <a:t>number of these </a:t>
            </a:r>
            <a:br>
              <a:rPr lang="en-US" dirty="0" smtClean="0"/>
            </a:br>
            <a:r>
              <a:rPr lang="en-US" dirty="0" smtClean="0"/>
              <a:t>already and most </a:t>
            </a:r>
            <a:br>
              <a:rPr lang="en-US" dirty="0" smtClean="0"/>
            </a:br>
            <a:r>
              <a:rPr lang="en-US" dirty="0" smtClean="0"/>
              <a:t>of them are “manual”</a:t>
            </a:r>
            <a:br>
              <a:rPr lang="en-US" dirty="0" smtClean="0"/>
            </a:br>
            <a:r>
              <a:rPr lang="en-US" dirty="0" smtClean="0"/>
              <a:t>calls for actions </a:t>
            </a:r>
            <a:br>
              <a:rPr lang="en-US" dirty="0" smtClean="0"/>
            </a:br>
            <a:r>
              <a:rPr lang="en-US" dirty="0" smtClean="0"/>
              <a:t>typically done another</a:t>
            </a:r>
            <a:br>
              <a:rPr lang="en-US" dirty="0" smtClean="0"/>
            </a:br>
            <a:r>
              <a:rPr lang="en-US" dirty="0" smtClean="0"/>
              <a:t>way.</a:t>
            </a:r>
            <a:endParaRPr lang="en-US" dirty="0"/>
          </a:p>
        </p:txBody>
      </p:sp>
      <p:pic>
        <p:nvPicPr>
          <p:cNvPr id="4" name="Picture 3"/>
          <p:cNvPicPr>
            <a:picLocks noChangeAspect="1"/>
          </p:cNvPicPr>
          <p:nvPr/>
        </p:nvPicPr>
        <p:blipFill>
          <a:blip r:embed="rId2"/>
          <a:stretch>
            <a:fillRect/>
          </a:stretch>
        </p:blipFill>
        <p:spPr>
          <a:xfrm>
            <a:off x="3898587" y="2192372"/>
            <a:ext cx="8037911" cy="4210615"/>
          </a:xfrm>
          <a:prstGeom prst="rect">
            <a:avLst/>
          </a:prstGeom>
        </p:spPr>
      </p:pic>
    </p:spTree>
    <p:extLst>
      <p:ext uri="{BB962C8B-B14F-4D97-AF65-F5344CB8AC3E}">
        <p14:creationId xmlns:p14="http://schemas.microsoft.com/office/powerpoint/2010/main" val="157577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3" name="Content Placeholder 2"/>
          <p:cNvSpPr>
            <a:spLocks noGrp="1"/>
          </p:cNvSpPr>
          <p:nvPr>
            <p:ph idx="1"/>
          </p:nvPr>
        </p:nvSpPr>
        <p:spPr/>
        <p:txBody>
          <a:bodyPr/>
          <a:lstStyle/>
          <a:p>
            <a:r>
              <a:rPr lang="en-US" dirty="0" smtClean="0"/>
              <a:t>The time module is responsible for providing time-related functions and conversion methods. You can obtain access to time’s methods and attributes with the </a:t>
            </a:r>
            <a:r>
              <a:rPr lang="en-US" dirty="0" smtClean="0">
                <a:latin typeface="Courier New" panose="02070309020205020404" pitchFamily="49" charset="0"/>
                <a:cs typeface="Courier New" panose="02070309020205020404" pitchFamily="49" charset="0"/>
              </a:rPr>
              <a:t>import time </a:t>
            </a:r>
            <a:r>
              <a:rPr lang="en-US" dirty="0" smtClean="0"/>
              <a:t>statement. </a:t>
            </a:r>
          </a:p>
          <a:p>
            <a:r>
              <a:rPr lang="en-US" dirty="0" smtClean="0"/>
              <a:t>The most commonly used methods are: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time.time</a:t>
            </a:r>
            <a:r>
              <a:rPr lang="en-US" dirty="0" smtClean="0">
                <a:latin typeface="Courier New" panose="02070309020205020404" pitchFamily="49" charset="0"/>
                <a:cs typeface="Courier New" panose="02070309020205020404" pitchFamily="49" charset="0"/>
              </a:rPr>
              <a:t>()</a:t>
            </a:r>
            <a:r>
              <a:rPr lang="en-US" dirty="0" smtClean="0"/>
              <a:t> – returns the time in seconds since the epoch (typically 1/1/1970).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time.sleep</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a:t>
            </a:r>
            <a:r>
              <a:rPr lang="en-US" dirty="0" smtClean="0"/>
              <a:t> – suspends execution for</a:t>
            </a:r>
            <a:r>
              <a:rPr lang="en-US" i="1" dirty="0" smtClean="0"/>
              <a:t> s </a:t>
            </a:r>
            <a:r>
              <a:rPr lang="en-US" dirty="0" smtClean="0"/>
              <a:t>seconds.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time.clock</a:t>
            </a:r>
            <a:r>
              <a:rPr lang="en-US" dirty="0" smtClean="0">
                <a:latin typeface="Courier New" panose="02070309020205020404" pitchFamily="49" charset="0"/>
                <a:cs typeface="Courier New" panose="02070309020205020404" pitchFamily="49" charset="0"/>
              </a:rPr>
              <a:t>()</a:t>
            </a:r>
            <a:r>
              <a:rPr lang="en-US" dirty="0" smtClean="0"/>
              <a:t> – returns the current processor time in seconds. </a:t>
            </a:r>
            <a:endParaRPr lang="en-US" dirty="0"/>
          </a:p>
        </p:txBody>
      </p:sp>
    </p:spTree>
    <p:extLst>
      <p:ext uri="{BB962C8B-B14F-4D97-AF65-F5344CB8AC3E}">
        <p14:creationId xmlns:p14="http://schemas.microsoft.com/office/powerpoint/2010/main" val="33678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4" name="Rectangle 3"/>
          <p:cNvSpPr/>
          <p:nvPr/>
        </p:nvSpPr>
        <p:spPr>
          <a:xfrm>
            <a:off x="7331676" y="1968496"/>
            <a:ext cx="3830594" cy="4247317"/>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smtClean="0">
                <a:solidFill>
                  <a:srgbClr val="FFCC00"/>
                </a:solidFill>
                <a:latin typeface="Courier New" panose="02070309020205020404" pitchFamily="49" charset="0"/>
              </a:rPr>
              <a:t>()</a:t>
            </a:r>
            <a:br>
              <a:rPr lang="en-US" b="1" dirty="0" smtClean="0">
                <a:solidFill>
                  <a:srgbClr val="FFCC00"/>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cpu_timer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5.00614309311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cpu_timer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0.000121</a:t>
            </a:r>
            <a:endParaRPr lang="en-US" dirty="0">
              <a:solidFill>
                <a:schemeClr val="tx1">
                  <a:lumMod val="95000"/>
                </a:schemeClr>
              </a:solidFill>
              <a:effectLst/>
            </a:endParaRPr>
          </a:p>
        </p:txBody>
      </p:sp>
      <p:sp>
        <p:nvSpPr>
          <p:cNvPr id="5" name="TextBox 4"/>
          <p:cNvSpPr txBox="1"/>
          <p:nvPr/>
        </p:nvSpPr>
        <p:spPr>
          <a:xfrm>
            <a:off x="790832" y="2471351"/>
            <a:ext cx="5954097" cy="4154984"/>
          </a:xfrm>
          <a:prstGeom prst="rect">
            <a:avLst/>
          </a:prstGeom>
          <a:noFill/>
        </p:spPr>
        <p:txBody>
          <a:bodyPr wrap="square" rtlCol="0">
            <a:spAutoFit/>
          </a:bodyPr>
          <a:lstStyle/>
          <a:p>
            <a:r>
              <a:rPr lang="en-US" sz="2200" dirty="0" smtClean="0"/>
              <a:t>Here, we create two small timing functions which </a:t>
            </a:r>
            <a:r>
              <a:rPr lang="en-US" sz="2200" dirty="0" smtClean="0"/>
              <a:t>measure time passed </a:t>
            </a:r>
            <a:r>
              <a:rPr lang="en-US" sz="2200" dirty="0" smtClean="0"/>
              <a:t>over a call to </a:t>
            </a:r>
            <a:r>
              <a:rPr lang="en-US" sz="2200" dirty="0" err="1" smtClean="0">
                <a:latin typeface="Courier New" panose="02070309020205020404" pitchFamily="49" charset="0"/>
                <a:cs typeface="Courier New" panose="02070309020205020404" pitchFamily="49" charset="0"/>
              </a:rPr>
              <a:t>time.sleep</a:t>
            </a:r>
            <a:r>
              <a:rPr lang="en-US" sz="2200" dirty="0" smtClean="0">
                <a:latin typeface="Courier New" panose="02070309020205020404" pitchFamily="49" charset="0"/>
                <a:cs typeface="Courier New" panose="02070309020205020404" pitchFamily="49" charset="0"/>
              </a:rPr>
              <a:t>()</a:t>
            </a:r>
            <a:r>
              <a:rPr lang="en-US" sz="2200" dirty="0" smtClean="0"/>
              <a:t>. </a:t>
            </a:r>
            <a:br>
              <a:rPr lang="en-US" sz="2200" dirty="0" smtClean="0"/>
            </a:br>
            <a:r>
              <a:rPr lang="en-US" sz="2200" dirty="0" smtClean="0"/>
              <a:t/>
            </a:r>
            <a:br>
              <a:rPr lang="en-US" sz="2200" dirty="0" smtClean="0"/>
            </a:br>
            <a:r>
              <a:rPr lang="en-US" sz="2200" dirty="0" smtClean="0"/>
              <a:t>The </a:t>
            </a:r>
            <a:r>
              <a:rPr lang="en-US" sz="2200" dirty="0" err="1" smtClean="0">
                <a:latin typeface="Courier New" panose="02070309020205020404" pitchFamily="49" charset="0"/>
                <a:cs typeface="Courier New" panose="02070309020205020404" pitchFamily="49" charset="0"/>
              </a:rPr>
              <a:t>time.time</a:t>
            </a:r>
            <a:r>
              <a:rPr lang="en-US" sz="2200" dirty="0" smtClean="0">
                <a:latin typeface="Courier New" panose="02070309020205020404" pitchFamily="49" charset="0"/>
                <a:cs typeface="Courier New" panose="02070309020205020404" pitchFamily="49" charset="0"/>
              </a:rPr>
              <a:t>()</a:t>
            </a:r>
            <a:r>
              <a:rPr lang="en-US" sz="2200" dirty="0" smtClean="0"/>
              <a:t> method simply measures elapsed wall clock time.</a:t>
            </a:r>
          </a:p>
          <a:p>
            <a:endParaRPr lang="en-US" sz="2200" dirty="0"/>
          </a:p>
          <a:p>
            <a:r>
              <a:rPr lang="en-US" sz="2200" dirty="0" smtClean="0"/>
              <a:t>The </a:t>
            </a:r>
            <a:r>
              <a:rPr lang="en-US" sz="2200" dirty="0" err="1" smtClean="0">
                <a:latin typeface="Courier New" panose="02070309020205020404" pitchFamily="49" charset="0"/>
                <a:cs typeface="Courier New" panose="02070309020205020404" pitchFamily="49" charset="0"/>
              </a:rPr>
              <a:t>time.clock</a:t>
            </a:r>
            <a:r>
              <a:rPr lang="en-US" sz="2200" dirty="0" smtClean="0">
                <a:latin typeface="Courier New" panose="02070309020205020404" pitchFamily="49" charset="0"/>
                <a:cs typeface="Courier New" panose="02070309020205020404" pitchFamily="49" charset="0"/>
              </a:rPr>
              <a:t>()</a:t>
            </a:r>
            <a:r>
              <a:rPr lang="en-US" sz="2200" dirty="0" smtClean="0"/>
              <a:t> method, however, only measures time during </a:t>
            </a:r>
            <a:r>
              <a:rPr lang="en-US" sz="2200" dirty="0" smtClean="0"/>
              <a:t>which </a:t>
            </a:r>
            <a:r>
              <a:rPr lang="en-US" sz="2200" dirty="0" smtClean="0"/>
              <a:t>the CPU is actively working on behalf of the program. </a:t>
            </a:r>
            <a:r>
              <a:rPr lang="en-US" sz="2200" dirty="0" smtClean="0"/>
              <a:t>When </a:t>
            </a:r>
            <a:r>
              <a:rPr lang="en-US" sz="2200" dirty="0" smtClean="0"/>
              <a:t>we sleep, we are suspending the program for some </a:t>
            </a:r>
            <a:r>
              <a:rPr lang="en-US" sz="2200" dirty="0" smtClean="0"/>
              <a:t>time so </a:t>
            </a:r>
            <a:r>
              <a:rPr lang="en-US" sz="2200" dirty="0" smtClean="0"/>
              <a:t>the CPU is not active during the sleeping time. </a:t>
            </a:r>
            <a:endParaRPr lang="en-US" sz="2200" dirty="0"/>
          </a:p>
        </p:txBody>
      </p:sp>
    </p:spTree>
    <p:extLst>
      <p:ext uri="{BB962C8B-B14F-4D97-AF65-F5344CB8AC3E}">
        <p14:creationId xmlns:p14="http://schemas.microsoft.com/office/powerpoint/2010/main" val="329807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3" name="Content Placeholder 2"/>
          <p:cNvSpPr>
            <a:spLocks noGrp="1"/>
          </p:cNvSpPr>
          <p:nvPr>
            <p:ph idx="1"/>
          </p:nvPr>
        </p:nvSpPr>
        <p:spPr/>
        <p:txBody>
          <a:bodyPr/>
          <a:lstStyle/>
          <a:p>
            <a:r>
              <a:rPr lang="en-US" dirty="0" smtClean="0"/>
              <a:t>There are some additional useful time methods but they all depend on the </a:t>
            </a:r>
            <a:r>
              <a:rPr lang="en-US" dirty="0" smtClean="0">
                <a:latin typeface="Courier New" panose="02070309020205020404" pitchFamily="49" charset="0"/>
                <a:cs typeface="Courier New" panose="02070309020205020404" pitchFamily="49" charset="0"/>
              </a:rPr>
              <a:t>struct_time</a:t>
            </a:r>
            <a:r>
              <a:rPr lang="en-US" dirty="0" smtClean="0"/>
              <a:t> class so we’ll cover that first. The </a:t>
            </a:r>
            <a:r>
              <a:rPr lang="en-US" dirty="0" smtClean="0">
                <a:latin typeface="Courier New" panose="02070309020205020404" pitchFamily="49" charset="0"/>
                <a:cs typeface="Courier New" panose="02070309020205020404" pitchFamily="49" charset="0"/>
              </a:rPr>
              <a:t>struct_time</a:t>
            </a:r>
            <a:r>
              <a:rPr lang="en-US" dirty="0" smtClean="0"/>
              <a:t> class is also defined in the time module. It is a class which simply has 9 attributes for describing a particular time. </a:t>
            </a:r>
            <a:endParaRPr lang="en-US" dirty="0"/>
          </a:p>
        </p:txBody>
      </p:sp>
      <p:pic>
        <p:nvPicPr>
          <p:cNvPr id="4" name="Picture 3"/>
          <p:cNvPicPr>
            <a:picLocks noChangeAspect="1"/>
          </p:cNvPicPr>
          <p:nvPr/>
        </p:nvPicPr>
        <p:blipFill>
          <a:blip r:embed="rId2"/>
          <a:stretch>
            <a:fillRect/>
          </a:stretch>
        </p:blipFill>
        <p:spPr>
          <a:xfrm>
            <a:off x="2240950" y="3632521"/>
            <a:ext cx="6614726" cy="2878007"/>
          </a:xfrm>
          <a:prstGeom prst="rect">
            <a:avLst/>
          </a:prstGeom>
        </p:spPr>
      </p:pic>
    </p:spTree>
    <p:extLst>
      <p:ext uri="{BB962C8B-B14F-4D97-AF65-F5344CB8AC3E}">
        <p14:creationId xmlns:p14="http://schemas.microsoft.com/office/powerpoint/2010/main" val="192191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struct_time</a:t>
            </a:r>
            <a:r>
              <a:rPr lang="en-US" dirty="0" smtClean="0"/>
              <a:t> class is unique in that it uses a </a:t>
            </a:r>
            <a:r>
              <a:rPr lang="en-US" i="1" dirty="0" smtClean="0"/>
              <a:t>named tuple</a:t>
            </a:r>
            <a:r>
              <a:rPr lang="en-US" dirty="0" smtClean="0"/>
              <a:t> interface. You can access the attributes of the class using either the attribute name (e.g. </a:t>
            </a:r>
            <a:r>
              <a:rPr lang="en-US" dirty="0" err="1" smtClean="0">
                <a:latin typeface="Courier New" panose="02070309020205020404" pitchFamily="49" charset="0"/>
                <a:cs typeface="Courier New" panose="02070309020205020404" pitchFamily="49" charset="0"/>
              </a:rPr>
              <a:t>t.tm_year</a:t>
            </a:r>
            <a:r>
              <a:rPr lang="en-US" dirty="0" smtClean="0"/>
              <a:t>) or an index (e.g. </a:t>
            </a:r>
            <a:r>
              <a:rPr lang="en-US" dirty="0" smtClean="0">
                <a:latin typeface="Courier New" panose="02070309020205020404" pitchFamily="49" charset="0"/>
                <a:cs typeface="Courier New" panose="02070309020205020404" pitchFamily="49" charset="0"/>
              </a:rPr>
              <a:t>t[0]</a:t>
            </a:r>
            <a:r>
              <a:rPr lang="en-US" dirty="0" smtClean="0"/>
              <a:t>). </a:t>
            </a:r>
          </a:p>
          <a:p>
            <a:r>
              <a:rPr lang="en-US" dirty="0" smtClean="0"/>
              <a:t>The </a:t>
            </a:r>
            <a:r>
              <a:rPr lang="en-US" dirty="0" err="1" smtClean="0">
                <a:latin typeface="Courier New" panose="02070309020205020404" pitchFamily="49" charset="0"/>
                <a:cs typeface="Courier New" panose="02070309020205020404" pitchFamily="49" charset="0"/>
              </a:rPr>
              <a:t>time.strftime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format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a:t>
            </a:r>
            <a:r>
              <a:rPr lang="en-US" dirty="0" smtClean="0"/>
              <a:t>method can be used to convert a </a:t>
            </a:r>
            <a:r>
              <a:rPr lang="en-US" dirty="0" smtClean="0">
                <a:latin typeface="Courier New" panose="02070309020205020404" pitchFamily="49" charset="0"/>
                <a:cs typeface="Courier New" panose="02070309020205020404" pitchFamily="49" charset="0"/>
              </a:rPr>
              <a:t>struct_time</a:t>
            </a:r>
            <a:r>
              <a:rPr lang="en-US" dirty="0" smtClean="0"/>
              <a:t> object </a:t>
            </a:r>
            <a:r>
              <a:rPr lang="en-US" i="1" dirty="0" smtClean="0">
                <a:latin typeface="Courier New" panose="02070309020205020404" pitchFamily="49" charset="0"/>
                <a:cs typeface="Courier New" panose="02070309020205020404" pitchFamily="49" charset="0"/>
              </a:rPr>
              <a:t>t</a:t>
            </a:r>
            <a:r>
              <a:rPr lang="en-US" dirty="0" smtClean="0"/>
              <a:t> into a readable format. A table of the possible format string arguments is found </a:t>
            </a:r>
            <a:r>
              <a:rPr lang="en-US" dirty="0" smtClean="0">
                <a:hlinkClick r:id="rId2"/>
              </a:rPr>
              <a:t>here</a:t>
            </a:r>
            <a:r>
              <a:rPr lang="en-US" dirty="0" smtClean="0"/>
              <a:t>. </a:t>
            </a:r>
            <a:endParaRPr lang="en-US" dirty="0"/>
          </a:p>
        </p:txBody>
      </p:sp>
    </p:spTree>
    <p:extLst>
      <p:ext uri="{BB962C8B-B14F-4D97-AF65-F5344CB8AC3E}">
        <p14:creationId xmlns:p14="http://schemas.microsoft.com/office/powerpoint/2010/main" val="140014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time.asctime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 </a:t>
            </a:r>
            <a:r>
              <a:rPr lang="en-US" dirty="0" smtClean="0"/>
              <a:t>– converts a </a:t>
            </a:r>
            <a:r>
              <a:rPr lang="en-US" dirty="0" smtClean="0">
                <a:latin typeface="Courier New" panose="02070309020205020404" pitchFamily="49" charset="0"/>
                <a:cs typeface="Courier New" panose="02070309020205020404" pitchFamily="49" charset="0"/>
              </a:rPr>
              <a:t>struct_time</a:t>
            </a:r>
            <a:r>
              <a:rPr lang="en-US" dirty="0" smtClean="0"/>
              <a:t> object </a:t>
            </a:r>
            <a:r>
              <a:rPr lang="en-US" i="1" dirty="0" smtClean="0">
                <a:latin typeface="Courier New" panose="02070309020205020404" pitchFamily="49" charset="0"/>
                <a:cs typeface="Courier New" panose="02070309020205020404" pitchFamily="49" charset="0"/>
              </a:rPr>
              <a:t>t</a:t>
            </a:r>
            <a:r>
              <a:rPr lang="en-US" dirty="0" smtClean="0"/>
              <a:t> into a specific formatted output string. If </a:t>
            </a:r>
            <a:r>
              <a:rPr lang="en-US" i="1" dirty="0" smtClean="0">
                <a:latin typeface="Courier New" panose="02070309020205020404" pitchFamily="49" charset="0"/>
                <a:cs typeface="Courier New" panose="02070309020205020404" pitchFamily="49" charset="0"/>
              </a:rPr>
              <a:t>t</a:t>
            </a:r>
            <a:r>
              <a:rPr lang="en-US" dirty="0" smtClean="0"/>
              <a:t> is not provided, the current time is used.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time.gmtime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 </a:t>
            </a:r>
            <a:r>
              <a:rPr lang="en-US" dirty="0" smtClean="0"/>
              <a:t>– converts a time expressed in seconds </a:t>
            </a:r>
            <a:r>
              <a:rPr lang="en-US" i="1" dirty="0" smtClean="0">
                <a:latin typeface="Courier New" panose="02070309020205020404" pitchFamily="49" charset="0"/>
                <a:cs typeface="Courier New" panose="02070309020205020404" pitchFamily="49" charset="0"/>
              </a:rPr>
              <a:t>s</a:t>
            </a:r>
            <a:r>
              <a:rPr lang="en-US" dirty="0" smtClean="0"/>
              <a:t> since the epoch to a </a:t>
            </a:r>
            <a:r>
              <a:rPr lang="en-US" dirty="0" smtClean="0">
                <a:latin typeface="Courier New" panose="02070309020205020404" pitchFamily="49" charset="0"/>
                <a:cs typeface="Courier New" panose="02070309020205020404" pitchFamily="49" charset="0"/>
              </a:rPr>
              <a:t>struct_time</a:t>
            </a:r>
            <a:r>
              <a:rPr lang="en-US" dirty="0" smtClean="0"/>
              <a:t> object in UTC. If </a:t>
            </a:r>
            <a:r>
              <a:rPr lang="en-US" i="1" dirty="0" smtClean="0">
                <a:latin typeface="Courier New" panose="02070309020205020404" pitchFamily="49" charset="0"/>
                <a:cs typeface="Courier New" panose="02070309020205020404" pitchFamily="49" charset="0"/>
              </a:rPr>
              <a:t>s</a:t>
            </a:r>
            <a:r>
              <a:rPr lang="en-US" dirty="0" smtClean="0"/>
              <a:t> is not provided, </a:t>
            </a:r>
            <a:r>
              <a:rPr lang="en-US" dirty="0" err="1" smtClean="0">
                <a:latin typeface="Courier New" panose="02070309020205020404" pitchFamily="49" charset="0"/>
                <a:cs typeface="Courier New" panose="02070309020205020404" pitchFamily="49" charset="0"/>
              </a:rPr>
              <a:t>time.time</a:t>
            </a:r>
            <a:r>
              <a:rPr lang="en-US" dirty="0" smtClean="0">
                <a:latin typeface="Courier New" panose="02070309020205020404" pitchFamily="49" charset="0"/>
                <a:cs typeface="Courier New" panose="02070309020205020404" pitchFamily="49" charset="0"/>
              </a:rPr>
              <a:t>()</a:t>
            </a:r>
            <a:r>
              <a:rPr lang="en-US" dirty="0" smtClean="0"/>
              <a:t>is used.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time.localtime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 </a:t>
            </a:r>
            <a:r>
              <a:rPr lang="en-US" dirty="0" smtClean="0"/>
              <a:t>– like </a:t>
            </a:r>
            <a:r>
              <a:rPr lang="en-US" dirty="0" err="1" smtClean="0">
                <a:latin typeface="Courier New" panose="02070309020205020404" pitchFamily="49" charset="0"/>
                <a:cs typeface="Courier New" panose="02070309020205020404" pitchFamily="49" charset="0"/>
              </a:rPr>
              <a:t>time.gmtime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a:t>
            </a:r>
            <a:r>
              <a:rPr lang="en-US" dirty="0" smtClean="0"/>
              <a:t>, but converts to a local time.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time.mktime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 </a:t>
            </a:r>
            <a:r>
              <a:rPr lang="en-US" dirty="0" smtClean="0"/>
              <a:t>– inverse of </a:t>
            </a:r>
            <a:r>
              <a:rPr lang="en-US" dirty="0" err="1" smtClean="0">
                <a:latin typeface="Courier New" panose="02070309020205020404" pitchFamily="49" charset="0"/>
                <a:cs typeface="Courier New" panose="02070309020205020404" pitchFamily="49" charset="0"/>
              </a:rPr>
              <a:t>time.localtime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t>Converts a </a:t>
            </a:r>
            <a:r>
              <a:rPr lang="en-US" dirty="0" smtClean="0">
                <a:latin typeface="Courier New" panose="02070309020205020404" pitchFamily="49" charset="0"/>
                <a:cs typeface="Courier New" panose="02070309020205020404" pitchFamily="49" charset="0"/>
              </a:rPr>
              <a:t>struct_time</a:t>
            </a:r>
            <a:r>
              <a:rPr lang="en-US" dirty="0" smtClean="0"/>
              <a:t> object </a:t>
            </a:r>
            <a:r>
              <a:rPr lang="en-US" i="1" dirty="0" smtClean="0">
                <a:latin typeface="Courier New" panose="02070309020205020404" pitchFamily="49" charset="0"/>
                <a:cs typeface="Courier New" panose="02070309020205020404" pitchFamily="49" charset="0"/>
              </a:rPr>
              <a:t>t</a:t>
            </a:r>
            <a:r>
              <a:rPr lang="en-US" dirty="0" smtClean="0"/>
              <a:t> in local time to seconds since the epoch. </a:t>
            </a:r>
            <a:endParaRPr lang="en-US" dirty="0"/>
          </a:p>
        </p:txBody>
      </p:sp>
    </p:spTree>
    <p:extLst>
      <p:ext uri="{BB962C8B-B14F-4D97-AF65-F5344CB8AC3E}">
        <p14:creationId xmlns:p14="http://schemas.microsoft.com/office/powerpoint/2010/main" val="283443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time</a:t>
            </a:r>
            <a:endParaRPr lang="en-US" dirty="0"/>
          </a:p>
        </p:txBody>
      </p:sp>
      <p:sp>
        <p:nvSpPr>
          <p:cNvPr id="4" name="Rectangle 3"/>
          <p:cNvSpPr/>
          <p:nvPr/>
        </p:nvSpPr>
        <p:spPr>
          <a:xfrm>
            <a:off x="1169773" y="2084832"/>
            <a:ext cx="9209903"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1433264623.282071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gmtime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chemeClr val="tx1">
                    <a:lumMod val="95000"/>
                  </a:schemeClr>
                </a:solidFill>
                <a:latin typeface="Courier New" panose="02070309020205020404" pitchFamily="49" charset="0"/>
              </a:rPr>
              <a:t>time.struct_time</a:t>
            </a:r>
            <a:r>
              <a:rPr lang="en-US" sz="2000" dirty="0" smtClean="0">
                <a:solidFill>
                  <a:schemeClr val="tx1">
                    <a:lumMod val="95000"/>
                  </a:schemeClr>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tm_year</a:t>
            </a:r>
            <a:r>
              <a:rPr lang="en-US" sz="2000" dirty="0" smtClean="0">
                <a:solidFill>
                  <a:schemeClr val="tx1">
                    <a:lumMod val="95000"/>
                  </a:schemeClr>
                </a:solidFill>
                <a:latin typeface="Courier New" panose="02070309020205020404" pitchFamily="49" charset="0"/>
              </a:rPr>
              <a:t>=2015</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tm_mon</a:t>
            </a:r>
            <a:r>
              <a:rPr lang="en-US" sz="2000" dirty="0">
                <a:solidFill>
                  <a:schemeClr val="tx1">
                    <a:lumMod val="95000"/>
                  </a:schemeClr>
                </a:solidFill>
                <a:latin typeface="Courier New" panose="02070309020205020404" pitchFamily="49" charset="0"/>
              </a:rPr>
              <a:t>=6, </a:t>
            </a:r>
            <a:r>
              <a:rPr lang="en-US" sz="2000" dirty="0" err="1">
                <a:solidFill>
                  <a:schemeClr val="tx1">
                    <a:lumMod val="95000"/>
                  </a:schemeClr>
                </a:solidFill>
                <a:latin typeface="Courier New" panose="02070309020205020404" pitchFamily="49" charset="0"/>
              </a:rPr>
              <a:t>tm_mday</a:t>
            </a:r>
            <a:r>
              <a:rPr lang="en-US" sz="2000" dirty="0">
                <a:solidFill>
                  <a:schemeClr val="tx1">
                    <a:lumMod val="95000"/>
                  </a:schemeClr>
                </a:solidFill>
                <a:latin typeface="Courier New" panose="02070309020205020404" pitchFamily="49" charset="0"/>
              </a:rPr>
              <a:t>=2, </a:t>
            </a:r>
            <a:r>
              <a:rPr lang="en-US" sz="2000" dirty="0" err="1">
                <a:solidFill>
                  <a:schemeClr val="tx1">
                    <a:lumMod val="95000"/>
                  </a:schemeClr>
                </a:solidFill>
                <a:latin typeface="Courier New" panose="02070309020205020404" pitchFamily="49" charset="0"/>
              </a:rPr>
              <a:t>tm_hour</a:t>
            </a:r>
            <a:r>
              <a:rPr lang="en-US" sz="2000" dirty="0">
                <a:solidFill>
                  <a:schemeClr val="tx1">
                    <a:lumMod val="95000"/>
                  </a:schemeClr>
                </a:solidFill>
                <a:latin typeface="Courier New" panose="02070309020205020404" pitchFamily="49" charset="0"/>
              </a:rPr>
              <a:t>=17, </a:t>
            </a:r>
            <a:r>
              <a:rPr lang="en-US" sz="2000" dirty="0" err="1">
                <a:solidFill>
                  <a:schemeClr val="tx1">
                    <a:lumMod val="95000"/>
                  </a:schemeClr>
                </a:solidFill>
                <a:latin typeface="Courier New" panose="02070309020205020404" pitchFamily="49" charset="0"/>
              </a:rPr>
              <a:t>tm_min</a:t>
            </a:r>
            <a:r>
              <a:rPr lang="en-US" sz="2000" dirty="0">
                <a:solidFill>
                  <a:schemeClr val="tx1">
                    <a:lumMod val="95000"/>
                  </a:schemeClr>
                </a:solidFill>
                <a:latin typeface="Courier New" panose="02070309020205020404" pitchFamily="49" charset="0"/>
              </a:rPr>
              <a:t>=3, </a:t>
            </a:r>
            <a:r>
              <a:rPr lang="en-US" sz="2000" dirty="0" err="1">
                <a:solidFill>
                  <a:schemeClr val="tx1">
                    <a:lumMod val="95000"/>
                  </a:schemeClr>
                </a:solidFill>
                <a:latin typeface="Courier New" panose="02070309020205020404" pitchFamily="49" charset="0"/>
              </a:rPr>
              <a:t>tm_sec</a:t>
            </a:r>
            <a:r>
              <a:rPr lang="en-US" sz="2000" dirty="0">
                <a:solidFill>
                  <a:schemeClr val="tx1">
                    <a:lumMod val="95000"/>
                  </a:schemeClr>
                </a:solidFill>
                <a:latin typeface="Courier New" panose="02070309020205020404" pitchFamily="49" charset="0"/>
              </a:rPr>
              <a:t>=58, </a:t>
            </a:r>
            <a:r>
              <a:rPr lang="en-US" sz="2000" dirty="0" err="1">
                <a:solidFill>
                  <a:schemeClr val="tx1">
                    <a:lumMod val="95000"/>
                  </a:schemeClr>
                </a:solidFill>
                <a:latin typeface="Courier New" panose="02070309020205020404" pitchFamily="49" charset="0"/>
              </a:rPr>
              <a:t>tm_wday</a:t>
            </a:r>
            <a:r>
              <a:rPr lang="en-US" sz="2000" dirty="0">
                <a:solidFill>
                  <a:schemeClr val="tx1">
                    <a:lumMod val="95000"/>
                  </a:schemeClr>
                </a:solidFill>
                <a:latin typeface="Courier New" panose="02070309020205020404" pitchFamily="49" charset="0"/>
              </a:rPr>
              <a:t>=1, </a:t>
            </a:r>
            <a:r>
              <a:rPr lang="en-US" sz="2000" dirty="0" err="1">
                <a:solidFill>
                  <a:schemeClr val="tx1">
                    <a:lumMod val="95000"/>
                  </a:schemeClr>
                </a:solidFill>
                <a:latin typeface="Courier New" panose="02070309020205020404" pitchFamily="49" charset="0"/>
              </a:rPr>
              <a:t>tm_yday</a:t>
            </a:r>
            <a:r>
              <a:rPr lang="en-US" sz="2000" dirty="0">
                <a:solidFill>
                  <a:schemeClr val="tx1">
                    <a:lumMod val="95000"/>
                  </a:schemeClr>
                </a:solidFill>
                <a:latin typeface="Courier New" panose="02070309020205020404" pitchFamily="49" charset="0"/>
              </a:rPr>
              <a:t>=153, </a:t>
            </a:r>
            <a:r>
              <a:rPr lang="en-US" sz="2000" dirty="0" err="1">
                <a:solidFill>
                  <a:schemeClr val="tx1">
                    <a:lumMod val="95000"/>
                  </a:schemeClr>
                </a:solidFill>
                <a:latin typeface="Courier New" panose="02070309020205020404" pitchFamily="49" charset="0"/>
              </a:rPr>
              <a:t>tm_isdst</a:t>
            </a:r>
            <a:r>
              <a:rPr lang="en-US" sz="2000" dirty="0">
                <a:solidFill>
                  <a:schemeClr val="tx1">
                    <a:lumMod val="95000"/>
                  </a:schemeClr>
                </a:solidFill>
                <a:latin typeface="Courier New" panose="02070309020205020404" pitchFamily="49" charset="0"/>
              </a:rPr>
              <a:t>=0)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localtime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chemeClr val="tx1">
                    <a:lumMod val="95000"/>
                  </a:schemeClr>
                </a:solidFill>
                <a:latin typeface="Courier New" panose="02070309020205020404" pitchFamily="49" charset="0"/>
              </a:rPr>
              <a:t>time.struct_time</a:t>
            </a:r>
            <a:r>
              <a:rPr lang="en-US" sz="2000" dirty="0" smtClean="0">
                <a:solidFill>
                  <a:schemeClr val="tx1">
                    <a:lumMod val="95000"/>
                  </a:schemeClr>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tm_year</a:t>
            </a:r>
            <a:r>
              <a:rPr lang="en-US" sz="2000" dirty="0" smtClean="0">
                <a:solidFill>
                  <a:schemeClr val="tx1">
                    <a:lumMod val="95000"/>
                  </a:schemeClr>
                </a:solidFill>
                <a:latin typeface="Courier New" panose="02070309020205020404" pitchFamily="49" charset="0"/>
              </a:rPr>
              <a:t>=2015</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tm_mon</a:t>
            </a:r>
            <a:r>
              <a:rPr lang="en-US" sz="2000" dirty="0">
                <a:solidFill>
                  <a:schemeClr val="tx1">
                    <a:lumMod val="95000"/>
                  </a:schemeClr>
                </a:solidFill>
                <a:latin typeface="Courier New" panose="02070309020205020404" pitchFamily="49" charset="0"/>
              </a:rPr>
              <a:t>=6, </a:t>
            </a:r>
            <a:r>
              <a:rPr lang="en-US" sz="2000" dirty="0" err="1">
                <a:solidFill>
                  <a:schemeClr val="tx1">
                    <a:lumMod val="95000"/>
                  </a:schemeClr>
                </a:solidFill>
                <a:latin typeface="Courier New" panose="02070309020205020404" pitchFamily="49" charset="0"/>
              </a:rPr>
              <a:t>tm_mday</a:t>
            </a:r>
            <a:r>
              <a:rPr lang="en-US" sz="2000" dirty="0">
                <a:solidFill>
                  <a:schemeClr val="tx1">
                    <a:lumMod val="95000"/>
                  </a:schemeClr>
                </a:solidFill>
                <a:latin typeface="Courier New" panose="02070309020205020404" pitchFamily="49" charset="0"/>
              </a:rPr>
              <a:t>=2, </a:t>
            </a:r>
            <a:r>
              <a:rPr lang="en-US" sz="2000" dirty="0" err="1">
                <a:solidFill>
                  <a:schemeClr val="tx1">
                    <a:lumMod val="95000"/>
                  </a:schemeClr>
                </a:solidFill>
                <a:latin typeface="Courier New" panose="02070309020205020404" pitchFamily="49" charset="0"/>
              </a:rPr>
              <a:t>tm_hour</a:t>
            </a:r>
            <a:r>
              <a:rPr lang="en-US" sz="2000" dirty="0">
                <a:solidFill>
                  <a:schemeClr val="tx1">
                    <a:lumMod val="95000"/>
                  </a:schemeClr>
                </a:solidFill>
                <a:latin typeface="Courier New" panose="02070309020205020404" pitchFamily="49" charset="0"/>
              </a:rPr>
              <a:t>=13, </a:t>
            </a:r>
            <a:r>
              <a:rPr lang="en-US" sz="2000" dirty="0" err="1">
                <a:solidFill>
                  <a:schemeClr val="tx1">
                    <a:lumMod val="95000"/>
                  </a:schemeClr>
                </a:solidFill>
                <a:latin typeface="Courier New" panose="02070309020205020404" pitchFamily="49" charset="0"/>
              </a:rPr>
              <a:t>tm_min</a:t>
            </a:r>
            <a:r>
              <a:rPr lang="en-US" sz="2000" dirty="0">
                <a:solidFill>
                  <a:schemeClr val="tx1">
                    <a:lumMod val="95000"/>
                  </a:schemeClr>
                </a:solidFill>
                <a:latin typeface="Courier New" panose="02070309020205020404" pitchFamily="49" charset="0"/>
              </a:rPr>
              <a:t>=4, </a:t>
            </a:r>
            <a:r>
              <a:rPr lang="en-US" sz="2000" dirty="0" err="1">
                <a:solidFill>
                  <a:schemeClr val="tx1">
                    <a:lumMod val="95000"/>
                  </a:schemeClr>
                </a:solidFill>
                <a:latin typeface="Courier New" panose="02070309020205020404" pitchFamily="49" charset="0"/>
              </a:rPr>
              <a:t>tm_sec</a:t>
            </a:r>
            <a:r>
              <a:rPr lang="en-US" sz="2000" dirty="0">
                <a:solidFill>
                  <a:schemeClr val="tx1">
                    <a:lumMod val="95000"/>
                  </a:schemeClr>
                </a:solidFill>
                <a:latin typeface="Courier New" panose="02070309020205020404" pitchFamily="49" charset="0"/>
              </a:rPr>
              <a:t>=8, </a:t>
            </a:r>
            <a:r>
              <a:rPr lang="en-US" sz="2000" dirty="0" err="1">
                <a:solidFill>
                  <a:schemeClr val="tx1">
                    <a:lumMod val="95000"/>
                  </a:schemeClr>
                </a:solidFill>
                <a:latin typeface="Courier New" panose="02070309020205020404" pitchFamily="49" charset="0"/>
              </a:rPr>
              <a:t>tm_wday</a:t>
            </a:r>
            <a:r>
              <a:rPr lang="en-US" sz="2000" dirty="0">
                <a:solidFill>
                  <a:schemeClr val="tx1">
                    <a:lumMod val="95000"/>
                  </a:schemeClr>
                </a:solidFill>
                <a:latin typeface="Courier New" panose="02070309020205020404" pitchFamily="49" charset="0"/>
              </a:rPr>
              <a:t>=1, </a:t>
            </a:r>
            <a:r>
              <a:rPr lang="en-US" sz="2000" dirty="0" err="1">
                <a:solidFill>
                  <a:schemeClr val="tx1">
                    <a:lumMod val="95000"/>
                  </a:schemeClr>
                </a:solidFill>
                <a:latin typeface="Courier New" panose="02070309020205020404" pitchFamily="49" charset="0"/>
              </a:rPr>
              <a:t>tm_yday</a:t>
            </a:r>
            <a:r>
              <a:rPr lang="en-US" sz="2000" dirty="0">
                <a:solidFill>
                  <a:schemeClr val="tx1">
                    <a:lumMod val="95000"/>
                  </a:schemeClr>
                </a:solidFill>
                <a:latin typeface="Courier New" panose="02070309020205020404" pitchFamily="49" charset="0"/>
              </a:rPr>
              <a:t>=153, </a:t>
            </a:r>
            <a:r>
              <a:rPr lang="en-US" sz="2000" dirty="0" err="1">
                <a:solidFill>
                  <a:schemeClr val="tx1">
                    <a:lumMod val="95000"/>
                  </a:schemeClr>
                </a:solidFill>
                <a:latin typeface="Courier New" panose="02070309020205020404" pitchFamily="49" charset="0"/>
              </a:rPr>
              <a:t>tm_isdst</a:t>
            </a:r>
            <a:r>
              <a:rPr lang="en-US" sz="2000" dirty="0">
                <a:solidFill>
                  <a:schemeClr val="tx1">
                    <a:lumMod val="95000"/>
                  </a:schemeClr>
                </a:solidFill>
                <a:latin typeface="Courier New" panose="02070309020205020404" pitchFamily="49" charset="0"/>
              </a:rPr>
              <a:t>=1)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asctime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localtime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'Tue </a:t>
            </a:r>
            <a:r>
              <a:rPr lang="en-US" sz="2000" dirty="0">
                <a:solidFill>
                  <a:schemeClr val="tx1">
                    <a:lumMod val="95000"/>
                  </a:schemeClr>
                </a:solidFill>
                <a:latin typeface="Courier New" panose="02070309020205020404" pitchFamily="49" charset="0"/>
              </a:rPr>
              <a:t>Jun 2 13:05:00 2015'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strftime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 %B %d, %Y"</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time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localtime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'Tuesday</a:t>
            </a:r>
            <a:r>
              <a:rPr lang="en-US" sz="2000" dirty="0">
                <a:solidFill>
                  <a:schemeClr val="tx1">
                    <a:lumMod val="95000"/>
                  </a:schemeClr>
                </a:solidFill>
                <a:latin typeface="Courier New" panose="02070309020205020404" pitchFamily="49" charset="0"/>
              </a:rPr>
              <a:t>, June 02, 2015'</a:t>
            </a:r>
            <a:endParaRPr lang="en-US" sz="2000" dirty="0">
              <a:solidFill>
                <a:schemeClr val="tx1">
                  <a:lumMod val="95000"/>
                </a:schemeClr>
              </a:solidFill>
              <a:effectLst/>
            </a:endParaRPr>
          </a:p>
        </p:txBody>
      </p:sp>
    </p:spTree>
    <p:extLst>
      <p:ext uri="{BB962C8B-B14F-4D97-AF65-F5344CB8AC3E}">
        <p14:creationId xmlns:p14="http://schemas.microsoft.com/office/powerpoint/2010/main" val="270542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 </a:t>
            </a:r>
            <a:endParaRPr lang="en-US" dirty="0"/>
          </a:p>
        </p:txBody>
      </p:sp>
      <p:sp>
        <p:nvSpPr>
          <p:cNvPr id="3" name="Content Placeholder 2"/>
          <p:cNvSpPr>
            <a:spLocks noGrp="1"/>
          </p:cNvSpPr>
          <p:nvPr>
            <p:ph idx="1"/>
          </p:nvPr>
        </p:nvSpPr>
        <p:spPr/>
        <p:txBody>
          <a:bodyPr/>
          <a:lstStyle/>
          <a:p>
            <a:r>
              <a:rPr lang="en-US" dirty="0" smtClean="0"/>
              <a:t>The sys module </a:t>
            </a:r>
            <a:r>
              <a:rPr lang="en-US" dirty="0"/>
              <a:t>provides access to some variables used or maintained by the interpreter </a:t>
            </a:r>
            <a:r>
              <a:rPr lang="en-US" dirty="0" smtClean="0"/>
              <a:t>as well as some methods for interacting with the interpreter. It allows you to receive information about the runtime environment as well as make modifications to it. </a:t>
            </a:r>
          </a:p>
          <a:p>
            <a:endParaRPr lang="en-US" dirty="0"/>
          </a:p>
          <a:p>
            <a:r>
              <a:rPr lang="en-US" dirty="0" smtClean="0"/>
              <a:t>To use the sys module, just execute the </a:t>
            </a:r>
            <a:r>
              <a:rPr lang="en-US" dirty="0" smtClean="0">
                <a:latin typeface="Courier New" panose="02070309020205020404" pitchFamily="49" charset="0"/>
                <a:cs typeface="Courier New" panose="02070309020205020404" pitchFamily="49" charset="0"/>
              </a:rPr>
              <a:t>import sys</a:t>
            </a:r>
            <a:r>
              <a:rPr lang="en-US" dirty="0" smtClean="0">
                <a:cs typeface="Courier New" panose="02070309020205020404" pitchFamily="49" charset="0"/>
              </a:rPr>
              <a:t> </a:t>
            </a:r>
            <a:r>
              <a:rPr lang="en-US" dirty="0" smtClean="0"/>
              <a:t>statement.</a:t>
            </a:r>
            <a:endParaRPr lang="en-US" dirty="0"/>
          </a:p>
        </p:txBody>
      </p:sp>
    </p:spTree>
    <p:extLst>
      <p:ext uri="{BB962C8B-B14F-4D97-AF65-F5344CB8AC3E}">
        <p14:creationId xmlns:p14="http://schemas.microsoft.com/office/powerpoint/2010/main" val="227023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As we’ve already seen, one of the most common ways to use the sys module is to access arguments passed to the program. This is done with the </a:t>
            </a:r>
            <a:r>
              <a:rPr lang="en-US" dirty="0" err="1" smtClean="0">
                <a:latin typeface="Courier New" panose="02070309020205020404" pitchFamily="49" charset="0"/>
                <a:cs typeface="Courier New" panose="02070309020205020404" pitchFamily="49" charset="0"/>
              </a:rPr>
              <a:t>sys.argv</a:t>
            </a:r>
            <a:r>
              <a:rPr lang="en-US" dirty="0" smtClean="0"/>
              <a:t> list. </a:t>
            </a:r>
          </a:p>
          <a:p>
            <a:r>
              <a:rPr lang="en-US" dirty="0" smtClean="0"/>
              <a:t>The first element of the </a:t>
            </a:r>
            <a:r>
              <a:rPr lang="en-US" dirty="0" err="1" smtClean="0">
                <a:latin typeface="Courier New" panose="02070309020205020404" pitchFamily="49" charset="0"/>
                <a:cs typeface="Courier New" panose="02070309020205020404" pitchFamily="49" charset="0"/>
              </a:rPr>
              <a:t>sys.argv</a:t>
            </a:r>
            <a:r>
              <a:rPr lang="en-US" dirty="0" smtClean="0"/>
              <a:t> list is always the module name, followed by the whitespace-separated arguments. </a:t>
            </a:r>
            <a:endParaRPr lang="en-US" dirty="0"/>
          </a:p>
        </p:txBody>
      </p:sp>
      <p:sp>
        <p:nvSpPr>
          <p:cNvPr id="4" name="Rectangle 3"/>
          <p:cNvSpPr/>
          <p:nvPr/>
        </p:nvSpPr>
        <p:spPr>
          <a:xfrm>
            <a:off x="1661652" y="3839016"/>
            <a:ext cx="9379974" cy="2862322"/>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sys.argv</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is "</a:t>
            </a:r>
            <a:r>
              <a:rPr lang="en-US" dirty="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sys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argv</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python testargs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py here are some arguments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[0</a:t>
            </a:r>
            <a:r>
              <a:rPr lang="en-US" dirty="0">
                <a:latin typeface="Courier New" panose="02070309020205020404" pitchFamily="49" charset="0"/>
              </a:rPr>
              <a:t>] is testargs.py </a:t>
            </a:r>
            <a:r>
              <a:rPr lang="en-US" dirty="0" smtClean="0">
                <a:latin typeface="Courier New" panose="02070309020205020404" pitchFamily="49" charset="0"/>
              </a:rPr>
              <a:t/>
            </a:r>
            <a:br>
              <a:rPr lang="en-US" dirty="0" smtClean="0">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[1</a:t>
            </a:r>
            <a:r>
              <a:rPr lang="en-US" dirty="0">
                <a:latin typeface="Courier New" panose="02070309020205020404" pitchFamily="49" charset="0"/>
              </a:rPr>
              <a:t>] is here </a:t>
            </a:r>
            <a:r>
              <a:rPr lang="en-US" dirty="0" smtClean="0">
                <a:latin typeface="Courier New" panose="02070309020205020404" pitchFamily="49" charset="0"/>
              </a:rPr>
              <a:t/>
            </a:r>
            <a:br>
              <a:rPr lang="en-US" dirty="0" smtClean="0">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[2</a:t>
            </a:r>
            <a:r>
              <a:rPr lang="en-US" dirty="0">
                <a:latin typeface="Courier New" panose="02070309020205020404" pitchFamily="49" charset="0"/>
              </a:rPr>
              <a:t>] is are </a:t>
            </a:r>
            <a:r>
              <a:rPr lang="en-US" dirty="0" smtClean="0">
                <a:latin typeface="Courier New" panose="02070309020205020404" pitchFamily="49" charset="0"/>
              </a:rPr>
              <a:t/>
            </a:r>
            <a:br>
              <a:rPr lang="en-US" dirty="0" smtClean="0">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[3</a:t>
            </a:r>
            <a:r>
              <a:rPr lang="en-US" dirty="0">
                <a:latin typeface="Courier New" panose="02070309020205020404" pitchFamily="49" charset="0"/>
              </a:rPr>
              <a:t>] is some </a:t>
            </a:r>
            <a:r>
              <a:rPr lang="en-US" dirty="0" smtClean="0">
                <a:latin typeface="Courier New" panose="02070309020205020404" pitchFamily="49" charset="0"/>
              </a:rPr>
              <a:t/>
            </a:r>
            <a:br>
              <a:rPr lang="en-US" dirty="0" smtClean="0">
                <a:latin typeface="Courier New" panose="02070309020205020404" pitchFamily="49" charset="0"/>
              </a:rPr>
            </a:br>
            <a:r>
              <a:rPr lang="en-US" dirty="0" err="1" smtClean="0">
                <a:latin typeface="Courier New" panose="02070309020205020404" pitchFamily="49" charset="0"/>
              </a:rPr>
              <a:t>sys.argv</a:t>
            </a:r>
            <a:r>
              <a:rPr lang="en-US" dirty="0" smtClean="0">
                <a:latin typeface="Courier New" panose="02070309020205020404" pitchFamily="49" charset="0"/>
              </a:rPr>
              <a:t>[4</a:t>
            </a:r>
            <a:r>
              <a:rPr lang="en-US" dirty="0">
                <a:latin typeface="Courier New" panose="02070309020205020404" pitchFamily="49" charset="0"/>
              </a:rPr>
              <a:t>] is arguments</a:t>
            </a:r>
            <a:endParaRPr lang="en-US" dirty="0">
              <a:effectLst/>
            </a:endParaRPr>
          </a:p>
        </p:txBody>
      </p:sp>
    </p:spTree>
    <p:extLst>
      <p:ext uri="{BB962C8B-B14F-4D97-AF65-F5344CB8AC3E}">
        <p14:creationId xmlns:p14="http://schemas.microsoft.com/office/powerpoint/2010/main" val="265456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sys.path</a:t>
            </a:r>
            <a:r>
              <a:rPr lang="en-US" dirty="0" smtClean="0"/>
              <a:t> variable specifies the locations where Python will look for imported modules. The </a:t>
            </a:r>
            <a:r>
              <a:rPr lang="en-US" dirty="0" err="1" smtClean="0"/>
              <a:t>sys.path</a:t>
            </a:r>
            <a:r>
              <a:rPr lang="en-US" dirty="0" smtClean="0"/>
              <a:t> variable is also a list and may be freely manipulated by the running program. The first element is always the “current” directory where the top-level module resides. </a:t>
            </a:r>
            <a:endParaRPr lang="en-US" dirty="0"/>
          </a:p>
        </p:txBody>
      </p:sp>
      <p:sp>
        <p:nvSpPr>
          <p:cNvPr id="4" name="Rectangle 3"/>
          <p:cNvSpPr/>
          <p:nvPr/>
        </p:nvSpPr>
        <p:spPr>
          <a:xfrm>
            <a:off x="796413" y="3724037"/>
            <a:ext cx="6735097" cy="2723823"/>
          </a:xfrm>
          <a:prstGeom prst="rect">
            <a:avLst/>
          </a:prstGeom>
        </p:spPr>
        <p:txBody>
          <a:bodyPr wrap="square">
            <a:spAutoFit/>
          </a:bodyPr>
          <a:lstStyle/>
          <a:p>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sys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print</a:t>
            </a:r>
            <a:r>
              <a:rPr lang="en-US" sz="1900" dirty="0" smtClean="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"path has"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len</a:t>
            </a:r>
            <a:r>
              <a:rPr lang="en-US" sz="1900" b="1" dirty="0">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a:t>
            </a:r>
            <a:r>
              <a:rPr lang="en-US" sz="1900" dirty="0" smtClean="0">
                <a:solidFill>
                  <a:srgbClr val="66FF00"/>
                </a:solidFill>
                <a:latin typeface="Courier New" panose="02070309020205020404" pitchFamily="49" charset="0"/>
              </a:rPr>
              <a:t>members"</a:t>
            </a:r>
            <a:br>
              <a:rPr lang="en-US" sz="1900" dirty="0" smtClean="0">
                <a:solidFill>
                  <a:srgbClr val="66FF00"/>
                </a:solidFill>
                <a:latin typeface="Courier New" panose="02070309020205020404" pitchFamily="49" charset="0"/>
              </a:rPr>
            </a:br>
            <a:r>
              <a:rPr lang="en-US" sz="1900" dirty="0">
                <a:solidFill>
                  <a:srgbClr val="FFFFFF"/>
                </a:solidFill>
                <a:latin typeface="Courier New" panose="02070309020205020404" pitchFamily="49" charset="0"/>
              </a:rPr>
              <a:t/>
            </a:r>
            <a:br>
              <a:rPr lang="en-US" sz="1900" dirty="0">
                <a:solidFill>
                  <a:srgbClr val="FFFFFF"/>
                </a:solidFill>
                <a:latin typeface="Courier New" panose="02070309020205020404" pitchFamily="49" charset="0"/>
              </a:rPr>
            </a:br>
            <a:r>
              <a:rPr lang="en-US" sz="1900" dirty="0" err="1" smtClean="0">
                <a:solidFill>
                  <a:srgbClr val="FFFFFF"/>
                </a:solidFill>
                <a:latin typeface="Courier New" panose="02070309020205020404" pitchFamily="49" charset="0"/>
              </a:rPr>
              <a:t>sys</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path</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insert</a:t>
            </a:r>
            <a:r>
              <a:rPr lang="en-US" sz="1900" b="1" dirty="0" smtClean="0">
                <a:solidFill>
                  <a:srgbClr val="FFCC00"/>
                </a:solidFill>
                <a:latin typeface="Courier New" panose="02070309020205020404" pitchFamily="49" charset="0"/>
              </a:rPr>
              <a:t>(</a:t>
            </a:r>
            <a:r>
              <a:rPr lang="en-US" sz="1900" dirty="0" smtClean="0">
                <a:solidFill>
                  <a:srgbClr val="99CC99"/>
                </a:solidFill>
                <a:latin typeface="Courier New" panose="02070309020205020404" pitchFamily="49" charset="0"/>
              </a:rPr>
              <a:t>0</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"samples"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import</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sample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err="1" smtClean="0">
                <a:solidFill>
                  <a:srgbClr val="FFFFFF"/>
                </a:solidFill>
                <a:latin typeface="Courier New" panose="02070309020205020404" pitchFamily="49" charset="0"/>
              </a:rPr>
              <a:t>sys</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path</a:t>
            </a:r>
            <a:r>
              <a:rPr lang="en-US" sz="1900" dirty="0" smtClean="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import</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math </a:t>
            </a:r>
            <a:endParaRPr lang="en-US" sz="1900" dirty="0">
              <a:effectLst/>
            </a:endParaRPr>
          </a:p>
        </p:txBody>
      </p:sp>
      <p:cxnSp>
        <p:nvCxnSpPr>
          <p:cNvPr id="6" name="Straight Connector 5"/>
          <p:cNvCxnSpPr/>
          <p:nvPr/>
        </p:nvCxnSpPr>
        <p:spPr>
          <a:xfrm>
            <a:off x="7098890" y="3724037"/>
            <a:ext cx="0" cy="258532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256206" y="3724037"/>
            <a:ext cx="4935794" cy="2031325"/>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python </a:t>
            </a:r>
            <a:r>
              <a:rPr lang="en-US" dirty="0">
                <a:latin typeface="Courier New" panose="02070309020205020404" pitchFamily="49" charset="0"/>
                <a:cs typeface="Courier New" panose="02070309020205020404" pitchFamily="49" charset="0"/>
              </a:rPr>
              <a:t>systest.py</a:t>
            </a:r>
          </a:p>
          <a:p>
            <a:r>
              <a:rPr lang="en-US" dirty="0">
                <a:latin typeface="Courier New" panose="02070309020205020404" pitchFamily="49" charset="0"/>
                <a:cs typeface="Courier New" panose="02070309020205020404" pitchFamily="49" charset="0"/>
              </a:rPr>
              <a:t>path has 8 members</a:t>
            </a:r>
          </a:p>
          <a:p>
            <a:r>
              <a:rPr lang="en-US" dirty="0">
                <a:latin typeface="Courier New" panose="02070309020205020404" pitchFamily="49" charset="0"/>
                <a:cs typeface="Courier New" panose="02070309020205020404" pitchFamily="49" charset="0"/>
              </a:rPr>
              <a:t>Hello from the sample module!</a:t>
            </a:r>
          </a:p>
          <a:p>
            <a:r>
              <a:rPr lang="en-US" dirty="0" err="1">
                <a:latin typeface="Courier New" panose="02070309020205020404" pitchFamily="49" charset="0"/>
                <a:cs typeface="Courier New" panose="02070309020205020404" pitchFamily="49" charset="0"/>
              </a:rPr>
              <a:t>Traceback</a:t>
            </a:r>
            <a:r>
              <a:rPr lang="en-US" dirty="0">
                <a:latin typeface="Courier New" panose="02070309020205020404" pitchFamily="49" charset="0"/>
                <a:cs typeface="Courier New" panose="02070309020205020404" pitchFamily="49" charset="0"/>
              </a:rPr>
              <a:t> (most recent call last):</a:t>
            </a:r>
          </a:p>
          <a:p>
            <a:r>
              <a:rPr lang="en-US" dirty="0">
                <a:latin typeface="Courier New" panose="02070309020205020404" pitchFamily="49" charset="0"/>
                <a:cs typeface="Courier New" panose="02070309020205020404" pitchFamily="49" charset="0"/>
              </a:rPr>
              <a:t>  File "systest.py", line 9, in ?</a:t>
            </a:r>
          </a:p>
          <a:p>
            <a:r>
              <a:rPr lang="en-US" dirty="0">
                <a:latin typeface="Courier New" panose="02070309020205020404" pitchFamily="49" charset="0"/>
                <a:cs typeface="Courier New" panose="02070309020205020404" pitchFamily="49" charset="0"/>
              </a:rPr>
              <a:t>    import math</a:t>
            </a:r>
          </a:p>
          <a:p>
            <a:r>
              <a:rPr lang="en-US" dirty="0" err="1">
                <a:latin typeface="Courier New" panose="02070309020205020404" pitchFamily="49" charset="0"/>
                <a:cs typeface="Courier New" panose="02070309020205020404" pitchFamily="49" charset="0"/>
              </a:rPr>
              <a:t>ImportError</a:t>
            </a:r>
            <a:r>
              <a:rPr lang="en-US" dirty="0">
                <a:latin typeface="Courier New" panose="02070309020205020404" pitchFamily="49" charset="0"/>
                <a:cs typeface="Courier New" panose="02070309020205020404" pitchFamily="49" charset="0"/>
              </a:rPr>
              <a:t>: No module named math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424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language</a:t>
            </a:r>
            <a:endParaRPr lang="en-US" dirty="0"/>
          </a:p>
        </p:txBody>
      </p:sp>
      <p:sp>
        <p:nvSpPr>
          <p:cNvPr id="3" name="Content Placeholder 2"/>
          <p:cNvSpPr>
            <a:spLocks noGrp="1"/>
          </p:cNvSpPr>
          <p:nvPr>
            <p:ph idx="1"/>
          </p:nvPr>
        </p:nvSpPr>
        <p:spPr/>
        <p:txBody>
          <a:bodyPr/>
          <a:lstStyle/>
          <a:p>
            <a:r>
              <a:rPr lang="en-US" dirty="0" smtClean="0"/>
              <a:t>Believe it or not, you now have all the Python syntax and structures you need already. At this point, we can turn our attention to writing applications in Python.</a:t>
            </a:r>
            <a:br>
              <a:rPr lang="en-US" dirty="0" smtClean="0"/>
            </a:br>
            <a:r>
              <a:rPr lang="en-US" dirty="0" smtClean="0"/>
              <a:t/>
            </a:r>
            <a:br>
              <a:rPr lang="en-US" dirty="0" smtClean="0"/>
            </a:br>
            <a:r>
              <a:rPr lang="en-US" dirty="0" smtClean="0"/>
              <a:t>There will still be some points to be made about the Python language as we continue the course, but they will be brought to your attention when they come up. </a:t>
            </a:r>
            <a:br>
              <a:rPr lang="en-US" dirty="0" smtClean="0"/>
            </a:br>
            <a:endParaRPr lang="en-US" dirty="0" smtClean="0"/>
          </a:p>
          <a:p>
            <a:r>
              <a:rPr lang="en-US" dirty="0" smtClean="0"/>
              <a:t>For now, let’s start by learning some of the libraries that every Python programmer must know. </a:t>
            </a:r>
            <a:endParaRPr lang="en-US" dirty="0"/>
          </a:p>
        </p:txBody>
      </p:sp>
    </p:spTree>
    <p:extLst>
      <p:ext uri="{BB962C8B-B14F-4D97-AF65-F5344CB8AC3E}">
        <p14:creationId xmlns:p14="http://schemas.microsoft.com/office/powerpoint/2010/main" val="1728957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a:xfrm>
            <a:off x="1024128" y="2286000"/>
            <a:ext cx="10125653" cy="4023360"/>
          </a:xfrm>
        </p:spPr>
        <p:txBody>
          <a:bodyPr/>
          <a:lstStyle/>
          <a:p>
            <a:r>
              <a:rPr lang="en-US" dirty="0" smtClean="0"/>
              <a:t>Note that there are some modules that are always available to the interpreter because they are built-in. The sys module is one of them. Use </a:t>
            </a:r>
            <a:r>
              <a:rPr lang="en-US" dirty="0" err="1">
                <a:latin typeface="Courier New" panose="02070309020205020404" pitchFamily="49" charset="0"/>
                <a:cs typeface="Courier New" panose="02070309020205020404" pitchFamily="49" charset="0"/>
              </a:rPr>
              <a:t>sys.builtin_module_names</a:t>
            </a:r>
            <a:r>
              <a:rPr lang="en-US" dirty="0"/>
              <a:t> to see which modules are </a:t>
            </a:r>
            <a:r>
              <a:rPr lang="en-US" dirty="0" smtClean="0"/>
              <a:t>built-in. </a:t>
            </a:r>
            <a:endParaRPr lang="en-US" dirty="0"/>
          </a:p>
        </p:txBody>
      </p:sp>
      <p:sp>
        <p:nvSpPr>
          <p:cNvPr id="4" name="Rectangle 3"/>
          <p:cNvSpPr/>
          <p:nvPr/>
        </p:nvSpPr>
        <p:spPr>
          <a:xfrm>
            <a:off x="835742" y="3724037"/>
            <a:ext cx="6489290" cy="2723823"/>
          </a:xfrm>
          <a:prstGeom prst="rect">
            <a:avLst/>
          </a:prstGeom>
        </p:spPr>
        <p:txBody>
          <a:bodyPr wrap="square">
            <a:spAutoFit/>
          </a:bodyPr>
          <a:lstStyle/>
          <a:p>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sys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print</a:t>
            </a:r>
            <a:r>
              <a:rPr lang="en-US" sz="1900" dirty="0" smtClean="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"path has"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len</a:t>
            </a:r>
            <a:r>
              <a:rPr lang="en-US" sz="1900" b="1" dirty="0">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sys</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path</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a:t>
            </a:r>
            <a:r>
              <a:rPr lang="en-US" sz="1900" dirty="0" smtClean="0">
                <a:solidFill>
                  <a:srgbClr val="66FF00"/>
                </a:solidFill>
                <a:latin typeface="Courier New" panose="02070309020205020404" pitchFamily="49" charset="0"/>
              </a:rPr>
              <a:t>members"</a:t>
            </a:r>
            <a:br>
              <a:rPr lang="en-US" sz="1900" dirty="0" smtClean="0">
                <a:solidFill>
                  <a:srgbClr val="66FF00"/>
                </a:solidFill>
                <a:latin typeface="Courier New" panose="02070309020205020404" pitchFamily="49" charset="0"/>
              </a:rPr>
            </a:br>
            <a:r>
              <a:rPr lang="en-US" sz="1900" dirty="0">
                <a:solidFill>
                  <a:srgbClr val="FFFFFF"/>
                </a:solidFill>
                <a:latin typeface="Courier New" panose="02070309020205020404" pitchFamily="49" charset="0"/>
              </a:rPr>
              <a:t/>
            </a:r>
            <a:br>
              <a:rPr lang="en-US" sz="1900" dirty="0">
                <a:solidFill>
                  <a:srgbClr val="FFFFFF"/>
                </a:solidFill>
                <a:latin typeface="Courier New" panose="02070309020205020404" pitchFamily="49" charset="0"/>
              </a:rPr>
            </a:br>
            <a:r>
              <a:rPr lang="en-US" sz="1900" dirty="0" err="1" smtClean="0">
                <a:solidFill>
                  <a:srgbClr val="FFFFFF"/>
                </a:solidFill>
                <a:latin typeface="Courier New" panose="02070309020205020404" pitchFamily="49" charset="0"/>
              </a:rPr>
              <a:t>sys</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path</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insert</a:t>
            </a:r>
            <a:r>
              <a:rPr lang="en-US" sz="1900" b="1" dirty="0" smtClean="0">
                <a:solidFill>
                  <a:srgbClr val="FFCC00"/>
                </a:solidFill>
                <a:latin typeface="Courier New" panose="02070309020205020404" pitchFamily="49" charset="0"/>
              </a:rPr>
              <a:t>(</a:t>
            </a:r>
            <a:r>
              <a:rPr lang="en-US" sz="1900" dirty="0" smtClean="0">
                <a:solidFill>
                  <a:srgbClr val="99CC99"/>
                </a:solidFill>
                <a:latin typeface="Courier New" panose="02070309020205020404" pitchFamily="49" charset="0"/>
              </a:rPr>
              <a:t>0</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"samples"</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import</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sample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err="1" smtClean="0">
                <a:solidFill>
                  <a:srgbClr val="FFFFFF"/>
                </a:solidFill>
                <a:latin typeface="Courier New" panose="02070309020205020404" pitchFamily="49" charset="0"/>
              </a:rPr>
              <a:t>sys</a:t>
            </a:r>
            <a:r>
              <a:rPr lang="en-US" sz="1900" b="1" dirty="0" err="1" smtClean="0">
                <a:solidFill>
                  <a:srgbClr val="FFCC00"/>
                </a:solidFill>
                <a:latin typeface="Courier New" panose="02070309020205020404" pitchFamily="49" charset="0"/>
              </a:rPr>
              <a:t>.</a:t>
            </a:r>
            <a:r>
              <a:rPr lang="en-US" sz="1900" dirty="0" err="1" smtClean="0">
                <a:solidFill>
                  <a:srgbClr val="FFFFFF"/>
                </a:solidFill>
                <a:latin typeface="Courier New" panose="02070309020205020404" pitchFamily="49" charset="0"/>
              </a:rPr>
              <a:t>path</a:t>
            </a:r>
            <a:r>
              <a:rPr lang="en-US" sz="1900" dirty="0" smtClean="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import</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math </a:t>
            </a:r>
            <a:endParaRPr lang="en-US" sz="1900" dirty="0">
              <a:effectLst/>
            </a:endParaRPr>
          </a:p>
        </p:txBody>
      </p:sp>
      <p:cxnSp>
        <p:nvCxnSpPr>
          <p:cNvPr id="6" name="Straight Connector 5"/>
          <p:cNvCxnSpPr/>
          <p:nvPr/>
        </p:nvCxnSpPr>
        <p:spPr>
          <a:xfrm>
            <a:off x="7118555" y="3724037"/>
            <a:ext cx="0" cy="258532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256206" y="3724037"/>
            <a:ext cx="4935794" cy="2031325"/>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python </a:t>
            </a:r>
            <a:r>
              <a:rPr lang="en-US" dirty="0">
                <a:latin typeface="Courier New" panose="02070309020205020404" pitchFamily="49" charset="0"/>
                <a:cs typeface="Courier New" panose="02070309020205020404" pitchFamily="49" charset="0"/>
              </a:rPr>
              <a:t>systest.py</a:t>
            </a:r>
          </a:p>
          <a:p>
            <a:r>
              <a:rPr lang="en-US" dirty="0">
                <a:latin typeface="Courier New" panose="02070309020205020404" pitchFamily="49" charset="0"/>
                <a:cs typeface="Courier New" panose="02070309020205020404" pitchFamily="49" charset="0"/>
              </a:rPr>
              <a:t>path has 8 members</a:t>
            </a:r>
          </a:p>
          <a:p>
            <a:r>
              <a:rPr lang="en-US" dirty="0">
                <a:latin typeface="Courier New" panose="02070309020205020404" pitchFamily="49" charset="0"/>
                <a:cs typeface="Courier New" panose="02070309020205020404" pitchFamily="49" charset="0"/>
              </a:rPr>
              <a:t>Hello from the sample module!</a:t>
            </a:r>
          </a:p>
          <a:p>
            <a:r>
              <a:rPr lang="en-US" dirty="0" err="1">
                <a:latin typeface="Courier New" panose="02070309020205020404" pitchFamily="49" charset="0"/>
                <a:cs typeface="Courier New" panose="02070309020205020404" pitchFamily="49" charset="0"/>
              </a:rPr>
              <a:t>Traceback</a:t>
            </a:r>
            <a:r>
              <a:rPr lang="en-US" dirty="0">
                <a:latin typeface="Courier New" panose="02070309020205020404" pitchFamily="49" charset="0"/>
                <a:cs typeface="Courier New" panose="02070309020205020404" pitchFamily="49" charset="0"/>
              </a:rPr>
              <a:t> (most recent call last):</a:t>
            </a:r>
          </a:p>
          <a:p>
            <a:r>
              <a:rPr lang="en-US" dirty="0">
                <a:latin typeface="Courier New" panose="02070309020205020404" pitchFamily="49" charset="0"/>
                <a:cs typeface="Courier New" panose="02070309020205020404" pitchFamily="49" charset="0"/>
              </a:rPr>
              <a:t>  File "systest.py", line 9, in ?</a:t>
            </a:r>
          </a:p>
          <a:p>
            <a:r>
              <a:rPr lang="en-US" dirty="0">
                <a:latin typeface="Courier New" panose="02070309020205020404" pitchFamily="49" charset="0"/>
                <a:cs typeface="Courier New" panose="02070309020205020404" pitchFamily="49" charset="0"/>
              </a:rPr>
              <a:t>    import math</a:t>
            </a:r>
          </a:p>
          <a:p>
            <a:r>
              <a:rPr lang="en-US" dirty="0" err="1">
                <a:latin typeface="Courier New" panose="02070309020205020404" pitchFamily="49" charset="0"/>
                <a:cs typeface="Courier New" panose="02070309020205020404" pitchFamily="49" charset="0"/>
              </a:rPr>
              <a:t>ImportError</a:t>
            </a:r>
            <a:r>
              <a:rPr lang="en-US" dirty="0">
                <a:latin typeface="Courier New" panose="02070309020205020404" pitchFamily="49" charset="0"/>
                <a:cs typeface="Courier New" panose="02070309020205020404" pitchFamily="49" charset="0"/>
              </a:rPr>
              <a:t>: No module named math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9255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sys.modules</a:t>
            </a:r>
            <a:r>
              <a:rPr lang="en-US" dirty="0"/>
              <a:t> dictionary contains all of the modules currently imported</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a:t>
            </a:r>
            <a:r>
              <a:rPr lang="en-US" dirty="0" err="1" smtClean="0"/>
              <a:t>sys.platform</a:t>
            </a:r>
            <a:r>
              <a:rPr lang="en-US" dirty="0" smtClean="0"/>
              <a:t> attribute gives information about the operating system. </a:t>
            </a:r>
            <a:endParaRPr lang="en-US" dirty="0"/>
          </a:p>
          <a:p>
            <a:endParaRPr lang="en-US" dirty="0"/>
          </a:p>
        </p:txBody>
      </p:sp>
      <p:sp>
        <p:nvSpPr>
          <p:cNvPr id="4" name="Rectangle 3"/>
          <p:cNvSpPr/>
          <p:nvPr/>
        </p:nvSpPr>
        <p:spPr>
          <a:xfrm>
            <a:off x="1268361" y="2730172"/>
            <a:ext cx="10196052" cy="2862322"/>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modules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keys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copy_reg</a:t>
            </a:r>
            <a:r>
              <a:rPr lang="en-US" dirty="0">
                <a:latin typeface="Courier New" panose="02070309020205020404" pitchFamily="49" charset="0"/>
              </a:rPr>
              <a:t>', '</a:t>
            </a:r>
            <a:r>
              <a:rPr lang="en-US" dirty="0" err="1">
                <a:latin typeface="Courier New" panose="02070309020205020404" pitchFamily="49" charset="0"/>
              </a:rPr>
              <a:t>sre_compile</a:t>
            </a:r>
            <a:r>
              <a:rPr lang="en-US" dirty="0">
                <a:latin typeface="Courier New" panose="02070309020205020404" pitchFamily="49" charset="0"/>
              </a:rPr>
              <a:t>', '_</a:t>
            </a:r>
            <a:r>
              <a:rPr lang="en-US" dirty="0" err="1">
                <a:latin typeface="Courier New" panose="02070309020205020404" pitchFamily="49" charset="0"/>
              </a:rPr>
              <a:t>sre</a:t>
            </a:r>
            <a:r>
              <a:rPr lang="en-US" dirty="0">
                <a:latin typeface="Courier New" panose="02070309020205020404" pitchFamily="49" charset="0"/>
              </a:rPr>
              <a:t>', 'encodings', 'site', '__</a:t>
            </a:r>
            <a:r>
              <a:rPr lang="en-US" dirty="0" err="1">
                <a:latin typeface="Courier New" panose="02070309020205020404" pitchFamily="49" charset="0"/>
              </a:rPr>
              <a:t>builtin</a:t>
            </a:r>
            <a:r>
              <a:rPr lang="en-US" dirty="0">
                <a:latin typeface="Courier New" panose="02070309020205020404" pitchFamily="49" charset="0"/>
              </a:rPr>
              <a:t>__', '</a:t>
            </a:r>
            <a:r>
              <a:rPr lang="en-US" dirty="0" err="1">
                <a:latin typeface="Courier New" panose="02070309020205020404" pitchFamily="49" charset="0"/>
              </a:rPr>
              <a:t>sysconfig</a:t>
            </a:r>
            <a:r>
              <a:rPr lang="en-US" dirty="0">
                <a:latin typeface="Courier New" panose="02070309020205020404" pitchFamily="49" charset="0"/>
              </a:rPr>
              <a:t>', '__main__', '</a:t>
            </a:r>
            <a:r>
              <a:rPr lang="en-US" dirty="0" err="1">
                <a:latin typeface="Courier New" panose="02070309020205020404" pitchFamily="49" charset="0"/>
              </a:rPr>
              <a:t>encodings.encodings</a:t>
            </a:r>
            <a:r>
              <a:rPr lang="en-US" dirty="0">
                <a:latin typeface="Courier New" panose="02070309020205020404" pitchFamily="49" charset="0"/>
              </a:rPr>
              <a:t>', 'math', '</a:t>
            </a:r>
            <a:r>
              <a:rPr lang="en-US" dirty="0" err="1">
                <a:latin typeface="Courier New" panose="02070309020205020404" pitchFamily="49" charset="0"/>
              </a:rPr>
              <a:t>abc</a:t>
            </a:r>
            <a:r>
              <a:rPr lang="en-US" dirty="0">
                <a:latin typeface="Courier New" panose="02070309020205020404" pitchFamily="49" charset="0"/>
              </a:rPr>
              <a:t>', '</a:t>
            </a:r>
            <a:r>
              <a:rPr lang="en-US" dirty="0" err="1">
                <a:latin typeface="Courier New" panose="02070309020205020404" pitchFamily="49" charset="0"/>
              </a:rPr>
              <a:t>posixpath</a:t>
            </a:r>
            <a:r>
              <a:rPr lang="en-US" dirty="0">
                <a:latin typeface="Courier New" panose="02070309020205020404" pitchFamily="49" charset="0"/>
              </a:rPr>
              <a:t>', '_</a:t>
            </a:r>
            <a:r>
              <a:rPr lang="en-US" dirty="0" err="1">
                <a:latin typeface="Courier New" panose="02070309020205020404" pitchFamily="49" charset="0"/>
              </a:rPr>
              <a:t>weakrefset</a:t>
            </a:r>
            <a:r>
              <a:rPr lang="en-US" dirty="0">
                <a:latin typeface="Courier New" panose="02070309020205020404" pitchFamily="49" charset="0"/>
              </a:rPr>
              <a:t>', '</a:t>
            </a:r>
            <a:r>
              <a:rPr lang="en-US" dirty="0" err="1">
                <a:latin typeface="Courier New" panose="02070309020205020404" pitchFamily="49" charset="0"/>
              </a:rPr>
              <a:t>errno</a:t>
            </a:r>
            <a:r>
              <a:rPr lang="en-US" dirty="0">
                <a:latin typeface="Courier New" panose="02070309020205020404" pitchFamily="49" charset="0"/>
              </a:rPr>
              <a:t>', '</a:t>
            </a:r>
            <a:r>
              <a:rPr lang="en-US" dirty="0" err="1">
                <a:latin typeface="Courier New" panose="02070309020205020404" pitchFamily="49" charset="0"/>
              </a:rPr>
              <a:t>encodings.codecs</a:t>
            </a:r>
            <a:r>
              <a:rPr lang="en-US" dirty="0">
                <a:latin typeface="Courier New" panose="02070309020205020404" pitchFamily="49" charset="0"/>
              </a:rPr>
              <a:t>', '</a:t>
            </a:r>
            <a:r>
              <a:rPr lang="en-US" dirty="0" err="1">
                <a:latin typeface="Courier New" panose="02070309020205020404" pitchFamily="49" charset="0"/>
              </a:rPr>
              <a:t>sre_constants</a:t>
            </a:r>
            <a:r>
              <a:rPr lang="en-US" dirty="0">
                <a:latin typeface="Courier New" panose="02070309020205020404" pitchFamily="49" charset="0"/>
              </a:rPr>
              <a:t>', 're', '_</a:t>
            </a:r>
            <a:r>
              <a:rPr lang="en-US" dirty="0" err="1">
                <a:latin typeface="Courier New" panose="02070309020205020404" pitchFamily="49" charset="0"/>
              </a:rPr>
              <a:t>abcoll</a:t>
            </a:r>
            <a:r>
              <a:rPr lang="en-US" dirty="0">
                <a:latin typeface="Courier New" panose="02070309020205020404" pitchFamily="49" charset="0"/>
              </a:rPr>
              <a:t>', 'types', '_codecs', 'encodings.__</a:t>
            </a:r>
            <a:r>
              <a:rPr lang="en-US" dirty="0" err="1">
                <a:latin typeface="Courier New" panose="02070309020205020404" pitchFamily="49" charset="0"/>
              </a:rPr>
              <a:t>builtin</a:t>
            </a:r>
            <a:r>
              <a:rPr lang="en-US" dirty="0">
                <a:latin typeface="Courier New" panose="02070309020205020404" pitchFamily="49" charset="0"/>
              </a:rPr>
              <a:t>__', '_warnings', 'encodings.latin_1', '</a:t>
            </a:r>
            <a:r>
              <a:rPr lang="en-US" dirty="0" err="1">
                <a:latin typeface="Courier New" panose="02070309020205020404" pitchFamily="49" charset="0"/>
              </a:rPr>
              <a:t>genericpath</a:t>
            </a:r>
            <a:r>
              <a:rPr lang="en-US" dirty="0">
                <a:latin typeface="Courier New" panose="02070309020205020404" pitchFamily="49" charset="0"/>
              </a:rPr>
              <a:t>', 'stat', '</a:t>
            </a:r>
            <a:r>
              <a:rPr lang="en-US" dirty="0" err="1">
                <a:latin typeface="Courier New" panose="02070309020205020404" pitchFamily="49" charset="0"/>
              </a:rPr>
              <a:t>zipimport</a:t>
            </a:r>
            <a:r>
              <a:rPr lang="en-US" dirty="0">
                <a:latin typeface="Courier New" panose="02070309020205020404" pitchFamily="49" charset="0"/>
              </a:rPr>
              <a:t>', '_</a:t>
            </a:r>
            <a:r>
              <a:rPr lang="en-US" dirty="0" err="1">
                <a:latin typeface="Courier New" panose="02070309020205020404" pitchFamily="49" charset="0"/>
              </a:rPr>
              <a:t>sysconfigdata</a:t>
            </a:r>
            <a:r>
              <a:rPr lang="en-US" dirty="0">
                <a:latin typeface="Courier New" panose="02070309020205020404" pitchFamily="49" charset="0"/>
              </a:rPr>
              <a:t>', 'warnings', '</a:t>
            </a:r>
            <a:r>
              <a:rPr lang="en-US" dirty="0" err="1">
                <a:latin typeface="Courier New" panose="02070309020205020404" pitchFamily="49" charset="0"/>
              </a:rPr>
              <a:t>UserDict</a:t>
            </a:r>
            <a:r>
              <a:rPr lang="en-US" dirty="0">
                <a:latin typeface="Courier New" panose="02070309020205020404" pitchFamily="49" charset="0"/>
              </a:rPr>
              <a:t>', 'sys', 'codecs', '</a:t>
            </a:r>
            <a:r>
              <a:rPr lang="en-US" dirty="0" err="1">
                <a:latin typeface="Courier New" panose="02070309020205020404" pitchFamily="49" charset="0"/>
              </a:rPr>
              <a:t>readline</a:t>
            </a:r>
            <a:r>
              <a:rPr lang="en-US" dirty="0">
                <a:latin typeface="Courier New" panose="02070309020205020404" pitchFamily="49" charset="0"/>
              </a:rPr>
              <a:t>', '</a:t>
            </a:r>
            <a:r>
              <a:rPr lang="en-US" dirty="0" err="1">
                <a:latin typeface="Courier New" panose="02070309020205020404" pitchFamily="49" charset="0"/>
              </a:rPr>
              <a:t>os.path</a:t>
            </a:r>
            <a:r>
              <a:rPr lang="en-US" dirty="0">
                <a:latin typeface="Courier New" panose="02070309020205020404" pitchFamily="49" charset="0"/>
              </a:rPr>
              <a:t>', 'signal', '</a:t>
            </a:r>
            <a:r>
              <a:rPr lang="en-US" dirty="0" err="1">
                <a:latin typeface="Courier New" panose="02070309020205020404" pitchFamily="49" charset="0"/>
              </a:rPr>
              <a:t>traceback</a:t>
            </a:r>
            <a:r>
              <a:rPr lang="en-US" dirty="0">
                <a:latin typeface="Courier New" panose="02070309020205020404" pitchFamily="49" charset="0"/>
              </a:rPr>
              <a:t>', '</a:t>
            </a:r>
            <a:r>
              <a:rPr lang="en-US" dirty="0" err="1">
                <a:latin typeface="Courier New" panose="02070309020205020404" pitchFamily="49" charset="0"/>
              </a:rPr>
              <a:t>linecache</a:t>
            </a:r>
            <a:r>
              <a:rPr lang="en-US" dirty="0">
                <a:latin typeface="Courier New" panose="02070309020205020404" pitchFamily="49" charset="0"/>
              </a:rPr>
              <a:t>', '</a:t>
            </a:r>
            <a:r>
              <a:rPr lang="en-US" dirty="0" err="1">
                <a:latin typeface="Courier New" panose="02070309020205020404" pitchFamily="49" charset="0"/>
              </a:rPr>
              <a:t>posix</a:t>
            </a:r>
            <a:r>
              <a:rPr lang="en-US" dirty="0">
                <a:latin typeface="Courier New" panose="02070309020205020404" pitchFamily="49" charset="0"/>
              </a:rPr>
              <a:t>', '</a:t>
            </a:r>
            <a:r>
              <a:rPr lang="en-US" dirty="0" err="1">
                <a:latin typeface="Courier New" panose="02070309020205020404" pitchFamily="49" charset="0"/>
              </a:rPr>
              <a:t>encodings.aliases</a:t>
            </a:r>
            <a:r>
              <a:rPr lang="en-US" dirty="0">
                <a:latin typeface="Courier New" panose="02070309020205020404" pitchFamily="49" charset="0"/>
              </a:rPr>
              <a:t>', 'exceptions', '</a:t>
            </a:r>
            <a:r>
              <a:rPr lang="en-US" dirty="0" err="1">
                <a:latin typeface="Courier New" panose="02070309020205020404" pitchFamily="49" charset="0"/>
              </a:rPr>
              <a:t>sre_parse</a:t>
            </a:r>
            <a:r>
              <a:rPr lang="en-US" dirty="0">
                <a:latin typeface="Courier New" panose="02070309020205020404" pitchFamily="49" charset="0"/>
              </a:rPr>
              <a:t>', '</a:t>
            </a:r>
            <a:r>
              <a:rPr lang="en-US" dirty="0" err="1">
                <a:latin typeface="Courier New" panose="02070309020205020404" pitchFamily="49" charset="0"/>
              </a:rPr>
              <a:t>os</a:t>
            </a:r>
            <a:r>
              <a:rPr lang="en-US" dirty="0">
                <a:latin typeface="Courier New" panose="02070309020205020404" pitchFamily="49" charset="0"/>
              </a:rPr>
              <a:t>', '_</a:t>
            </a:r>
            <a:r>
              <a:rPr lang="en-US" dirty="0" err="1">
                <a:latin typeface="Courier New" panose="02070309020205020404" pitchFamily="49" charset="0"/>
              </a:rPr>
              <a:t>weakref</a:t>
            </a:r>
            <a:r>
              <a:rPr lang="en-US" dirty="0">
                <a:latin typeface="Courier New" panose="02070309020205020404" pitchFamily="49" charset="0"/>
              </a:rPr>
              <a:t>'] </a:t>
            </a:r>
            <a:endParaRPr lang="en-US" dirty="0">
              <a:effectLst/>
            </a:endParaRPr>
          </a:p>
        </p:txBody>
      </p:sp>
      <p:sp>
        <p:nvSpPr>
          <p:cNvPr id="5" name="Rectangle 4"/>
          <p:cNvSpPr/>
          <p:nvPr/>
        </p:nvSpPr>
        <p:spPr>
          <a:xfrm>
            <a:off x="1268361" y="6053168"/>
            <a:ext cx="2528256" cy="646331"/>
          </a:xfrm>
          <a:prstGeom prst="rect">
            <a:avLst/>
          </a:prstGeom>
        </p:spPr>
        <p:txBody>
          <a:bodyPr wrap="non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platform</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latin typeface="Courier New" panose="02070309020205020404" pitchFamily="49" charset="0"/>
              </a:rPr>
              <a:t>'linux2</a:t>
            </a:r>
            <a:r>
              <a:rPr lang="en-US" dirty="0">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44871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sys.version</a:t>
            </a:r>
            <a:r>
              <a:rPr lang="en-US" dirty="0" smtClean="0"/>
              <a:t> attribute provides information about the interpreter including version, build number, and compiler used. This string is also displayed when the interpreter is started. </a:t>
            </a:r>
            <a:endParaRPr lang="en-US" dirty="0"/>
          </a:p>
        </p:txBody>
      </p:sp>
      <p:sp>
        <p:nvSpPr>
          <p:cNvPr id="4" name="Rectangle 3"/>
          <p:cNvSpPr/>
          <p:nvPr/>
        </p:nvSpPr>
        <p:spPr>
          <a:xfrm>
            <a:off x="1538305" y="3547438"/>
            <a:ext cx="8691717" cy="1015663"/>
          </a:xfrm>
          <a:prstGeom prst="rect">
            <a:avLst/>
          </a:prstGeom>
        </p:spPr>
        <p:txBody>
          <a:bodyPr wrap="square">
            <a:spAutoFit/>
          </a:bodyPr>
          <a:lstStyle/>
          <a:p>
            <a:r>
              <a:rPr lang="en-US" sz="2000" dirty="0">
                <a:solidFill>
                  <a:srgbClr val="FFFFFF"/>
                </a:solidFill>
                <a:latin typeface="Courier New" panose="02070309020205020404" pitchFamily="49" charset="0"/>
              </a:rPr>
              <a:t>$ python2</a:t>
            </a:r>
            <a:r>
              <a:rPr lang="en-US" sz="2000" dirty="0">
                <a:solidFill>
                  <a:srgbClr val="99CC99"/>
                </a:solidFill>
                <a:latin typeface="Courier New" panose="02070309020205020404" pitchFamily="49" charset="0"/>
              </a:rPr>
              <a:t>.7</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Python </a:t>
            </a:r>
            <a:r>
              <a:rPr lang="en-US" sz="2000" dirty="0">
                <a:solidFill>
                  <a:srgbClr val="99CC99"/>
                </a:solidFill>
                <a:latin typeface="Courier New" panose="02070309020205020404" pitchFamily="49" charset="0"/>
              </a:rPr>
              <a:t>2.7.5</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default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Oct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2013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47</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GCC </a:t>
            </a:r>
            <a:r>
              <a:rPr lang="en-US" sz="2000" dirty="0">
                <a:solidFill>
                  <a:srgbClr val="99CC99"/>
                </a:solidFill>
                <a:latin typeface="Courier New" panose="02070309020205020404" pitchFamily="49" charset="0"/>
              </a:rPr>
              <a:t>3.4.3</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20041212</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Red Hat </a:t>
            </a:r>
            <a:r>
              <a:rPr lang="en-US" sz="2000" dirty="0">
                <a:solidFill>
                  <a:srgbClr val="99CC99"/>
                </a:solidFill>
                <a:latin typeface="Courier New" panose="02070309020205020404" pitchFamily="49" charset="0"/>
              </a:rPr>
              <a:t>3.4.3</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9.EL4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on linux2 </a:t>
            </a:r>
            <a:endParaRPr lang="en-US" sz="2000" dirty="0">
              <a:effectLst/>
            </a:endParaRPr>
          </a:p>
        </p:txBody>
      </p:sp>
    </p:spTree>
    <p:extLst>
      <p:ext uri="{BB962C8B-B14F-4D97-AF65-F5344CB8AC3E}">
        <p14:creationId xmlns:p14="http://schemas.microsoft.com/office/powerpoint/2010/main" val="263181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urier New" panose="02070309020205020404" pitchFamily="49" charset="0"/>
                <a:cs typeface="Courier New" panose="02070309020205020404" pitchFamily="49" charset="0"/>
              </a:rPr>
              <a:t>sys.stdin</a:t>
            </a:r>
            <a:r>
              <a:rPr lang="en-US" dirty="0" smtClean="0"/>
              <a:t>, </a:t>
            </a:r>
            <a:r>
              <a:rPr lang="en-US" dirty="0" err="1" smtClean="0">
                <a:latin typeface="Courier New" panose="02070309020205020404" pitchFamily="49" charset="0"/>
                <a:cs typeface="Courier New" panose="02070309020205020404" pitchFamily="49" charset="0"/>
              </a:rPr>
              <a:t>sys.stdout</a:t>
            </a:r>
            <a:r>
              <a:rPr lang="en-US" dirty="0" smtClean="0"/>
              <a:t>, and </a:t>
            </a:r>
            <a:r>
              <a:rPr lang="en-US" dirty="0" err="1" smtClean="0">
                <a:latin typeface="Courier New" panose="02070309020205020404" pitchFamily="49" charset="0"/>
                <a:cs typeface="Courier New" panose="02070309020205020404" pitchFamily="49" charset="0"/>
              </a:rPr>
              <a:t>sys.stderr</a:t>
            </a:r>
            <a:r>
              <a:rPr lang="en-US" dirty="0" smtClean="0"/>
              <a:t> attributes hold the file object corresponding to standard input, standard output, and standard error, respectively. Just like every other attribute in the sys module, these may also be changed at any time!</a:t>
            </a:r>
            <a:br>
              <a:rPr lang="en-US" dirty="0" smtClean="0"/>
            </a:br>
            <a:r>
              <a:rPr lang="en-US" dirty="0" smtClean="0"/>
              <a:t/>
            </a:r>
            <a:br>
              <a:rPr lang="en-US" dirty="0" smtClean="0"/>
            </a:br>
            <a:r>
              <a:rPr lang="en-US" dirty="0" smtClean="0"/>
              <a:t>If you want to restore the standard file objects to their original values, use the </a:t>
            </a:r>
            <a:r>
              <a:rPr lang="en-US" dirty="0" smtClean="0">
                <a:latin typeface="Courier New" panose="02070309020205020404" pitchFamily="49" charset="0"/>
                <a:cs typeface="Courier New" panose="02070309020205020404" pitchFamily="49" charset="0"/>
              </a:rPr>
              <a:t>sys.__</a:t>
            </a:r>
            <a:r>
              <a:rPr lang="en-US" dirty="0" err="1" smtClean="0">
                <a:latin typeface="Courier New" panose="02070309020205020404" pitchFamily="49" charset="0"/>
                <a:cs typeface="Courier New" panose="02070309020205020404" pitchFamily="49" charset="0"/>
              </a:rPr>
              <a:t>stdin</a:t>
            </a:r>
            <a:r>
              <a:rPr lang="en-US" dirty="0" smtClean="0">
                <a:latin typeface="Courier New" panose="02070309020205020404" pitchFamily="49" charset="0"/>
                <a:cs typeface="Courier New" panose="02070309020205020404" pitchFamily="49" charset="0"/>
              </a:rPr>
              <a:t>__</a:t>
            </a:r>
            <a:r>
              <a:rPr lang="en-US" dirty="0" smtClean="0"/>
              <a:t>, </a:t>
            </a:r>
            <a:r>
              <a:rPr lang="en-US" dirty="0" smtClean="0">
                <a:latin typeface="Courier New" panose="02070309020205020404" pitchFamily="49" charset="0"/>
                <a:cs typeface="Courier New" panose="02070309020205020404" pitchFamily="49" charset="0"/>
              </a:rPr>
              <a:t>sys.__</a:t>
            </a:r>
            <a:r>
              <a:rPr lang="en-US" dirty="0" err="1" smtClean="0">
                <a:latin typeface="Courier New" panose="02070309020205020404" pitchFamily="49" charset="0"/>
                <a:cs typeface="Courier New" panose="02070309020205020404" pitchFamily="49" charset="0"/>
              </a:rPr>
              <a:t>stdout</a:t>
            </a:r>
            <a:r>
              <a:rPr lang="en-US" dirty="0" smtClean="0">
                <a:latin typeface="Courier New" panose="02070309020205020404" pitchFamily="49" charset="0"/>
                <a:cs typeface="Courier New" panose="02070309020205020404" pitchFamily="49" charset="0"/>
              </a:rPr>
              <a:t>__</a:t>
            </a:r>
            <a:r>
              <a:rPr lang="en-US" dirty="0" smtClean="0"/>
              <a:t>, and </a:t>
            </a:r>
            <a:r>
              <a:rPr lang="en-US" dirty="0" smtClean="0">
                <a:latin typeface="Courier New" panose="02070309020205020404" pitchFamily="49" charset="0"/>
                <a:cs typeface="Courier New" panose="02070309020205020404" pitchFamily="49" charset="0"/>
              </a:rPr>
              <a:t>sys.__</a:t>
            </a:r>
            <a:r>
              <a:rPr lang="en-US" dirty="0" err="1" smtClean="0">
                <a:latin typeface="Courier New" panose="02070309020205020404" pitchFamily="49" charset="0"/>
                <a:cs typeface="Courier New" panose="02070309020205020404" pitchFamily="49" charset="0"/>
              </a:rPr>
              <a:t>stderr</a:t>
            </a:r>
            <a:r>
              <a:rPr lang="en-US" dirty="0" smtClean="0">
                <a:latin typeface="Courier New" panose="02070309020205020404" pitchFamily="49" charset="0"/>
                <a:cs typeface="Courier New" panose="02070309020205020404" pitchFamily="49" charset="0"/>
              </a:rPr>
              <a:t>__</a:t>
            </a:r>
            <a:r>
              <a:rPr lang="en-US" dirty="0" smtClean="0"/>
              <a:t> attributes. </a:t>
            </a:r>
            <a:endParaRPr lang="en-US" dirty="0"/>
          </a:p>
        </p:txBody>
      </p:sp>
    </p:spTree>
    <p:extLst>
      <p:ext uri="{BB962C8B-B14F-4D97-AF65-F5344CB8AC3E}">
        <p14:creationId xmlns:p14="http://schemas.microsoft.com/office/powerpoint/2010/main" val="2488435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sys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urier New" panose="02070309020205020404" pitchFamily="49" charset="0"/>
                <a:cs typeface="Courier New" panose="02070309020205020404" pitchFamily="49" charset="0"/>
              </a:rPr>
              <a:t>sys.exit</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status</a:t>
            </a:r>
            <a:r>
              <a:rPr lang="en-US" dirty="0" smtClean="0">
                <a:latin typeface="Courier New" panose="02070309020205020404" pitchFamily="49" charset="0"/>
                <a:cs typeface="Courier New" panose="02070309020205020404" pitchFamily="49" charset="0"/>
              </a:rPr>
              <a:t>])</a:t>
            </a:r>
            <a:r>
              <a:rPr lang="en-US" dirty="0" smtClean="0"/>
              <a:t>function can be used to exit a program gracefully. It raises a </a:t>
            </a:r>
            <a:r>
              <a:rPr lang="en-US" dirty="0" err="1" smtClean="0">
                <a:latin typeface="Courier New" panose="02070309020205020404" pitchFamily="49" charset="0"/>
                <a:cs typeface="Courier New" panose="02070309020205020404" pitchFamily="49" charset="0"/>
              </a:rPr>
              <a:t>SystemExit</a:t>
            </a:r>
            <a:r>
              <a:rPr lang="en-US" dirty="0" smtClean="0"/>
              <a:t> exception which, if not caught, will end the program. </a:t>
            </a:r>
          </a:p>
          <a:p>
            <a:r>
              <a:rPr lang="en-US" dirty="0" smtClean="0"/>
              <a:t>The optional argument </a:t>
            </a:r>
            <a:r>
              <a:rPr lang="en-US" i="1" dirty="0" smtClean="0"/>
              <a:t>status</a:t>
            </a:r>
            <a:r>
              <a:rPr lang="en-US" dirty="0" smtClean="0"/>
              <a:t> can be used to indicate a termination status. The value 0 indicates a successful termination while an error message will print to </a:t>
            </a:r>
            <a:r>
              <a:rPr lang="en-US" dirty="0" err="1" smtClean="0"/>
              <a:t>stderr</a:t>
            </a:r>
            <a:r>
              <a:rPr lang="en-US" dirty="0" smtClean="0"/>
              <a:t> and return 1. </a:t>
            </a:r>
          </a:p>
          <a:p>
            <a:r>
              <a:rPr lang="en-US" dirty="0" smtClean="0"/>
              <a:t>The sys module also defines a </a:t>
            </a:r>
            <a:r>
              <a:rPr lang="en-US" dirty="0" err="1" smtClean="0">
                <a:latin typeface="Courier New" panose="02070309020205020404" pitchFamily="49" charset="0"/>
                <a:cs typeface="Courier New" panose="02070309020205020404" pitchFamily="49" charset="0"/>
              </a:rPr>
              <a:t>sys.exitfunc</a:t>
            </a:r>
            <a:r>
              <a:rPr lang="en-US" dirty="0" smtClean="0"/>
              <a:t> attribute. The function object specified by this attribute is used to perform “cleanup actions” before the program terminates. </a:t>
            </a:r>
            <a:endParaRPr lang="en-US" dirty="0"/>
          </a:p>
        </p:txBody>
      </p:sp>
    </p:spTree>
    <p:extLst>
      <p:ext uri="{BB962C8B-B14F-4D97-AF65-F5344CB8AC3E}">
        <p14:creationId xmlns:p14="http://schemas.microsoft.com/office/powerpoint/2010/main" val="1037180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OS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os</a:t>
            </a:r>
            <a:r>
              <a:rPr lang="en-US" dirty="0" smtClean="0"/>
              <a:t> module provides a common interface for operating system dependent functionality. </a:t>
            </a:r>
            <a:br>
              <a:rPr lang="en-US" dirty="0" smtClean="0"/>
            </a:br>
            <a:r>
              <a:rPr lang="en-US" dirty="0" smtClean="0"/>
              <a:t/>
            </a:r>
            <a:br>
              <a:rPr lang="en-US" dirty="0" smtClean="0"/>
            </a:br>
            <a:r>
              <a:rPr lang="en-US" dirty="0" smtClean="0"/>
              <a:t>Most of the functions are actually implemented by platform-specific modules, but there is no need to explicitly call them as such. </a:t>
            </a:r>
          </a:p>
          <a:p>
            <a:endParaRPr lang="en-US" dirty="0"/>
          </a:p>
          <a:p>
            <a:endParaRPr lang="en-US" dirty="0"/>
          </a:p>
        </p:txBody>
      </p:sp>
    </p:spTree>
    <p:extLst>
      <p:ext uri="{BB962C8B-B14F-4D97-AF65-F5344CB8AC3E}">
        <p14:creationId xmlns:p14="http://schemas.microsoft.com/office/powerpoint/2010/main" val="2374529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endParaRPr lang="en-US" dirty="0"/>
          </a:p>
        </p:txBody>
      </p:sp>
      <p:sp>
        <p:nvSpPr>
          <p:cNvPr id="3" name="Content Placeholder 2"/>
          <p:cNvSpPr>
            <a:spLocks noGrp="1"/>
          </p:cNvSpPr>
          <p:nvPr>
            <p:ph idx="1"/>
          </p:nvPr>
        </p:nvSpPr>
        <p:spPr/>
        <p:txBody>
          <a:bodyPr/>
          <a:lstStyle/>
          <a:p>
            <a:pPr marL="0" indent="0">
              <a:buNone/>
            </a:pPr>
            <a:r>
              <a:rPr lang="en-US" dirty="0" smtClean="0"/>
              <a:t>We’ve already seen how the </a:t>
            </a:r>
            <a:r>
              <a:rPr lang="en-US" dirty="0" err="1" smtClean="0"/>
              <a:t>os</a:t>
            </a:r>
            <a:r>
              <a:rPr lang="en-US" dirty="0" smtClean="0"/>
              <a:t> module can be used to work with files. We know that there are built-in functions to open and close files but </a:t>
            </a:r>
            <a:r>
              <a:rPr lang="en-US" dirty="0" err="1" smtClean="0"/>
              <a:t>os</a:t>
            </a:r>
            <a:r>
              <a:rPr lang="en-US" dirty="0" smtClean="0"/>
              <a:t> extends file operations.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os.rename(</a:t>
            </a:r>
            <a:r>
              <a:rPr lang="en-US" i="1" dirty="0" err="1" smtClean="0">
                <a:latin typeface="Courier New" panose="02070309020205020404" pitchFamily="49" charset="0"/>
                <a:cs typeface="Courier New" panose="02070309020205020404" pitchFamily="49" charset="0"/>
              </a:rPr>
              <a:t>current_name</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new_name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renames the file </a:t>
            </a:r>
            <a:r>
              <a:rPr lang="en-US" i="1" dirty="0" err="1"/>
              <a:t>current_name</a:t>
            </a:r>
            <a:r>
              <a:rPr lang="en-US" dirty="0"/>
              <a:t> to </a:t>
            </a:r>
            <a:r>
              <a:rPr lang="en-US" i="1" dirty="0" err="1" smtClean="0"/>
              <a:t>new_name</a:t>
            </a:r>
            <a:r>
              <a:rPr lang="en-US" dirty="0" smtClean="0"/>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filename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deletes an existing file named </a:t>
            </a:r>
            <a:r>
              <a:rPr lang="en-US" i="1" dirty="0" smtClean="0"/>
              <a:t>filename</a:t>
            </a:r>
            <a:r>
              <a:rPr lang="en-US" dirty="0" smtClean="0"/>
              <a:t>.</a:t>
            </a:r>
          </a:p>
        </p:txBody>
      </p:sp>
    </p:spTree>
    <p:extLst>
      <p:ext uri="{BB962C8B-B14F-4D97-AF65-F5344CB8AC3E}">
        <p14:creationId xmlns:p14="http://schemas.microsoft.com/office/powerpoint/2010/main" val="3078834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endParaRPr lang="en-US" dirty="0"/>
          </a:p>
        </p:txBody>
      </p:sp>
      <p:sp>
        <p:nvSpPr>
          <p:cNvPr id="3" name="Content Placeholder 2"/>
          <p:cNvSpPr>
            <a:spLocks noGrp="1"/>
          </p:cNvSpPr>
          <p:nvPr>
            <p:ph idx="1"/>
          </p:nvPr>
        </p:nvSpPr>
        <p:spPr>
          <a:xfrm>
            <a:off x="1024128" y="2286000"/>
            <a:ext cx="4694747" cy="4023360"/>
          </a:xfrm>
        </p:spPr>
        <p:txBody>
          <a:bodyPr/>
          <a:lstStyle/>
          <a:p>
            <a:r>
              <a:rPr lang="en-US" dirty="0" smtClean="0"/>
              <a:t>There are also a number of directory services provided by the </a:t>
            </a:r>
            <a:r>
              <a:rPr lang="en-US" dirty="0" err="1" smtClean="0"/>
              <a:t>os</a:t>
            </a:r>
            <a:r>
              <a:rPr lang="en-US" dirty="0" smtClean="0"/>
              <a:t> module.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os.listdir</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dirname</a:t>
            </a:r>
            <a:r>
              <a:rPr lang="en-US" dirty="0" smtClean="0">
                <a:latin typeface="Courier New" panose="02070309020205020404" pitchFamily="49" charset="0"/>
                <a:cs typeface="Courier New" panose="02070309020205020404" pitchFamily="49" charset="0"/>
              </a:rPr>
              <a:t>)</a:t>
            </a:r>
            <a:r>
              <a:rPr lang="en-US" dirty="0" smtClean="0"/>
              <a:t> lists all of the files in directory </a:t>
            </a:r>
            <a:r>
              <a:rPr lang="en-US" i="1" dirty="0" err="1" smtClean="0"/>
              <a:t>dirname</a:t>
            </a:r>
            <a:r>
              <a:rPr lang="en-US" dirty="0" smtClean="0"/>
              <a:t>. </a:t>
            </a:r>
            <a:endParaRPr lang="en-US" dirty="0"/>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os.getcwd</a:t>
            </a:r>
            <a:r>
              <a:rPr lang="en-US" dirty="0" smtClean="0">
                <a:latin typeface="Courier New" panose="02070309020205020404" pitchFamily="49" charset="0"/>
                <a:cs typeface="Courier New" panose="02070309020205020404" pitchFamily="49" charset="0"/>
              </a:rPr>
              <a:t>()</a:t>
            </a:r>
            <a:r>
              <a:rPr lang="en-US" dirty="0" smtClean="0"/>
              <a:t> returns the current directory.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os.chdir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dirname</a:t>
            </a:r>
            <a:r>
              <a:rPr lang="en-US" dirty="0" smtClean="0">
                <a:latin typeface="Courier New" panose="02070309020205020404" pitchFamily="49" charset="0"/>
                <a:cs typeface="Courier New" panose="02070309020205020404" pitchFamily="49" charset="0"/>
              </a:rPr>
              <a:t>)</a:t>
            </a:r>
            <a:r>
              <a:rPr lang="en-US" dirty="0" smtClean="0"/>
              <a:t> will change the current directory.</a:t>
            </a:r>
            <a:endParaRPr lang="en-US" dirty="0"/>
          </a:p>
        </p:txBody>
      </p:sp>
      <p:sp>
        <p:nvSpPr>
          <p:cNvPr id="5" name="Rectangle 4"/>
          <p:cNvSpPr/>
          <p:nvPr/>
        </p:nvSpPr>
        <p:spPr>
          <a:xfrm>
            <a:off x="5718875" y="1702671"/>
            <a:ext cx="7046316" cy="4708981"/>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"demos"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'frac.py', 'dogs.py</a:t>
            </a:r>
            <a:r>
              <a:rPr lang="en-US" sz="2000" dirty="0" smtClean="0">
                <a:latin typeface="Courier New" panose="02070309020205020404" pitchFamily="49" charset="0"/>
              </a:rPr>
              <a:t>', </a:t>
            </a:r>
            <a:r>
              <a:rPr lang="en-US" sz="2000" dirty="0">
                <a:latin typeface="Courier New" panose="02070309020205020404" pitchFamily="49" charset="0"/>
              </a:rPr>
              <a:t>'csv_parser.py']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'lect5.py', 'demos', 'lect3.py</a:t>
            </a:r>
            <a:r>
              <a:rPr lang="en-US" sz="2000" dirty="0" smtClean="0">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home/faculty/</a:t>
            </a:r>
            <a:r>
              <a:rPr lang="en-US" sz="2000" dirty="0" err="1">
                <a:latin typeface="Courier New" panose="02070309020205020404" pitchFamily="49" charset="0"/>
              </a:rPr>
              <a:t>carnahan</a:t>
            </a:r>
            <a:r>
              <a:rPr lang="en-US" sz="2000" dirty="0">
                <a:latin typeface="Courier New" panose="02070309020205020404" pitchFamily="49" charset="0"/>
              </a:rPr>
              <a:t>/CIS4930'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chdir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"/demos"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home/faculty/</a:t>
            </a:r>
            <a:r>
              <a:rPr lang="en-US" sz="2000" dirty="0" err="1">
                <a:latin typeface="Courier New" panose="02070309020205020404" pitchFamily="49" charset="0"/>
              </a:rPr>
              <a:t>carnahan</a:t>
            </a:r>
            <a:r>
              <a:rPr lang="en-US" sz="2000" dirty="0">
                <a:latin typeface="Courier New" panose="02070309020205020404" pitchFamily="49" charset="0"/>
              </a:rPr>
              <a:t>/CIS4930/demos'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rename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"dogs.py"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"cats.py"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'frac.py', </a:t>
            </a:r>
            <a:r>
              <a:rPr lang="en-US" sz="2000" dirty="0" smtClean="0">
                <a:latin typeface="Courier New" panose="02070309020205020404" pitchFamily="49" charset="0"/>
              </a:rPr>
              <a:t>'cats.py</a:t>
            </a:r>
            <a:r>
              <a:rPr lang="en-US" sz="2000" dirty="0">
                <a:latin typeface="Courier New" panose="02070309020205020404" pitchFamily="49" charset="0"/>
              </a:rPr>
              <a:t>', 'csv_parser.py']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remove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"cats.py"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a:t>
            </a:r>
            <a:r>
              <a:rPr lang="en-US" sz="2000" dirty="0">
                <a:latin typeface="Courier New" panose="02070309020205020404" pitchFamily="49" charset="0"/>
              </a:rPr>
              <a:t>'frac.py', </a:t>
            </a:r>
            <a:r>
              <a:rPr lang="en-US" sz="2000" dirty="0" smtClean="0">
                <a:latin typeface="Courier New" panose="02070309020205020404" pitchFamily="49" charset="0"/>
              </a:rPr>
              <a:t>'csv_parser.py</a:t>
            </a:r>
            <a:r>
              <a:rPr lang="en-US" sz="2000" dirty="0">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72309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endParaRPr lang="en-US" dirty="0"/>
          </a:p>
        </p:txBody>
      </p:sp>
      <p:sp>
        <p:nvSpPr>
          <p:cNvPr id="3" name="Content Placeholder 2"/>
          <p:cNvSpPr>
            <a:spLocks noGrp="1"/>
          </p:cNvSpPr>
          <p:nvPr>
            <p:ph idx="1"/>
          </p:nvPr>
        </p:nvSpPr>
        <p:spPr>
          <a:xfrm>
            <a:off x="860917" y="2286000"/>
            <a:ext cx="10465844" cy="4023360"/>
          </a:xfrm>
        </p:spPr>
        <p:txBody>
          <a:bodyPr/>
          <a:lstStyle/>
          <a:p>
            <a:pPr>
              <a:buFont typeface="Arial" panose="020B0604020202020204" pitchFamily="34" charset="0"/>
              <a:buChar char="•"/>
            </a:pPr>
            <a:r>
              <a:rPr lang="en-US" dirty="0" smtClean="0"/>
              <a:t> Use </a:t>
            </a:r>
            <a:r>
              <a:rPr lang="en-US" dirty="0" err="1" smtClean="0">
                <a:latin typeface="Courier New" panose="02070309020205020404" pitchFamily="49" charset="0"/>
                <a:cs typeface="Courier New" panose="02070309020205020404" pitchFamily="49" charset="0"/>
              </a:rPr>
              <a:t>os.mkdir</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dirname</a:t>
            </a:r>
            <a:r>
              <a:rPr lang="en-US" dirty="0" smtClean="0">
                <a:latin typeface="Courier New" panose="02070309020205020404" pitchFamily="49" charset="0"/>
                <a:cs typeface="Courier New" panose="02070309020205020404" pitchFamily="49" charset="0"/>
              </a:rPr>
              <a:t>)</a:t>
            </a:r>
            <a:r>
              <a:rPr lang="en-US" dirty="0" smtClean="0"/>
              <a:t> and </a:t>
            </a:r>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dirname</a:t>
            </a:r>
            <a:r>
              <a:rPr lang="en-US" dirty="0" smtClean="0">
                <a:latin typeface="Courier New" panose="02070309020205020404" pitchFamily="49" charset="0"/>
                <a:cs typeface="Courier New" panose="02070309020205020404" pitchFamily="49" charset="0"/>
              </a:rPr>
              <a:t>)</a:t>
            </a:r>
            <a:r>
              <a:rPr lang="en-US" dirty="0" smtClean="0"/>
              <a:t> to make and remove a </a:t>
            </a:r>
            <a:r>
              <a:rPr lang="en-US" i="1" dirty="0" smtClean="0"/>
              <a:t>single</a:t>
            </a:r>
            <a:r>
              <a:rPr lang="en-US" dirty="0" smtClean="0"/>
              <a:t> directory. </a:t>
            </a:r>
          </a:p>
          <a:p>
            <a:pPr>
              <a:buFont typeface="Arial" panose="020B0604020202020204" pitchFamily="34" charset="0"/>
              <a:buChar char="•"/>
            </a:pPr>
            <a:r>
              <a:rPr lang="en-US" dirty="0"/>
              <a:t> </a:t>
            </a:r>
            <a:r>
              <a:rPr lang="en-US" dirty="0" smtClean="0"/>
              <a:t>Use </a:t>
            </a:r>
            <a:r>
              <a:rPr lang="en-US" dirty="0" err="1" smtClean="0">
                <a:latin typeface="Courier New" panose="02070309020205020404" pitchFamily="49" charset="0"/>
                <a:cs typeface="Courier New" panose="02070309020205020404" pitchFamily="49" charset="0"/>
              </a:rPr>
              <a:t>os.makedirs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path/of/</a:t>
            </a:r>
            <a:r>
              <a:rPr lang="en-US" i="1" dirty="0" err="1" smtClean="0">
                <a:latin typeface="Courier New" panose="02070309020205020404" pitchFamily="49" charset="0"/>
                <a:cs typeface="Courier New" panose="02070309020205020404" pitchFamily="49" charset="0"/>
              </a:rPr>
              <a:t>dirs</a:t>
            </a:r>
            <a:r>
              <a:rPr lang="en-US" dirty="0" smtClean="0">
                <a:latin typeface="Courier New" panose="02070309020205020404" pitchFamily="49" charset="0"/>
                <a:cs typeface="Courier New" panose="02070309020205020404" pitchFamily="49" charset="0"/>
              </a:rPr>
              <a:t>) </a:t>
            </a:r>
            <a:r>
              <a:rPr lang="en-US" dirty="0" smtClean="0"/>
              <a:t>and </a:t>
            </a:r>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path/of/</a:t>
            </a:r>
            <a:r>
              <a:rPr lang="en-US" i="1" dirty="0" err="1" smtClean="0">
                <a:latin typeface="Courier New" panose="02070309020205020404" pitchFamily="49" charset="0"/>
                <a:cs typeface="Courier New" panose="02070309020205020404" pitchFamily="49" charset="0"/>
              </a:rPr>
              <a:t>dirs</a:t>
            </a:r>
            <a:r>
              <a:rPr lang="en-US" dirty="0" smtClean="0">
                <a:latin typeface="Courier New" panose="02070309020205020404" pitchFamily="49" charset="0"/>
                <a:cs typeface="Courier New" panose="02070309020205020404" pitchFamily="49" charset="0"/>
              </a:rPr>
              <a:t>)</a:t>
            </a:r>
            <a:r>
              <a:rPr lang="en-US" dirty="0" smtClean="0"/>
              <a:t> to make and remove a hierarchy of directories. </a:t>
            </a:r>
          </a:p>
          <a:p>
            <a:pPr>
              <a:buFont typeface="Arial" panose="020B0604020202020204" pitchFamily="34" charset="0"/>
              <a:buChar char="•"/>
            </a:pPr>
            <a:r>
              <a:rPr lang="en-US" dirty="0"/>
              <a:t> </a:t>
            </a:r>
            <a:r>
              <a:rPr lang="en-US" dirty="0" smtClean="0"/>
              <a:t>Make sure directories are empty before removal!</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94510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endParaRPr lang="en-US" dirty="0"/>
          </a:p>
        </p:txBody>
      </p:sp>
      <p:sp>
        <p:nvSpPr>
          <p:cNvPr id="5" name="Rectangle 4"/>
          <p:cNvSpPr/>
          <p:nvPr/>
        </p:nvSpPr>
        <p:spPr>
          <a:xfrm>
            <a:off x="1518155" y="2104890"/>
            <a:ext cx="8732017"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makedirs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'frac.py'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'dir1'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66FF00"/>
                </a:solidFill>
                <a:latin typeface="Courier New" panose="02070309020205020404" pitchFamily="49" charset="0"/>
              </a:rPr>
              <a:t>'csv_parser.py</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"dir1/dir2/dir3/test"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write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"hi!"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line </a:t>
            </a:r>
            <a:r>
              <a:rPr lang="en-US" sz="2000" b="1" dirty="0" smtClean="0">
                <a:solidFill>
                  <a:srgbClr val="FF6600"/>
                </a:solidFill>
                <a:latin typeface="Courier New" panose="02070309020205020404" pitchFamily="49" charset="0"/>
              </a:rPr>
              <a:t>in</a:t>
            </a:r>
            <a:r>
              <a:rPr lang="en-US" sz="2000" dirty="0" smtClean="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"dir1/dir2/dir3/test"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hi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remove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"dir1/dir2/dir3/test"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removedirs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'frac.py</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 </a:t>
            </a:r>
            <a:r>
              <a:rPr lang="en-US" sz="2000" dirty="0" smtClean="0">
                <a:solidFill>
                  <a:srgbClr val="66FF00"/>
                </a:solidFill>
                <a:latin typeface="Courier New" panose="02070309020205020404" pitchFamily="49" charset="0"/>
              </a:rPr>
              <a:t>'csv_parser.py</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67594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standard library</a:t>
            </a:r>
            <a:endParaRPr lang="en-US" dirty="0"/>
          </a:p>
        </p:txBody>
      </p:sp>
      <p:sp>
        <p:nvSpPr>
          <p:cNvPr id="3" name="Content Placeholder 2"/>
          <p:cNvSpPr>
            <a:spLocks noGrp="1"/>
          </p:cNvSpPr>
          <p:nvPr>
            <p:ph idx="1"/>
          </p:nvPr>
        </p:nvSpPr>
        <p:spPr/>
        <p:txBody>
          <a:bodyPr/>
          <a:lstStyle/>
          <a:p>
            <a:r>
              <a:rPr lang="en-US" dirty="0" smtClean="0"/>
              <a:t>The Python Standard Library is a collection of modules that are distributed with every Python installation. It is a vast assortment of useful tools and interfaces, which covers a very wide range of domains. </a:t>
            </a:r>
            <a:br>
              <a:rPr lang="en-US" dirty="0" smtClean="0"/>
            </a:br>
            <a:r>
              <a:rPr lang="en-US" dirty="0" smtClean="0"/>
              <a:t/>
            </a:r>
            <a:br>
              <a:rPr lang="en-US" dirty="0" smtClean="0"/>
            </a:br>
            <a:r>
              <a:rPr lang="en-US" dirty="0" smtClean="0"/>
              <a:t>Besides the standard </a:t>
            </a:r>
            <a:r>
              <a:rPr lang="en-US" dirty="0"/>
              <a:t>l</a:t>
            </a:r>
            <a:r>
              <a:rPr lang="en-US" dirty="0" smtClean="0"/>
              <a:t>ibrary, there is also the Python Package Index (</a:t>
            </a:r>
            <a:r>
              <a:rPr lang="en-US" dirty="0" err="1" smtClean="0"/>
              <a:t>PyPI</a:t>
            </a:r>
            <a:r>
              <a:rPr lang="en-US" dirty="0" smtClean="0"/>
              <a:t>), the official third-party repository for everything from simple modules to elaborate frameworks written by other Python programmers. As </a:t>
            </a:r>
            <a:r>
              <a:rPr lang="en-US" dirty="0"/>
              <a:t>of right now, there are </a:t>
            </a:r>
            <a:r>
              <a:rPr lang="en-US" dirty="0" smtClean="0"/>
              <a:t>60,660 packages in </a:t>
            </a:r>
            <a:r>
              <a:rPr lang="en-US" dirty="0" err="1" smtClean="0"/>
              <a:t>PyPI</a:t>
            </a:r>
            <a:r>
              <a:rPr lang="en-US" dirty="0" smtClean="0"/>
              <a:t>. </a:t>
            </a:r>
          </a:p>
          <a:p>
            <a:r>
              <a:rPr lang="en-US" dirty="0" smtClean="0"/>
              <a:t>We will start by spending the next couple of lectures covering the most commonly used modules in the standard library. Then, we will spend the rest of the semester covering widely-used third party packages. </a:t>
            </a:r>
            <a:endParaRPr lang="en-US" dirty="0"/>
          </a:p>
        </p:txBody>
      </p:sp>
    </p:spTree>
    <p:extLst>
      <p:ext uri="{BB962C8B-B14F-4D97-AF65-F5344CB8AC3E}">
        <p14:creationId xmlns:p14="http://schemas.microsoft.com/office/powerpoint/2010/main" val="2327179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endParaRPr lang="en-US" dirty="0"/>
          </a:p>
        </p:txBody>
      </p:sp>
      <p:sp>
        <p:nvSpPr>
          <p:cNvPr id="3" name="Content Placeholder 2"/>
          <p:cNvSpPr>
            <a:spLocks noGrp="1"/>
          </p:cNvSpPr>
          <p:nvPr>
            <p:ph idx="1"/>
          </p:nvPr>
        </p:nvSpPr>
        <p:spPr>
          <a:xfrm>
            <a:off x="650501" y="2295832"/>
            <a:ext cx="3046427" cy="4023360"/>
          </a:xfrm>
        </p:spPr>
        <p:txBody>
          <a:bodyPr/>
          <a:lstStyle/>
          <a:p>
            <a:r>
              <a:rPr lang="en-US" dirty="0" smtClean="0"/>
              <a:t>The </a:t>
            </a:r>
            <a:r>
              <a:rPr lang="en-US" dirty="0" err="1" smtClean="0">
                <a:latin typeface="Courier New" panose="02070309020205020404" pitchFamily="49" charset="0"/>
                <a:cs typeface="Courier New" panose="02070309020205020404" pitchFamily="49" charset="0"/>
              </a:rPr>
              <a:t>os.walk</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 </a:t>
            </a:r>
            <a:r>
              <a:rPr lang="en-US" dirty="0" smtClean="0"/>
              <a:t>method will generate a tuple </a:t>
            </a:r>
            <a:r>
              <a:rPr lang="en-US" i="1" dirty="0" smtClean="0"/>
              <a:t>(</a:t>
            </a:r>
            <a:r>
              <a:rPr lang="en-US" i="1" dirty="0" err="1" smtClean="0"/>
              <a:t>dirpath</a:t>
            </a:r>
            <a:r>
              <a:rPr lang="en-US" i="1" dirty="0" smtClean="0"/>
              <a:t>, </a:t>
            </a:r>
            <a:r>
              <a:rPr lang="en-US" i="1" dirty="0" err="1" smtClean="0"/>
              <a:t>dirnames</a:t>
            </a:r>
            <a:r>
              <a:rPr lang="en-US" i="1" dirty="0" smtClean="0"/>
              <a:t>, filenames) </a:t>
            </a:r>
            <a:r>
              <a:rPr lang="en-US" dirty="0" smtClean="0"/>
              <a:t>for each directory found by traversing the directory tree rooted at </a:t>
            </a:r>
            <a:r>
              <a:rPr lang="en-US" i="1" dirty="0" smtClean="0"/>
              <a:t>path</a:t>
            </a:r>
            <a:r>
              <a:rPr lang="en-US" dirty="0" smtClean="0"/>
              <a:t>. </a:t>
            </a:r>
            <a:endParaRPr lang="en-US" dirty="0"/>
          </a:p>
        </p:txBody>
      </p:sp>
      <p:sp>
        <p:nvSpPr>
          <p:cNvPr id="4" name="Rectangle 3"/>
          <p:cNvSpPr/>
          <p:nvPr/>
        </p:nvSpPr>
        <p:spPr>
          <a:xfrm>
            <a:off x="3864077" y="2225764"/>
            <a:ext cx="8125983" cy="4093428"/>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makedirs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listdir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'frac.py'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'dir1'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'football.csv'</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'csv_parser.py'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mkdir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"dir1/dir2/d2file"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"dir1/dir2/dir3/d3file"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"dir1/dir2/dir4/d4file"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path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getcwd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path</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walk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path</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"Path: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path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"Directories: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dirs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"Files: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736823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endParaRPr lang="en-US" dirty="0"/>
          </a:p>
        </p:txBody>
      </p:sp>
      <p:sp>
        <p:nvSpPr>
          <p:cNvPr id="3" name="Content Placeholder 2"/>
          <p:cNvSpPr>
            <a:spLocks noGrp="1"/>
          </p:cNvSpPr>
          <p:nvPr>
            <p:ph idx="1"/>
          </p:nvPr>
        </p:nvSpPr>
        <p:spPr>
          <a:xfrm>
            <a:off x="650501" y="2295832"/>
            <a:ext cx="3046427" cy="4023360"/>
          </a:xfrm>
        </p:spPr>
        <p:txBody>
          <a:bodyPr/>
          <a:lstStyle/>
          <a:p>
            <a:r>
              <a:rPr lang="en-US" dirty="0" smtClean="0"/>
              <a:t>The </a:t>
            </a:r>
            <a:r>
              <a:rPr lang="en-US" dirty="0" err="1" smtClean="0">
                <a:latin typeface="Courier New" panose="02070309020205020404" pitchFamily="49" charset="0"/>
                <a:cs typeface="Courier New" panose="02070309020205020404" pitchFamily="49" charset="0"/>
              </a:rPr>
              <a:t>os.walk</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 </a:t>
            </a:r>
            <a:r>
              <a:rPr lang="en-US" dirty="0" smtClean="0"/>
              <a:t>method will generate a tuple </a:t>
            </a:r>
            <a:r>
              <a:rPr lang="en-US" i="1" dirty="0" smtClean="0"/>
              <a:t>(</a:t>
            </a:r>
            <a:r>
              <a:rPr lang="en-US" i="1" dirty="0" err="1" smtClean="0"/>
              <a:t>dirpath</a:t>
            </a:r>
            <a:r>
              <a:rPr lang="en-US" i="1" dirty="0" smtClean="0"/>
              <a:t>, </a:t>
            </a:r>
            <a:r>
              <a:rPr lang="en-US" i="1" dirty="0" err="1" smtClean="0"/>
              <a:t>dirnames</a:t>
            </a:r>
            <a:r>
              <a:rPr lang="en-US" i="1" dirty="0" smtClean="0"/>
              <a:t>, filenames) </a:t>
            </a:r>
            <a:r>
              <a:rPr lang="en-US" dirty="0" smtClean="0"/>
              <a:t>for each directory found by traversing the directory tree rooted at </a:t>
            </a:r>
            <a:r>
              <a:rPr lang="en-US" i="1" dirty="0" smtClean="0"/>
              <a:t>path</a:t>
            </a:r>
            <a:r>
              <a:rPr lang="en-US" dirty="0" smtClean="0"/>
              <a:t>. </a:t>
            </a:r>
            <a:endParaRPr lang="en-US" dirty="0"/>
          </a:p>
        </p:txBody>
      </p:sp>
      <p:sp>
        <p:nvSpPr>
          <p:cNvPr id="5" name="Rectangle 4"/>
          <p:cNvSpPr/>
          <p:nvPr/>
        </p:nvSpPr>
        <p:spPr>
          <a:xfrm>
            <a:off x="5884164" y="1106326"/>
            <a:ext cx="6096000" cy="5401479"/>
          </a:xfrm>
          <a:prstGeom prst="rect">
            <a:avLst/>
          </a:prstGeom>
        </p:spPr>
        <p:txBody>
          <a:bodyPr>
            <a:spAutoFit/>
          </a:bodyPr>
          <a:lstStyle/>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a:t>
            </a:r>
          </a:p>
          <a:p>
            <a:r>
              <a:rPr lang="en-US" sz="1500" dirty="0">
                <a:latin typeface="Courier New" panose="02070309020205020404" pitchFamily="49" charset="0"/>
                <a:cs typeface="Courier New" panose="02070309020205020404" pitchFamily="49" charset="0"/>
              </a:rPr>
              <a:t>Directories:  ['dir1']</a:t>
            </a:r>
          </a:p>
          <a:p>
            <a:r>
              <a:rPr lang="en-US" sz="1500" dirty="0">
                <a:latin typeface="Courier New" panose="02070309020205020404" pitchFamily="49" charset="0"/>
                <a:cs typeface="Courier New" panose="02070309020205020404" pitchFamily="49" charset="0"/>
              </a:rPr>
              <a:t>Files:  ['frac.</a:t>
            </a:r>
            <a:r>
              <a:rPr lang="en-US" sz="1500" dirty="0" err="1">
                <a:latin typeface="Courier New" panose="02070309020205020404" pitchFamily="49" charset="0"/>
                <a:cs typeface="Courier New" panose="02070309020205020404" pitchFamily="49" charset="0"/>
              </a:rPr>
              <a:t>py</a:t>
            </a:r>
            <a:r>
              <a:rPr lang="en-US" sz="1500" dirty="0" smtClean="0">
                <a:latin typeface="Courier New" panose="02070309020205020404" pitchFamily="49" charset="0"/>
                <a:cs typeface="Courier New" panose="02070309020205020404" pitchFamily="49" charset="0"/>
              </a:rPr>
              <a:t>','</a:t>
            </a:r>
            <a:r>
              <a:rPr lang="en-US" sz="1500" dirty="0" err="1" smtClean="0">
                <a:latin typeface="Courier New" panose="02070309020205020404" pitchFamily="49" charset="0"/>
                <a:cs typeface="Courier New" panose="02070309020205020404" pitchFamily="49" charset="0"/>
              </a:rPr>
              <a:t>football.csv','csv_parser.py</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a:t>
            </a:r>
          </a:p>
          <a:p>
            <a:r>
              <a:rPr lang="en-US" sz="1500" dirty="0">
                <a:latin typeface="Courier New" panose="02070309020205020404" pitchFamily="49" charset="0"/>
                <a:cs typeface="Courier New" panose="02070309020205020404" pitchFamily="49" charset="0"/>
              </a:rPr>
              <a:t>Directories:  ['dir2']</a:t>
            </a:r>
          </a:p>
          <a:p>
            <a:r>
              <a:rPr lang="en-US" sz="1500" dirty="0">
                <a:latin typeface="Courier New" panose="02070309020205020404" pitchFamily="49" charset="0"/>
                <a:cs typeface="Courier New" panose="02070309020205020404" pitchFamily="49" charset="0"/>
              </a:rPr>
              <a:t>Files:  []</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/CIS4930/demos/dir1/dir2</a:t>
            </a:r>
          </a:p>
          <a:p>
            <a:r>
              <a:rPr lang="en-US" sz="1500" dirty="0">
                <a:latin typeface="Courier New" panose="02070309020205020404" pitchFamily="49" charset="0"/>
                <a:cs typeface="Courier New" panose="02070309020205020404" pitchFamily="49" charset="0"/>
              </a:rPr>
              <a:t>Directories:  ['dir4', 'dir3']</a:t>
            </a:r>
          </a:p>
          <a:p>
            <a:r>
              <a:rPr lang="en-US" sz="1500" dirty="0">
                <a:latin typeface="Courier New" panose="02070309020205020404" pitchFamily="49" charset="0"/>
                <a:cs typeface="Courier New" panose="02070309020205020404" pitchFamily="49" charset="0"/>
              </a:rPr>
              <a:t>Files:  ['d2file']</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/CIS4930/demos/dir1/dir2/dir4</a:t>
            </a:r>
          </a:p>
          <a:p>
            <a:r>
              <a:rPr lang="en-US" sz="1500" dirty="0">
                <a:latin typeface="Courier New" panose="02070309020205020404" pitchFamily="49" charset="0"/>
                <a:cs typeface="Courier New" panose="02070309020205020404" pitchFamily="49" charset="0"/>
              </a:rPr>
              <a:t>Directories:  []</a:t>
            </a:r>
          </a:p>
          <a:p>
            <a:r>
              <a:rPr lang="en-US" sz="1500" dirty="0">
                <a:latin typeface="Courier New" panose="02070309020205020404" pitchFamily="49" charset="0"/>
                <a:cs typeface="Courier New" panose="02070309020205020404" pitchFamily="49" charset="0"/>
              </a:rPr>
              <a:t>Files:  ['d4file']</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Path:  /home/faculty/</a:t>
            </a:r>
            <a:r>
              <a:rPr lang="en-US" sz="1500" dirty="0" err="1">
                <a:latin typeface="Courier New" panose="02070309020205020404" pitchFamily="49" charset="0"/>
                <a:cs typeface="Courier New" panose="02070309020205020404" pitchFamily="49" charset="0"/>
              </a:rPr>
              <a:t>carnahan</a:t>
            </a:r>
            <a:r>
              <a:rPr lang="en-US" sz="1500" dirty="0">
                <a:latin typeface="Courier New" panose="02070309020205020404" pitchFamily="49" charset="0"/>
                <a:cs typeface="Courier New" panose="02070309020205020404" pitchFamily="49" charset="0"/>
              </a:rPr>
              <a:t>/CIS4930/demos/dir1/dir2/dir3</a:t>
            </a:r>
          </a:p>
          <a:p>
            <a:r>
              <a:rPr lang="en-US" sz="1500" dirty="0">
                <a:latin typeface="Courier New" panose="02070309020205020404" pitchFamily="49" charset="0"/>
                <a:cs typeface="Courier New" panose="02070309020205020404" pitchFamily="49" charset="0"/>
              </a:rPr>
              <a:t>Directories:  []</a:t>
            </a:r>
          </a:p>
          <a:p>
            <a:r>
              <a:rPr lang="en-US" sz="1500" dirty="0">
                <a:latin typeface="Courier New" panose="02070309020205020404" pitchFamily="49" charset="0"/>
                <a:cs typeface="Courier New" panose="02070309020205020404" pitchFamily="49" charset="0"/>
              </a:rPr>
              <a:t>Files:  ['d3file']</a:t>
            </a:r>
          </a:p>
          <a:p>
            <a:r>
              <a:rPr lang="en-US" sz="1500" dirty="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17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err="1" smtClean="0"/>
              <a:t>os</a:t>
            </a:r>
            <a:r>
              <a:rPr lang="en-US" dirty="0"/>
              <a:t> </a:t>
            </a:r>
            <a:r>
              <a:rPr lang="en-US" dirty="0" smtClean="0"/>
              <a:t>module includes an </a:t>
            </a:r>
            <a:r>
              <a:rPr lang="en-US" dirty="0" err="1" smtClean="0">
                <a:latin typeface="Courier New" panose="02070309020205020404" pitchFamily="49" charset="0"/>
                <a:cs typeface="Courier New" panose="02070309020205020404" pitchFamily="49" charset="0"/>
              </a:rPr>
              <a:t>os.stat</a:t>
            </a:r>
            <a:r>
              <a:rPr lang="en-US" dirty="0" smtClean="0">
                <a:latin typeface="Courier New" panose="02070309020205020404" pitchFamily="49" charset="0"/>
                <a:cs typeface="Courier New" panose="02070309020205020404" pitchFamily="49" charset="0"/>
              </a:rPr>
              <a:t>(path)</a:t>
            </a:r>
            <a:r>
              <a:rPr lang="en-US" dirty="0" smtClean="0"/>
              <a:t> method which will return file attributes related to the path provided (equivalent </a:t>
            </a:r>
            <a:r>
              <a:rPr lang="en-US" dirty="0" smtClean="0"/>
              <a:t>to</a:t>
            </a:r>
            <a:r>
              <a:rPr lang="en-US" dirty="0" smtClean="0"/>
              <a:t> </a:t>
            </a:r>
            <a:r>
              <a:rPr lang="en-US" dirty="0" smtClean="0"/>
              <a:t>stat() system call).</a:t>
            </a:r>
            <a:br>
              <a:rPr lang="en-US" dirty="0" smtClean="0"/>
            </a:br>
            <a:r>
              <a:rPr lang="en-US" dirty="0" smtClean="0"/>
              <a:t/>
            </a:r>
            <a:br>
              <a:rPr lang="en-US" dirty="0" smtClean="0"/>
            </a:br>
            <a:r>
              <a:rPr lang="en-US" dirty="0" smtClean="0"/>
              <a:t>Result is a stat structure which includes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st_size</a:t>
            </a:r>
            <a:r>
              <a:rPr lang="en-US" dirty="0" smtClean="0"/>
              <a:t>: size of file in bytes.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st_atime</a:t>
            </a:r>
            <a:r>
              <a:rPr lang="en-US" dirty="0" smtClean="0"/>
              <a:t>: time of most recent access.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st_uid</a:t>
            </a:r>
            <a:r>
              <a:rPr lang="en-US" dirty="0" smtClean="0"/>
              <a:t>: user id of owner.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st_nlink</a:t>
            </a:r>
            <a:r>
              <a:rPr lang="en-US" dirty="0" smtClean="0"/>
              <a:t>: number of hard links. </a:t>
            </a:r>
            <a:endParaRPr lang="en-US" dirty="0"/>
          </a:p>
        </p:txBody>
      </p:sp>
      <p:sp>
        <p:nvSpPr>
          <p:cNvPr id="5" name="Rectangle 4"/>
          <p:cNvSpPr/>
          <p:nvPr/>
        </p:nvSpPr>
        <p:spPr>
          <a:xfrm>
            <a:off x="5884164" y="3032653"/>
            <a:ext cx="6424938" cy="347787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stat_info</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"football.csv"</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stat_info</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latin typeface="Courier New" panose="02070309020205020404" pitchFamily="49" charset="0"/>
              </a:rPr>
              <a:t>posix.stat_result</a:t>
            </a:r>
            <a:r>
              <a:rPr lang="en-US" sz="2000" dirty="0" smtClean="0">
                <a:latin typeface="Courier New" panose="02070309020205020404" pitchFamily="49" charset="0"/>
              </a:rPr>
              <a:t>(</a:t>
            </a:r>
            <a:r>
              <a:rPr lang="en-US" sz="2000" dirty="0" err="1" smtClean="0">
                <a:latin typeface="Courier New" panose="02070309020205020404" pitchFamily="49" charset="0"/>
              </a:rPr>
              <a:t>st_mode</a:t>
            </a:r>
            <a:r>
              <a:rPr lang="en-US" sz="2000" dirty="0" smtClean="0">
                <a:latin typeface="Courier New" panose="02070309020205020404" pitchFamily="49" charset="0"/>
              </a:rPr>
              <a:t>=33216</a:t>
            </a:r>
            <a:r>
              <a:rPr lang="en-US" sz="2000" dirty="0">
                <a:latin typeface="Courier New" panose="02070309020205020404" pitchFamily="49" charset="0"/>
              </a:rPr>
              <a:t>, </a:t>
            </a:r>
            <a:r>
              <a:rPr lang="en-US" sz="2000" dirty="0" err="1">
                <a:latin typeface="Courier New" panose="02070309020205020404" pitchFamily="49" charset="0"/>
              </a:rPr>
              <a:t>st_ino</a:t>
            </a:r>
            <a:r>
              <a:rPr lang="en-US" sz="2000" dirty="0">
                <a:latin typeface="Courier New" panose="02070309020205020404" pitchFamily="49" charset="0"/>
              </a:rPr>
              <a:t>=83788199L, </a:t>
            </a:r>
            <a:r>
              <a:rPr lang="en-US" sz="2000" dirty="0" err="1">
                <a:latin typeface="Courier New" panose="02070309020205020404" pitchFamily="49" charset="0"/>
              </a:rPr>
              <a:t>st_dev</a:t>
            </a:r>
            <a:r>
              <a:rPr lang="en-US" sz="2000" dirty="0">
                <a:latin typeface="Courier New" panose="02070309020205020404" pitchFamily="49" charset="0"/>
              </a:rPr>
              <a:t>=20L, </a:t>
            </a:r>
            <a:r>
              <a:rPr lang="en-US" sz="2000" dirty="0" err="1">
                <a:latin typeface="Courier New" panose="02070309020205020404" pitchFamily="49" charset="0"/>
              </a:rPr>
              <a:t>st_nlink</a:t>
            </a:r>
            <a:r>
              <a:rPr lang="en-US" sz="2000" dirty="0">
                <a:latin typeface="Courier New" panose="02070309020205020404" pitchFamily="49" charset="0"/>
              </a:rPr>
              <a:t>=1, </a:t>
            </a:r>
            <a:r>
              <a:rPr lang="en-US" sz="2000" dirty="0" err="1">
                <a:latin typeface="Courier New" panose="02070309020205020404" pitchFamily="49" charset="0"/>
              </a:rPr>
              <a:t>st_uid</a:t>
            </a:r>
            <a:r>
              <a:rPr lang="en-US" sz="2000" dirty="0">
                <a:latin typeface="Courier New" panose="02070309020205020404" pitchFamily="49" charset="0"/>
              </a:rPr>
              <a:t>=87871, </a:t>
            </a:r>
            <a:r>
              <a:rPr lang="en-US" sz="2000" dirty="0" err="1">
                <a:latin typeface="Courier New" panose="02070309020205020404" pitchFamily="49" charset="0"/>
              </a:rPr>
              <a:t>st_gid</a:t>
            </a:r>
            <a:r>
              <a:rPr lang="en-US" sz="2000" dirty="0">
                <a:latin typeface="Courier New" panose="02070309020205020404" pitchFamily="49" charset="0"/>
              </a:rPr>
              <a:t>=300, </a:t>
            </a:r>
            <a:r>
              <a:rPr lang="en-US" sz="2000" dirty="0" err="1">
                <a:latin typeface="Courier New" panose="02070309020205020404" pitchFamily="49" charset="0"/>
              </a:rPr>
              <a:t>st_size</a:t>
            </a:r>
            <a:r>
              <a:rPr lang="en-US" sz="2000" dirty="0">
                <a:latin typeface="Courier New" panose="02070309020205020404" pitchFamily="49" charset="0"/>
              </a:rPr>
              <a:t>=648L, </a:t>
            </a:r>
            <a:r>
              <a:rPr lang="en-US" sz="2000" dirty="0" err="1">
                <a:latin typeface="Courier New" panose="02070309020205020404" pitchFamily="49" charset="0"/>
              </a:rPr>
              <a:t>st_atime</a:t>
            </a:r>
            <a:r>
              <a:rPr lang="en-US" sz="2000" dirty="0">
                <a:latin typeface="Courier New" panose="02070309020205020404" pitchFamily="49" charset="0"/>
              </a:rPr>
              <a:t>=1422387494, </a:t>
            </a:r>
            <a:r>
              <a:rPr lang="en-US" sz="2000" dirty="0" err="1">
                <a:latin typeface="Courier New" panose="02070309020205020404" pitchFamily="49" charset="0"/>
              </a:rPr>
              <a:t>st_mtime</a:t>
            </a:r>
            <a:r>
              <a:rPr lang="en-US" sz="2000" dirty="0">
                <a:latin typeface="Courier New" panose="02070309020205020404" pitchFamily="49" charset="0"/>
              </a:rPr>
              <a:t>=1421257389, </a:t>
            </a:r>
            <a:r>
              <a:rPr lang="en-US" sz="2000" dirty="0" err="1">
                <a:latin typeface="Courier New" panose="02070309020205020404" pitchFamily="49" charset="0"/>
              </a:rPr>
              <a:t>st_ctime</a:t>
            </a:r>
            <a:r>
              <a:rPr lang="en-US" sz="2000" dirty="0">
                <a:latin typeface="Courier New" panose="02070309020205020404" pitchFamily="49" charset="0"/>
              </a:rPr>
              <a:t>=1421257413)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stat_info</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st_mtime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1421257389.0 </a:t>
            </a:r>
            <a:endParaRPr lang="en-US" sz="2000" dirty="0">
              <a:effectLst/>
            </a:endParaRPr>
          </a:p>
        </p:txBody>
      </p:sp>
    </p:spTree>
    <p:extLst>
      <p:ext uri="{BB962C8B-B14F-4D97-AF65-F5344CB8AC3E}">
        <p14:creationId xmlns:p14="http://schemas.microsoft.com/office/powerpoint/2010/main" val="2840237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services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urier New" panose="02070309020205020404" pitchFamily="49" charset="0"/>
                <a:cs typeface="Courier New" panose="02070309020205020404" pitchFamily="49" charset="0"/>
              </a:rPr>
              <a:t>os.system</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cmd</a:t>
            </a:r>
            <a:r>
              <a:rPr lang="en-US" dirty="0" smtClean="0">
                <a:latin typeface="Courier New" panose="02070309020205020404" pitchFamily="49" charset="0"/>
                <a:cs typeface="Courier New" panose="02070309020205020404" pitchFamily="49" charset="0"/>
              </a:rPr>
              <a:t>)</a:t>
            </a:r>
            <a:r>
              <a:rPr lang="en-US" dirty="0" smtClean="0"/>
              <a:t> function executes the argument </a:t>
            </a:r>
            <a:r>
              <a:rPr lang="en-US" i="1" dirty="0" err="1" smtClean="0"/>
              <a:t>cmd</a:t>
            </a:r>
            <a:r>
              <a:rPr lang="en-US" dirty="0" smtClean="0"/>
              <a:t> in a subshell. The return value is the exit status of the command. </a:t>
            </a:r>
            <a:endParaRPr lang="en-US" dirty="0"/>
          </a:p>
        </p:txBody>
      </p:sp>
      <p:sp>
        <p:nvSpPr>
          <p:cNvPr id="5" name="Rectangle 4"/>
          <p:cNvSpPr/>
          <p:nvPr/>
        </p:nvSpPr>
        <p:spPr>
          <a:xfrm>
            <a:off x="1524000" y="3214887"/>
            <a:ext cx="8475407"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system</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csv_parser</a:t>
            </a:r>
            <a:r>
              <a:rPr lang="en-US" sz="2000" b="1" dirty="0" smtClean="0">
                <a:latin typeface="Courier New" panose="02070309020205020404" pitchFamily="49" charset="0"/>
              </a:rPr>
              <a:t>.</a:t>
            </a:r>
            <a:r>
              <a:rPr lang="en-US" sz="2000" dirty="0" smtClean="0">
                <a:latin typeface="Courier New" panose="02070309020205020404" pitchFamily="49" charset="0"/>
              </a:rPr>
              <a:t>py </a:t>
            </a:r>
            <a:r>
              <a:rPr lang="en-US" sz="2000" dirty="0">
                <a:latin typeface="Courier New" panose="02070309020205020404" pitchFamily="49" charset="0"/>
              </a:rPr>
              <a:t>dir1 football</a:t>
            </a:r>
            <a:r>
              <a:rPr lang="en-US" sz="2000" b="1" dirty="0">
                <a:latin typeface="Courier New" panose="02070309020205020404" pitchFamily="49" charset="0"/>
              </a:rPr>
              <a:t>.</a:t>
            </a:r>
            <a:r>
              <a:rPr lang="en-US" sz="2000" dirty="0">
                <a:latin typeface="Courier New" panose="02070309020205020404" pitchFamily="49" charset="0"/>
              </a:rPr>
              <a:t>csv frac</a:t>
            </a:r>
            <a:r>
              <a:rPr lang="en-US" sz="2000" b="1" dirty="0">
                <a:latin typeface="Courier New" panose="02070309020205020404" pitchFamily="49" charset="0"/>
              </a:rPr>
              <a:t>.</a:t>
            </a:r>
            <a:r>
              <a:rPr lang="en-US" sz="2000" dirty="0">
                <a:latin typeface="Courier New" panose="02070309020205020404" pitchFamily="49" charset="0"/>
              </a:rPr>
              <a:t>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system</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"touch newfile.txt"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system</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latin typeface="Courier New" panose="02070309020205020404" pitchFamily="49" charset="0"/>
              </a:rPr>
              <a:t>csv_parser</a:t>
            </a:r>
            <a:r>
              <a:rPr lang="en-US" sz="2000" b="1" dirty="0" smtClean="0">
                <a:latin typeface="Courier New" panose="02070309020205020404" pitchFamily="49" charset="0"/>
              </a:rPr>
              <a:t>.</a:t>
            </a:r>
            <a:r>
              <a:rPr lang="en-US" sz="2000" dirty="0" smtClean="0">
                <a:latin typeface="Courier New" panose="02070309020205020404" pitchFamily="49" charset="0"/>
              </a:rPr>
              <a:t>py </a:t>
            </a:r>
            <a:r>
              <a:rPr lang="en-US" sz="2000" dirty="0">
                <a:latin typeface="Courier New" panose="02070309020205020404" pitchFamily="49" charset="0"/>
              </a:rPr>
              <a:t>dir1 football</a:t>
            </a:r>
            <a:r>
              <a:rPr lang="en-US" sz="2000" b="1" dirty="0">
                <a:latin typeface="Courier New" panose="02070309020205020404" pitchFamily="49" charset="0"/>
              </a:rPr>
              <a:t>.</a:t>
            </a:r>
            <a:r>
              <a:rPr lang="en-US" sz="2000" dirty="0">
                <a:latin typeface="Courier New" panose="02070309020205020404" pitchFamily="49" charset="0"/>
              </a:rPr>
              <a:t>csv frac</a:t>
            </a:r>
            <a:r>
              <a:rPr lang="en-US" sz="2000" b="1" dirty="0">
                <a:latin typeface="Courier New" panose="02070309020205020404" pitchFamily="49" charset="0"/>
              </a:rPr>
              <a:t>.</a:t>
            </a:r>
            <a:r>
              <a:rPr lang="en-US" sz="2000" dirty="0">
                <a:latin typeface="Courier New" panose="02070309020205020404" pitchFamily="49" charset="0"/>
              </a:rPr>
              <a:t>py newfile</a:t>
            </a:r>
            <a:r>
              <a:rPr lang="en-US" sz="2000" b="1" dirty="0">
                <a:latin typeface="Courier New" panose="02070309020205020404" pitchFamily="49" charset="0"/>
              </a:rPr>
              <a:t>.</a:t>
            </a:r>
            <a:r>
              <a:rPr lang="en-US" sz="2000" dirty="0">
                <a:latin typeface="Courier New" panose="02070309020205020404" pitchFamily="49" charset="0"/>
              </a:rPr>
              <a:t>txt </a:t>
            </a:r>
            <a:r>
              <a:rPr lang="en-US" sz="2000" dirty="0" smtClean="0">
                <a:latin typeface="Courier New" panose="02070309020205020404" pitchFamily="49" charset="0"/>
              </a:rPr>
              <a:t/>
            </a:r>
            <a:br>
              <a:rPr lang="en-US" sz="2000" dirty="0" smtClean="0">
                <a:latin typeface="Courier New" panose="02070309020205020404" pitchFamily="49" charset="0"/>
              </a:rPr>
            </a:br>
            <a:r>
              <a:rPr lang="en-US" sz="2000" dirty="0" smtClean="0">
                <a:latin typeface="Courier New" panose="02070309020205020404" pitchFamily="49" charset="0"/>
              </a:rPr>
              <a:t>0 </a:t>
            </a:r>
            <a:endParaRPr lang="en-US" sz="2000" dirty="0">
              <a:effectLst/>
            </a:endParaRPr>
          </a:p>
        </p:txBody>
      </p:sp>
    </p:spTree>
    <p:extLst>
      <p:ext uri="{BB962C8B-B14F-4D97-AF65-F5344CB8AC3E}">
        <p14:creationId xmlns:p14="http://schemas.microsoft.com/office/powerpoint/2010/main" val="3799472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urier New" panose="02070309020205020404" pitchFamily="49" charset="0"/>
                <a:cs typeface="Courier New" panose="02070309020205020404" pitchFamily="49" charset="0"/>
              </a:rPr>
              <a:t>os.exec</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t>function will start a new process from </a:t>
            </a:r>
            <a:r>
              <a:rPr lang="en-US" i="1" dirty="0" smtClean="0"/>
              <a:t>path</a:t>
            </a:r>
            <a:r>
              <a:rPr lang="en-US" dirty="0" smtClean="0"/>
              <a:t> using the </a:t>
            </a:r>
            <a:r>
              <a:rPr lang="en-US" i="1" dirty="0" err="1" smtClean="0"/>
              <a:t>args</a:t>
            </a:r>
            <a:r>
              <a:rPr lang="en-US" dirty="0" smtClean="0"/>
              <a:t> as arguments, replacing the current one. Alternatives include </a:t>
            </a:r>
            <a:r>
              <a:rPr lang="en-US" dirty="0" err="1" smtClean="0">
                <a:latin typeface="Courier New" panose="02070309020205020404" pitchFamily="49" charset="0"/>
                <a:cs typeface="Courier New" panose="02070309020205020404" pitchFamily="49" charset="0"/>
              </a:rPr>
              <a:t>os.execve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os.execvp</a:t>
            </a:r>
            <a:r>
              <a:rPr lang="en-US" dirty="0" smtClean="0">
                <a:latin typeface="Courier New" panose="02070309020205020404" pitchFamily="49" charset="0"/>
                <a:cs typeface="Courier New" panose="02070309020205020404" pitchFamily="49" charset="0"/>
              </a:rPr>
              <a:t>(), </a:t>
            </a:r>
            <a:r>
              <a:rPr lang="en-US" dirty="0" err="1" smtClean="0"/>
              <a:t>etc</a:t>
            </a:r>
            <a:r>
              <a:rPr lang="en-US" dirty="0" smtClean="0"/>
              <a:t> as usual. Arguments depend on version used. </a:t>
            </a:r>
            <a:endParaRPr lang="en-US" dirty="0"/>
          </a:p>
        </p:txBody>
      </p:sp>
      <p:sp>
        <p:nvSpPr>
          <p:cNvPr id="5" name="Rectangle 4"/>
          <p:cNvSpPr/>
          <p:nvPr/>
        </p:nvSpPr>
        <p:spPr>
          <a:xfrm>
            <a:off x="1130711" y="3633851"/>
            <a:ext cx="10176386" cy="2308324"/>
          </a:xfrm>
          <a:prstGeom prst="rect">
            <a:avLst/>
          </a:prstGeom>
        </p:spPr>
        <p:txBody>
          <a:bodyPr wrap="square">
            <a:spAutoFit/>
          </a:bodyPr>
          <a:lstStyle/>
          <a:p>
            <a:r>
              <a:rPr lang="en-US" dirty="0" smtClean="0">
                <a:latin typeface="Courier New" panose="02070309020205020404" pitchFamily="49" charset="0"/>
              </a:rPr>
              <a:t>$ python2.7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Python </a:t>
            </a:r>
            <a:r>
              <a:rPr lang="en-US" dirty="0">
                <a:solidFill>
                  <a:srgbClr val="99CC99"/>
                </a:solidFill>
                <a:latin typeface="Courier New" panose="02070309020205020404" pitchFamily="49" charset="0"/>
              </a:rPr>
              <a:t>2.7.5</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default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Oct </a:t>
            </a:r>
            <a:r>
              <a:rPr lang="en-US" dirty="0">
                <a:solidFill>
                  <a:srgbClr val="99CC99"/>
                </a:solidFill>
                <a:latin typeface="Courier New" panose="02070309020205020404" pitchFamily="49" charset="0"/>
              </a:rPr>
              <a:t>5</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2013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47</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GCC </a:t>
            </a:r>
            <a:r>
              <a:rPr lang="en-US" dirty="0">
                <a:solidFill>
                  <a:srgbClr val="99CC99"/>
                </a:solidFill>
                <a:latin typeface="Courier New" panose="02070309020205020404" pitchFamily="49" charset="0"/>
              </a:rPr>
              <a:t>3.4.3</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20041212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Red Hat </a:t>
            </a:r>
            <a:r>
              <a:rPr lang="en-US" dirty="0">
                <a:solidFill>
                  <a:srgbClr val="99CC99"/>
                </a:solidFill>
                <a:latin typeface="Courier New" panose="02070309020205020404" pitchFamily="49" charset="0"/>
              </a:rPr>
              <a:t>3.4.3</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9.EL4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on linux2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Type </a:t>
            </a:r>
            <a:r>
              <a:rPr lang="en-US" dirty="0">
                <a:solidFill>
                  <a:srgbClr val="66FF00"/>
                </a:solidFill>
                <a:latin typeface="Courier New" panose="02070309020205020404" pitchFamily="49" charset="0"/>
              </a:rPr>
              <a:t>"help"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"copyright"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"credits"</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or</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"license"</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more information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os</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execvp</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"python2.7"</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"python2.7"</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"csv_parser.py"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Aston_Villa</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has a minimum goal difference </a:t>
            </a:r>
            <a:r>
              <a:rPr lang="en-US" dirty="0">
                <a:latin typeface="Courier New" panose="02070309020205020404" pitchFamily="49" charset="0"/>
              </a:rPr>
              <a:t>of 1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907133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OS</a:t>
            </a:r>
            <a:endParaRPr lang="en-US" dirty="0"/>
          </a:p>
        </p:txBody>
      </p:sp>
      <p:sp>
        <p:nvSpPr>
          <p:cNvPr id="3" name="Content Placeholder 2"/>
          <p:cNvSpPr>
            <a:spLocks noGrp="1"/>
          </p:cNvSpPr>
          <p:nvPr>
            <p:ph idx="1"/>
          </p:nvPr>
        </p:nvSpPr>
        <p:spPr/>
        <p:txBody>
          <a:bodyPr/>
          <a:lstStyle/>
          <a:p>
            <a:r>
              <a:rPr lang="en-US" dirty="0" smtClean="0"/>
              <a:t>Combine the </a:t>
            </a:r>
            <a:r>
              <a:rPr lang="en-US" dirty="0" err="1" smtClean="0">
                <a:latin typeface="Courier New" panose="02070309020205020404" pitchFamily="49" charset="0"/>
                <a:cs typeface="Courier New" panose="02070309020205020404" pitchFamily="49" charset="0"/>
              </a:rPr>
              <a:t>os.exec</a:t>
            </a:r>
            <a:r>
              <a:rPr lang="en-US" dirty="0" smtClean="0">
                <a:latin typeface="Courier New" panose="02070309020205020404" pitchFamily="49" charset="0"/>
                <a:cs typeface="Courier New" panose="02070309020205020404" pitchFamily="49" charset="0"/>
              </a:rPr>
              <a:t>*()</a:t>
            </a:r>
            <a:r>
              <a:rPr lang="en-US" dirty="0" smtClean="0"/>
              <a:t> functions with </a:t>
            </a:r>
            <a:r>
              <a:rPr lang="en-US" dirty="0" err="1" smtClean="0">
                <a:latin typeface="Courier New" panose="02070309020205020404" pitchFamily="49" charset="0"/>
                <a:cs typeface="Courier New" panose="02070309020205020404" pitchFamily="49" charset="0"/>
              </a:rPr>
              <a:t>os.fork</a:t>
            </a:r>
            <a:r>
              <a:rPr lang="en-US" dirty="0" smtClean="0">
                <a:latin typeface="Courier New" panose="02070309020205020404" pitchFamily="49" charset="0"/>
                <a:cs typeface="Courier New" panose="02070309020205020404" pitchFamily="49" charset="0"/>
              </a:rPr>
              <a:t>()</a:t>
            </a:r>
            <a:r>
              <a:rPr lang="en-US" dirty="0" smtClean="0"/>
              <a:t> and </a:t>
            </a:r>
            <a:r>
              <a:rPr lang="en-US" dirty="0" err="1" smtClean="0">
                <a:latin typeface="Courier New" panose="02070309020205020404" pitchFamily="49" charset="0"/>
                <a:cs typeface="Courier New" panose="02070309020205020404" pitchFamily="49" charset="0"/>
              </a:rPr>
              <a:t>os.wait</a:t>
            </a:r>
            <a:r>
              <a:rPr lang="en-US" dirty="0" smtClean="0">
                <a:latin typeface="Courier New" panose="02070309020205020404" pitchFamily="49" charset="0"/>
                <a:cs typeface="Courier New" panose="02070309020205020404" pitchFamily="49" charset="0"/>
              </a:rPr>
              <a:t>()</a:t>
            </a:r>
            <a:r>
              <a:rPr lang="en-US" dirty="0" smtClean="0"/>
              <a:t> to spawn processes from the </a:t>
            </a:r>
            <a:r>
              <a:rPr lang="en-US" dirty="0"/>
              <a:t>current process. The former makes a copy of the current process, the latter waits for a child process to finish</a:t>
            </a:r>
            <a:r>
              <a:rPr lang="en-US" dirty="0" smtClean="0"/>
              <a:t>. Use </a:t>
            </a:r>
            <a:r>
              <a:rPr lang="en-US" dirty="0" err="1" smtClean="0">
                <a:latin typeface="Courier New" panose="02070309020205020404" pitchFamily="49" charset="0"/>
                <a:cs typeface="Courier New" panose="02070309020205020404" pitchFamily="49" charset="0"/>
              </a:rPr>
              <a:t>os.spawn</a:t>
            </a:r>
            <a:r>
              <a:rPr lang="en-US" dirty="0" smtClean="0">
                <a:latin typeface="Courier New" panose="02070309020205020404" pitchFamily="49" charset="0"/>
                <a:cs typeface="Courier New" panose="02070309020205020404" pitchFamily="49" charset="0"/>
              </a:rPr>
              <a:t>()</a:t>
            </a:r>
            <a:r>
              <a:rPr lang="en-US" dirty="0" smtClean="0"/>
              <a:t> on Windows. </a:t>
            </a:r>
            <a:endParaRPr lang="en-US" dirty="0"/>
          </a:p>
        </p:txBody>
      </p:sp>
      <p:sp>
        <p:nvSpPr>
          <p:cNvPr id="6" name="Rectangle 5"/>
          <p:cNvSpPr/>
          <p:nvPr/>
        </p:nvSpPr>
        <p:spPr>
          <a:xfrm>
            <a:off x="1563328" y="3501719"/>
            <a:ext cx="9556956" cy="2554545"/>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sys</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pid</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os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fork</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not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os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execvp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"python2.7"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"python2.7"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"csv_parser.py"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os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wait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31676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built-ins</a:t>
            </a:r>
            <a:endParaRPr lang="en-US" dirty="0"/>
          </a:p>
        </p:txBody>
      </p:sp>
      <p:sp>
        <p:nvSpPr>
          <p:cNvPr id="3" name="Content Placeholder 2"/>
          <p:cNvSpPr>
            <a:spLocks noGrp="1"/>
          </p:cNvSpPr>
          <p:nvPr>
            <p:ph idx="1"/>
          </p:nvPr>
        </p:nvSpPr>
        <p:spPr/>
        <p:txBody>
          <a:bodyPr/>
          <a:lstStyle/>
          <a:p>
            <a:r>
              <a:rPr lang="en-US" dirty="0" smtClean="0"/>
              <a:t>We’ve already learned about a lot of data types – such as numbers and lists – which are part of the “core” of Python. That is, you don’t need to import anything to use them. </a:t>
            </a:r>
            <a:br>
              <a:rPr lang="en-US" dirty="0" smtClean="0"/>
            </a:br>
            <a:r>
              <a:rPr lang="en-US" dirty="0" smtClean="0"/>
              <a:t/>
            </a:r>
            <a:br>
              <a:rPr lang="en-US" dirty="0" smtClean="0"/>
            </a:br>
            <a:r>
              <a:rPr lang="en-US" dirty="0" smtClean="0"/>
              <a:t>However, it’s the standard library that actually defines these types, as well as many other built-in components. </a:t>
            </a:r>
            <a:br>
              <a:rPr lang="en-US" dirty="0" smtClean="0"/>
            </a:br>
            <a:endParaRPr lang="en-US" dirty="0"/>
          </a:p>
          <a:p>
            <a:r>
              <a:rPr lang="en-US" dirty="0" smtClean="0"/>
              <a:t>We’ve already learned all about the built-in data types so we won’t re-cover that material but we’ll start by looking at what other “built-ins” are defined by the standard library.</a:t>
            </a:r>
            <a:endParaRPr lang="en-US" dirty="0"/>
          </a:p>
        </p:txBody>
      </p:sp>
    </p:spTree>
    <p:extLst>
      <p:ext uri="{BB962C8B-B14F-4D97-AF65-F5344CB8AC3E}">
        <p14:creationId xmlns:p14="http://schemas.microsoft.com/office/powerpoint/2010/main" val="420567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3" name="Content Placeholder 2"/>
          <p:cNvSpPr>
            <a:spLocks noGrp="1"/>
          </p:cNvSpPr>
          <p:nvPr>
            <p:ph idx="1"/>
          </p:nvPr>
        </p:nvSpPr>
        <p:spPr>
          <a:xfrm>
            <a:off x="1024129" y="2286000"/>
            <a:ext cx="5368434" cy="4023360"/>
          </a:xfrm>
        </p:spPr>
        <p:txBody>
          <a:bodyPr/>
          <a:lstStyle/>
          <a:p>
            <a:r>
              <a:rPr lang="en-US" dirty="0" smtClean="0"/>
              <a:t>There are a few built-in constants defined by the standard library: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True</a:t>
            </a:r>
            <a:r>
              <a:rPr lang="en-US" dirty="0" smtClean="0"/>
              <a:t>: true value of a </a:t>
            </a:r>
            <a:r>
              <a:rPr lang="en-US" dirty="0" err="1" smtClean="0"/>
              <a:t>bool</a:t>
            </a:r>
            <a:r>
              <a:rPr lang="en-US" dirty="0" smtClean="0"/>
              <a:t> type.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False</a:t>
            </a:r>
            <a:r>
              <a:rPr lang="en-US" dirty="0" smtClean="0"/>
              <a:t>: false value of a </a:t>
            </a:r>
            <a:r>
              <a:rPr lang="en-US" dirty="0" err="1" smtClean="0"/>
              <a:t>bool</a:t>
            </a:r>
            <a:r>
              <a:rPr lang="en-US" dirty="0" smtClean="0"/>
              <a:t> type.</a:t>
            </a:r>
          </a:p>
          <a:p>
            <a:pPr>
              <a:buFont typeface="Arial" panose="020B0604020202020204" pitchFamily="34" charset="0"/>
              <a:buChar char="•"/>
            </a:pPr>
            <a:r>
              <a:rPr lang="en-US" dirty="0"/>
              <a:t> </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__debug__</a:t>
            </a:r>
            <a:r>
              <a:rPr lang="en-US" dirty="0"/>
              <a:t>: true if Python was started with the –O option. </a:t>
            </a:r>
          </a:p>
          <a:p>
            <a:pPr marL="0" indent="0">
              <a:buNone/>
            </a:pPr>
            <a:endParaRPr lang="en-US" dirty="0" smtClean="0"/>
          </a:p>
        </p:txBody>
      </p:sp>
      <p:sp>
        <p:nvSpPr>
          <p:cNvPr id="4" name="Rectangle 3"/>
          <p:cNvSpPr/>
          <p:nvPr/>
        </p:nvSpPr>
        <p:spPr>
          <a:xfrm>
            <a:off x="6790038" y="3051258"/>
            <a:ext cx="3954162" cy="3170099"/>
          </a:xfrm>
          <a:prstGeom prst="rect">
            <a:avLst/>
          </a:prstGeom>
        </p:spPr>
        <p:txBody>
          <a:bodyPr wrap="square">
            <a:spAutoFit/>
          </a:bodyPr>
          <a:lstStyle/>
          <a:p>
            <a:r>
              <a:rPr lang="en-US" sz="2000" dirty="0">
                <a:solidFill>
                  <a:srgbClr val="FFFFFF"/>
                </a:solidFill>
                <a:latin typeface="Courier New" panose="02070309020205020404" pitchFamily="49" charset="0"/>
              </a:rPr>
              <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b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False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a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 is true."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else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 is false"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b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 is true."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else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 is false."</a:t>
            </a:r>
            <a:endParaRPr lang="en-US" sz="2000" dirty="0">
              <a:effectLst/>
            </a:endParaRPr>
          </a:p>
        </p:txBody>
      </p:sp>
    </p:spTree>
    <p:extLst>
      <p:ext uri="{BB962C8B-B14F-4D97-AF65-F5344CB8AC3E}">
        <p14:creationId xmlns:p14="http://schemas.microsoft.com/office/powerpoint/2010/main" val="72418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3" name="Content Placeholder 2"/>
          <p:cNvSpPr>
            <a:spLocks noGrp="1"/>
          </p:cNvSpPr>
          <p:nvPr>
            <p:ph idx="1"/>
          </p:nvPr>
        </p:nvSpPr>
        <p:spPr>
          <a:xfrm>
            <a:off x="1024128" y="1869989"/>
            <a:ext cx="9720073" cy="4439371"/>
          </a:xfrm>
        </p:spPr>
        <p:txBody>
          <a:bodyPr/>
          <a:lstStyle/>
          <a:p>
            <a:r>
              <a:rPr lang="en-US" dirty="0" smtClean="0"/>
              <a:t> </a:t>
            </a:r>
          </a:p>
          <a:p>
            <a:pPr>
              <a:buFont typeface="Arial" panose="020B0604020202020204" pitchFamily="34" charset="0"/>
              <a:buChar char="•"/>
            </a:pPr>
            <a:r>
              <a:rPr lang="en-US" dirty="0" smtClean="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None</a:t>
            </a:r>
            <a:r>
              <a:rPr lang="en-US" dirty="0" smtClean="0"/>
              <a:t>: used to represent the absence of a value. Similar to the null keyword in many other languages. </a:t>
            </a:r>
          </a:p>
        </p:txBody>
      </p:sp>
      <p:sp>
        <p:nvSpPr>
          <p:cNvPr id="5" name="Rectangle 4"/>
          <p:cNvSpPr/>
          <p:nvPr/>
        </p:nvSpPr>
        <p:spPr>
          <a:xfrm>
            <a:off x="1081793" y="3170039"/>
            <a:ext cx="9965148" cy="3139321"/>
          </a:xfrm>
          <a:prstGeom prst="rect">
            <a:avLst/>
          </a:prstGeom>
        </p:spPr>
        <p:txBody>
          <a:bodyPr wrap="square">
            <a:spAutoFit/>
          </a:bodyPr>
          <a:lstStyle/>
          <a:p>
            <a:r>
              <a:rPr lang="en-US" dirty="0">
                <a:solidFill>
                  <a:srgbClr val="FFFFFF"/>
                </a:solidFill>
                <a:latin typeface="Courier New" panose="02070309020205020404" pitchFamily="49" charset="0"/>
              </a:rPr>
              <a:t>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None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database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MyDatabase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db_host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db_user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db_password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db_database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database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connect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except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DatabaseException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pass</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conn </a:t>
            </a:r>
            <a:r>
              <a:rPr lang="en-US" b="1" dirty="0">
                <a:solidFill>
                  <a:srgbClr val="FF6600"/>
                </a:solidFill>
                <a:latin typeface="Courier New" panose="02070309020205020404" pitchFamily="49" charset="0"/>
              </a:rPr>
              <a:t>is</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'The database could not connect'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'The database could connect'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64299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3" name="Content Placeholder 2"/>
          <p:cNvSpPr>
            <a:spLocks noGrp="1"/>
          </p:cNvSpPr>
          <p:nvPr>
            <p:ph idx="1"/>
          </p:nvPr>
        </p:nvSpPr>
        <p:spPr>
          <a:xfrm>
            <a:off x="1024128" y="1927654"/>
            <a:ext cx="9899245" cy="4769708"/>
          </a:xfrm>
        </p:spPr>
        <p:txBody>
          <a:bodyPr>
            <a:normAutofit lnSpcReduction="10000"/>
          </a:bodyPr>
          <a:lstStyle/>
          <a:p>
            <a:pPr marL="0" indent="0">
              <a:buNone/>
            </a:pPr>
            <a:endParaRPr lang="en-US" dirty="0" smtClean="0"/>
          </a:p>
          <a:p>
            <a:pPr>
              <a:buFont typeface="Arial" panose="020B0604020202020204" pitchFamily="34" charset="0"/>
              <a:buChar char="•"/>
            </a:pPr>
            <a:r>
              <a:rPr lang="en-US" dirty="0" smtClean="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NotImplemented</a:t>
            </a:r>
            <a:r>
              <a:rPr lang="en-US" dirty="0" smtClean="0"/>
              <a:t>: returned when a comparison operation is not defined between two types. </a:t>
            </a:r>
            <a:br>
              <a:rPr lang="en-US" dirty="0" smtClean="0"/>
            </a:br>
            <a:r>
              <a:rPr lang="en-US" dirty="0" smtClean="0"/>
              <a:t/>
            </a:r>
            <a:br>
              <a:rPr lang="en-US" dirty="0" smtClean="0"/>
            </a:br>
            <a:r>
              <a:rPr lang="en-US" dirty="0" smtClean="0"/>
              <a:t>This constant is meant to be used in conjunction with “rich comparison” methods,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__(), __</a:t>
            </a:r>
            <a:r>
              <a:rPr lang="en-US" dirty="0" err="1" smtClean="0">
                <a:latin typeface="Courier New" panose="02070309020205020404" pitchFamily="49" charset="0"/>
                <a:cs typeface="Courier New" panose="02070309020205020404" pitchFamily="49" charset="0"/>
              </a:rPr>
              <a:t>eq</a:t>
            </a:r>
            <a:r>
              <a:rPr lang="en-US" dirty="0" smtClean="0">
                <a:latin typeface="Courier New" panose="02070309020205020404" pitchFamily="49" charset="0"/>
                <a:cs typeface="Courier New" panose="02070309020205020404" pitchFamily="49" charset="0"/>
              </a:rPr>
              <a:t>__(), </a:t>
            </a:r>
            <a:r>
              <a:rPr lang="en-US" dirty="0" smtClean="0"/>
              <a:t>etc. Behind the scenes, when we execute the following statement:</a:t>
            </a:r>
          </a:p>
          <a:p>
            <a:pPr>
              <a:buFont typeface="Arial" panose="020B0604020202020204" pitchFamily="34" charset="0"/>
              <a:buChar char="•"/>
            </a:pPr>
            <a:endParaRPr lang="en-US" dirty="0"/>
          </a:p>
          <a:p>
            <a:pPr marL="0" indent="0">
              <a:buNone/>
            </a:pPr>
            <a:r>
              <a:rPr lang="en-US" dirty="0"/>
              <a:t> </a:t>
            </a:r>
            <a:r>
              <a:rPr lang="en-US" dirty="0" smtClean="0"/>
              <a:t>Python is really executing this statement: </a:t>
            </a:r>
          </a:p>
          <a:p>
            <a:pPr marL="0" indent="0">
              <a:buNone/>
            </a:pPr>
            <a:endParaRPr lang="en-US" dirty="0"/>
          </a:p>
          <a:p>
            <a:pPr marL="0" indent="0">
              <a:buNone/>
            </a:pPr>
            <a:r>
              <a:rPr lang="en-US" dirty="0" smtClean="0"/>
              <a:t> The </a:t>
            </a:r>
            <a:r>
              <a:rPr lang="en-US" dirty="0" err="1" smtClean="0">
                <a:latin typeface="Courier New" panose="02070309020205020404" pitchFamily="49" charset="0"/>
                <a:cs typeface="Courier New" panose="02070309020205020404" pitchFamily="49" charset="0"/>
              </a:rPr>
              <a:t>NotImplemented</a:t>
            </a:r>
            <a:r>
              <a:rPr lang="en-US" dirty="0" smtClean="0"/>
              <a:t> constant allows us to indicate that </a:t>
            </a:r>
            <a:r>
              <a:rPr lang="en-US" dirty="0" smtClean="0">
                <a:latin typeface="Courier New" panose="02070309020205020404" pitchFamily="49" charset="0"/>
                <a:cs typeface="Courier New" panose="02070309020205020404" pitchFamily="49" charset="0"/>
              </a:rPr>
              <a:t>a</a:t>
            </a:r>
            <a:r>
              <a:rPr lang="en-US" dirty="0" smtClean="0"/>
              <a:t> does not have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__() </a:t>
            </a:r>
            <a:r>
              <a:rPr lang="en-US" dirty="0" smtClean="0"/>
              <a:t>defined for </a:t>
            </a:r>
            <a:r>
              <a:rPr lang="en-US" dirty="0" smtClean="0">
                <a:latin typeface="Courier New" panose="02070309020205020404" pitchFamily="49" charset="0"/>
                <a:cs typeface="Courier New" panose="02070309020205020404" pitchFamily="49" charset="0"/>
              </a:rPr>
              <a:t>b</a:t>
            </a:r>
            <a:r>
              <a:rPr lang="en-US" dirty="0" smtClean="0"/>
              <a:t>’s type, so perhaps we should try calling </a:t>
            </a:r>
            <a:r>
              <a:rPr lang="en-US" dirty="0" smtClean="0">
                <a:latin typeface="Courier New" panose="02070309020205020404" pitchFamily="49" charset="0"/>
                <a:cs typeface="Courier New" panose="02070309020205020404" pitchFamily="49" charset="0"/>
              </a:rPr>
              <a:t>b</a:t>
            </a:r>
            <a:r>
              <a:rPr lang="en-US" dirty="0" smtClean="0"/>
              <a:t>’s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ge</a:t>
            </a:r>
            <a:r>
              <a:rPr lang="en-US" dirty="0" smtClean="0">
                <a:latin typeface="Courier New" panose="02070309020205020404" pitchFamily="49" charset="0"/>
                <a:cs typeface="Courier New" panose="02070309020205020404" pitchFamily="49" charset="0"/>
              </a:rPr>
              <a:t>__() </a:t>
            </a:r>
            <a:r>
              <a:rPr lang="en-US" dirty="0" smtClean="0"/>
              <a:t>method with </a:t>
            </a:r>
            <a:r>
              <a:rPr lang="en-US" dirty="0" smtClean="0">
                <a:latin typeface="Courier New" panose="02070309020205020404" pitchFamily="49" charset="0"/>
                <a:cs typeface="Courier New" panose="02070309020205020404" pitchFamily="49" charset="0"/>
              </a:rPr>
              <a:t>a</a:t>
            </a:r>
            <a:r>
              <a:rPr lang="en-US" dirty="0" smtClean="0"/>
              <a:t> as an argument. </a:t>
            </a:r>
          </a:p>
          <a:p>
            <a:pPr marL="0" indent="0">
              <a:buNone/>
            </a:pPr>
            <a:endParaRPr lang="en-US" dirty="0"/>
          </a:p>
        </p:txBody>
      </p:sp>
      <p:sp>
        <p:nvSpPr>
          <p:cNvPr id="5" name="Rectangle 4"/>
          <p:cNvSpPr/>
          <p:nvPr/>
        </p:nvSpPr>
        <p:spPr>
          <a:xfrm>
            <a:off x="1873987" y="4118507"/>
            <a:ext cx="1569660"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&lt;</a:t>
            </a:r>
            <a:r>
              <a:rPr lang="en-US" sz="2000" dirty="0">
                <a:solidFill>
                  <a:srgbClr val="FFFFFF"/>
                </a:solidFill>
                <a:latin typeface="Courier New" panose="02070309020205020404" pitchFamily="49" charset="0"/>
              </a:rPr>
              <a:t> b</a:t>
            </a:r>
            <a:endParaRPr lang="en-US" sz="2000" dirty="0">
              <a:effectLst/>
            </a:endParaRPr>
          </a:p>
        </p:txBody>
      </p:sp>
      <p:sp>
        <p:nvSpPr>
          <p:cNvPr id="6" name="Rectangle 5"/>
          <p:cNvSpPr/>
          <p:nvPr/>
        </p:nvSpPr>
        <p:spPr>
          <a:xfrm>
            <a:off x="1873987" y="5013878"/>
            <a:ext cx="2492990"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__</a:t>
            </a:r>
            <a:r>
              <a:rPr lang="en-US" sz="2000" dirty="0" err="1">
                <a:solidFill>
                  <a:srgbClr val="FFFFFF"/>
                </a:solidFill>
                <a:latin typeface="Courier New" panose="02070309020205020404" pitchFamily="49" charset="0"/>
              </a:rPr>
              <a:t>lt</a:t>
            </a:r>
            <a:r>
              <a:rPr lang="en-US" sz="2000" dirty="0">
                <a:solidFill>
                  <a:srgbClr val="FFFF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b</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23237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4" name="Rectangle 3"/>
          <p:cNvSpPr/>
          <p:nvPr/>
        </p:nvSpPr>
        <p:spPr>
          <a:xfrm>
            <a:off x="455429" y="2052539"/>
            <a:ext cx="10857470" cy="4524315"/>
          </a:xfrm>
          <a:prstGeom prst="rect">
            <a:avLst/>
          </a:prstGeom>
        </p:spPr>
        <p:txBody>
          <a:bodyPr wrap="square">
            <a:spAutoFit/>
          </a:bodyPr>
          <a:lstStyle/>
          <a:p>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A</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value</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eq</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isinstance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'Comparing an A with a 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other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value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value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compare A </a:t>
            </a:r>
            <a:r>
              <a:rPr lang="en-US" dirty="0" smtClean="0">
                <a:solidFill>
                  <a:srgbClr val="66FF00"/>
                </a:solidFill>
                <a:latin typeface="Courier New" panose="02070309020205020404" pitchFamily="49" charset="0"/>
              </a:rPr>
              <a:t>with other'</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NotImplemented</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B</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value</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value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eq</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other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compare B with </a:t>
            </a:r>
            <a:r>
              <a:rPr lang="en-US" dirty="0" smtClean="0">
                <a:solidFill>
                  <a:srgbClr val="66FF00"/>
                </a:solidFill>
                <a:latin typeface="Courier New" panose="02070309020205020404" pitchFamily="49" charset="0"/>
              </a:rPr>
              <a:t>other'</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NotImplemented</a:t>
            </a:r>
            <a:endParaRPr lang="en-US" dirty="0">
              <a:effectLst/>
            </a:endParaRPr>
          </a:p>
        </p:txBody>
      </p:sp>
      <p:cxnSp>
        <p:nvCxnSpPr>
          <p:cNvPr id="6" name="Straight Connector 5"/>
          <p:cNvCxnSpPr/>
          <p:nvPr/>
        </p:nvCxnSpPr>
        <p:spPr>
          <a:xfrm>
            <a:off x="7142205" y="1911178"/>
            <a:ext cx="0" cy="46979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322987" y="2060118"/>
            <a:ext cx="4558611" cy="2585323"/>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 </a:t>
            </a:r>
            <a:r>
              <a:rPr lang="en-US" i="1" dirty="0">
                <a:solidFill>
                  <a:srgbClr val="00FF00"/>
                </a:solidFill>
                <a:latin typeface="Courier New" panose="02070309020205020404" pitchFamily="49" charset="0"/>
              </a:rPr>
              <a:t># a.__</a:t>
            </a:r>
            <a:r>
              <a:rPr lang="en-US" i="1" dirty="0" err="1">
                <a:solidFill>
                  <a:srgbClr val="00FF00"/>
                </a:solidFill>
                <a:latin typeface="Courier New" panose="02070309020205020404" pitchFamily="49" charset="0"/>
              </a:rPr>
              <a:t>eq</a:t>
            </a:r>
            <a:r>
              <a:rPr lang="en-US" i="1" dirty="0">
                <a:solidFill>
                  <a:srgbClr val="00FF00"/>
                </a:solidFill>
                <a:latin typeface="Courier New" panose="02070309020205020404" pitchFamily="49" charset="0"/>
              </a:rPr>
              <a:t>__(b)</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Comparing </a:t>
            </a:r>
            <a:r>
              <a:rPr lang="en-US" dirty="0">
                <a:solidFill>
                  <a:schemeClr val="tx1">
                    <a:lumMod val="95000"/>
                  </a:schemeClr>
                </a:solidFill>
                <a:latin typeface="Courier New" panose="02070309020205020404" pitchFamily="49" charset="0"/>
              </a:rPr>
              <a:t>an A with a B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 </a:t>
            </a:r>
            <a:r>
              <a:rPr lang="en-US" i="1" dirty="0">
                <a:solidFill>
                  <a:srgbClr val="00FF00"/>
                </a:solidFill>
                <a:latin typeface="Courier New" panose="02070309020205020404" pitchFamily="49" charset="0"/>
              </a:rPr>
              <a:t># b.__</a:t>
            </a:r>
            <a:r>
              <a:rPr lang="en-US" i="1" dirty="0" err="1">
                <a:solidFill>
                  <a:srgbClr val="00FF00"/>
                </a:solidFill>
                <a:latin typeface="Courier New" panose="02070309020205020404" pitchFamily="49" charset="0"/>
              </a:rPr>
              <a:t>eq</a:t>
            </a:r>
            <a:r>
              <a:rPr lang="en-US" i="1" dirty="0">
                <a:solidFill>
                  <a:srgbClr val="00FF00"/>
                </a:solidFill>
                <a:latin typeface="Courier New" panose="02070309020205020404" pitchFamily="49" charset="0"/>
              </a:rPr>
              <a:t>__(a)</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Could </a:t>
            </a:r>
            <a:r>
              <a:rPr lang="en-US" dirty="0">
                <a:solidFill>
                  <a:schemeClr val="tx1">
                    <a:lumMod val="95000"/>
                  </a:schemeClr>
                </a:solidFill>
                <a:latin typeface="Courier New" panose="02070309020205020404" pitchFamily="49" charset="0"/>
              </a:rPr>
              <a:t>not compare B with </a:t>
            </a:r>
            <a:r>
              <a:rPr lang="en-US" dirty="0" smtClean="0">
                <a:solidFill>
                  <a:schemeClr val="tx1">
                    <a:lumMod val="95000"/>
                  </a:schemeClr>
                </a:solidFill>
                <a:latin typeface="Courier New" panose="02070309020205020404" pitchFamily="49" charset="0"/>
              </a:rPr>
              <a:t>other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Comparing </a:t>
            </a:r>
            <a:r>
              <a:rPr lang="en-US" dirty="0">
                <a:solidFill>
                  <a:schemeClr val="tx1">
                    <a:lumMod val="95000"/>
                  </a:schemeClr>
                </a:solidFill>
                <a:latin typeface="Courier New" panose="02070309020205020404" pitchFamily="49" charset="0"/>
              </a:rPr>
              <a:t>an A with a B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endParaRPr lang="en-US" dirty="0">
              <a:solidFill>
                <a:schemeClr val="tx1">
                  <a:lumMod val="95000"/>
                </a:schemeClr>
              </a:solidFill>
              <a:effectLst/>
            </a:endParaRPr>
          </a:p>
        </p:txBody>
      </p:sp>
    </p:spTree>
    <p:extLst>
      <p:ext uri="{BB962C8B-B14F-4D97-AF65-F5344CB8AC3E}">
        <p14:creationId xmlns:p14="http://schemas.microsoft.com/office/powerpoint/2010/main" val="314665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 built-in constants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Ellipsis</a:t>
            </a:r>
            <a:r>
              <a:rPr lang="en-US" dirty="0" smtClean="0"/>
              <a:t>: for custom use in extended slicing syntax (not used by any built-in function). </a:t>
            </a:r>
          </a:p>
        </p:txBody>
      </p:sp>
      <p:sp>
        <p:nvSpPr>
          <p:cNvPr id="4" name="Rectangle 3"/>
          <p:cNvSpPr/>
          <p:nvPr/>
        </p:nvSpPr>
        <p:spPr>
          <a:xfrm>
            <a:off x="1120345" y="2986217"/>
            <a:ext cx="11401167" cy="369331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smtClean="0">
                <a:solidFill>
                  <a:srgbClr val="FFFFFF"/>
                </a:solidFill>
                <a:latin typeface="Courier New" panose="02070309020205020404" pitchFamily="49" charset="0"/>
              </a:rPr>
              <a:t>TwoDimList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init</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data</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__</a:t>
            </a:r>
            <a:r>
              <a:rPr lang="en-US" dirty="0" err="1">
                <a:solidFill>
                  <a:srgbClr val="FF00FF"/>
                </a:solidFill>
                <a:latin typeface="Courier New" panose="02070309020205020404" pitchFamily="49" charset="0"/>
              </a:rPr>
              <a:t>getitem</a:t>
            </a:r>
            <a:r>
              <a:rPr lang="en-US" dirty="0">
                <a:solidFill>
                  <a:srgbClr val="FF00FF"/>
                </a:solidFill>
                <a:latin typeface="Courier New" panose="02070309020205020404" pitchFamily="49" charset="0"/>
              </a:rPr>
              <a:t>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item</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item </a:t>
            </a:r>
            <a:r>
              <a:rPr lang="en-US" b="1" dirty="0">
                <a:solidFill>
                  <a:srgbClr val="FF6600"/>
                </a:solidFill>
                <a:latin typeface="Courier New" panose="02070309020205020404" pitchFamily="49" charset="0"/>
              </a:rPr>
              <a:t>is</a:t>
            </a:r>
            <a:r>
              <a:rPr lang="en-US" dirty="0">
                <a:solidFill>
                  <a:srgbClr val="FFFFFF"/>
                </a:solidFill>
                <a:latin typeface="Courier New" panose="02070309020205020404" pitchFamily="49" charset="0"/>
              </a:rPr>
              <a:t> Ellipsis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b="1" dirty="0">
              <a:solidFill>
                <a:srgbClr val="FFCC00"/>
              </a:solidFill>
              <a:latin typeface="Courier New" panose="02070309020205020404" pitchFamily="49" charset="0"/>
            </a:endParaRPr>
          </a:p>
          <a:p>
            <a:r>
              <a:rPr lang="en-US" b="1" dirty="0" smtClean="0">
                <a:solidFill>
                  <a:srgbClr val="FFCC00"/>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x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data</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b="1" dirty="0">
              <a:solidFill>
                <a:srgbClr val="FFCC00"/>
              </a:solidFill>
              <a:latin typeface="Courier New" panose="02070309020205020404" pitchFamily="49" charset="0"/>
            </a:endParaRPr>
          </a:p>
          <a:p>
            <a:r>
              <a:rPr lang="en-US" b="1" dirty="0" smtClean="0">
                <a:solidFill>
                  <a:srgbClr val="FFCC00"/>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item</a:t>
            </a:r>
            <a:r>
              <a:rPr lang="en-US" b="1" dirty="0" smtClean="0">
                <a:solidFill>
                  <a:srgbClr val="FFCC00"/>
                </a:solidFill>
                <a:latin typeface="Courier New" panose="02070309020205020404" pitchFamily="49" charset="0"/>
              </a:rPr>
              <a:t>]</a:t>
            </a:r>
          </a:p>
          <a:p>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x </a:t>
            </a:r>
            <a:r>
              <a:rPr lang="en-US" b="1" dirty="0" smtClean="0">
                <a:solidFill>
                  <a:srgbClr val="FFCC00"/>
                </a:solidFill>
                <a:latin typeface="Courier New" panose="02070309020205020404" pitchFamily="49" charset="0"/>
              </a:rPr>
              <a:t>= </a:t>
            </a:r>
            <a:r>
              <a:rPr lang="en-US" dirty="0" err="1" smtClean="0">
                <a:solidFill>
                  <a:srgbClr val="FFFFFF"/>
                </a:solidFill>
                <a:latin typeface="Courier New" panose="02070309020205020404" pitchFamily="49" charset="0"/>
              </a:rPr>
              <a:t>TwoDimList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6</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7</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8</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smtClean="0">
                <a:solidFill>
                  <a:srgbClr val="FFCC00"/>
                </a:solidFill>
                <a:latin typeface="Courier New" panose="02070309020205020404" pitchFamily="49" charset="0"/>
              </a:rPr>
              <a:t>] </a:t>
            </a:r>
            <a:r>
              <a:rPr lang="en-US" i="1" dirty="0">
                <a:solidFill>
                  <a:srgbClr val="00FF00"/>
                </a:solidFill>
                <a:latin typeface="Courier New" panose="02070309020205020404" pitchFamily="49" charset="0"/>
              </a:rPr>
              <a:t># x.__</a:t>
            </a:r>
            <a:r>
              <a:rPr lang="en-US" i="1" dirty="0" err="1">
                <a:solidFill>
                  <a:srgbClr val="00FF00"/>
                </a:solidFill>
                <a:latin typeface="Courier New" panose="02070309020205020404" pitchFamily="49" charset="0"/>
              </a:rPr>
              <a:t>getitem</a:t>
            </a:r>
            <a:r>
              <a:rPr lang="en-US" i="1" dirty="0">
                <a:solidFill>
                  <a:srgbClr val="00FF00"/>
                </a:solidFill>
                <a:latin typeface="Courier New" panose="02070309020205020404" pitchFamily="49" charset="0"/>
              </a:rPr>
              <a:t>__(0</a:t>
            </a:r>
            <a:r>
              <a:rPr lang="en-US" i="1" dirty="0" smtClean="0">
                <a:solidFill>
                  <a:srgbClr val="00FF00"/>
                </a:solidFill>
                <a:latin typeface="Courier New" panose="02070309020205020404" pitchFamily="49" charset="0"/>
              </a:rPr>
              <a:t>)</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1, 2, 3]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1, 2, 3, 4, 5, 6, 7, 8, 9]</a:t>
            </a:r>
            <a:endParaRPr lang="en-US" dirty="0">
              <a:solidFill>
                <a:schemeClr val="tx1">
                  <a:lumMod val="95000"/>
                </a:schemeClr>
              </a:solidFill>
              <a:effectLst/>
            </a:endParaRPr>
          </a:p>
        </p:txBody>
      </p:sp>
    </p:spTree>
    <p:extLst>
      <p:ext uri="{BB962C8B-B14F-4D97-AF65-F5344CB8AC3E}">
        <p14:creationId xmlns:p14="http://schemas.microsoft.com/office/powerpoint/2010/main" val="3002489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1073</TotalTime>
  <Words>1634</Words>
  <Application>Microsoft Office PowerPoint</Application>
  <PresentationFormat>Widescreen</PresentationFormat>
  <Paragraphs>174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Courier New</vt:lpstr>
      <vt:lpstr>Tw Cen MT</vt:lpstr>
      <vt:lpstr>Tw Cen MT Condensed</vt:lpstr>
      <vt:lpstr>Wingdings 3</vt:lpstr>
      <vt:lpstr>Integral</vt:lpstr>
      <vt:lpstr>Lecture 7</vt:lpstr>
      <vt:lpstr>The Python language</vt:lpstr>
      <vt:lpstr>The Python standard library</vt:lpstr>
      <vt:lpstr>Standard Library: built-ins</vt:lpstr>
      <vt:lpstr>Standard library: built-in constants</vt:lpstr>
      <vt:lpstr>Standard library: built-in constants</vt:lpstr>
      <vt:lpstr>Standard library: built-in constants</vt:lpstr>
      <vt:lpstr>Standard library: built-in constants</vt:lpstr>
      <vt:lpstr>Standard library: built-in constants</vt:lpstr>
      <vt:lpstr>Standard library: built-in functions</vt:lpstr>
      <vt:lpstr>Standard library: time</vt:lpstr>
      <vt:lpstr>Standard library: time</vt:lpstr>
      <vt:lpstr>Standard library: time</vt:lpstr>
      <vt:lpstr>Standard library: time</vt:lpstr>
      <vt:lpstr>Standard library: time</vt:lpstr>
      <vt:lpstr>Standard library: time</vt:lpstr>
      <vt:lpstr>Standard library: sys </vt:lpstr>
      <vt:lpstr>Standard library: sys</vt:lpstr>
      <vt:lpstr>Standard library: sys</vt:lpstr>
      <vt:lpstr>Standard library: sys</vt:lpstr>
      <vt:lpstr>Standard library: sys</vt:lpstr>
      <vt:lpstr>Standard library: sys</vt:lpstr>
      <vt:lpstr>Standard library: sys</vt:lpstr>
      <vt:lpstr>Standard library: sys</vt:lpstr>
      <vt:lpstr>Standard library: OS</vt:lpstr>
      <vt:lpstr>Standard library: OS</vt:lpstr>
      <vt:lpstr>Standard library: OS</vt:lpstr>
      <vt:lpstr>Standard library: OS</vt:lpstr>
      <vt:lpstr>Standard library: OS</vt:lpstr>
      <vt:lpstr>Standard library: OS</vt:lpstr>
      <vt:lpstr>Standard library: OS</vt:lpstr>
      <vt:lpstr>Standard library: OS</vt:lpstr>
      <vt:lpstr>Os services</vt:lpstr>
      <vt:lpstr>Standard library: OS</vt:lpstr>
      <vt:lpstr>Standard library: OS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Caitlin Carnahan</dc:creator>
  <cp:lastModifiedBy>Atiya, Yasser</cp:lastModifiedBy>
  <cp:revision>61</cp:revision>
  <dcterms:created xsi:type="dcterms:W3CDTF">2015-06-02T13:05:41Z</dcterms:created>
  <dcterms:modified xsi:type="dcterms:W3CDTF">2015-06-03T11:45:45Z</dcterms:modified>
</cp:coreProperties>
</file>