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62" r:id="rId22"/>
    <p:sldId id="277" r:id="rId23"/>
    <p:sldId id="278" r:id="rId24"/>
    <p:sldId id="280" r:id="rId25"/>
    <p:sldId id="281" r:id="rId26"/>
    <p:sldId id="279" r:id="rId27"/>
    <p:sldId id="282" r:id="rId28"/>
    <p:sldId id="283" r:id="rId29"/>
    <p:sldId id="284" r:id="rId30"/>
    <p:sldId id="286" r:id="rId31"/>
    <p:sldId id="287" r:id="rId32"/>
    <p:sldId id="288" r:id="rId33"/>
    <p:sldId id="289" r:id="rId34"/>
    <p:sldId id="290" r:id="rId35"/>
    <p:sldId id="291" r:id="rId36"/>
    <p:sldId id="292" r:id="rId37"/>
    <p:sldId id="293" r:id="rId38"/>
    <p:sldId id="285" r:id="rId39"/>
    <p:sldId id="294" r:id="rId40"/>
    <p:sldId id="295" r:id="rId41"/>
    <p:sldId id="296" r:id="rId42"/>
    <p:sldId id="297" r:id="rId43"/>
    <p:sldId id="298" r:id="rId44"/>
    <p:sldId id="300" r:id="rId45"/>
    <p:sldId id="301" r:id="rId46"/>
    <p:sldId id="299" r:id="rId47"/>
    <p:sldId id="302" r:id="rId48"/>
    <p:sldId id="303" r:id="rId49"/>
    <p:sldId id="304" r:id="rId50"/>
    <p:sldId id="306" r:id="rId51"/>
    <p:sldId id="307" r:id="rId52"/>
    <p:sldId id="30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7" d="100"/>
          <a:sy n="97" d="100"/>
        </p:scale>
        <p:origin x="24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6/7/2015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s.google.com/edu/python/exercises/baby-names" TargetMode="External"/><Relationship Id="rId2" Type="http://schemas.openxmlformats.org/officeDocument/2006/relationships/hyperlink" Target="https://docs.python.org/2/library/re.html#match-objec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youtu.be/EnSu9hHGq5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8</a:t>
            </a:r>
            <a:endParaRPr lang="en-US" dirty="0"/>
          </a:p>
        </p:txBody>
      </p:sp>
      <p:sp>
        <p:nvSpPr>
          <p:cNvPr id="3" name="Subtitle 2"/>
          <p:cNvSpPr>
            <a:spLocks noGrp="1"/>
          </p:cNvSpPr>
          <p:nvPr>
            <p:ph type="subTitle" idx="1"/>
          </p:nvPr>
        </p:nvSpPr>
        <p:spPr/>
        <p:txBody>
          <a:bodyPr/>
          <a:lstStyle/>
          <a:p>
            <a:r>
              <a:rPr lang="en-US" dirty="0" smtClean="0"/>
              <a:t>The Standard Library Part 2:</a:t>
            </a:r>
          </a:p>
          <a:p>
            <a:r>
              <a:rPr lang="en-US" dirty="0" smtClean="0"/>
              <a:t>r</a:t>
            </a:r>
            <a:r>
              <a:rPr lang="en-US" dirty="0" smtClean="0"/>
              <a:t>e, copy, and </a:t>
            </a:r>
            <a:r>
              <a:rPr lang="en-US" dirty="0" err="1" smtClean="0"/>
              <a:t>itertools</a:t>
            </a:r>
            <a:endParaRPr lang="en-US" dirty="0"/>
          </a:p>
        </p:txBody>
      </p:sp>
    </p:spTree>
    <p:extLst>
      <p:ext uri="{BB962C8B-B14F-4D97-AF65-F5344CB8AC3E}">
        <p14:creationId xmlns:p14="http://schemas.microsoft.com/office/powerpoint/2010/main" val="381078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To use a regular expression, we first have to compile it. This creates a pattern object</a:t>
            </a:r>
            <a:br>
              <a:rPr lang="en-US" dirty="0" smtClean="0"/>
            </a:br>
            <a:r>
              <a:rPr lang="en-US" dirty="0" smtClean="0"/>
              <a:t> which has methods for searching and matching. </a:t>
            </a:r>
          </a:p>
          <a:p>
            <a:pPr marL="0" indent="0">
              <a:buNone/>
            </a:pPr>
            <a:r>
              <a:rPr lang="en-US" dirty="0"/>
              <a:t> The </a:t>
            </a:r>
            <a:r>
              <a:rPr lang="en-US" dirty="0" err="1">
                <a:latin typeface="Courier New" panose="02070309020205020404" pitchFamily="49" charset="0"/>
                <a:cs typeface="Courier New" panose="02070309020205020404" pitchFamily="49" charset="0"/>
              </a:rPr>
              <a:t>re.compile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pattern</a:t>
            </a:r>
            <a:r>
              <a:rPr lang="en-US"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flags=0</a:t>
            </a:r>
            <a:r>
              <a:rPr lang="en-US" dirty="0" smtClean="0">
                <a:latin typeface="Courier New" panose="02070309020205020404" pitchFamily="49" charset="0"/>
                <a:cs typeface="Courier New" panose="02070309020205020404" pitchFamily="49" charset="0"/>
              </a:rPr>
              <a:t>)</a:t>
            </a:r>
            <a:r>
              <a:rPr lang="en-US" dirty="0" smtClean="0"/>
              <a:t>method compiles a regular expression  </a:t>
            </a:r>
            <a:br>
              <a:rPr lang="en-US" dirty="0" smtClean="0"/>
            </a:br>
            <a:r>
              <a:rPr lang="en-US" dirty="0" smtClean="0"/>
              <a:t> pattern into a pattern object. There are a number of optional flags that can be used </a:t>
            </a:r>
            <a:br>
              <a:rPr lang="en-US" dirty="0" smtClean="0"/>
            </a:br>
            <a:r>
              <a:rPr lang="en-US" dirty="0" smtClean="0"/>
              <a:t> to affect how the pattern object is created. </a:t>
            </a:r>
          </a:p>
        </p:txBody>
      </p:sp>
      <p:sp>
        <p:nvSpPr>
          <p:cNvPr id="4" name="Rectangle 3"/>
          <p:cNvSpPr/>
          <p:nvPr/>
        </p:nvSpPr>
        <p:spPr>
          <a:xfrm>
            <a:off x="2005781" y="4297680"/>
            <a:ext cx="6096000" cy="1323439"/>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'[1-9][0-9]*'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sre.SRE_Pattern</a:t>
            </a:r>
            <a:r>
              <a:rPr lang="en-US" sz="2000" dirty="0">
                <a:solidFill>
                  <a:schemeClr val="tx1">
                    <a:lumMod val="95000"/>
                  </a:schemeClr>
                </a:solidFill>
                <a:latin typeface="Courier New" panose="02070309020205020404" pitchFamily="49" charset="0"/>
              </a:rPr>
              <a:t> object at 0x...&gt;</a:t>
            </a:r>
            <a:endParaRPr lang="en-US" sz="2000" dirty="0">
              <a:solidFill>
                <a:schemeClr val="tx1">
                  <a:lumMod val="95000"/>
                </a:schemeClr>
              </a:solidFill>
              <a:effectLst/>
            </a:endParaRPr>
          </a:p>
        </p:txBody>
      </p:sp>
    </p:spTree>
    <p:extLst>
      <p:ext uri="{BB962C8B-B14F-4D97-AF65-F5344CB8AC3E}">
        <p14:creationId xmlns:p14="http://schemas.microsoft.com/office/powerpoint/2010/main" val="359468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Some of the available compile flags: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re.I</a:t>
            </a:r>
            <a:r>
              <a:rPr lang="en-US" dirty="0" smtClean="0"/>
              <a:t> – ignore case.</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re.S</a:t>
            </a:r>
            <a:r>
              <a:rPr lang="en-US" dirty="0" smtClean="0"/>
              <a:t> – the dot </a:t>
            </a:r>
            <a:r>
              <a:rPr lang="en-US" dirty="0" err="1" smtClean="0"/>
              <a:t>metacharacter</a:t>
            </a:r>
            <a:r>
              <a:rPr lang="en-US" dirty="0" smtClean="0"/>
              <a:t> also matches newline.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re.M</a:t>
            </a:r>
            <a:r>
              <a:rPr lang="en-US" dirty="0" smtClean="0"/>
              <a:t> – The caret </a:t>
            </a:r>
            <a:r>
              <a:rPr lang="en-US" dirty="0" err="1" smtClean="0"/>
              <a:t>metacharacter</a:t>
            </a:r>
            <a:r>
              <a:rPr lang="en-US" dirty="0" smtClean="0"/>
              <a:t> and the ‘$’ </a:t>
            </a:r>
            <a:r>
              <a:rPr lang="en-US" dirty="0" err="1" smtClean="0"/>
              <a:t>metacharacter</a:t>
            </a:r>
            <a:r>
              <a:rPr lang="en-US" dirty="0" smtClean="0"/>
              <a:t> match not only the beginning and end of strings, respectively, but the beginning and end of each newline-delimited portion of the string. </a:t>
            </a:r>
          </a:p>
          <a:p>
            <a:pPr marL="0" indent="0">
              <a:buNone/>
            </a:pPr>
            <a:r>
              <a:rPr lang="en-US" dirty="0"/>
              <a:t> </a:t>
            </a:r>
            <a:r>
              <a:rPr lang="en-US" dirty="0" smtClean="0"/>
              <a:t>Use a | to separate the selected compile flags. What kinds of strings does the </a:t>
            </a:r>
            <a:br>
              <a:rPr lang="en-US" dirty="0" smtClean="0"/>
            </a:br>
            <a:r>
              <a:rPr lang="en-US" dirty="0" smtClean="0"/>
              <a:t> following compiled pattern object match?</a:t>
            </a:r>
            <a:endParaRPr lang="en-US" dirty="0"/>
          </a:p>
        </p:txBody>
      </p:sp>
      <p:sp>
        <p:nvSpPr>
          <p:cNvPr id="4" name="Rectangle 3"/>
          <p:cNvSpPr/>
          <p:nvPr/>
        </p:nvSpPr>
        <p:spPr>
          <a:xfrm>
            <a:off x="1438502" y="5584413"/>
            <a:ext cx="4647426" cy="400110"/>
          </a:xfrm>
          <a:prstGeom prst="rect">
            <a:avLst/>
          </a:prstGeom>
        </p:spPr>
        <p:txBody>
          <a:bodyPr wrap="none">
            <a:spAutoFit/>
          </a:bodyPr>
          <a:lstStyle/>
          <a:p>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63495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a:t>
            </a:r>
            <a:r>
              <a:rPr lang="en-US" dirty="0" smtClean="0"/>
              <a:t>library: RE</a:t>
            </a:r>
            <a:endParaRPr lang="en-US" dirty="0"/>
          </a:p>
        </p:txBody>
      </p:sp>
      <p:sp>
        <p:nvSpPr>
          <p:cNvPr id="3" name="Content Placeholder 2"/>
          <p:cNvSpPr>
            <a:spLocks noGrp="1"/>
          </p:cNvSpPr>
          <p:nvPr>
            <p:ph idx="1"/>
          </p:nvPr>
        </p:nvSpPr>
        <p:spPr/>
        <p:txBody>
          <a:bodyPr/>
          <a:lstStyle/>
          <a:p>
            <a:r>
              <a:rPr lang="en-US" dirty="0" smtClean="0"/>
              <a:t>One little quirk to note about regular expressions comes from the fact that we express regular expression patterns as strings. </a:t>
            </a:r>
          </a:p>
          <a:p>
            <a:r>
              <a:rPr lang="en-US" dirty="0" smtClean="0"/>
              <a:t>One of the built-in special characters for a regular expression is \ which allows for escaping or special forms. However, note that \ also has a special meaning in Python strings. </a:t>
            </a:r>
            <a:br>
              <a:rPr lang="en-US" dirty="0" smtClean="0"/>
            </a:br>
            <a:r>
              <a:rPr lang="en-US" dirty="0" smtClean="0"/>
              <a:t/>
            </a:r>
            <a:br>
              <a:rPr lang="en-US" dirty="0" smtClean="0"/>
            </a:br>
            <a:r>
              <a:rPr lang="en-US" dirty="0" smtClean="0"/>
              <a:t>Say we want to create a regular expression to match the string </a:t>
            </a:r>
            <a:r>
              <a:rPr lang="en-US" dirty="0" smtClean="0">
                <a:latin typeface="Courier New" panose="02070309020205020404" pitchFamily="49" charset="0"/>
                <a:cs typeface="Courier New" panose="02070309020205020404" pitchFamily="49" charset="0"/>
              </a:rPr>
              <a:t>“.\temp.txt”. </a:t>
            </a:r>
            <a:r>
              <a:rPr lang="en-US" dirty="0" smtClean="0"/>
              <a:t>We must first escape the special characters. This gives us </a:t>
            </a:r>
            <a:r>
              <a:rPr lang="en-US" dirty="0" smtClean="0">
                <a:latin typeface="Courier New" panose="02070309020205020404" pitchFamily="49" charset="0"/>
                <a:cs typeface="Courier New" panose="02070309020205020404" pitchFamily="49" charset="0"/>
              </a:rPr>
              <a:t>“\.\\temp\.txt”. </a:t>
            </a:r>
            <a:r>
              <a:rPr lang="en-US" dirty="0" smtClean="0"/>
              <a:t>A Python string will interpret this as </a:t>
            </a:r>
            <a:r>
              <a:rPr lang="en-US" dirty="0" smtClean="0">
                <a:latin typeface="Courier New" panose="02070309020205020404" pitchFamily="49" charset="0"/>
                <a:cs typeface="Courier New" panose="02070309020205020404" pitchFamily="49" charset="0"/>
              </a:rPr>
              <a:t>“.\temp.txt” </a:t>
            </a:r>
            <a:r>
              <a:rPr lang="en-US" dirty="0" smtClean="0"/>
              <a:t>because \ is the escape character. To prevent Python from removing the backslashes, we must escape all of them! Finally, we have </a:t>
            </a:r>
            <a:r>
              <a:rPr lang="en-US" dirty="0" smtClean="0">
                <a:latin typeface="Courier New" panose="02070309020205020404" pitchFamily="49" charset="0"/>
                <a:cs typeface="Courier New" panose="02070309020205020404" pitchFamily="49" charset="0"/>
              </a:rPr>
              <a:t>“\\.\\\\temp\\.txt” </a:t>
            </a:r>
            <a:r>
              <a:rPr lang="en-US" dirty="0" smtClean="0"/>
              <a:t>as our regular expression string. </a:t>
            </a:r>
            <a:endParaRPr lang="en-US" dirty="0"/>
          </a:p>
        </p:txBody>
      </p:sp>
    </p:spTree>
    <p:extLst>
      <p:ext uri="{BB962C8B-B14F-4D97-AF65-F5344CB8AC3E}">
        <p14:creationId xmlns:p14="http://schemas.microsoft.com/office/powerpoint/2010/main" val="346880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a:t>
            </a:r>
            <a:r>
              <a:rPr lang="en-US" dirty="0" smtClean="0"/>
              <a:t>library: re</a:t>
            </a:r>
            <a:endParaRPr lang="en-US" dirty="0"/>
          </a:p>
        </p:txBody>
      </p:sp>
      <p:sp>
        <p:nvSpPr>
          <p:cNvPr id="3" name="Content Placeholder 2"/>
          <p:cNvSpPr>
            <a:spLocks noGrp="1"/>
          </p:cNvSpPr>
          <p:nvPr>
            <p:ph idx="1"/>
          </p:nvPr>
        </p:nvSpPr>
        <p:spPr/>
        <p:txBody>
          <a:bodyPr/>
          <a:lstStyle/>
          <a:p>
            <a:r>
              <a:rPr lang="en-US" dirty="0" smtClean="0"/>
              <a:t>To avoid this excessive parentheses issue, we can express our regular expression as a raw string by simply appending ‘r’ to the front of it. </a:t>
            </a:r>
            <a:br>
              <a:rPr lang="en-US" dirty="0" smtClean="0"/>
            </a:br>
            <a:r>
              <a:rPr lang="en-US" dirty="0" smtClean="0"/>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r“\.\\temp\.txt”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cs typeface="Courier New" panose="02070309020205020404" pitchFamily="49" charset="0"/>
              </a:rPr>
              <a:t>Much better! Because this is a raw string, Python will not try to interpret the special characters before passing the string into the compile method.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49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a:t>
            </a:r>
            <a:r>
              <a:rPr lang="en-US" dirty="0" smtClean="0"/>
              <a:t>library: re</a:t>
            </a:r>
            <a:endParaRPr lang="en-US" dirty="0"/>
          </a:p>
        </p:txBody>
      </p:sp>
      <p:sp>
        <p:nvSpPr>
          <p:cNvPr id="3" name="Content Placeholder 2"/>
          <p:cNvSpPr>
            <a:spLocks noGrp="1"/>
          </p:cNvSpPr>
          <p:nvPr>
            <p:ph idx="1"/>
          </p:nvPr>
        </p:nvSpPr>
        <p:spPr/>
        <p:txBody>
          <a:bodyPr/>
          <a:lstStyle/>
          <a:p>
            <a:r>
              <a:rPr lang="en-US" dirty="0" smtClean="0"/>
              <a:t>So, using the </a:t>
            </a:r>
            <a:r>
              <a:rPr lang="en-US" dirty="0" err="1" smtClean="0">
                <a:latin typeface="Courier New" panose="02070309020205020404" pitchFamily="49" charset="0"/>
                <a:cs typeface="Courier New" panose="02070309020205020404" pitchFamily="49" charset="0"/>
              </a:rPr>
              <a:t>re.compile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pattern</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flags=0</a:t>
            </a:r>
            <a:r>
              <a:rPr lang="en-US" dirty="0" smtClean="0">
                <a:latin typeface="Courier New" panose="02070309020205020404" pitchFamily="49" charset="0"/>
                <a:cs typeface="Courier New" panose="02070309020205020404" pitchFamily="49" charset="0"/>
              </a:rPr>
              <a:t>)</a:t>
            </a:r>
            <a:r>
              <a:rPr lang="en-US" dirty="0" smtClean="0"/>
              <a:t>method, we can create a pattern object out of the raw string representation of our regular expression. </a:t>
            </a:r>
          </a:p>
          <a:p>
            <a:r>
              <a:rPr lang="en-US" dirty="0" smtClean="0"/>
              <a:t>The first pattern object method we’ll cover is the </a:t>
            </a:r>
            <a:r>
              <a:rPr lang="en-US" dirty="0" smtClean="0">
                <a:latin typeface="Courier New" panose="02070309020205020404" pitchFamily="49" charset="0"/>
                <a:cs typeface="Courier New" panose="02070309020205020404" pitchFamily="49" charset="0"/>
              </a:rPr>
              <a:t>match(</a:t>
            </a:r>
            <a:r>
              <a:rPr lang="en-US" i="1" dirty="0" smtClean="0">
                <a:latin typeface="Courier New" panose="02070309020205020404" pitchFamily="49" charset="0"/>
                <a:cs typeface="Courier New" panose="02070309020205020404" pitchFamily="49" charset="0"/>
              </a:rPr>
              <a:t>string</a:t>
            </a:r>
            <a:r>
              <a:rPr lang="en-US" dirty="0" smtClean="0">
                <a:latin typeface="Courier New" panose="02070309020205020404" pitchFamily="49" charset="0"/>
                <a:cs typeface="Courier New" panose="02070309020205020404" pitchFamily="49" charset="0"/>
              </a:rPr>
              <a:t>)</a:t>
            </a:r>
            <a:r>
              <a:rPr lang="en-US" dirty="0" smtClean="0"/>
              <a:t> method. The </a:t>
            </a:r>
            <a:r>
              <a:rPr lang="en-US" dirty="0" smtClean="0">
                <a:latin typeface="Courier New" panose="02070309020205020404" pitchFamily="49" charset="0"/>
                <a:cs typeface="Courier New" panose="02070309020205020404" pitchFamily="49" charset="0"/>
              </a:rPr>
              <a:t>match(</a:t>
            </a:r>
            <a:r>
              <a:rPr lang="en-US" i="1" dirty="0" smtClean="0">
                <a:latin typeface="Courier New" panose="02070309020205020404" pitchFamily="49" charset="0"/>
                <a:cs typeface="Courier New" panose="02070309020205020404" pitchFamily="49" charset="0"/>
              </a:rPr>
              <a:t>string</a:t>
            </a:r>
            <a:r>
              <a:rPr lang="en-US" dirty="0" smtClean="0">
                <a:latin typeface="Courier New" panose="02070309020205020404" pitchFamily="49" charset="0"/>
                <a:cs typeface="Courier New" panose="02070309020205020404" pitchFamily="49" charset="0"/>
              </a:rPr>
              <a:t>)</a:t>
            </a:r>
            <a:r>
              <a:rPr lang="en-US" dirty="0" smtClean="0"/>
              <a:t> method determines if the regular expression matches from the beginning of the </a:t>
            </a:r>
            <a:r>
              <a:rPr lang="en-US" i="1" dirty="0" smtClean="0"/>
              <a:t>string</a:t>
            </a:r>
            <a:r>
              <a:rPr lang="en-US" dirty="0" smtClean="0"/>
              <a:t>. </a:t>
            </a:r>
            <a:endParaRPr lang="en-US" dirty="0"/>
          </a:p>
        </p:txBody>
      </p:sp>
    </p:spTree>
    <p:extLst>
      <p:ext uri="{BB962C8B-B14F-4D97-AF65-F5344CB8AC3E}">
        <p14:creationId xmlns:p14="http://schemas.microsoft.com/office/powerpoint/2010/main" val="418033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a:t>
            </a:r>
            <a:r>
              <a:rPr lang="en-US" dirty="0" smtClean="0"/>
              <a:t>library: re</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match(</a:t>
            </a:r>
            <a:r>
              <a:rPr lang="en-US" i="1" dirty="0" smtClean="0">
                <a:latin typeface="Courier New" panose="02070309020205020404" pitchFamily="49" charset="0"/>
                <a:cs typeface="Courier New" panose="02070309020205020404" pitchFamily="49" charset="0"/>
              </a:rPr>
              <a:t>string</a:t>
            </a:r>
            <a:r>
              <a:rPr lang="en-US" dirty="0" smtClean="0">
                <a:latin typeface="Courier New" panose="02070309020205020404" pitchFamily="49" charset="0"/>
                <a:cs typeface="Courier New" panose="02070309020205020404" pitchFamily="49" charset="0"/>
              </a:rPr>
              <a:t>)</a:t>
            </a:r>
            <a:r>
              <a:rPr lang="en-US" dirty="0" smtClean="0"/>
              <a:t> method determines if the regular expression matches from the beginning of the </a:t>
            </a:r>
            <a:r>
              <a:rPr lang="en-US" i="1" dirty="0" smtClean="0"/>
              <a:t>string</a:t>
            </a:r>
            <a:r>
              <a:rPr lang="en-US" dirty="0" smtClean="0"/>
              <a:t>. Note the creation of a Match object when there is a match. What does </a:t>
            </a:r>
            <a:r>
              <a:rPr lang="en-US" dirty="0" err="1" smtClean="0">
                <a:latin typeface="Courier New" panose="02070309020205020404" pitchFamily="49" charset="0"/>
                <a:cs typeface="Courier New" panose="02070309020205020404" pitchFamily="49" charset="0"/>
              </a:rPr>
              <a:t>p.match</a:t>
            </a:r>
            <a:r>
              <a:rPr lang="en-US" dirty="0" smtClean="0">
                <a:latin typeface="Courier New" panose="02070309020205020404" pitchFamily="49" charset="0"/>
                <a:cs typeface="Courier New" panose="02070309020205020404" pitchFamily="49" charset="0"/>
              </a:rPr>
              <a:t>()</a:t>
            </a:r>
            <a:r>
              <a:rPr lang="en-US" dirty="0" smtClean="0"/>
              <a:t>return when the string doesn’t match? </a:t>
            </a:r>
            <a:endParaRPr lang="en-US" dirty="0"/>
          </a:p>
        </p:txBody>
      </p:sp>
      <p:sp>
        <p:nvSpPr>
          <p:cNvPr id="4" name="Rectangle 3"/>
          <p:cNvSpPr/>
          <p:nvPr/>
        </p:nvSpPr>
        <p:spPr>
          <a:xfrm>
            <a:off x="1590368" y="3433591"/>
            <a:ext cx="9153832"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r'^A</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I</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sre.SRE_Pattern</a:t>
            </a:r>
            <a:r>
              <a:rPr lang="en-US" sz="2000" dirty="0">
                <a:solidFill>
                  <a:schemeClr val="tx1">
                    <a:lumMod val="95000"/>
                  </a:schemeClr>
                </a:solidFill>
                <a:latin typeface="Courier New" panose="02070309020205020404" pitchFamily="49" charset="0"/>
              </a:rPr>
              <a:t> object at 0x7f763fe5fb30&gt;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r'^A</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I</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 mind is a terrible thing to waste."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0x7f763fedc440&gt;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p</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match</a:t>
            </a:r>
            <a:r>
              <a:rPr lang="en-US" sz="2000" b="1" dirty="0" smtClean="0">
                <a:solidFill>
                  <a:srgbClr val="FFCC00"/>
                </a:solidFill>
                <a:latin typeface="Courier New" panose="02070309020205020404" pitchFamily="49" charset="0"/>
              </a:rPr>
              <a:t>(</a:t>
            </a:r>
            <a:r>
              <a:rPr lang="en-US" sz="2000" dirty="0" smtClean="0">
                <a:solidFill>
                  <a:srgbClr val="66FF00"/>
                </a:solidFill>
                <a:latin typeface="Courier New" panose="02070309020205020404" pitchFamily="49" charset="0"/>
              </a:rPr>
              <a:t>“</a:t>
            </a:r>
            <a:r>
              <a:rPr lang="en-US" sz="2000" dirty="0" err="1" smtClean="0">
                <a:solidFill>
                  <a:srgbClr val="66FF00"/>
                </a:solidFill>
                <a:latin typeface="Courier New" panose="02070309020205020404" pitchFamily="49" charset="0"/>
              </a:rPr>
              <a:t>abcd</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0x7f763fedc3d8&gt;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smtClean="0">
                <a:solidFill>
                  <a:srgbClr val="66FF00"/>
                </a:solidFill>
                <a:latin typeface="Courier New" panose="02070309020205020404" pitchFamily="49" charset="0"/>
              </a:rPr>
              <a:t>Hello, Alice!"</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endParaRPr lang="en-US" sz="2000" dirty="0">
              <a:effectLst/>
            </a:endParaRPr>
          </a:p>
        </p:txBody>
      </p:sp>
    </p:spTree>
    <p:extLst>
      <p:ext uri="{BB962C8B-B14F-4D97-AF65-F5344CB8AC3E}">
        <p14:creationId xmlns:p14="http://schemas.microsoft.com/office/powerpoint/2010/main" val="173002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a:t>
            </a:r>
            <a:r>
              <a:rPr lang="en-US" dirty="0" smtClean="0"/>
              <a:t>library: re</a:t>
            </a:r>
            <a:endParaRPr lang="en-US" dirty="0"/>
          </a:p>
        </p:txBody>
      </p:sp>
      <p:sp>
        <p:nvSpPr>
          <p:cNvPr id="3" name="Content Placeholder 2"/>
          <p:cNvSpPr>
            <a:spLocks noGrp="1"/>
          </p:cNvSpPr>
          <p:nvPr>
            <p:ph idx="1"/>
          </p:nvPr>
        </p:nvSpPr>
        <p:spPr/>
        <p:txBody>
          <a:bodyPr/>
          <a:lstStyle/>
          <a:p>
            <a:r>
              <a:rPr lang="en-US" dirty="0" smtClean="0"/>
              <a:t>Note that the following two code snippets are equivalent. Compiling your regular expressions into Pattern objects is preferable, especially when the regular expression is used multiple times throughout the execution of the program. </a:t>
            </a:r>
            <a:endParaRPr lang="en-US" dirty="0"/>
          </a:p>
        </p:txBody>
      </p:sp>
      <p:sp>
        <p:nvSpPr>
          <p:cNvPr id="4" name="Rectangle 3"/>
          <p:cNvSpPr/>
          <p:nvPr/>
        </p:nvSpPr>
        <p:spPr>
          <a:xfrm>
            <a:off x="1525572" y="3550879"/>
            <a:ext cx="7382453" cy="923330"/>
          </a:xfrm>
          <a:prstGeom prst="rect">
            <a:avLst/>
          </a:prstGeom>
          <a:ln>
            <a:solidFill>
              <a:schemeClr val="accent5">
                <a:lumMod val="60000"/>
                <a:lumOff val="40000"/>
              </a:schemeClr>
            </a:solidFill>
          </a:ln>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compile</a:t>
            </a:r>
            <a:r>
              <a:rPr lang="en-US" b="1" dirty="0">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I</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match</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 mind is a terrible thing to waste."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1525572" y="4846144"/>
            <a:ext cx="9929010" cy="646331"/>
          </a:xfrm>
          <a:prstGeom prst="rect">
            <a:avLst/>
          </a:prstGeom>
          <a:ln>
            <a:solidFill>
              <a:schemeClr val="accent3">
                <a:lumMod val="40000"/>
                <a:lumOff val="60000"/>
              </a:schemeClr>
            </a:solidFill>
          </a:ln>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match</a:t>
            </a:r>
            <a:r>
              <a:rPr lang="en-US" b="1" dirty="0">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mind is a </a:t>
            </a:r>
            <a:r>
              <a:rPr lang="en-US" dirty="0" smtClean="0">
                <a:solidFill>
                  <a:srgbClr val="66FF00"/>
                </a:solidFill>
                <a:latin typeface="Courier New" panose="02070309020205020404" pitchFamily="49" charset="0"/>
              </a:rPr>
              <a:t>terrible thing </a:t>
            </a:r>
            <a:r>
              <a:rPr lang="en-US" dirty="0">
                <a:solidFill>
                  <a:srgbClr val="66FF00"/>
                </a:solidFill>
                <a:latin typeface="Courier New" panose="02070309020205020404" pitchFamily="49" charset="0"/>
              </a:rPr>
              <a:t>to waste."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I</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66782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search(</a:t>
            </a:r>
            <a:r>
              <a:rPr lang="en-US" i="1" dirty="0" smtClean="0">
                <a:latin typeface="Courier New" panose="02070309020205020404" pitchFamily="49" charset="0"/>
                <a:cs typeface="Courier New" panose="02070309020205020404" pitchFamily="49" charset="0"/>
              </a:rPr>
              <a:t>string</a:t>
            </a:r>
            <a:r>
              <a:rPr lang="en-US" dirty="0" smtClean="0">
                <a:latin typeface="Courier New" panose="02070309020205020404" pitchFamily="49" charset="0"/>
                <a:cs typeface="Courier New" panose="02070309020205020404" pitchFamily="49" charset="0"/>
              </a:rPr>
              <a:t>)</a:t>
            </a:r>
            <a:r>
              <a:rPr lang="en-US" dirty="0" smtClean="0"/>
              <a:t>method scans the </a:t>
            </a:r>
            <a:r>
              <a:rPr lang="en-US" i="1" dirty="0" smtClean="0"/>
              <a:t>string</a:t>
            </a:r>
            <a:r>
              <a:rPr lang="en-US" dirty="0" smtClean="0"/>
              <a:t>, looking for any instance where the regular expression can be matched. </a:t>
            </a:r>
            <a:endParaRPr lang="en-US" dirty="0"/>
          </a:p>
        </p:txBody>
      </p:sp>
      <p:sp>
        <p:nvSpPr>
          <p:cNvPr id="4" name="Rectangle 3"/>
          <p:cNvSpPr/>
          <p:nvPr/>
        </p:nvSpPr>
        <p:spPr>
          <a:xfrm>
            <a:off x="1671485" y="3142238"/>
            <a:ext cx="9507793" cy="347787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r'[1-9][0-9]*'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"My office number is 205A."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0x7f763fedc3d8&gt;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"12:30 to 1:45 is our class 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0x7f763fedc648&gt;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"Python regular expressions are neat!"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"Fallout 4 is coming out 11/2015!"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"Yay!"</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Yay</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1871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endParaRPr lang="en-US" dirty="0"/>
          </a:p>
        </p:txBody>
      </p:sp>
      <p:sp>
        <p:nvSpPr>
          <p:cNvPr id="3" name="Content Placeholder 2"/>
          <p:cNvSpPr>
            <a:spLocks noGrp="1"/>
          </p:cNvSpPr>
          <p:nvPr>
            <p:ph idx="1"/>
          </p:nvPr>
        </p:nvSpPr>
        <p:spPr/>
        <p:txBody>
          <a:bodyPr/>
          <a:lstStyle/>
          <a:p>
            <a:r>
              <a:rPr lang="en-US" dirty="0" smtClean="0"/>
              <a:t>As we just saw, the </a:t>
            </a:r>
            <a:r>
              <a:rPr lang="en-US" dirty="0" smtClean="0">
                <a:latin typeface="Courier New" panose="02070309020205020404" pitchFamily="49" charset="0"/>
                <a:cs typeface="Courier New" panose="02070309020205020404" pitchFamily="49" charset="0"/>
              </a:rPr>
              <a:t>match()</a:t>
            </a:r>
            <a:r>
              <a:rPr lang="en-US" dirty="0" smtClean="0"/>
              <a:t>and </a:t>
            </a:r>
            <a:r>
              <a:rPr lang="en-US" dirty="0" smtClean="0">
                <a:latin typeface="Courier New" panose="02070309020205020404" pitchFamily="49" charset="0"/>
                <a:cs typeface="Courier New" panose="02070309020205020404" pitchFamily="49" charset="0"/>
              </a:rPr>
              <a:t>search()</a:t>
            </a:r>
            <a:r>
              <a:rPr lang="en-US" dirty="0" smtClean="0"/>
              <a:t>methods return a Match object. Match objects have many methods for accessing information about the matched string. </a:t>
            </a:r>
            <a:br>
              <a:rPr lang="en-US" dirty="0" smtClean="0"/>
            </a:br>
            <a:r>
              <a:rPr lang="en-US" dirty="0" smtClean="0"/>
              <a:t/>
            </a:r>
            <a:br>
              <a:rPr lang="en-US" dirty="0" smtClean="0"/>
            </a:br>
            <a:r>
              <a:rPr lang="en-US" dirty="0" smtClean="0"/>
              <a:t>Match objects always evaluate to </a:t>
            </a:r>
            <a:r>
              <a:rPr lang="en-US" dirty="0" smtClean="0">
                <a:latin typeface="Courier New" panose="02070309020205020404" pitchFamily="49" charset="0"/>
                <a:cs typeface="Courier New" panose="02070309020205020404" pitchFamily="49" charset="0"/>
              </a:rPr>
              <a:t>True</a:t>
            </a:r>
            <a:r>
              <a:rPr lang="en-US" dirty="0" smtClean="0"/>
              <a:t>, so you can use the return value of the </a:t>
            </a:r>
            <a:r>
              <a:rPr lang="en-US" dirty="0" smtClean="0">
                <a:latin typeface="Courier New" panose="02070309020205020404" pitchFamily="49" charset="0"/>
                <a:cs typeface="Courier New" panose="02070309020205020404" pitchFamily="49" charset="0"/>
              </a:rPr>
              <a:t>match</a:t>
            </a:r>
            <a:r>
              <a:rPr lang="en-US" dirty="0" smtClean="0"/>
              <a:t> and </a:t>
            </a:r>
            <a:r>
              <a:rPr lang="en-US" dirty="0" smtClean="0">
                <a:latin typeface="Courier New" panose="02070309020205020404" pitchFamily="49" charset="0"/>
                <a:cs typeface="Courier New" panose="02070309020205020404" pitchFamily="49" charset="0"/>
              </a:rPr>
              <a:t>search</a:t>
            </a:r>
            <a:r>
              <a:rPr lang="en-US" dirty="0" smtClean="0"/>
              <a:t> methods to perform a Boolean test of whether there was a match or not.</a:t>
            </a:r>
            <a:br>
              <a:rPr lang="en-US" dirty="0" smtClean="0"/>
            </a:br>
            <a:r>
              <a:rPr lang="en-US" dirty="0" smtClean="0"/>
              <a:t/>
            </a:r>
            <a:br>
              <a:rPr lang="en-US" dirty="0" smtClean="0"/>
            </a:br>
            <a:r>
              <a:rPr lang="en-US" dirty="0" smtClean="0"/>
              <a:t>The first important match method we need to know is group([group1, …]). This function returns the subgroups of the match. The </a:t>
            </a:r>
            <a:r>
              <a:rPr lang="en-US" sz="2400" dirty="0" smtClean="0">
                <a:solidFill>
                  <a:srgbClr val="66FF00"/>
                </a:solidFill>
                <a:latin typeface="Courier New" panose="02070309020205020404" pitchFamily="49" charset="0"/>
              </a:rPr>
              <a:t>()</a:t>
            </a:r>
            <a:r>
              <a:rPr lang="en-US" dirty="0" smtClean="0"/>
              <a:t> </a:t>
            </a:r>
            <a:r>
              <a:rPr lang="en-US" dirty="0" err="1" smtClean="0"/>
              <a:t>metacharacters</a:t>
            </a:r>
            <a:r>
              <a:rPr lang="en-US" dirty="0" smtClean="0"/>
              <a:t> are used to create subgroups. The entire match is always </a:t>
            </a:r>
            <a:r>
              <a:rPr lang="en-US" i="1" dirty="0" smtClean="0"/>
              <a:t>0</a:t>
            </a:r>
            <a:r>
              <a:rPr lang="en-US" dirty="0" smtClean="0"/>
              <a:t>, which the parenthesized subgroups are given the identifiers </a:t>
            </a:r>
            <a:r>
              <a:rPr lang="en-US" i="1" dirty="0" smtClean="0"/>
              <a:t>1</a:t>
            </a:r>
            <a:r>
              <a:rPr lang="en-US" dirty="0" smtClean="0"/>
              <a:t>, </a:t>
            </a:r>
            <a:r>
              <a:rPr lang="en-US" i="1" dirty="0" smtClean="0"/>
              <a:t>2</a:t>
            </a:r>
            <a:r>
              <a:rPr lang="en-US" dirty="0" smtClean="0"/>
              <a:t>, </a:t>
            </a:r>
            <a:r>
              <a:rPr lang="en-US" i="1" dirty="0" smtClean="0"/>
              <a:t>3</a:t>
            </a:r>
            <a:r>
              <a:rPr lang="en-US" dirty="0" smtClean="0"/>
              <a:t>, </a:t>
            </a:r>
            <a:r>
              <a:rPr lang="en-US" dirty="0" err="1" smtClean="0"/>
              <a:t>etc</a:t>
            </a:r>
            <a:r>
              <a:rPr lang="en-US" dirty="0" smtClean="0"/>
              <a:t> in order. </a:t>
            </a:r>
            <a:endParaRPr lang="en-US" dirty="0"/>
          </a:p>
        </p:txBody>
      </p:sp>
    </p:spTree>
    <p:extLst>
      <p:ext uri="{BB962C8B-B14F-4D97-AF65-F5344CB8AC3E}">
        <p14:creationId xmlns:p14="http://schemas.microsoft.com/office/powerpoint/2010/main" val="2950444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endParaRPr lang="en-US" dirty="0"/>
          </a:p>
        </p:txBody>
      </p:sp>
      <p:sp>
        <p:nvSpPr>
          <p:cNvPr id="5" name="Rectangle 4"/>
          <p:cNvSpPr/>
          <p:nvPr/>
        </p:nvSpPr>
        <p:spPr>
          <a:xfrm>
            <a:off x="1326912" y="2084832"/>
            <a:ext cx="9114503"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r'\$([1-9][0-9]*)\.([0-9]{2})'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"This book costs $10.95."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10.95'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10.95'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'10</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'95</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'95'</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smtClean="0">
                <a:solidFill>
                  <a:srgbClr val="66FF00"/>
                </a:solidFill>
                <a:latin typeface="Courier New" panose="02070309020205020404" pitchFamily="49" charset="0"/>
              </a:rPr>
              <a:t># Returns all of the groups as a tuple</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'95'</a:t>
            </a:r>
            <a:r>
              <a:rPr lang="en-US" sz="2000" b="1"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139979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The Python standard library contains extensive support for </a:t>
            </a:r>
            <a:r>
              <a:rPr lang="en-US" i="1" dirty="0" smtClean="0"/>
              <a:t>regular expressions</a:t>
            </a:r>
            <a:r>
              <a:rPr lang="en-US" dirty="0" smtClean="0"/>
              <a:t>. </a:t>
            </a:r>
          </a:p>
          <a:p>
            <a:r>
              <a:rPr lang="en-US" dirty="0" smtClean="0"/>
              <a:t>Regular expressions, often abbreviated as regex, are special character sequences that represent a set of strings. They are a concise way to express a set of strings using formal syntax. </a:t>
            </a:r>
          </a:p>
          <a:p>
            <a:r>
              <a:rPr lang="en-US" dirty="0" smtClean="0"/>
              <a:t>We’ll start by learning Python’s syntax for regular expressions and then we’ll see how we can use the re module to compile and use regular expression objects. </a:t>
            </a:r>
            <a:endParaRPr lang="en-US" dirty="0"/>
          </a:p>
        </p:txBody>
      </p:sp>
    </p:spTree>
    <p:extLst>
      <p:ext uri="{BB962C8B-B14F-4D97-AF65-F5344CB8AC3E}">
        <p14:creationId xmlns:p14="http://schemas.microsoft.com/office/powerpoint/2010/main" val="3126043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endParaRPr lang="en-US" dirty="0"/>
          </a:p>
        </p:txBody>
      </p:sp>
      <p:sp>
        <p:nvSpPr>
          <p:cNvPr id="3" name="Content Placeholder 2"/>
          <p:cNvSpPr>
            <a:spLocks noGrp="1"/>
          </p:cNvSpPr>
          <p:nvPr>
            <p:ph idx="1"/>
          </p:nvPr>
        </p:nvSpPr>
        <p:spPr/>
        <p:txBody>
          <a:bodyPr/>
          <a:lstStyle/>
          <a:p>
            <a:r>
              <a:rPr lang="en-US" dirty="0" smtClean="0"/>
              <a:t>You can also identify subgroups by keyword rather than index. This is done using the </a:t>
            </a:r>
            <a:r>
              <a:rPr lang="en-US" dirty="0" smtClean="0">
                <a:latin typeface="Courier New" panose="02070309020205020404" pitchFamily="49" charset="0"/>
                <a:cs typeface="Courier New" panose="02070309020205020404" pitchFamily="49" charset="0"/>
              </a:rPr>
              <a:t>(?P&lt;</a:t>
            </a:r>
            <a:r>
              <a:rPr lang="en-US" dirty="0" err="1" smtClean="0">
                <a:latin typeface="Courier New" panose="02070309020205020404" pitchFamily="49" charset="0"/>
                <a:cs typeface="Courier New" panose="02070309020205020404" pitchFamily="49" charset="0"/>
              </a:rPr>
              <a:t>group_name</a:t>
            </a:r>
            <a:r>
              <a:rPr lang="en-US" dirty="0" smtClean="0">
                <a:latin typeface="Courier New" panose="02070309020205020404" pitchFamily="49" charset="0"/>
                <a:cs typeface="Courier New" panose="02070309020205020404" pitchFamily="49" charset="0"/>
              </a:rPr>
              <a:t>&gt;RE)</a:t>
            </a:r>
            <a:r>
              <a:rPr lang="en-US" dirty="0" smtClean="0"/>
              <a:t>syntax. Consider the example below. </a:t>
            </a:r>
            <a:endParaRPr lang="en-US" dirty="0"/>
          </a:p>
        </p:txBody>
      </p:sp>
      <p:sp>
        <p:nvSpPr>
          <p:cNvPr id="4" name="Rectangle 3"/>
          <p:cNvSpPr/>
          <p:nvPr/>
        </p:nvSpPr>
        <p:spPr>
          <a:xfrm>
            <a:off x="943897" y="3358929"/>
            <a:ext cx="10992464"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r'\$(?P&lt;dollars&gt;[1-9][0-9]*)\.(?P&lt;cents&gt;[0-9]{2})'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"This book costs $10.95."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10.95'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'dollars'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'10</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'cents'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'95</a:t>
            </a: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2259155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Note: The </a:t>
            </a:r>
            <a:r>
              <a:rPr lang="en-US" sz="2000" dirty="0" smtClean="0">
                <a:solidFill>
                  <a:srgbClr val="66FF00"/>
                </a:solidFill>
                <a:latin typeface="Courier New" panose="02070309020205020404" pitchFamily="49" charset="0"/>
              </a:rPr>
              <a:t>*</a:t>
            </a:r>
            <a:r>
              <a:rPr lang="en-US" dirty="0" smtClean="0"/>
              <a:t>, </a:t>
            </a:r>
            <a:r>
              <a:rPr lang="en-US" sz="2000" dirty="0" smtClean="0">
                <a:solidFill>
                  <a:srgbClr val="66FF00"/>
                </a:solidFill>
                <a:latin typeface="Courier New" panose="02070309020205020404" pitchFamily="49" charset="0"/>
              </a:rPr>
              <a:t>+</a:t>
            </a:r>
            <a:r>
              <a:rPr lang="en-US" dirty="0" smtClean="0"/>
              <a:t>, </a:t>
            </a:r>
            <a:r>
              <a:rPr lang="en-US" sz="2000" dirty="0">
                <a:solidFill>
                  <a:srgbClr val="66FF00"/>
                </a:solidFill>
                <a:latin typeface="Courier New" panose="02070309020205020404" pitchFamily="49" charset="0"/>
              </a:rPr>
              <a:t>?</a:t>
            </a:r>
            <a:r>
              <a:rPr lang="en-US" sz="2400" dirty="0">
                <a:solidFill>
                  <a:srgbClr val="66FF00"/>
                </a:solidFill>
              </a:rPr>
              <a:t> </a:t>
            </a:r>
            <a:r>
              <a:rPr lang="en-US" dirty="0" smtClean="0"/>
              <a:t>and </a:t>
            </a:r>
            <a:r>
              <a:rPr lang="en-US" sz="2000" dirty="0" smtClean="0">
                <a:solidFill>
                  <a:srgbClr val="66FF00"/>
                </a:solidFill>
                <a:latin typeface="Courier New" panose="02070309020205020404" pitchFamily="49" charset="0"/>
              </a:rPr>
              <a:t>{}</a:t>
            </a:r>
            <a:r>
              <a:rPr lang="en-US" dirty="0" smtClean="0"/>
              <a:t> </a:t>
            </a:r>
            <a:r>
              <a:rPr lang="en-US" dirty="0" err="1" smtClean="0"/>
              <a:t>metacharacters</a:t>
            </a:r>
            <a:r>
              <a:rPr lang="en-US" dirty="0" smtClean="0"/>
              <a:t> are all </a:t>
            </a:r>
            <a:r>
              <a:rPr lang="en-US" i="1" dirty="0" smtClean="0"/>
              <a:t>greedy</a:t>
            </a:r>
            <a:r>
              <a:rPr lang="en-US" dirty="0" smtClean="0"/>
              <a:t> – that is, they will try to match as many times as possible. Use a following </a:t>
            </a:r>
            <a:r>
              <a:rPr lang="en-US" sz="2400" dirty="0">
                <a:solidFill>
                  <a:srgbClr val="66FF00"/>
                </a:solidFill>
                <a:latin typeface="Courier New" panose="02070309020205020404" pitchFamily="49" charset="0"/>
              </a:rPr>
              <a:t>?</a:t>
            </a:r>
            <a:r>
              <a:rPr lang="en-US" dirty="0" smtClean="0"/>
              <a:t> to force them to match minimally.</a:t>
            </a:r>
            <a:endParaRPr lang="en-US" dirty="0"/>
          </a:p>
        </p:txBody>
      </p:sp>
      <p:sp>
        <p:nvSpPr>
          <p:cNvPr id="4" name="Rectangle 3"/>
          <p:cNvSpPr/>
          <p:nvPr/>
        </p:nvSpPr>
        <p:spPr>
          <a:xfrm>
            <a:off x="1445341" y="3314514"/>
            <a:ext cx="9566787"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r'&lt;.*&gt;'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"&lt;span&gt;Here's some content.&lt;/span&gt;"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a:t>
            </a:r>
            <a:r>
              <a:rPr lang="en-US" sz="2000" dirty="0">
                <a:solidFill>
                  <a:schemeClr val="tx1">
                    <a:lumMod val="95000"/>
                  </a:schemeClr>
                </a:solidFill>
                <a:latin typeface="Courier New" panose="02070309020205020404" pitchFamily="49" charset="0"/>
              </a:rPr>
              <a:t>span&gt;Here's some content.&lt;/span&gt;"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r'&lt;.*?&gt;'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"&lt;span&gt;Here's some content.&lt;/span&gt;"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a:t>
            </a:r>
            <a:r>
              <a:rPr lang="en-US" sz="2000" dirty="0">
                <a:solidFill>
                  <a:schemeClr val="tx1">
                    <a:lumMod val="95000"/>
                  </a:schemeClr>
                </a:solidFill>
                <a:latin typeface="Courier New" panose="02070309020205020404" pitchFamily="49" charset="0"/>
              </a:rPr>
              <a:t>span&gt;'</a:t>
            </a:r>
            <a:endParaRPr lang="en-US" sz="2000" dirty="0">
              <a:solidFill>
                <a:schemeClr val="tx1">
                  <a:lumMod val="95000"/>
                </a:schemeClr>
              </a:solidFill>
              <a:effectLst/>
            </a:endParaRPr>
          </a:p>
        </p:txBody>
      </p:sp>
    </p:spTree>
    <p:extLst>
      <p:ext uri="{BB962C8B-B14F-4D97-AF65-F5344CB8AC3E}">
        <p14:creationId xmlns:p14="http://schemas.microsoft.com/office/powerpoint/2010/main" val="207651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endParaRPr lang="en-US" dirty="0"/>
          </a:p>
        </p:txBody>
      </p:sp>
      <p:sp>
        <p:nvSpPr>
          <p:cNvPr id="3" name="Content Placeholder 2"/>
          <p:cNvSpPr>
            <a:spLocks noGrp="1"/>
          </p:cNvSpPr>
          <p:nvPr>
            <p:ph idx="1"/>
          </p:nvPr>
        </p:nvSpPr>
        <p:spPr/>
        <p:txBody>
          <a:bodyPr/>
          <a:lstStyle/>
          <a:p>
            <a:r>
              <a:rPr lang="en-US" dirty="0" smtClean="0"/>
              <a:t>That’s it for the basics of regular expressions in Python. There are a lot of additional methods, customizations, and quirks that you might want to know about if you intend on using regular expressions for a complex application. Check </a:t>
            </a:r>
            <a:r>
              <a:rPr lang="en-US" dirty="0" smtClean="0">
                <a:hlinkClick r:id="rId2"/>
              </a:rPr>
              <a:t>here</a:t>
            </a:r>
            <a:r>
              <a:rPr lang="en-US" dirty="0" smtClean="0"/>
              <a:t> for more info.</a:t>
            </a:r>
          </a:p>
          <a:p>
            <a:endParaRPr lang="en-US" dirty="0"/>
          </a:p>
          <a:p>
            <a:r>
              <a:rPr lang="en-US" dirty="0" smtClean="0"/>
              <a:t>For now, let’s check out an example application using regular expressions. We’ll be attempting the </a:t>
            </a:r>
            <a:r>
              <a:rPr lang="en-US" dirty="0" smtClean="0">
                <a:hlinkClick r:id="rId3"/>
              </a:rPr>
              <a:t>Baby Names</a:t>
            </a:r>
            <a:r>
              <a:rPr lang="en-US" dirty="0" smtClean="0"/>
              <a:t> exercise. I encourage you all to read the write-up and suggested steps for solving the problem. Being able to develop incrementally is an incredibly important skill. It is not wise to attempt to write a complete application, however small it may be, and test only after you’ve written all the code. </a:t>
            </a:r>
            <a:endParaRPr lang="en-US" dirty="0"/>
          </a:p>
        </p:txBody>
      </p:sp>
    </p:spTree>
    <p:extLst>
      <p:ext uri="{BB962C8B-B14F-4D97-AF65-F5344CB8AC3E}">
        <p14:creationId xmlns:p14="http://schemas.microsoft.com/office/powerpoint/2010/main" val="2919493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copy </a:t>
            </a:r>
            <a:endParaRPr lang="en-US" dirty="0"/>
          </a:p>
        </p:txBody>
      </p:sp>
      <p:sp>
        <p:nvSpPr>
          <p:cNvPr id="3" name="Content Placeholder 2"/>
          <p:cNvSpPr>
            <a:spLocks noGrp="1"/>
          </p:cNvSpPr>
          <p:nvPr>
            <p:ph idx="1"/>
          </p:nvPr>
        </p:nvSpPr>
        <p:spPr/>
        <p:txBody>
          <a:bodyPr/>
          <a:lstStyle/>
          <a:p>
            <a:r>
              <a:rPr lang="en-US" dirty="0" smtClean="0"/>
              <a:t>The next standard library module we’ll look at is a relatively small module called copy. The copy modules provides the methods and exceptions necessary to create copies of Python objects. </a:t>
            </a:r>
            <a:endParaRPr lang="en-US" dirty="0"/>
          </a:p>
          <a:p>
            <a:r>
              <a:rPr lang="en-US" dirty="0" smtClean="0"/>
              <a:t>Before we continue, there is one point that needs to be crystal clear. Python performs </a:t>
            </a:r>
            <a:r>
              <a:rPr lang="en-US" i="1" dirty="0" smtClean="0"/>
              <a:t>assignment</a:t>
            </a:r>
            <a:r>
              <a:rPr lang="en-US" dirty="0" smtClean="0"/>
              <a:t> by creating a binding between a </a:t>
            </a:r>
            <a:r>
              <a:rPr lang="en-US" i="1" dirty="0" smtClean="0"/>
              <a:t>name </a:t>
            </a:r>
            <a:r>
              <a:rPr lang="en-US" dirty="0" smtClean="0"/>
              <a:t>(e.g. </a:t>
            </a:r>
            <a:r>
              <a:rPr lang="en-US" dirty="0" smtClean="0">
                <a:latin typeface="Courier New" panose="02070309020205020404" pitchFamily="49" charset="0"/>
                <a:cs typeface="Courier New" panose="02070309020205020404" pitchFamily="49" charset="0"/>
              </a:rPr>
              <a:t>x</a:t>
            </a:r>
            <a:r>
              <a:rPr lang="en-US" dirty="0" smtClean="0"/>
              <a:t>, </a:t>
            </a:r>
            <a:r>
              <a:rPr lang="en-US" dirty="0" err="1" smtClean="0">
                <a:latin typeface="Courier New" panose="02070309020205020404" pitchFamily="49" charset="0"/>
                <a:cs typeface="Courier New" panose="02070309020205020404" pitchFamily="49" charset="0"/>
              </a:rPr>
              <a:t>mylist</a:t>
            </a:r>
            <a:r>
              <a:rPr lang="en-US" dirty="0" smtClean="0"/>
              <a:t>, </a:t>
            </a:r>
            <a:r>
              <a:rPr lang="en-US" dirty="0" err="1" smtClean="0">
                <a:latin typeface="Courier New" panose="02070309020205020404" pitchFamily="49" charset="0"/>
                <a:cs typeface="Courier New" panose="02070309020205020404" pitchFamily="49" charset="0"/>
              </a:rPr>
              <a:t>sum_of_squares</a:t>
            </a:r>
            <a:r>
              <a:rPr lang="en-US" dirty="0" smtClean="0"/>
              <a:t>) and an </a:t>
            </a:r>
            <a:r>
              <a:rPr lang="en-US" i="1" dirty="0" smtClean="0"/>
              <a:t>object </a:t>
            </a:r>
            <a:r>
              <a:rPr lang="en-US" dirty="0" smtClean="0"/>
              <a:t>(e.g. an </a:t>
            </a:r>
            <a:r>
              <a:rPr lang="en-US" dirty="0" err="1" smtClean="0"/>
              <a:t>int</a:t>
            </a:r>
            <a:r>
              <a:rPr lang="en-US" dirty="0" smtClean="0"/>
              <a:t> object, a list object, a function object). </a:t>
            </a:r>
          </a:p>
          <a:p>
            <a:endParaRPr lang="en-US" dirty="0"/>
          </a:p>
          <a:p>
            <a:r>
              <a:rPr lang="en-US" dirty="0" smtClean="0"/>
              <a:t>In this example, we are not creating a copy of x, we are creating another name binding to the same </a:t>
            </a:r>
            <a:r>
              <a:rPr lang="en-US" dirty="0" err="1" smtClean="0"/>
              <a:t>int</a:t>
            </a:r>
            <a:r>
              <a:rPr lang="en-US" dirty="0" smtClean="0"/>
              <a:t> object that holds 2.</a:t>
            </a:r>
          </a:p>
          <a:p>
            <a:endParaRPr lang="en-US" dirty="0"/>
          </a:p>
          <a:p>
            <a:endParaRPr lang="en-US" dirty="0" smtClean="0"/>
          </a:p>
          <a:p>
            <a:endParaRPr lang="en-US" dirty="0"/>
          </a:p>
        </p:txBody>
      </p:sp>
      <p:sp>
        <p:nvSpPr>
          <p:cNvPr id="4" name="Rectangle 3"/>
          <p:cNvSpPr/>
          <p:nvPr/>
        </p:nvSpPr>
        <p:spPr>
          <a:xfrm>
            <a:off x="2659562" y="4404540"/>
            <a:ext cx="1290738" cy="830997"/>
          </a:xfrm>
          <a:prstGeom prst="rect">
            <a:avLst/>
          </a:prstGeom>
        </p:spPr>
        <p:txBody>
          <a:bodyPr wrap="none">
            <a:spAutoFit/>
          </a:bodyPr>
          <a:lstStyle/>
          <a:p>
            <a:r>
              <a:rPr lang="en-US" sz="2400" dirty="0">
                <a:solidFill>
                  <a:srgbClr val="FFFFFF"/>
                </a:solidFill>
                <a:latin typeface="Courier New" panose="02070309020205020404" pitchFamily="49" charset="0"/>
              </a:rPr>
              <a:t>x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2</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x</a:t>
            </a:r>
            <a:endParaRPr lang="en-US" sz="2400" dirty="0">
              <a:effectLst/>
            </a:endParaRPr>
          </a:p>
        </p:txBody>
      </p:sp>
    </p:spTree>
    <p:extLst>
      <p:ext uri="{BB962C8B-B14F-4D97-AF65-F5344CB8AC3E}">
        <p14:creationId xmlns:p14="http://schemas.microsoft.com/office/powerpoint/2010/main" val="3130368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copy</a:t>
            </a:r>
            <a:endParaRPr lang="en-US" dirty="0"/>
          </a:p>
        </p:txBody>
      </p:sp>
      <p:sp>
        <p:nvSpPr>
          <p:cNvPr id="3" name="Content Placeholder 2"/>
          <p:cNvSpPr>
            <a:spLocks noGrp="1"/>
          </p:cNvSpPr>
          <p:nvPr>
            <p:ph idx="1"/>
          </p:nvPr>
        </p:nvSpPr>
        <p:spPr/>
        <p:txBody>
          <a:bodyPr/>
          <a:lstStyle/>
          <a:p>
            <a:r>
              <a:rPr lang="en-US" dirty="0" smtClean="0"/>
              <a:t>Consider the behavior below. What accounts for the differences here? </a:t>
            </a:r>
            <a:endParaRPr lang="en-US" dirty="0"/>
          </a:p>
        </p:txBody>
      </p:sp>
      <p:sp>
        <p:nvSpPr>
          <p:cNvPr id="4" name="Rectangle 3"/>
          <p:cNvSpPr/>
          <p:nvPr/>
        </p:nvSpPr>
        <p:spPr>
          <a:xfrm>
            <a:off x="6862700" y="3521560"/>
            <a:ext cx="3718215" cy="1938992"/>
          </a:xfrm>
          <a:prstGeom prst="rect">
            <a:avLst/>
          </a:prstGeom>
        </p:spPr>
        <p:txBody>
          <a:bodyPr wrap="square">
            <a:spAutoFit/>
          </a:bodyPr>
          <a:lstStyle/>
          <a:p>
            <a:r>
              <a:rPr lang="es-ES" sz="2400" b="1" dirty="0">
                <a:solidFill>
                  <a:srgbClr val="FFCC00"/>
                </a:solidFill>
                <a:latin typeface="Courier New" panose="02070309020205020404" pitchFamily="49" charset="0"/>
              </a:rPr>
              <a:t>&gt;&gt;&gt;</a:t>
            </a:r>
            <a:r>
              <a:rPr lang="es-ES" sz="2400" dirty="0">
                <a:solidFill>
                  <a:srgbClr val="FFFFFF"/>
                </a:solidFill>
                <a:latin typeface="Courier New" panose="02070309020205020404" pitchFamily="49" charset="0"/>
              </a:rPr>
              <a:t> x </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b="1" dirty="0">
                <a:solidFill>
                  <a:srgbClr val="FFCC00"/>
                </a:solidFill>
                <a:latin typeface="Courier New" panose="02070309020205020404" pitchFamily="49" charset="0"/>
              </a:rPr>
              <a:t>[</a:t>
            </a:r>
            <a:r>
              <a:rPr lang="es-ES" sz="2400" dirty="0">
                <a:solidFill>
                  <a:srgbClr val="99CC99"/>
                </a:solidFill>
                <a:latin typeface="Courier New" panose="02070309020205020404" pitchFamily="49" charset="0"/>
              </a:rPr>
              <a:t>1</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dirty="0">
                <a:solidFill>
                  <a:srgbClr val="99CC99"/>
                </a:solidFill>
                <a:latin typeface="Courier New" panose="02070309020205020404" pitchFamily="49" charset="0"/>
              </a:rPr>
              <a:t>2</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dirty="0">
                <a:solidFill>
                  <a:srgbClr val="99CC99"/>
                </a:solidFill>
                <a:latin typeface="Courier New" panose="02070309020205020404" pitchFamily="49" charset="0"/>
              </a:rPr>
              <a:t>3</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dirty="0" smtClean="0">
                <a:solidFill>
                  <a:srgbClr val="FFFFFF"/>
                </a:solidFill>
                <a:latin typeface="Courier New" panose="02070309020205020404" pitchFamily="49" charset="0"/>
              </a:rPr>
              <a:t/>
            </a:r>
            <a:br>
              <a:rPr lang="es-ES" sz="2400" dirty="0" smtClean="0">
                <a:solidFill>
                  <a:srgbClr val="FFFFFF"/>
                </a:solidFill>
                <a:latin typeface="Courier New" panose="02070309020205020404" pitchFamily="49" charset="0"/>
              </a:rPr>
            </a:br>
            <a:r>
              <a:rPr lang="es-ES" sz="2400" b="1" dirty="0" smtClean="0">
                <a:solidFill>
                  <a:srgbClr val="FFCC00"/>
                </a:solidFill>
                <a:latin typeface="Courier New" panose="02070309020205020404" pitchFamily="49" charset="0"/>
              </a:rPr>
              <a:t>&gt;&gt;&gt;</a:t>
            </a:r>
            <a:r>
              <a:rPr lang="es-ES" sz="2400" dirty="0" smtClean="0">
                <a:solidFill>
                  <a:srgbClr val="FFFFFF"/>
                </a:solidFill>
                <a:latin typeface="Courier New" panose="02070309020205020404" pitchFamily="49" charset="0"/>
              </a:rPr>
              <a:t> </a:t>
            </a:r>
            <a:r>
              <a:rPr lang="es-ES" sz="2400" dirty="0">
                <a:solidFill>
                  <a:srgbClr val="FFFFFF"/>
                </a:solidFill>
                <a:latin typeface="Courier New" panose="02070309020205020404" pitchFamily="49" charset="0"/>
              </a:rPr>
              <a:t>y </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x </a:t>
            </a:r>
            <a:r>
              <a:rPr lang="es-ES" sz="2400" dirty="0" smtClean="0">
                <a:solidFill>
                  <a:srgbClr val="FFFFFF"/>
                </a:solidFill>
                <a:latin typeface="Courier New" panose="02070309020205020404" pitchFamily="49" charset="0"/>
              </a:rPr>
              <a:t/>
            </a:r>
            <a:br>
              <a:rPr lang="es-ES" sz="2400" dirty="0" smtClean="0">
                <a:solidFill>
                  <a:srgbClr val="FFFFFF"/>
                </a:solidFill>
                <a:latin typeface="Courier New" panose="02070309020205020404" pitchFamily="49" charset="0"/>
              </a:rPr>
            </a:br>
            <a:r>
              <a:rPr lang="es-ES" sz="2400" b="1" dirty="0" smtClean="0">
                <a:solidFill>
                  <a:srgbClr val="FFCC00"/>
                </a:solidFill>
                <a:latin typeface="Courier New" panose="02070309020205020404" pitchFamily="49" charset="0"/>
              </a:rPr>
              <a:t>&gt;&gt;&gt;</a:t>
            </a:r>
            <a:r>
              <a:rPr lang="es-ES" sz="2400" dirty="0" smtClean="0">
                <a:solidFill>
                  <a:srgbClr val="FFFFFF"/>
                </a:solidFill>
                <a:latin typeface="Courier New" panose="02070309020205020404" pitchFamily="49" charset="0"/>
              </a:rPr>
              <a:t> </a:t>
            </a:r>
            <a:r>
              <a:rPr lang="es-ES" sz="2400" dirty="0">
                <a:solidFill>
                  <a:srgbClr val="FFFFFF"/>
                </a:solidFill>
                <a:latin typeface="Courier New" panose="02070309020205020404" pitchFamily="49" charset="0"/>
              </a:rPr>
              <a:t>y</a:t>
            </a:r>
            <a:r>
              <a:rPr lang="es-ES" sz="2400" b="1" dirty="0">
                <a:solidFill>
                  <a:srgbClr val="FFCC00"/>
                </a:solidFill>
                <a:latin typeface="Courier New" panose="02070309020205020404" pitchFamily="49" charset="0"/>
              </a:rPr>
              <a:t>[</a:t>
            </a:r>
            <a:r>
              <a:rPr lang="es-ES" sz="2400" dirty="0">
                <a:solidFill>
                  <a:srgbClr val="99CC99"/>
                </a:solidFill>
                <a:latin typeface="Courier New" panose="02070309020205020404" pitchFamily="49" charset="0"/>
              </a:rPr>
              <a:t>1</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dirty="0">
                <a:solidFill>
                  <a:srgbClr val="99CC99"/>
                </a:solidFill>
                <a:latin typeface="Courier New" panose="02070309020205020404" pitchFamily="49" charset="0"/>
              </a:rPr>
              <a:t>5</a:t>
            </a:r>
            <a:r>
              <a:rPr lang="es-ES" sz="2400" dirty="0">
                <a:solidFill>
                  <a:srgbClr val="FFFFFF"/>
                </a:solidFill>
                <a:latin typeface="Courier New" panose="02070309020205020404" pitchFamily="49" charset="0"/>
              </a:rPr>
              <a:t> </a:t>
            </a:r>
            <a:r>
              <a:rPr lang="es-ES" sz="2400" dirty="0" smtClean="0">
                <a:solidFill>
                  <a:srgbClr val="FFFFFF"/>
                </a:solidFill>
                <a:latin typeface="Courier New" panose="02070309020205020404" pitchFamily="49" charset="0"/>
              </a:rPr>
              <a:t/>
            </a:r>
            <a:br>
              <a:rPr lang="es-ES" sz="2400" dirty="0" smtClean="0">
                <a:solidFill>
                  <a:srgbClr val="FFFFFF"/>
                </a:solidFill>
                <a:latin typeface="Courier New" panose="02070309020205020404" pitchFamily="49" charset="0"/>
              </a:rPr>
            </a:br>
            <a:r>
              <a:rPr lang="es-ES" sz="2400" b="1" dirty="0" smtClean="0">
                <a:solidFill>
                  <a:srgbClr val="FFCC00"/>
                </a:solidFill>
                <a:latin typeface="Courier New" panose="02070309020205020404" pitchFamily="49" charset="0"/>
              </a:rPr>
              <a:t>&gt;&gt;&gt;</a:t>
            </a:r>
            <a:r>
              <a:rPr lang="es-ES" sz="2400" dirty="0" smtClean="0">
                <a:solidFill>
                  <a:srgbClr val="FFFFFF"/>
                </a:solidFill>
                <a:latin typeface="Courier New" panose="02070309020205020404" pitchFamily="49" charset="0"/>
              </a:rPr>
              <a:t> </a:t>
            </a:r>
            <a:r>
              <a:rPr lang="es-ES" sz="2400" dirty="0">
                <a:solidFill>
                  <a:srgbClr val="FFFFFF"/>
                </a:solidFill>
                <a:latin typeface="Courier New" panose="02070309020205020404" pitchFamily="49" charset="0"/>
              </a:rPr>
              <a:t>x </a:t>
            </a:r>
            <a:r>
              <a:rPr lang="es-ES" sz="2400" dirty="0" smtClean="0">
                <a:solidFill>
                  <a:srgbClr val="FFFFFF"/>
                </a:solidFill>
                <a:latin typeface="Courier New" panose="02070309020205020404" pitchFamily="49" charset="0"/>
              </a:rPr>
              <a:t/>
            </a:r>
            <a:br>
              <a:rPr lang="es-ES" sz="2400" dirty="0" smtClean="0">
                <a:solidFill>
                  <a:srgbClr val="FFFFFF"/>
                </a:solidFill>
                <a:latin typeface="Courier New" panose="02070309020205020404" pitchFamily="49" charset="0"/>
              </a:rPr>
            </a:br>
            <a:r>
              <a:rPr lang="es-ES" sz="2400" dirty="0" smtClean="0">
                <a:solidFill>
                  <a:schemeClr val="tx1">
                    <a:lumMod val="95000"/>
                  </a:schemeClr>
                </a:solidFill>
                <a:latin typeface="Courier New" panose="02070309020205020404" pitchFamily="49" charset="0"/>
              </a:rPr>
              <a:t>[</a:t>
            </a:r>
            <a:r>
              <a:rPr lang="es-ES" sz="2400" dirty="0">
                <a:solidFill>
                  <a:schemeClr val="tx1">
                    <a:lumMod val="95000"/>
                  </a:schemeClr>
                </a:solidFill>
                <a:latin typeface="Courier New" panose="02070309020205020404" pitchFamily="49" charset="0"/>
              </a:rPr>
              <a:t>1, 5, 3]</a:t>
            </a:r>
            <a:endParaRPr lang="es-ES" sz="2400" dirty="0">
              <a:solidFill>
                <a:schemeClr val="tx1">
                  <a:lumMod val="95000"/>
                </a:schemeClr>
              </a:solidFill>
              <a:effectLst/>
            </a:endParaRPr>
          </a:p>
        </p:txBody>
      </p:sp>
      <p:sp>
        <p:nvSpPr>
          <p:cNvPr id="7" name="Rectangle 6"/>
          <p:cNvSpPr/>
          <p:nvPr/>
        </p:nvSpPr>
        <p:spPr>
          <a:xfrm>
            <a:off x="1024128" y="3521560"/>
            <a:ext cx="5134708" cy="2677656"/>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x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"whenever"</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x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y </a:t>
            </a: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r>
              <a:rPr lang="en-US" sz="2400" dirty="0">
                <a:solidFill>
                  <a:srgbClr val="FFFFFF"/>
                </a:solidFill>
                <a:latin typeface="Courier New" panose="02070309020205020404" pitchFamily="49" charset="0"/>
              </a:rPr>
              <a:t>y</a:t>
            </a:r>
            <a:r>
              <a:rPr lang="en-US" sz="2400" b="1" dirty="0" smtClean="0">
                <a:solidFill>
                  <a:srgbClr val="FFCC00"/>
                </a:solidFill>
                <a:latin typeface="Courier New" panose="02070309020205020404" pitchFamily="49" charset="0"/>
              </a:rPr>
              <a:t>[:</a:t>
            </a:r>
            <a:r>
              <a:rPr lang="en-US" sz="2400" dirty="0" smtClean="0">
                <a:solidFill>
                  <a:srgbClr val="99CC99"/>
                </a:solidFill>
                <a:latin typeface="Courier New" panose="02070309020205020404" pitchFamily="49" charset="0"/>
              </a:rPr>
              <a:t>3</a:t>
            </a:r>
            <a:r>
              <a:rPr lang="en-US" sz="2400" b="1" dirty="0" smtClean="0">
                <a:solidFill>
                  <a:srgbClr val="FFCC00"/>
                </a:solidFill>
                <a:latin typeface="Courier New" panose="02070309020205020404" pitchFamily="49" charset="0"/>
              </a:rPr>
              <a:t>] + </a:t>
            </a:r>
            <a:r>
              <a:rPr lang="en-US" sz="2400" dirty="0" smtClean="0">
                <a:solidFill>
                  <a:srgbClr val="66FF00"/>
                </a:solidFill>
                <a:latin typeface="Courier New" panose="02070309020205020404" pitchFamily="49" charset="0"/>
              </a:rPr>
              <a:t>"r" </a:t>
            </a:r>
            <a:r>
              <a:rPr lang="en-US" sz="2400" b="1" dirty="0" smtClean="0">
                <a:solidFill>
                  <a:srgbClr val="FFCC00"/>
                </a:solidFill>
                <a:latin typeface="Courier New" panose="02070309020205020404" pitchFamily="49" charset="0"/>
              </a:rPr>
              <a:t>+ </a:t>
            </a:r>
            <a:r>
              <a:rPr lang="en-US" sz="2400" dirty="0" smtClean="0">
                <a:solidFill>
                  <a:srgbClr val="FFFFFF"/>
                </a:solidFill>
                <a:latin typeface="Courier New" panose="02070309020205020404" pitchFamily="49" charset="0"/>
              </a:rPr>
              <a:t>y</a:t>
            </a:r>
            <a:r>
              <a:rPr lang="en-US" sz="2400" b="1" dirty="0" smtClean="0">
                <a:solidFill>
                  <a:srgbClr val="FFCC00"/>
                </a:solidFill>
                <a:latin typeface="Courier New" panose="02070309020205020404" pitchFamily="49" charset="0"/>
              </a:rPr>
              <a:t>[</a:t>
            </a:r>
            <a:r>
              <a:rPr lang="en-US" sz="2400" dirty="0" smtClean="0">
                <a:solidFill>
                  <a:srgbClr val="99CC99"/>
                </a:solidFill>
                <a:latin typeface="Courier New" panose="02070309020205020404" pitchFamily="49" charset="0"/>
              </a:rPr>
              <a:t>4</a:t>
            </a:r>
            <a:r>
              <a:rPr lang="en-US" sz="2400" b="1" dirty="0">
                <a:solidFill>
                  <a:srgbClr val="FFCC00"/>
                </a:solidFill>
                <a:latin typeface="Courier New" panose="02070309020205020404" pitchFamily="49" charset="0"/>
              </a:rPr>
              <a:t>:</a:t>
            </a: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FFFFFF"/>
                </a:solidFill>
                <a:latin typeface="Courier New" panose="02070309020205020404" pitchFamily="49" charset="0"/>
              </a:rPr>
              <a:t>y</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'wherever</a:t>
            </a:r>
            <a:r>
              <a:rPr lang="en-US" sz="2400" dirty="0">
                <a:solidFill>
                  <a:schemeClr val="tx1">
                    <a:lumMod val="95000"/>
                  </a:schemeClr>
                </a:solidFill>
                <a:latin typeface="Courier New" panose="02070309020205020404" pitchFamily="49" charset="0"/>
              </a:rPr>
              <a:t>'</a:t>
            </a:r>
            <a:r>
              <a:rPr lang="en-US" sz="2400" dirty="0" smtClean="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x</a:t>
            </a:r>
            <a:br>
              <a:rPr lang="en-US" sz="2400" dirty="0" smtClean="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t>
            </a:r>
            <a:r>
              <a:rPr lang="en-US" sz="2400" dirty="0" smtClean="0">
                <a:solidFill>
                  <a:schemeClr val="tx1">
                    <a:lumMod val="95000"/>
                  </a:schemeClr>
                </a:solidFill>
                <a:latin typeface="Courier New" panose="02070309020205020404" pitchFamily="49" charset="0"/>
              </a:rPr>
              <a:t>whenever</a:t>
            </a:r>
            <a:r>
              <a:rPr lang="en-US" sz="2400" dirty="0">
                <a:solidFill>
                  <a:schemeClr val="tx1">
                    <a:lumMod val="95000"/>
                  </a:schemeClr>
                </a:solidFill>
                <a:latin typeface="Courier New" panose="02070309020205020404" pitchFamily="49" charset="0"/>
              </a:rPr>
              <a:t>'</a:t>
            </a:r>
            <a:endParaRPr lang="en-US" sz="2400" dirty="0">
              <a:solidFill>
                <a:schemeClr val="tx1">
                  <a:lumMod val="95000"/>
                </a:schemeClr>
              </a:solidFill>
              <a:effectLst/>
            </a:endParaRPr>
          </a:p>
        </p:txBody>
      </p:sp>
    </p:spTree>
    <p:extLst>
      <p:ext uri="{BB962C8B-B14F-4D97-AF65-F5344CB8AC3E}">
        <p14:creationId xmlns:p14="http://schemas.microsoft.com/office/powerpoint/2010/main" val="2372881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copy</a:t>
            </a:r>
            <a:endParaRPr lang="en-US" dirty="0"/>
          </a:p>
        </p:txBody>
      </p:sp>
      <p:sp>
        <p:nvSpPr>
          <p:cNvPr id="3" name="Content Placeholder 2"/>
          <p:cNvSpPr>
            <a:spLocks noGrp="1"/>
          </p:cNvSpPr>
          <p:nvPr>
            <p:ph idx="1"/>
          </p:nvPr>
        </p:nvSpPr>
        <p:spPr/>
        <p:txBody>
          <a:bodyPr/>
          <a:lstStyle/>
          <a:p>
            <a:r>
              <a:rPr lang="en-US" dirty="0" smtClean="0"/>
              <a:t>Consider the behavior below. What accounts for the differences here?</a:t>
            </a:r>
          </a:p>
          <a:p>
            <a:r>
              <a:rPr lang="en-US" dirty="0" smtClean="0"/>
              <a:t>Strings are immutable, but lists are mutable. When we “change” a string, we’re really just creating a new object to which the name can bind. When we change a list, however, we’re modifying the pre-existing object in-place.  </a:t>
            </a:r>
            <a:endParaRPr lang="en-US" dirty="0"/>
          </a:p>
        </p:txBody>
      </p:sp>
      <p:sp>
        <p:nvSpPr>
          <p:cNvPr id="4" name="Rectangle 3"/>
          <p:cNvSpPr/>
          <p:nvPr/>
        </p:nvSpPr>
        <p:spPr>
          <a:xfrm>
            <a:off x="6912942" y="3890892"/>
            <a:ext cx="3718215" cy="1938992"/>
          </a:xfrm>
          <a:prstGeom prst="rect">
            <a:avLst/>
          </a:prstGeom>
        </p:spPr>
        <p:txBody>
          <a:bodyPr wrap="square">
            <a:spAutoFit/>
          </a:bodyPr>
          <a:lstStyle/>
          <a:p>
            <a:r>
              <a:rPr lang="es-ES" sz="2400" b="1" dirty="0">
                <a:solidFill>
                  <a:srgbClr val="FFCC00"/>
                </a:solidFill>
                <a:latin typeface="Courier New" panose="02070309020205020404" pitchFamily="49" charset="0"/>
              </a:rPr>
              <a:t>&gt;&gt;&gt;</a:t>
            </a:r>
            <a:r>
              <a:rPr lang="es-ES" sz="2400" dirty="0">
                <a:solidFill>
                  <a:srgbClr val="FFFFFF"/>
                </a:solidFill>
                <a:latin typeface="Courier New" panose="02070309020205020404" pitchFamily="49" charset="0"/>
              </a:rPr>
              <a:t> x </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b="1" dirty="0">
                <a:solidFill>
                  <a:srgbClr val="FFCC00"/>
                </a:solidFill>
                <a:latin typeface="Courier New" panose="02070309020205020404" pitchFamily="49" charset="0"/>
              </a:rPr>
              <a:t>[</a:t>
            </a:r>
            <a:r>
              <a:rPr lang="es-ES" sz="2400" dirty="0">
                <a:solidFill>
                  <a:srgbClr val="99CC99"/>
                </a:solidFill>
                <a:latin typeface="Courier New" panose="02070309020205020404" pitchFamily="49" charset="0"/>
              </a:rPr>
              <a:t>1</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dirty="0">
                <a:solidFill>
                  <a:srgbClr val="99CC99"/>
                </a:solidFill>
                <a:latin typeface="Courier New" panose="02070309020205020404" pitchFamily="49" charset="0"/>
              </a:rPr>
              <a:t>2</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dirty="0">
                <a:solidFill>
                  <a:srgbClr val="99CC99"/>
                </a:solidFill>
                <a:latin typeface="Courier New" panose="02070309020205020404" pitchFamily="49" charset="0"/>
              </a:rPr>
              <a:t>3</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dirty="0" smtClean="0">
                <a:solidFill>
                  <a:srgbClr val="FFFFFF"/>
                </a:solidFill>
                <a:latin typeface="Courier New" panose="02070309020205020404" pitchFamily="49" charset="0"/>
              </a:rPr>
              <a:t/>
            </a:r>
            <a:br>
              <a:rPr lang="es-ES" sz="2400" dirty="0" smtClean="0">
                <a:solidFill>
                  <a:srgbClr val="FFFFFF"/>
                </a:solidFill>
                <a:latin typeface="Courier New" panose="02070309020205020404" pitchFamily="49" charset="0"/>
              </a:rPr>
            </a:br>
            <a:r>
              <a:rPr lang="es-ES" sz="2400" b="1" dirty="0" smtClean="0">
                <a:solidFill>
                  <a:srgbClr val="FFCC00"/>
                </a:solidFill>
                <a:latin typeface="Courier New" panose="02070309020205020404" pitchFamily="49" charset="0"/>
              </a:rPr>
              <a:t>&gt;&gt;&gt;</a:t>
            </a:r>
            <a:r>
              <a:rPr lang="es-ES" sz="2400" dirty="0" smtClean="0">
                <a:solidFill>
                  <a:srgbClr val="FFFFFF"/>
                </a:solidFill>
                <a:latin typeface="Courier New" panose="02070309020205020404" pitchFamily="49" charset="0"/>
              </a:rPr>
              <a:t> </a:t>
            </a:r>
            <a:r>
              <a:rPr lang="es-ES" sz="2400" dirty="0">
                <a:solidFill>
                  <a:srgbClr val="FFFFFF"/>
                </a:solidFill>
                <a:latin typeface="Courier New" panose="02070309020205020404" pitchFamily="49" charset="0"/>
              </a:rPr>
              <a:t>y </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x </a:t>
            </a:r>
            <a:r>
              <a:rPr lang="es-ES" sz="2400" dirty="0" smtClean="0">
                <a:solidFill>
                  <a:srgbClr val="FFFFFF"/>
                </a:solidFill>
                <a:latin typeface="Courier New" panose="02070309020205020404" pitchFamily="49" charset="0"/>
              </a:rPr>
              <a:t/>
            </a:r>
            <a:br>
              <a:rPr lang="es-ES" sz="2400" dirty="0" smtClean="0">
                <a:solidFill>
                  <a:srgbClr val="FFFFFF"/>
                </a:solidFill>
                <a:latin typeface="Courier New" panose="02070309020205020404" pitchFamily="49" charset="0"/>
              </a:rPr>
            </a:br>
            <a:r>
              <a:rPr lang="es-ES" sz="2400" b="1" dirty="0" smtClean="0">
                <a:solidFill>
                  <a:srgbClr val="FFCC00"/>
                </a:solidFill>
                <a:latin typeface="Courier New" panose="02070309020205020404" pitchFamily="49" charset="0"/>
              </a:rPr>
              <a:t>&gt;&gt;&gt;</a:t>
            </a:r>
            <a:r>
              <a:rPr lang="es-ES" sz="2400" dirty="0" smtClean="0">
                <a:solidFill>
                  <a:srgbClr val="FFFFFF"/>
                </a:solidFill>
                <a:latin typeface="Courier New" panose="02070309020205020404" pitchFamily="49" charset="0"/>
              </a:rPr>
              <a:t> </a:t>
            </a:r>
            <a:r>
              <a:rPr lang="es-ES" sz="2400" dirty="0">
                <a:solidFill>
                  <a:srgbClr val="FFFFFF"/>
                </a:solidFill>
                <a:latin typeface="Courier New" panose="02070309020205020404" pitchFamily="49" charset="0"/>
              </a:rPr>
              <a:t>y</a:t>
            </a:r>
            <a:r>
              <a:rPr lang="es-ES" sz="2400" b="1" dirty="0">
                <a:solidFill>
                  <a:srgbClr val="FFCC00"/>
                </a:solidFill>
                <a:latin typeface="Courier New" panose="02070309020205020404" pitchFamily="49" charset="0"/>
              </a:rPr>
              <a:t>[</a:t>
            </a:r>
            <a:r>
              <a:rPr lang="es-ES" sz="2400" dirty="0">
                <a:solidFill>
                  <a:srgbClr val="99CC99"/>
                </a:solidFill>
                <a:latin typeface="Courier New" panose="02070309020205020404" pitchFamily="49" charset="0"/>
              </a:rPr>
              <a:t>1</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b="1" dirty="0">
                <a:solidFill>
                  <a:srgbClr val="FFCC00"/>
                </a:solidFill>
                <a:latin typeface="Courier New" panose="02070309020205020404" pitchFamily="49" charset="0"/>
              </a:rPr>
              <a:t>=</a:t>
            </a:r>
            <a:r>
              <a:rPr lang="es-ES" sz="2400" dirty="0">
                <a:solidFill>
                  <a:srgbClr val="FFFFFF"/>
                </a:solidFill>
                <a:latin typeface="Courier New" panose="02070309020205020404" pitchFamily="49" charset="0"/>
              </a:rPr>
              <a:t> </a:t>
            </a:r>
            <a:r>
              <a:rPr lang="es-ES" sz="2400" dirty="0">
                <a:solidFill>
                  <a:srgbClr val="99CC99"/>
                </a:solidFill>
                <a:latin typeface="Courier New" panose="02070309020205020404" pitchFamily="49" charset="0"/>
              </a:rPr>
              <a:t>5</a:t>
            </a:r>
            <a:r>
              <a:rPr lang="es-ES" sz="2400" dirty="0">
                <a:solidFill>
                  <a:srgbClr val="FFFFFF"/>
                </a:solidFill>
                <a:latin typeface="Courier New" panose="02070309020205020404" pitchFamily="49" charset="0"/>
              </a:rPr>
              <a:t> </a:t>
            </a:r>
            <a:r>
              <a:rPr lang="es-ES" sz="2400" dirty="0" smtClean="0">
                <a:solidFill>
                  <a:srgbClr val="FFFFFF"/>
                </a:solidFill>
                <a:latin typeface="Courier New" panose="02070309020205020404" pitchFamily="49" charset="0"/>
              </a:rPr>
              <a:t/>
            </a:r>
            <a:br>
              <a:rPr lang="es-ES" sz="2400" dirty="0" smtClean="0">
                <a:solidFill>
                  <a:srgbClr val="FFFFFF"/>
                </a:solidFill>
                <a:latin typeface="Courier New" panose="02070309020205020404" pitchFamily="49" charset="0"/>
              </a:rPr>
            </a:br>
            <a:r>
              <a:rPr lang="es-ES" sz="2400" b="1" dirty="0" smtClean="0">
                <a:solidFill>
                  <a:srgbClr val="FFCC00"/>
                </a:solidFill>
                <a:latin typeface="Courier New" panose="02070309020205020404" pitchFamily="49" charset="0"/>
              </a:rPr>
              <a:t>&gt;&gt;&gt;</a:t>
            </a:r>
            <a:r>
              <a:rPr lang="es-ES" sz="2400" dirty="0" smtClean="0">
                <a:solidFill>
                  <a:srgbClr val="FFFFFF"/>
                </a:solidFill>
                <a:latin typeface="Courier New" panose="02070309020205020404" pitchFamily="49" charset="0"/>
              </a:rPr>
              <a:t> </a:t>
            </a:r>
            <a:r>
              <a:rPr lang="es-ES" sz="2400" dirty="0">
                <a:solidFill>
                  <a:srgbClr val="FFFFFF"/>
                </a:solidFill>
                <a:latin typeface="Courier New" panose="02070309020205020404" pitchFamily="49" charset="0"/>
              </a:rPr>
              <a:t>x </a:t>
            </a:r>
            <a:r>
              <a:rPr lang="es-ES" sz="2400" dirty="0" smtClean="0">
                <a:solidFill>
                  <a:srgbClr val="FFFFFF"/>
                </a:solidFill>
                <a:latin typeface="Courier New" panose="02070309020205020404" pitchFamily="49" charset="0"/>
              </a:rPr>
              <a:t/>
            </a:r>
            <a:br>
              <a:rPr lang="es-ES" sz="2400" dirty="0" smtClean="0">
                <a:solidFill>
                  <a:srgbClr val="FFFFFF"/>
                </a:solidFill>
                <a:latin typeface="Courier New" panose="02070309020205020404" pitchFamily="49" charset="0"/>
              </a:rPr>
            </a:br>
            <a:r>
              <a:rPr lang="es-ES" sz="2400" dirty="0" smtClean="0">
                <a:solidFill>
                  <a:schemeClr val="tx1">
                    <a:lumMod val="95000"/>
                  </a:schemeClr>
                </a:solidFill>
                <a:latin typeface="Courier New" panose="02070309020205020404" pitchFamily="49" charset="0"/>
              </a:rPr>
              <a:t>[</a:t>
            </a:r>
            <a:r>
              <a:rPr lang="es-ES" sz="2400" dirty="0">
                <a:solidFill>
                  <a:schemeClr val="tx1">
                    <a:lumMod val="95000"/>
                  </a:schemeClr>
                </a:solidFill>
                <a:latin typeface="Courier New" panose="02070309020205020404" pitchFamily="49" charset="0"/>
              </a:rPr>
              <a:t>1, 5, 3]</a:t>
            </a:r>
            <a:endParaRPr lang="es-ES" sz="2400" dirty="0">
              <a:solidFill>
                <a:schemeClr val="tx1">
                  <a:lumMod val="95000"/>
                </a:schemeClr>
              </a:solidFill>
              <a:effectLst/>
            </a:endParaRPr>
          </a:p>
        </p:txBody>
      </p:sp>
      <p:sp>
        <p:nvSpPr>
          <p:cNvPr id="5" name="Rectangle 4"/>
          <p:cNvSpPr/>
          <p:nvPr/>
        </p:nvSpPr>
        <p:spPr>
          <a:xfrm>
            <a:off x="1024128" y="3890892"/>
            <a:ext cx="5134708" cy="2677656"/>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x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"whenever"</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x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y </a:t>
            </a: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r>
              <a:rPr lang="en-US" sz="2400" dirty="0">
                <a:solidFill>
                  <a:srgbClr val="FFFFFF"/>
                </a:solidFill>
                <a:latin typeface="Courier New" panose="02070309020205020404" pitchFamily="49" charset="0"/>
              </a:rPr>
              <a:t>y</a:t>
            </a:r>
            <a:r>
              <a:rPr lang="en-US" sz="2400" b="1" dirty="0" smtClean="0">
                <a:solidFill>
                  <a:srgbClr val="FFCC00"/>
                </a:solidFill>
                <a:latin typeface="Courier New" panose="02070309020205020404" pitchFamily="49" charset="0"/>
              </a:rPr>
              <a:t>[:</a:t>
            </a:r>
            <a:r>
              <a:rPr lang="en-US" sz="2400" dirty="0" smtClean="0">
                <a:solidFill>
                  <a:srgbClr val="99CC99"/>
                </a:solidFill>
                <a:latin typeface="Courier New" panose="02070309020205020404" pitchFamily="49" charset="0"/>
              </a:rPr>
              <a:t>3</a:t>
            </a:r>
            <a:r>
              <a:rPr lang="en-US" sz="2400" b="1" dirty="0" smtClean="0">
                <a:solidFill>
                  <a:srgbClr val="FFCC00"/>
                </a:solidFill>
                <a:latin typeface="Courier New" panose="02070309020205020404" pitchFamily="49" charset="0"/>
              </a:rPr>
              <a:t>] + </a:t>
            </a:r>
            <a:r>
              <a:rPr lang="en-US" sz="2400" dirty="0" smtClean="0">
                <a:solidFill>
                  <a:srgbClr val="66FF00"/>
                </a:solidFill>
                <a:latin typeface="Courier New" panose="02070309020205020404" pitchFamily="49" charset="0"/>
              </a:rPr>
              <a:t>"r" </a:t>
            </a:r>
            <a:r>
              <a:rPr lang="en-US" sz="2400" b="1" dirty="0" smtClean="0">
                <a:solidFill>
                  <a:srgbClr val="FFCC00"/>
                </a:solidFill>
                <a:latin typeface="Courier New" panose="02070309020205020404" pitchFamily="49" charset="0"/>
              </a:rPr>
              <a:t>+ </a:t>
            </a:r>
            <a:r>
              <a:rPr lang="en-US" sz="2400" dirty="0" smtClean="0">
                <a:solidFill>
                  <a:srgbClr val="FFFFFF"/>
                </a:solidFill>
                <a:latin typeface="Courier New" panose="02070309020205020404" pitchFamily="49" charset="0"/>
              </a:rPr>
              <a:t>y</a:t>
            </a:r>
            <a:r>
              <a:rPr lang="en-US" sz="2400" b="1" dirty="0" smtClean="0">
                <a:solidFill>
                  <a:srgbClr val="FFCC00"/>
                </a:solidFill>
                <a:latin typeface="Courier New" panose="02070309020205020404" pitchFamily="49" charset="0"/>
              </a:rPr>
              <a:t>[</a:t>
            </a:r>
            <a:r>
              <a:rPr lang="en-US" sz="2400" dirty="0" smtClean="0">
                <a:solidFill>
                  <a:srgbClr val="99CC99"/>
                </a:solidFill>
                <a:latin typeface="Courier New" panose="02070309020205020404" pitchFamily="49" charset="0"/>
              </a:rPr>
              <a:t>4</a:t>
            </a:r>
            <a:r>
              <a:rPr lang="en-US" sz="2400" b="1" dirty="0">
                <a:solidFill>
                  <a:srgbClr val="FFCC00"/>
                </a:solidFill>
                <a:latin typeface="Courier New" panose="02070309020205020404" pitchFamily="49" charset="0"/>
              </a:rPr>
              <a:t>:</a:t>
            </a: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FFFFFF"/>
                </a:solidFill>
                <a:latin typeface="Courier New" panose="02070309020205020404" pitchFamily="49" charset="0"/>
              </a:rPr>
              <a:t>y</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'wherever</a:t>
            </a:r>
            <a:r>
              <a:rPr lang="en-US" sz="2400" dirty="0">
                <a:solidFill>
                  <a:schemeClr val="tx1">
                    <a:lumMod val="95000"/>
                  </a:schemeClr>
                </a:solidFill>
                <a:latin typeface="Courier New" panose="02070309020205020404" pitchFamily="49" charset="0"/>
              </a:rPr>
              <a:t>'</a:t>
            </a:r>
            <a:r>
              <a:rPr lang="en-US" sz="2400" dirty="0" smtClean="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x</a:t>
            </a:r>
            <a:br>
              <a:rPr lang="en-US" sz="2400" dirty="0" smtClean="0">
                <a:solidFill>
                  <a:srgbClr val="FFFFFF"/>
                </a:solidFill>
                <a:latin typeface="Courier New" panose="02070309020205020404" pitchFamily="49" charset="0"/>
              </a:rPr>
            </a:br>
            <a:r>
              <a:rPr lang="en-US" sz="2400" dirty="0">
                <a:solidFill>
                  <a:schemeClr val="tx1">
                    <a:lumMod val="95000"/>
                  </a:schemeClr>
                </a:solidFill>
                <a:latin typeface="Courier New" panose="02070309020205020404" pitchFamily="49" charset="0"/>
              </a:rPr>
              <a:t>'</a:t>
            </a:r>
            <a:r>
              <a:rPr lang="en-US" sz="2400" dirty="0" smtClean="0">
                <a:solidFill>
                  <a:schemeClr val="tx1">
                    <a:lumMod val="95000"/>
                  </a:schemeClr>
                </a:solidFill>
                <a:latin typeface="Courier New" panose="02070309020205020404" pitchFamily="49" charset="0"/>
              </a:rPr>
              <a:t>whenever</a:t>
            </a:r>
            <a:r>
              <a:rPr lang="en-US" sz="2400" dirty="0">
                <a:solidFill>
                  <a:schemeClr val="tx1">
                    <a:lumMod val="95000"/>
                  </a:schemeClr>
                </a:solidFill>
                <a:latin typeface="Courier New" panose="02070309020205020404" pitchFamily="49" charset="0"/>
              </a:rPr>
              <a:t>'</a:t>
            </a:r>
            <a:endParaRPr lang="en-US" sz="2400" dirty="0">
              <a:solidFill>
                <a:schemeClr val="tx1">
                  <a:lumMod val="95000"/>
                </a:schemeClr>
              </a:solidFill>
              <a:effectLst/>
            </a:endParaRPr>
          </a:p>
        </p:txBody>
      </p:sp>
    </p:spTree>
    <p:extLst>
      <p:ext uri="{BB962C8B-B14F-4D97-AF65-F5344CB8AC3E}">
        <p14:creationId xmlns:p14="http://schemas.microsoft.com/office/powerpoint/2010/main" val="4212629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p:txBody>
          <a:bodyPr/>
          <a:lstStyle/>
          <a:p>
            <a:r>
              <a:rPr lang="en-US" dirty="0" smtClean="0"/>
              <a:t>Some objects have built-in methods for creating copies. For example, </a:t>
            </a:r>
          </a:p>
          <a:p>
            <a:pPr marL="0" indent="0">
              <a:buNone/>
            </a:pPr>
            <a:endParaRPr lang="en-US" dirty="0" smtClean="0"/>
          </a:p>
          <a:p>
            <a:r>
              <a:rPr lang="en-US" dirty="0" smtClean="0"/>
              <a:t>Universally, however, we can use the </a:t>
            </a:r>
            <a:r>
              <a:rPr lang="en-US" dirty="0" err="1" smtClean="0">
                <a:latin typeface="Courier New" panose="02070309020205020404" pitchFamily="49" charset="0"/>
                <a:cs typeface="Courier New" panose="02070309020205020404" pitchFamily="49" charset="0"/>
              </a:rPr>
              <a:t>copy.copy</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a:t>
            </a:r>
            <a:r>
              <a:rPr lang="en-US" dirty="0" smtClean="0"/>
              <a:t> method. This will return a </a:t>
            </a:r>
            <a:r>
              <a:rPr lang="en-US" i="1" dirty="0" smtClean="0"/>
              <a:t>shallow</a:t>
            </a:r>
            <a:r>
              <a:rPr lang="en-US" dirty="0" smtClean="0"/>
              <a:t> copy of the object bound to the name </a:t>
            </a:r>
            <a:r>
              <a:rPr lang="en-US" i="1" dirty="0" smtClean="0"/>
              <a:t>x</a:t>
            </a:r>
            <a:r>
              <a:rPr lang="en-US" dirty="0" smtClean="0"/>
              <a:t>. A shallow copy will only create a new compound object that references the original nested objects. </a:t>
            </a:r>
            <a:endParaRPr lang="en-US" dirty="0"/>
          </a:p>
        </p:txBody>
      </p:sp>
      <p:sp>
        <p:nvSpPr>
          <p:cNvPr id="4" name="Rectangle 3"/>
          <p:cNvSpPr/>
          <p:nvPr/>
        </p:nvSpPr>
        <p:spPr>
          <a:xfrm>
            <a:off x="2176128" y="2733057"/>
            <a:ext cx="4339650" cy="400110"/>
          </a:xfrm>
          <a:prstGeom prst="rect">
            <a:avLst/>
          </a:prstGeom>
        </p:spPr>
        <p:txBody>
          <a:bodyPr wrap="none">
            <a:spAutoFit/>
          </a:bodyPr>
          <a:lstStyle/>
          <a:p>
            <a:r>
              <a:rPr lang="en-US" sz="2000" dirty="0">
                <a:solidFill>
                  <a:srgbClr val="FFFFFF"/>
                </a:solidFill>
                <a:latin typeface="Courier New" panose="02070309020205020404" pitchFamily="49" charset="0"/>
              </a:rPr>
              <a:t>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y is a copy of x</a:t>
            </a:r>
            <a:endParaRPr lang="en-US" sz="2000" dirty="0">
              <a:effectLst/>
            </a:endParaRPr>
          </a:p>
        </p:txBody>
      </p:sp>
    </p:spTree>
    <p:extLst>
      <p:ext uri="{BB962C8B-B14F-4D97-AF65-F5344CB8AC3E}">
        <p14:creationId xmlns:p14="http://schemas.microsoft.com/office/powerpoint/2010/main" val="2579872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a:xfrm>
            <a:off x="1024128" y="2286000"/>
            <a:ext cx="4894891" cy="4023360"/>
          </a:xfrm>
        </p:spPr>
        <p:txBody>
          <a:bodyPr/>
          <a:lstStyle/>
          <a:p>
            <a:r>
              <a:rPr lang="en-US" dirty="0" smtClean="0"/>
              <a:t>Notice that making a change to the compound structure, as we do with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y[0] = 1</a:t>
            </a:r>
            <a:r>
              <a:rPr lang="en-US" dirty="0" smtClean="0"/>
              <a:t/>
            </a:r>
            <a:br>
              <a:rPr lang="en-US" dirty="0" smtClean="0"/>
            </a:br>
            <a:r>
              <a:rPr lang="en-US" dirty="0" smtClean="0"/>
              <a:t>does not affect the original. </a:t>
            </a:r>
            <a:br>
              <a:rPr lang="en-US" dirty="0" smtClean="0"/>
            </a:br>
            <a:r>
              <a:rPr lang="en-US" dirty="0" smtClean="0"/>
              <a:t/>
            </a:r>
            <a:br>
              <a:rPr lang="en-US" dirty="0" smtClean="0"/>
            </a:br>
            <a:r>
              <a:rPr lang="en-US" dirty="0" smtClean="0"/>
              <a:t>However, if we modify the nested elements, the change will be reflected in the original list. </a:t>
            </a:r>
            <a:endParaRPr lang="en-US" dirty="0"/>
          </a:p>
        </p:txBody>
      </p:sp>
      <p:sp>
        <p:nvSpPr>
          <p:cNvPr id="4" name="Rectangle 3"/>
          <p:cNvSpPr/>
          <p:nvPr/>
        </p:nvSpPr>
        <p:spPr>
          <a:xfrm>
            <a:off x="6862916" y="1908155"/>
            <a:ext cx="4424516"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copy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copy</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copy</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2],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5],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5], [3, 4]]</a:t>
            </a:r>
            <a:endParaRPr lang="en-US" sz="2000" dirty="0">
              <a:solidFill>
                <a:schemeClr val="tx1">
                  <a:lumMod val="95000"/>
                </a:schemeClr>
              </a:solidFill>
              <a:effectLst/>
            </a:endParaRPr>
          </a:p>
        </p:txBody>
      </p:sp>
    </p:spTree>
    <p:extLst>
      <p:ext uri="{BB962C8B-B14F-4D97-AF65-F5344CB8AC3E}">
        <p14:creationId xmlns:p14="http://schemas.microsoft.com/office/powerpoint/2010/main" val="582755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a:xfrm>
            <a:off x="1024129" y="2286000"/>
            <a:ext cx="4914556" cy="4023360"/>
          </a:xfrm>
        </p:spPr>
        <p:txBody>
          <a:bodyPr/>
          <a:lstStyle/>
          <a:p>
            <a:r>
              <a:rPr lang="en-US" dirty="0" smtClean="0"/>
              <a:t>To create a true copy, we can use the </a:t>
            </a:r>
            <a:r>
              <a:rPr lang="en-US" dirty="0" err="1" smtClean="0">
                <a:latin typeface="Courier New" panose="02070309020205020404" pitchFamily="49" charset="0"/>
                <a:cs typeface="Courier New" panose="02070309020205020404" pitchFamily="49" charset="0"/>
              </a:rPr>
              <a:t>copy.deepcopy</a:t>
            </a:r>
            <a:r>
              <a:rPr lang="en-US" dirty="0" smtClean="0">
                <a:latin typeface="Courier New" panose="02070309020205020404" pitchFamily="49" charset="0"/>
                <a:cs typeface="Courier New" panose="02070309020205020404" pitchFamily="49" charset="0"/>
              </a:rPr>
              <a:t>(x)</a:t>
            </a:r>
            <a:r>
              <a:rPr lang="en-US" dirty="0" smtClean="0"/>
              <a:t> method, which recursively copies the objects of </a:t>
            </a:r>
            <a:r>
              <a:rPr lang="en-US" i="1" dirty="0" smtClean="0"/>
              <a:t>x</a:t>
            </a:r>
            <a:r>
              <a:rPr lang="en-US" dirty="0" smtClean="0"/>
              <a:t>. </a:t>
            </a:r>
          </a:p>
          <a:p>
            <a:endParaRPr lang="en-US" dirty="0"/>
          </a:p>
          <a:p>
            <a:r>
              <a:rPr lang="en-US" dirty="0" smtClean="0"/>
              <a:t>Notice that even when modifying the nested objects, we do not affect the original. This is because even the nested objects are copies of the original nested objects.</a:t>
            </a:r>
            <a:endParaRPr lang="en-US" dirty="0"/>
          </a:p>
        </p:txBody>
      </p:sp>
      <p:sp>
        <p:nvSpPr>
          <p:cNvPr id="4" name="Rectangle 3"/>
          <p:cNvSpPr/>
          <p:nvPr/>
        </p:nvSpPr>
        <p:spPr>
          <a:xfrm>
            <a:off x="6862916" y="1908155"/>
            <a:ext cx="4424516"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copy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copy</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deepcopy</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copy</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deepcopy</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2],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5],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a:t>
            </a:r>
            <a:r>
              <a:rPr lang="en-US" sz="2000" dirty="0" smtClean="0">
                <a:solidFill>
                  <a:schemeClr val="tx1">
                    <a:lumMod val="95000"/>
                  </a:schemeClr>
                </a:solidFill>
                <a:latin typeface="Courier New" panose="02070309020205020404" pitchFamily="49" charset="0"/>
              </a:rPr>
              <a:t>2], </a:t>
            </a:r>
            <a:r>
              <a:rPr lang="en-US" sz="2000" dirty="0">
                <a:solidFill>
                  <a:schemeClr val="tx1">
                    <a:lumMod val="95000"/>
                  </a:schemeClr>
                </a:solidFill>
                <a:latin typeface="Courier New" panose="02070309020205020404" pitchFamily="49" charset="0"/>
              </a:rPr>
              <a:t>[3, 4]]</a:t>
            </a:r>
            <a:endParaRPr lang="en-US" sz="2000" dirty="0">
              <a:solidFill>
                <a:schemeClr val="tx1">
                  <a:lumMod val="95000"/>
                </a:schemeClr>
              </a:solidFill>
              <a:effectLst/>
            </a:endParaRPr>
          </a:p>
        </p:txBody>
      </p:sp>
    </p:spTree>
    <p:extLst>
      <p:ext uri="{BB962C8B-B14F-4D97-AF65-F5344CB8AC3E}">
        <p14:creationId xmlns:p14="http://schemas.microsoft.com/office/powerpoint/2010/main" val="1827555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p:txBody>
          <a:bodyPr/>
          <a:lstStyle/>
          <a:p>
            <a:r>
              <a:rPr lang="en-US" dirty="0" smtClean="0"/>
              <a:t>Behind the scenes, </a:t>
            </a:r>
          </a:p>
          <a:p>
            <a:endParaRPr lang="en-US" dirty="0"/>
          </a:p>
          <a:p>
            <a:endParaRPr lang="en-US" dirty="0" smtClean="0"/>
          </a:p>
          <a:p>
            <a:r>
              <a:rPr lang="en-US" dirty="0"/>
              <a:t>m</a:t>
            </a:r>
            <a:r>
              <a:rPr lang="en-US" dirty="0" smtClean="0"/>
              <a:t>akes use of the following calls:</a:t>
            </a:r>
          </a:p>
          <a:p>
            <a:endParaRPr lang="en-US" dirty="0"/>
          </a:p>
          <a:p>
            <a:endParaRPr lang="en-US" dirty="0" smtClean="0"/>
          </a:p>
          <a:p>
            <a:r>
              <a:rPr lang="en-US" dirty="0" smtClean="0"/>
              <a:t>So, to be able to use the copy module with your custom class, just implement the </a:t>
            </a:r>
            <a:r>
              <a:rPr lang="en-US" dirty="0" smtClean="0">
                <a:latin typeface="Courier New" panose="02070309020205020404" pitchFamily="49" charset="0"/>
                <a:cs typeface="Courier New" panose="02070309020205020404" pitchFamily="49" charset="0"/>
              </a:rPr>
              <a:t>__copy__() </a:t>
            </a:r>
            <a:r>
              <a:rPr lang="en-US" dirty="0" smtClean="0"/>
              <a:t>and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deepcopy</a:t>
            </a:r>
            <a:r>
              <a:rPr lang="en-US" dirty="0" smtClean="0">
                <a:latin typeface="Courier New" panose="02070309020205020404" pitchFamily="49" charset="0"/>
                <a:cs typeface="Courier New" panose="02070309020205020404" pitchFamily="49" charset="0"/>
              </a:rPr>
              <a:t>__()</a:t>
            </a:r>
            <a:r>
              <a:rPr lang="en-US" dirty="0" smtClean="0"/>
              <a:t> methods to return the appropriate object. </a:t>
            </a:r>
            <a:endParaRPr lang="en-US" dirty="0"/>
          </a:p>
        </p:txBody>
      </p:sp>
      <p:sp>
        <p:nvSpPr>
          <p:cNvPr id="4" name="Rectangle 3"/>
          <p:cNvSpPr/>
          <p:nvPr/>
        </p:nvSpPr>
        <p:spPr>
          <a:xfrm>
            <a:off x="1887794" y="2761706"/>
            <a:ext cx="6096000" cy="2308324"/>
          </a:xfrm>
          <a:prstGeom prst="rect">
            <a:avLst/>
          </a:prstGeom>
        </p:spPr>
        <p:txBody>
          <a:bodyPr>
            <a:spAutoFit/>
          </a:bodyPr>
          <a:lstStyle/>
          <a:p>
            <a:r>
              <a:rPr lang="en-US" sz="2400" dirty="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copy</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copy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x</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z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copy</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deepcopy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x</a:t>
            </a:r>
            <a:r>
              <a:rPr lang="en-US" sz="2400" b="1" dirty="0" smtClean="0">
                <a:solidFill>
                  <a:srgbClr val="FFCC00"/>
                </a:solidFill>
                <a:latin typeface="Courier New" panose="02070309020205020404" pitchFamily="49" charset="0"/>
              </a:rPr>
              <a:t>)</a:t>
            </a:r>
            <a:br>
              <a:rPr lang="en-US" sz="2400" b="1" dirty="0" smtClean="0">
                <a:solidFill>
                  <a:srgbClr val="FFCC00"/>
                </a:solidFill>
                <a:latin typeface="Courier New" panose="02070309020205020404" pitchFamily="49" charset="0"/>
              </a:rPr>
            </a:br>
            <a:r>
              <a:rPr lang="en-US" sz="2400" b="1" dirty="0" smtClean="0">
                <a:solidFill>
                  <a:srgbClr val="FFCC00"/>
                </a:solidFill>
                <a:latin typeface="Courier New" panose="02070309020205020404" pitchFamily="49" charset="0"/>
              </a:rPr>
              <a:t/>
            </a:r>
            <a:br>
              <a:rPr lang="en-US" sz="2400" b="1" dirty="0" smtClean="0">
                <a:solidFill>
                  <a:srgbClr val="FFCC00"/>
                </a:solidFill>
                <a:latin typeface="Courier New" panose="02070309020205020404" pitchFamily="49" charset="0"/>
              </a:rPr>
            </a:b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x</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__copy</a:t>
            </a:r>
            <a:r>
              <a:rPr lang="en-US" sz="2400" dirty="0">
                <a:solidFill>
                  <a:srgbClr val="FFFFFF"/>
                </a:solidFill>
                <a:latin typeface="Courier New" panose="02070309020205020404" pitchFamily="49" charset="0"/>
              </a:rPr>
              <a:t>__</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z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__</a:t>
            </a:r>
            <a:r>
              <a:rPr lang="en-US" sz="2400" dirty="0" err="1">
                <a:solidFill>
                  <a:srgbClr val="FFFFFF"/>
                </a:solidFill>
                <a:latin typeface="Courier New" panose="02070309020205020404" pitchFamily="49" charset="0"/>
              </a:rPr>
              <a:t>deepcopy</a:t>
            </a:r>
            <a:r>
              <a:rPr lang="en-US" sz="2400" dirty="0">
                <a:solidFill>
                  <a:srgbClr val="FFFFFF"/>
                </a:solidFill>
                <a:latin typeface="Courier New" panose="02070309020205020404" pitchFamily="49" charset="0"/>
              </a:rPr>
              <a:t>__</a:t>
            </a:r>
            <a:r>
              <a:rPr lang="en-US" sz="2400" b="1" dirty="0">
                <a:solidFill>
                  <a:srgbClr val="FFCC00"/>
                </a:solidFill>
                <a:latin typeface="Courier New" panose="02070309020205020404" pitchFamily="49" charset="0"/>
              </a:rPr>
              <a:t>()</a:t>
            </a:r>
            <a:endParaRPr lang="en-US" sz="2400" dirty="0">
              <a:effectLst/>
            </a:endParaRPr>
          </a:p>
        </p:txBody>
      </p:sp>
    </p:spTree>
    <p:extLst>
      <p:ext uri="{BB962C8B-B14F-4D97-AF65-F5344CB8AC3E}">
        <p14:creationId xmlns:p14="http://schemas.microsoft.com/office/powerpoint/2010/main" val="28614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The simplest regular expression contains a single ordinary character. </a:t>
            </a:r>
          </a:p>
          <a:p>
            <a:endParaRPr lang="en-US" dirty="0"/>
          </a:p>
          <a:p>
            <a:r>
              <a:rPr lang="en-US" dirty="0" smtClean="0"/>
              <a:t>This character simply “matches” itself – that is, these regular expressions define the set containing only the character itself. </a:t>
            </a:r>
          </a:p>
          <a:p>
            <a:r>
              <a:rPr lang="en-US" dirty="0" smtClean="0"/>
              <a:t>We can also concatenate ordinary characters to create a string longer than one character. </a:t>
            </a:r>
          </a:p>
          <a:p>
            <a:endParaRPr lang="en-US" dirty="0"/>
          </a:p>
          <a:p>
            <a:r>
              <a:rPr lang="en-US" dirty="0" smtClean="0"/>
              <a:t>The regular expression ‘word’ simply defines the set that contains the string ‘word’ and the regular expression ‘@abc123’ simply defines the set that contains the string ‘@abc123’.</a:t>
            </a:r>
            <a:endParaRPr lang="en-US" dirty="0"/>
          </a:p>
        </p:txBody>
      </p:sp>
      <p:sp>
        <p:nvSpPr>
          <p:cNvPr id="4" name="Rectangle 3"/>
          <p:cNvSpPr/>
          <p:nvPr/>
        </p:nvSpPr>
        <p:spPr>
          <a:xfrm>
            <a:off x="2187201" y="2723224"/>
            <a:ext cx="4608954" cy="461665"/>
          </a:xfrm>
          <a:prstGeom prst="rect">
            <a:avLst/>
          </a:prstGeom>
        </p:spPr>
        <p:txBody>
          <a:bodyPr wrap="none">
            <a:spAutoFit/>
          </a:bodyPr>
          <a:lstStyle/>
          <a:p>
            <a:r>
              <a:rPr lang="en-US" sz="2400" dirty="0">
                <a:solidFill>
                  <a:srgbClr val="66FF00"/>
                </a:solidFill>
                <a:latin typeface="Courier New" panose="02070309020205020404" pitchFamily="49" charset="0"/>
              </a:rPr>
              <a:t>'A'</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t>
            </a:r>
            <a:r>
              <a:rPr lang="en-US" sz="2400" dirty="0" smtClean="0">
                <a:solidFill>
                  <a:srgbClr val="66FF00"/>
                </a:solidFill>
                <a:latin typeface="Courier New" panose="02070309020205020404" pitchFamily="49" charset="0"/>
              </a:rPr>
              <a:t>'b</a:t>
            </a:r>
            <a:r>
              <a:rPr lang="en-US" sz="2400" dirty="0">
                <a:solidFill>
                  <a:srgbClr val="66FF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t>
            </a:r>
            <a:r>
              <a:rPr lang="en-US" sz="2400" dirty="0" smtClean="0">
                <a:solidFill>
                  <a:srgbClr val="66FF00"/>
                </a:solidFill>
                <a:latin typeface="Courier New" panose="02070309020205020404" pitchFamily="49" charset="0"/>
              </a:rPr>
              <a:t>'0' </a:t>
            </a:r>
            <a:r>
              <a:rPr lang="en-US" sz="2400" dirty="0" smtClean="0">
                <a:solidFill>
                  <a:srgbClr val="FFFFFF"/>
                </a:solidFill>
                <a:latin typeface="Courier New" panose="02070309020205020404" pitchFamily="49" charset="0"/>
              </a:rPr>
              <a:t>   </a:t>
            </a:r>
            <a:r>
              <a:rPr lang="en-US" sz="2400" dirty="0" smtClean="0">
                <a:solidFill>
                  <a:srgbClr val="66FF00"/>
                </a:solidFill>
                <a:latin typeface="Courier New" panose="02070309020205020404" pitchFamily="49" charset="0"/>
              </a:rPr>
              <a:t>'@'</a:t>
            </a:r>
            <a:endParaRPr lang="en-US" sz="2400" dirty="0">
              <a:effectLst/>
            </a:endParaRPr>
          </a:p>
        </p:txBody>
      </p:sp>
      <p:sp>
        <p:nvSpPr>
          <p:cNvPr id="5" name="Rectangle 4"/>
          <p:cNvSpPr/>
          <p:nvPr/>
        </p:nvSpPr>
        <p:spPr>
          <a:xfrm>
            <a:off x="2187201" y="4729004"/>
            <a:ext cx="3871573" cy="461665"/>
          </a:xfrm>
          <a:prstGeom prst="rect">
            <a:avLst/>
          </a:prstGeom>
        </p:spPr>
        <p:txBody>
          <a:bodyPr wrap="none">
            <a:spAutoFit/>
          </a:bodyPr>
          <a:lstStyle/>
          <a:p>
            <a:r>
              <a:rPr lang="en-US" sz="2400" dirty="0">
                <a:solidFill>
                  <a:srgbClr val="66FF00"/>
                </a:solidFill>
                <a:latin typeface="Courier New" panose="02070309020205020404" pitchFamily="49" charset="0"/>
              </a:rPr>
              <a:t>'word'</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t>
            </a:r>
            <a:r>
              <a:rPr lang="en-US" sz="2400" dirty="0" smtClean="0">
                <a:solidFill>
                  <a:srgbClr val="66FF00"/>
                </a:solidFill>
                <a:latin typeface="Courier New" panose="02070309020205020404" pitchFamily="49" charset="0"/>
              </a:rPr>
              <a:t>'@</a:t>
            </a:r>
            <a:r>
              <a:rPr lang="en-US" sz="2400" dirty="0">
                <a:solidFill>
                  <a:srgbClr val="66FF00"/>
                </a:solidFill>
                <a:latin typeface="Courier New" panose="02070309020205020404" pitchFamily="49" charset="0"/>
              </a:rPr>
              <a:t>abc123'</a:t>
            </a:r>
            <a:endParaRPr lang="en-US" sz="2400" dirty="0">
              <a:effectLst/>
            </a:endParaRPr>
          </a:p>
        </p:txBody>
      </p:sp>
    </p:spTree>
    <p:extLst>
      <p:ext uri="{BB962C8B-B14F-4D97-AF65-F5344CB8AC3E}">
        <p14:creationId xmlns:p14="http://schemas.microsoft.com/office/powerpoint/2010/main" val="766109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iterators, and generators</a:t>
            </a:r>
            <a:endParaRPr lang="en-US" dirty="0"/>
          </a:p>
        </p:txBody>
      </p:sp>
      <p:sp>
        <p:nvSpPr>
          <p:cNvPr id="3" name="Content Placeholder 2"/>
          <p:cNvSpPr>
            <a:spLocks noGrp="1"/>
          </p:cNvSpPr>
          <p:nvPr>
            <p:ph idx="1"/>
          </p:nvPr>
        </p:nvSpPr>
        <p:spPr/>
        <p:txBody>
          <a:bodyPr/>
          <a:lstStyle/>
          <a:p>
            <a:r>
              <a:rPr lang="en-US" dirty="0" smtClean="0"/>
              <a:t>Before we move on to our next standard library module, </a:t>
            </a:r>
            <a:r>
              <a:rPr lang="en-US" dirty="0" err="1" smtClean="0"/>
              <a:t>itertools</a:t>
            </a:r>
            <a:r>
              <a:rPr lang="en-US" dirty="0" smtClean="0"/>
              <a:t>, let’s make sure we understand </a:t>
            </a:r>
            <a:r>
              <a:rPr lang="en-US" dirty="0" err="1" smtClean="0"/>
              <a:t>iterables</a:t>
            </a:r>
            <a:r>
              <a:rPr lang="en-US" dirty="0" smtClean="0"/>
              <a:t>, iterators, and generators. </a:t>
            </a:r>
          </a:p>
          <a:p>
            <a:r>
              <a:rPr lang="en-US" dirty="0" smtClean="0"/>
              <a:t>An </a:t>
            </a:r>
            <a:r>
              <a:rPr lang="en-US" b="1" i="1" dirty="0" err="1" smtClean="0"/>
              <a:t>iterable</a:t>
            </a:r>
            <a:r>
              <a:rPr lang="en-US" dirty="0" smtClean="0"/>
              <a:t> is any Python object with the following properties: </a:t>
            </a:r>
          </a:p>
          <a:p>
            <a:pPr>
              <a:buFont typeface="Arial" panose="020B0604020202020204" pitchFamily="34" charset="0"/>
              <a:buChar char="•"/>
            </a:pPr>
            <a:r>
              <a:rPr lang="en-US" dirty="0"/>
              <a:t> </a:t>
            </a:r>
            <a:r>
              <a:rPr lang="en-US" dirty="0" smtClean="0"/>
              <a:t>It can be looped over (e.g. lists, strings, files, </a:t>
            </a:r>
            <a:r>
              <a:rPr lang="en-US" dirty="0" err="1" smtClean="0"/>
              <a:t>etc</a:t>
            </a:r>
            <a:r>
              <a:rPr lang="en-US" dirty="0" smtClean="0"/>
              <a:t>).</a:t>
            </a:r>
          </a:p>
          <a:p>
            <a:pPr>
              <a:buFont typeface="Arial" panose="020B0604020202020204" pitchFamily="34" charset="0"/>
              <a:buChar char="•"/>
            </a:pPr>
            <a:r>
              <a:rPr lang="en-US" dirty="0"/>
              <a:t> </a:t>
            </a:r>
            <a:r>
              <a:rPr lang="en-US" dirty="0" smtClean="0"/>
              <a:t>Can be used as an argument to </a:t>
            </a:r>
            <a:r>
              <a:rPr lang="en-US" dirty="0" err="1" smtClean="0">
                <a:latin typeface="Courier New" panose="02070309020205020404" pitchFamily="49" charset="0"/>
                <a:cs typeface="Courier New" panose="02070309020205020404" pitchFamily="49" charset="0"/>
              </a:rPr>
              <a:t>iter</a:t>
            </a:r>
            <a:r>
              <a:rPr lang="en-US" dirty="0" smtClean="0">
                <a:latin typeface="Courier New" panose="02070309020205020404" pitchFamily="49" charset="0"/>
                <a:cs typeface="Courier New" panose="02070309020205020404" pitchFamily="49" charset="0"/>
              </a:rPr>
              <a:t>()</a:t>
            </a:r>
            <a:r>
              <a:rPr lang="en-US" dirty="0" smtClean="0"/>
              <a:t>, which returns an iterator. </a:t>
            </a:r>
          </a:p>
          <a:p>
            <a:pPr>
              <a:buFont typeface="Arial" panose="020B0604020202020204" pitchFamily="34" charset="0"/>
              <a:buChar char="•"/>
            </a:pPr>
            <a:r>
              <a:rPr lang="en-US" dirty="0"/>
              <a:t> </a:t>
            </a:r>
            <a:r>
              <a:rPr lang="en-US" dirty="0" smtClean="0"/>
              <a:t>Must define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iter</a:t>
            </a:r>
            <a:r>
              <a:rPr lang="en-US" dirty="0" smtClean="0">
                <a:latin typeface="Courier New" panose="02070309020205020404" pitchFamily="49" charset="0"/>
                <a:cs typeface="Courier New" panose="02070309020205020404" pitchFamily="49" charset="0"/>
              </a:rPr>
              <a:t>__() </a:t>
            </a:r>
            <a:r>
              <a:rPr lang="en-US" dirty="0" smtClean="0">
                <a:cs typeface="Courier New" panose="02070309020205020404" pitchFamily="49" charset="0"/>
              </a:rPr>
              <a:t>(or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getitem</a:t>
            </a:r>
            <a:r>
              <a:rPr lang="en-US" dirty="0" smtClean="0">
                <a:latin typeface="Courier New" panose="02070309020205020404" pitchFamily="49" charset="0"/>
                <a:cs typeface="Courier New" panose="02070309020205020404" pitchFamily="49" charset="0"/>
              </a:rPr>
              <a:t>__()</a:t>
            </a:r>
            <a:r>
              <a:rPr lang="en-US" dirty="0" smtClean="0">
                <a:cs typeface="Courier New" panose="02070309020205020404" pitchFamily="49" charset="0"/>
              </a:rPr>
              <a:t>).</a:t>
            </a:r>
            <a:endParaRPr lang="en-US" dirty="0">
              <a:cs typeface="Courier New" panose="02070309020205020404" pitchFamily="49" charset="0"/>
            </a:endParaRPr>
          </a:p>
        </p:txBody>
      </p:sp>
    </p:spTree>
    <p:extLst>
      <p:ext uri="{BB962C8B-B14F-4D97-AF65-F5344CB8AC3E}">
        <p14:creationId xmlns:p14="http://schemas.microsoft.com/office/powerpoint/2010/main" val="2475500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iterators, and generators</a:t>
            </a:r>
            <a:endParaRPr lang="en-US" dirty="0"/>
          </a:p>
        </p:txBody>
      </p:sp>
      <p:sp>
        <p:nvSpPr>
          <p:cNvPr id="3" name="Content Placeholder 2"/>
          <p:cNvSpPr>
            <a:spLocks noGrp="1"/>
          </p:cNvSpPr>
          <p:nvPr>
            <p:ph idx="1"/>
          </p:nvPr>
        </p:nvSpPr>
        <p:spPr/>
        <p:txBody>
          <a:bodyPr/>
          <a:lstStyle/>
          <a:p>
            <a:r>
              <a:rPr lang="en-US" dirty="0" smtClean="0"/>
              <a:t>Before we move on to our next standard library module, </a:t>
            </a:r>
            <a:r>
              <a:rPr lang="en-US" dirty="0" err="1" smtClean="0"/>
              <a:t>itertools</a:t>
            </a:r>
            <a:r>
              <a:rPr lang="en-US" dirty="0" smtClean="0"/>
              <a:t>, let’s make sure we understand </a:t>
            </a:r>
            <a:r>
              <a:rPr lang="en-US" dirty="0" err="1" smtClean="0"/>
              <a:t>iterables</a:t>
            </a:r>
            <a:r>
              <a:rPr lang="en-US" dirty="0" smtClean="0"/>
              <a:t>, iterators, and generators. </a:t>
            </a:r>
          </a:p>
          <a:p>
            <a:r>
              <a:rPr lang="en-US" dirty="0" smtClean="0"/>
              <a:t>An </a:t>
            </a:r>
            <a:r>
              <a:rPr lang="en-US" b="1" i="1" dirty="0" smtClean="0"/>
              <a:t>iterator</a:t>
            </a:r>
            <a:r>
              <a:rPr lang="en-US" dirty="0" smtClean="0"/>
              <a:t> is a Python object with the following properties: </a:t>
            </a:r>
          </a:p>
          <a:p>
            <a:pPr>
              <a:buFont typeface="Arial" panose="020B0604020202020204" pitchFamily="34" charset="0"/>
              <a:buChar char="•"/>
            </a:pPr>
            <a:r>
              <a:rPr lang="en-US" dirty="0"/>
              <a:t> </a:t>
            </a:r>
            <a:r>
              <a:rPr lang="en-US" dirty="0" smtClean="0"/>
              <a:t>Must define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iter</a:t>
            </a:r>
            <a:r>
              <a:rPr lang="en-US" dirty="0" smtClean="0">
                <a:latin typeface="Courier New" panose="02070309020205020404" pitchFamily="49" charset="0"/>
                <a:cs typeface="Courier New" panose="02070309020205020404" pitchFamily="49" charset="0"/>
              </a:rPr>
              <a:t>__()</a:t>
            </a:r>
            <a:r>
              <a:rPr lang="en-US" dirty="0" smtClean="0"/>
              <a:t> to return itself. </a:t>
            </a:r>
          </a:p>
          <a:p>
            <a:pPr>
              <a:buFont typeface="Arial" panose="020B0604020202020204" pitchFamily="34" charset="0"/>
              <a:buChar char="•"/>
            </a:pPr>
            <a:r>
              <a:rPr lang="en-US" dirty="0" smtClean="0">
                <a:cs typeface="Courier New" panose="02070309020205020404" pitchFamily="49" charset="0"/>
              </a:rPr>
              <a:t> Must define the </a:t>
            </a:r>
            <a:r>
              <a:rPr lang="en-US" dirty="0" smtClean="0">
                <a:latin typeface="Courier New" panose="02070309020205020404" pitchFamily="49" charset="0"/>
                <a:cs typeface="Courier New" panose="02070309020205020404" pitchFamily="49" charset="0"/>
              </a:rPr>
              <a:t>next()</a:t>
            </a:r>
            <a:r>
              <a:rPr lang="en-US" dirty="0" smtClean="0">
                <a:cs typeface="Courier New" panose="02070309020205020404" pitchFamily="49" charset="0"/>
              </a:rPr>
              <a:t> method to return the next value every time it is invoked. </a:t>
            </a:r>
          </a:p>
          <a:p>
            <a:pPr>
              <a:buFont typeface="Arial" panose="020B0604020202020204" pitchFamily="34" charset="0"/>
              <a:buChar char="•"/>
            </a:pPr>
            <a:r>
              <a:rPr lang="en-US" dirty="0">
                <a:cs typeface="Courier New" panose="02070309020205020404" pitchFamily="49" charset="0"/>
              </a:rPr>
              <a:t> </a:t>
            </a:r>
            <a:r>
              <a:rPr lang="en-US" dirty="0" smtClean="0">
                <a:cs typeface="Courier New" panose="02070309020205020404" pitchFamily="49" charset="0"/>
              </a:rPr>
              <a:t>Must track the “position” over the container of which it is an iterator. </a:t>
            </a:r>
            <a:endParaRPr lang="en-US" dirty="0">
              <a:cs typeface="Courier New" panose="02070309020205020404" pitchFamily="49" charset="0"/>
            </a:endParaRPr>
          </a:p>
        </p:txBody>
      </p:sp>
    </p:spTree>
    <p:extLst>
      <p:ext uri="{BB962C8B-B14F-4D97-AF65-F5344CB8AC3E}">
        <p14:creationId xmlns:p14="http://schemas.microsoft.com/office/powerpoint/2010/main" val="1971136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iterators, and generators</a:t>
            </a:r>
            <a:endParaRPr lang="en-US" dirty="0"/>
          </a:p>
        </p:txBody>
      </p:sp>
      <p:sp>
        <p:nvSpPr>
          <p:cNvPr id="3" name="Content Placeholder 2"/>
          <p:cNvSpPr>
            <a:spLocks noGrp="1"/>
          </p:cNvSpPr>
          <p:nvPr>
            <p:ph idx="1"/>
          </p:nvPr>
        </p:nvSpPr>
        <p:spPr/>
        <p:txBody>
          <a:bodyPr/>
          <a:lstStyle/>
          <a:p>
            <a:r>
              <a:rPr lang="en-US" dirty="0" smtClean="0"/>
              <a:t>A common </a:t>
            </a:r>
            <a:r>
              <a:rPr lang="en-US" dirty="0" err="1" smtClean="0"/>
              <a:t>iterable</a:t>
            </a:r>
            <a:r>
              <a:rPr lang="en-US" dirty="0" smtClean="0"/>
              <a:t> is the list. Lists, however, are not iterators. They are simply Python objects for which iterators may be created. </a:t>
            </a:r>
            <a:endParaRPr lang="en-US" dirty="0"/>
          </a:p>
        </p:txBody>
      </p:sp>
      <p:sp>
        <p:nvSpPr>
          <p:cNvPr id="4" name="Rectangle 3"/>
          <p:cNvSpPr/>
          <p:nvPr/>
        </p:nvSpPr>
        <p:spPr>
          <a:xfrm>
            <a:off x="1024128" y="3132406"/>
            <a:ext cx="10540181"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 list is </a:t>
            </a:r>
            <a:r>
              <a:rPr lang="en-US" sz="2000" i="1" dirty="0" err="1">
                <a:solidFill>
                  <a:srgbClr val="00FF00"/>
                </a:solidFill>
                <a:latin typeface="Courier New" panose="02070309020205020404" pitchFamily="49" charset="0"/>
              </a:rPr>
              <a:t>iterable</a:t>
            </a:r>
            <a:r>
              <a:rPr lang="en-US" sz="2000" i="1" dirty="0">
                <a:solidFill>
                  <a:srgbClr val="00FF00"/>
                </a:solidFill>
                <a:latin typeface="Courier New" panose="02070309020205020404" pitchFamily="49" charset="0"/>
              </a:rPr>
              <a:t> </a:t>
            </a:r>
            <a:r>
              <a:rPr lang="en-US" sz="2000" i="1" dirty="0" smtClean="0">
                <a:solidFill>
                  <a:srgbClr val="00FF00"/>
                </a:solidFill>
                <a:latin typeface="Courier New" panose="02070309020205020404" pitchFamily="49" charset="0"/>
              </a:rPr>
              <a:t>- it </a:t>
            </a:r>
            <a:r>
              <a:rPr lang="en-US" sz="2000" i="1" dirty="0">
                <a:solidFill>
                  <a:srgbClr val="00FF00"/>
                </a:solidFill>
                <a:latin typeface="Courier New" panose="02070309020205020404" pitchFamily="49" charset="0"/>
              </a:rPr>
              <a:t>has the __</a:t>
            </a:r>
            <a:r>
              <a:rPr lang="en-US" sz="2000" i="1" dirty="0" err="1">
                <a:solidFill>
                  <a:srgbClr val="00FF00"/>
                </a:solidFill>
                <a:latin typeface="Courier New" panose="02070309020205020404" pitchFamily="49" charset="0"/>
              </a:rPr>
              <a:t>iter</a:t>
            </a:r>
            <a:r>
              <a:rPr lang="en-US" sz="2000" i="1" dirty="0">
                <a:solidFill>
                  <a:srgbClr val="00FF00"/>
                </a:solidFill>
                <a:latin typeface="Courier New" panose="02070309020205020404" pitchFamily="49" charset="0"/>
              </a:rPr>
              <a:t>__ method</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__</a:t>
            </a:r>
            <a:r>
              <a:rPr lang="en-US" sz="2000" dirty="0" err="1">
                <a:solidFill>
                  <a:srgbClr val="FFFFFF"/>
                </a:solidFill>
                <a:latin typeface="Courier New" panose="02070309020205020404" pitchFamily="49" charset="0"/>
              </a:rPr>
              <a:t>iter</a:t>
            </a:r>
            <a:r>
              <a:rPr lang="en-US" sz="2000" dirty="0">
                <a:solidFill>
                  <a:srgbClr val="FFFFFF"/>
                </a:solidFill>
                <a:latin typeface="Courier New" panose="02070309020205020404" pitchFamily="49" charset="0"/>
              </a:rPr>
              <a:t>__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a:t>
            </a:r>
            <a:r>
              <a:rPr lang="en-US" sz="2000" dirty="0">
                <a:solidFill>
                  <a:schemeClr val="tx1">
                    <a:lumMod val="95000"/>
                  </a:schemeClr>
                </a:solidFill>
                <a:latin typeface="Courier New" panose="02070309020205020404" pitchFamily="49" charset="0"/>
              </a:rPr>
              <a:t>method-wrapper '__</a:t>
            </a:r>
            <a:r>
              <a:rPr lang="en-US" sz="2000" dirty="0" err="1">
                <a:solidFill>
                  <a:schemeClr val="tx1">
                    <a:lumMod val="95000"/>
                  </a:schemeClr>
                </a:solidFill>
                <a:latin typeface="Courier New" panose="02070309020205020404" pitchFamily="49" charset="0"/>
              </a:rPr>
              <a:t>iter</a:t>
            </a:r>
            <a:r>
              <a:rPr lang="en-US" sz="2000" dirty="0">
                <a:solidFill>
                  <a:schemeClr val="tx1">
                    <a:lumMod val="95000"/>
                  </a:schemeClr>
                </a:solidFill>
                <a:latin typeface="Courier New" panose="02070309020205020404" pitchFamily="49" charset="0"/>
              </a:rPr>
              <a:t>__' of list object at 0x014E5D78&gt;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t>
            </a:r>
            <a:r>
              <a:rPr lang="en-US" sz="2000" i="1" dirty="0" smtClean="0">
                <a:solidFill>
                  <a:srgbClr val="00FF00"/>
                </a:solidFill>
                <a:latin typeface="Courier New" panose="02070309020205020404" pitchFamily="49" charset="0"/>
              </a:rPr>
              <a:t>a list doesn’t have </a:t>
            </a:r>
            <a:r>
              <a:rPr lang="en-US" sz="2000" i="1" dirty="0">
                <a:solidFill>
                  <a:srgbClr val="00FF00"/>
                </a:solidFill>
                <a:latin typeface="Courier New" panose="02070309020205020404" pitchFamily="49" charset="0"/>
              </a:rPr>
              <a:t>the next method, so it's not an iterator</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chemeClr val="tx1">
                    <a:lumMod val="95000"/>
                  </a:schemeClr>
                </a:solidFill>
                <a:latin typeface="Courier New" panose="02070309020205020404" pitchFamily="49" charset="0"/>
              </a:rPr>
              <a:t>AttributeError</a:t>
            </a:r>
            <a:r>
              <a:rPr lang="en-US" sz="2000" dirty="0">
                <a:solidFill>
                  <a:schemeClr val="tx1">
                    <a:lumMod val="95000"/>
                  </a:schemeClr>
                </a:solidFill>
                <a:latin typeface="Courier New" panose="02070309020205020404" pitchFamily="49" charset="0"/>
              </a:rPr>
              <a:t>: 'list' object has no attribute 'next'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 list is not its own iterator</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False</a:t>
            </a:r>
            <a:endParaRPr lang="en-US" sz="2000" dirty="0">
              <a:solidFill>
                <a:schemeClr val="tx1">
                  <a:lumMod val="95000"/>
                </a:schemeClr>
              </a:solidFill>
              <a:effectLst/>
            </a:endParaRPr>
          </a:p>
        </p:txBody>
      </p:sp>
    </p:spTree>
    <p:extLst>
      <p:ext uri="{BB962C8B-B14F-4D97-AF65-F5344CB8AC3E}">
        <p14:creationId xmlns:p14="http://schemas.microsoft.com/office/powerpoint/2010/main" val="3802087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iterators, and generators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listiterator</a:t>
            </a:r>
            <a:r>
              <a:rPr lang="en-US" dirty="0" smtClean="0"/>
              <a:t> object is the iterator object associated with a list. The iterator version of a </a:t>
            </a:r>
            <a:r>
              <a:rPr lang="en-US" dirty="0" err="1" smtClean="0"/>
              <a:t>listiterator</a:t>
            </a:r>
            <a:r>
              <a:rPr lang="en-US" dirty="0" smtClean="0"/>
              <a:t> object is itself, since it is already an iterator. </a:t>
            </a:r>
            <a:endParaRPr lang="en-US" dirty="0"/>
          </a:p>
        </p:txBody>
      </p:sp>
      <p:sp>
        <p:nvSpPr>
          <p:cNvPr id="4" name="Rectangle 3"/>
          <p:cNvSpPr/>
          <p:nvPr/>
        </p:nvSpPr>
        <p:spPr>
          <a:xfrm>
            <a:off x="1024128" y="3476917"/>
            <a:ext cx="10294376"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t>
            </a:r>
            <a:r>
              <a:rPr lang="en-US" sz="2000" i="1" dirty="0" smtClean="0">
                <a:solidFill>
                  <a:srgbClr val="00FF00"/>
                </a:solidFill>
                <a:latin typeface="Courier New" panose="02070309020205020404" pitchFamily="49" charset="0"/>
              </a:rPr>
              <a:t>iterator </a:t>
            </a:r>
            <a:r>
              <a:rPr lang="en-US" sz="2000" i="1" dirty="0">
                <a:solidFill>
                  <a:srgbClr val="00FF00"/>
                </a:solidFill>
                <a:latin typeface="Courier New" panose="02070309020205020404" pitchFamily="49" charset="0"/>
              </a:rPr>
              <a:t>for a list is actually a '</a:t>
            </a:r>
            <a:r>
              <a:rPr lang="en-US" sz="2000" i="1" dirty="0" err="1">
                <a:solidFill>
                  <a:srgbClr val="00FF00"/>
                </a:solidFill>
                <a:latin typeface="Courier New" panose="02070309020205020404" pitchFamily="49" charset="0"/>
              </a:rPr>
              <a:t>listiterator</a:t>
            </a:r>
            <a:r>
              <a:rPr lang="en-US" sz="2000" i="1" dirty="0">
                <a:solidFill>
                  <a:srgbClr val="00FF00"/>
                </a:solidFill>
                <a:latin typeface="Courier New" panose="02070309020205020404" pitchFamily="49" charset="0"/>
              </a:rPr>
              <a:t>' object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a:t>
            </a:r>
            <a:r>
              <a:rPr lang="en-US" sz="2000" dirty="0" err="1">
                <a:solidFill>
                  <a:schemeClr val="tx1">
                    <a:lumMod val="95000"/>
                  </a:schemeClr>
                </a:solidFill>
                <a:latin typeface="Courier New" panose="02070309020205020404" pitchFamily="49" charset="0"/>
              </a:rPr>
              <a:t>listiterator</a:t>
            </a:r>
            <a:r>
              <a:rPr lang="en-US" sz="2000" dirty="0">
                <a:solidFill>
                  <a:schemeClr val="tx1">
                    <a:lumMod val="95000"/>
                  </a:schemeClr>
                </a:solidFill>
                <a:latin typeface="Courier New" panose="02070309020205020404" pitchFamily="49" charset="0"/>
              </a:rPr>
              <a:t> object at 0x014DF2F0&gt;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 </a:t>
            </a:r>
            <a:r>
              <a:rPr lang="en-US" sz="2000" i="1" dirty="0" err="1">
                <a:solidFill>
                  <a:srgbClr val="00FF00"/>
                </a:solidFill>
                <a:latin typeface="Courier New" panose="02070309020205020404" pitchFamily="49" charset="0"/>
              </a:rPr>
              <a:t>listiterator</a:t>
            </a:r>
            <a:r>
              <a:rPr lang="en-US" sz="2000" i="1" dirty="0">
                <a:solidFill>
                  <a:srgbClr val="00FF00"/>
                </a:solidFill>
                <a:latin typeface="Courier New" panose="02070309020205020404" pitchFamily="49" charset="0"/>
              </a:rPr>
              <a:t> object is its own iterator</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True</a:t>
            </a:r>
            <a:endParaRPr lang="en-US" sz="2000" dirty="0">
              <a:solidFill>
                <a:schemeClr val="tx1">
                  <a:lumMod val="95000"/>
                </a:schemeClr>
              </a:solidFill>
              <a:effectLst/>
            </a:endParaRPr>
          </a:p>
        </p:txBody>
      </p:sp>
    </p:spTree>
    <p:extLst>
      <p:ext uri="{BB962C8B-B14F-4D97-AF65-F5344CB8AC3E}">
        <p14:creationId xmlns:p14="http://schemas.microsoft.com/office/powerpoint/2010/main" val="1238965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iterators, and generators</a:t>
            </a:r>
            <a:endParaRPr lang="en-US" dirty="0"/>
          </a:p>
        </p:txBody>
      </p:sp>
      <p:sp>
        <p:nvSpPr>
          <p:cNvPr id="3" name="Content Placeholder 2"/>
          <p:cNvSpPr>
            <a:spLocks noGrp="1"/>
          </p:cNvSpPr>
          <p:nvPr>
            <p:ph idx="1"/>
          </p:nvPr>
        </p:nvSpPr>
        <p:spPr/>
        <p:txBody>
          <a:bodyPr/>
          <a:lstStyle/>
          <a:p>
            <a:r>
              <a:rPr lang="en-US" dirty="0" smtClean="0"/>
              <a:t>We’ve already discussed the behind-the-scenes actions taken when we use a for-loop. </a:t>
            </a:r>
            <a:endParaRPr lang="en-US" dirty="0"/>
          </a:p>
        </p:txBody>
      </p:sp>
      <p:sp>
        <p:nvSpPr>
          <p:cNvPr id="4" name="Rectangle 3"/>
          <p:cNvSpPr/>
          <p:nvPr/>
        </p:nvSpPr>
        <p:spPr>
          <a:xfrm>
            <a:off x="885692" y="2840364"/>
            <a:ext cx="4010400" cy="1015663"/>
          </a:xfrm>
          <a:prstGeom prst="rect">
            <a:avLst/>
          </a:prstGeom>
          <a:ln>
            <a:solidFill>
              <a:schemeClr val="accent1"/>
            </a:solidFill>
          </a:ln>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item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item</a:t>
            </a:r>
            <a:endParaRPr lang="en-US" sz="2000" dirty="0">
              <a:effectLst/>
            </a:endParaRPr>
          </a:p>
        </p:txBody>
      </p:sp>
      <p:sp>
        <p:nvSpPr>
          <p:cNvPr id="5" name="Rectangle 4"/>
          <p:cNvSpPr/>
          <p:nvPr/>
        </p:nvSpPr>
        <p:spPr>
          <a:xfrm>
            <a:off x="4994788" y="2840364"/>
            <a:ext cx="6892412" cy="3785652"/>
          </a:xfrm>
          <a:prstGeom prst="rect">
            <a:avLst/>
          </a:prstGeom>
          <a:ln>
            <a:solidFill>
              <a:schemeClr val="accent1"/>
            </a:solidFill>
          </a:ln>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mylist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mylist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a:t>
            </a:r>
            <a:r>
              <a:rPr lang="en-US" sz="2000" i="1" dirty="0" err="1">
                <a:solidFill>
                  <a:srgbClr val="00FF00"/>
                </a:solidFill>
                <a:latin typeface="Courier New" panose="02070309020205020404" pitchFamily="49" charset="0"/>
              </a:rPr>
              <a:t>i</a:t>
            </a:r>
            <a:r>
              <a:rPr lang="en-US" sz="2000" i="1" dirty="0">
                <a:solidFill>
                  <a:srgbClr val="00FF00"/>
                </a:solidFill>
                <a:latin typeface="Courier New" panose="02070309020205020404" pitchFamily="49" charset="0"/>
              </a:rPr>
              <a:t> = </a:t>
            </a:r>
            <a:r>
              <a:rPr lang="en-US" sz="2000" i="1" dirty="0" err="1">
                <a:solidFill>
                  <a:srgbClr val="00FF00"/>
                </a:solidFill>
                <a:latin typeface="Courier New" panose="02070309020205020404" pitchFamily="49" charset="0"/>
              </a:rPr>
              <a:t>mylist</a:t>
            </a:r>
            <a:r>
              <a:rPr lang="en-US" sz="2000" i="1" dirty="0">
                <a:solidFill>
                  <a:srgbClr val="00FF00"/>
                </a:solidFill>
                <a:latin typeface="Courier New" panose="02070309020205020404" pitchFamily="49" charset="0"/>
              </a:rPr>
              <a:t>.__</a:t>
            </a:r>
            <a:r>
              <a:rPr lang="en-US" sz="2000" i="1" dirty="0" err="1">
                <a:solidFill>
                  <a:srgbClr val="00FF00"/>
                </a:solidFill>
                <a:latin typeface="Courier New" panose="02070309020205020404" pitchFamily="49" charset="0"/>
              </a:rPr>
              <a:t>iter</a:t>
            </a:r>
            <a:r>
              <a:rPr lang="en-US" sz="2000" i="1" dirty="0">
                <a:solidFill>
                  <a:srgbClr val="00FF00"/>
                </a:solidFill>
                <a:latin typeface="Courier New" panose="02070309020205020404" pitchFamily="49" charset="0"/>
              </a:rPr>
              <a:t>__()</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2</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3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4</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i="1" dirty="0" smtClean="0">
                <a:solidFill>
                  <a:srgbClr val="00FF00"/>
                </a:solidFill>
                <a:latin typeface="Courier New" panose="02070309020205020404" pitchFamily="49" charset="0"/>
              </a:rPr>
              <a:t># </a:t>
            </a:r>
            <a:r>
              <a:rPr lang="en-US" sz="2000" i="1" dirty="0" err="1">
                <a:solidFill>
                  <a:srgbClr val="00FF00"/>
                </a:solidFill>
                <a:latin typeface="Courier New" panose="02070309020205020404" pitchFamily="49" charset="0"/>
              </a:rPr>
              <a:t>StopIteration</a:t>
            </a:r>
            <a:r>
              <a:rPr lang="en-US" sz="2000" i="1" dirty="0">
                <a:solidFill>
                  <a:srgbClr val="00FF00"/>
                </a:solidFill>
                <a:latin typeface="Courier New" panose="02070309020205020404" pitchFamily="49" charset="0"/>
              </a:rPr>
              <a:t> Exception Raised</a:t>
            </a:r>
            <a:endParaRPr lang="en-US" sz="2000" dirty="0">
              <a:effectLst/>
            </a:endParaRPr>
          </a:p>
        </p:txBody>
      </p:sp>
      <p:sp>
        <p:nvSpPr>
          <p:cNvPr id="6" name="Up Arrow 5"/>
          <p:cNvSpPr/>
          <p:nvPr/>
        </p:nvSpPr>
        <p:spPr>
          <a:xfrm>
            <a:off x="1609771" y="4548854"/>
            <a:ext cx="226142" cy="65876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851789" y="5024284"/>
            <a:ext cx="776748" cy="23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967" y="4878235"/>
            <a:ext cx="1876604" cy="430887"/>
          </a:xfrm>
          <a:prstGeom prst="rect">
            <a:avLst/>
          </a:prstGeom>
          <a:noFill/>
        </p:spPr>
        <p:txBody>
          <a:bodyPr wrap="none" rtlCol="0">
            <a:spAutoFit/>
          </a:bodyPr>
          <a:lstStyle/>
          <a:p>
            <a:r>
              <a:rPr lang="en-US" sz="2200" dirty="0" smtClean="0"/>
              <a:t>Is equivalent to</a:t>
            </a:r>
            <a:endParaRPr lang="en-US" sz="2200" dirty="0"/>
          </a:p>
        </p:txBody>
      </p:sp>
    </p:spTree>
    <p:extLst>
      <p:ext uri="{BB962C8B-B14F-4D97-AF65-F5344CB8AC3E}">
        <p14:creationId xmlns:p14="http://schemas.microsoft.com/office/powerpoint/2010/main" val="2947662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iterators, and generators</a:t>
            </a:r>
            <a:endParaRPr lang="en-US" dirty="0"/>
          </a:p>
        </p:txBody>
      </p:sp>
      <p:sp>
        <p:nvSpPr>
          <p:cNvPr id="3" name="Content Placeholder 2"/>
          <p:cNvSpPr>
            <a:spLocks noGrp="1"/>
          </p:cNvSpPr>
          <p:nvPr>
            <p:ph idx="1"/>
          </p:nvPr>
        </p:nvSpPr>
        <p:spPr/>
        <p:txBody>
          <a:bodyPr/>
          <a:lstStyle/>
          <a:p>
            <a:r>
              <a:rPr lang="en-US" dirty="0" smtClean="0"/>
              <a:t>Generators are a way of defining iterators using a simple function notation.</a:t>
            </a:r>
            <a:br>
              <a:rPr lang="en-US" dirty="0" smtClean="0"/>
            </a:br>
            <a:r>
              <a:rPr lang="en-US" dirty="0" smtClean="0"/>
              <a:t/>
            </a:r>
            <a:br>
              <a:rPr lang="en-US" dirty="0" smtClean="0"/>
            </a:br>
            <a:r>
              <a:rPr lang="en-US" dirty="0" smtClean="0"/>
              <a:t>Generators use the </a:t>
            </a:r>
            <a:r>
              <a:rPr lang="en-US" dirty="0" smtClean="0">
                <a:latin typeface="Courier New" panose="02070309020205020404" pitchFamily="49" charset="0"/>
                <a:cs typeface="Courier New" panose="02070309020205020404" pitchFamily="49" charset="0"/>
              </a:rPr>
              <a:t>yield</a:t>
            </a:r>
            <a:r>
              <a:rPr lang="en-US" dirty="0" smtClean="0"/>
              <a:t> statement to return results when they are ready, but Python will remember the context of the generator when this happens. </a:t>
            </a:r>
            <a:r>
              <a:rPr lang="en-US" dirty="0"/>
              <a:t/>
            </a:r>
            <a:br>
              <a:rPr lang="en-US" dirty="0"/>
            </a:br>
            <a:r>
              <a:rPr lang="en-US" dirty="0" smtClean="0"/>
              <a:t/>
            </a:r>
            <a:br>
              <a:rPr lang="en-US" dirty="0" smtClean="0"/>
            </a:br>
            <a:r>
              <a:rPr lang="en-US" dirty="0" smtClean="0"/>
              <a:t>Even though generators are not technically iterator objects, they can be used wherever iterators are used. </a:t>
            </a:r>
          </a:p>
          <a:p>
            <a:r>
              <a:rPr lang="en-US" dirty="0"/>
              <a:t>Generators </a:t>
            </a:r>
            <a:r>
              <a:rPr lang="en-US" dirty="0" smtClean="0"/>
              <a:t>are desirable because they are </a:t>
            </a:r>
            <a:r>
              <a:rPr lang="en-US" i="1" dirty="0"/>
              <a:t>lazy</a:t>
            </a:r>
            <a:r>
              <a:rPr lang="en-US" dirty="0"/>
              <a:t>: they do no work until the first value is requested, and they only do enough work to produce that value. </a:t>
            </a:r>
            <a:r>
              <a:rPr lang="en-US" dirty="0" smtClean="0"/>
              <a:t>As a result, they use </a:t>
            </a:r>
            <a:r>
              <a:rPr lang="en-US" dirty="0"/>
              <a:t>fewer resources, and </a:t>
            </a:r>
            <a:r>
              <a:rPr lang="en-US" dirty="0" smtClean="0"/>
              <a:t>are usable </a:t>
            </a:r>
            <a:r>
              <a:rPr lang="en-US" dirty="0"/>
              <a:t>on more kinds of </a:t>
            </a:r>
            <a:r>
              <a:rPr lang="en-US" dirty="0" err="1"/>
              <a:t>iterables</a:t>
            </a:r>
            <a:r>
              <a:rPr lang="en-US" dirty="0"/>
              <a:t>.</a:t>
            </a:r>
          </a:p>
        </p:txBody>
      </p:sp>
    </p:spTree>
    <p:extLst>
      <p:ext uri="{BB962C8B-B14F-4D97-AF65-F5344CB8AC3E}">
        <p14:creationId xmlns:p14="http://schemas.microsoft.com/office/powerpoint/2010/main" val="1577675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iterators, and generators</a:t>
            </a:r>
            <a:endParaRPr lang="en-US" dirty="0"/>
          </a:p>
        </p:txBody>
      </p:sp>
      <p:sp>
        <p:nvSpPr>
          <p:cNvPr id="4" name="Rectangle 3"/>
          <p:cNvSpPr/>
          <p:nvPr/>
        </p:nvSpPr>
        <p:spPr>
          <a:xfrm>
            <a:off x="5152101" y="2187195"/>
            <a:ext cx="6508955" cy="4093428"/>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count_generator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counter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a:t>
            </a:r>
            <a:r>
              <a:rPr lang="en-US" sz="2000" dirty="0">
                <a:solidFill>
                  <a:schemeClr val="tx1">
                    <a:lumMod val="95000"/>
                  </a:schemeClr>
                </a:solidFill>
                <a:latin typeface="Courier New" panose="02070309020205020404" pitchFamily="49" charset="0"/>
              </a:rPr>
              <a:t>generator object </a:t>
            </a:r>
            <a:r>
              <a:rPr lang="en-US" sz="2000" dirty="0" err="1">
                <a:solidFill>
                  <a:schemeClr val="tx1">
                    <a:lumMod val="95000"/>
                  </a:schemeClr>
                </a:solidFill>
                <a:latin typeface="Courier New" panose="02070309020205020404" pitchFamily="49" charset="0"/>
              </a:rPr>
              <a:t>count_generator</a:t>
            </a:r>
            <a:r>
              <a:rPr lang="en-US" sz="2000" dirty="0">
                <a:solidFill>
                  <a:schemeClr val="tx1">
                    <a:lumMod val="95000"/>
                  </a:schemeClr>
                </a:solidFill>
                <a:latin typeface="Courier New" panose="02070309020205020404" pitchFamily="49" charset="0"/>
              </a:rPr>
              <a:t> at </a:t>
            </a:r>
            <a:r>
              <a:rPr lang="en-US" sz="2000" dirty="0" smtClean="0">
                <a:solidFill>
                  <a:schemeClr val="tx1">
                    <a:lumMod val="95000"/>
                  </a:schemeClr>
                </a:solidFill>
                <a:latin typeface="Courier New" panose="02070309020205020404" pitchFamily="49" charset="0"/>
              </a:rPr>
              <a:t>0x…&gt;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0</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a:t>
            </a:r>
            <a:r>
              <a:rPr lang="en-US" sz="2000" dirty="0">
                <a:solidFill>
                  <a:schemeClr val="tx1">
                    <a:lumMod val="95000"/>
                  </a:schemeClr>
                </a:solidFill>
                <a:latin typeface="Courier New" panose="02070309020205020404" pitchFamily="49" charset="0"/>
              </a:rPr>
              <a:t>generator object </a:t>
            </a:r>
            <a:r>
              <a:rPr lang="en-US" sz="2000" dirty="0" err="1">
                <a:solidFill>
                  <a:schemeClr val="tx1">
                    <a:lumMod val="95000"/>
                  </a:schemeClr>
                </a:solidFill>
                <a:latin typeface="Courier New" panose="02070309020205020404" pitchFamily="49" charset="0"/>
              </a:rPr>
              <a:t>count_generator</a:t>
            </a:r>
            <a:r>
              <a:rPr lang="en-US" sz="2000" dirty="0">
                <a:solidFill>
                  <a:schemeClr val="tx1">
                    <a:lumMod val="95000"/>
                  </a:schemeClr>
                </a:solidFill>
                <a:latin typeface="Courier New" panose="02070309020205020404" pitchFamily="49" charset="0"/>
              </a:rPr>
              <a:t> at </a:t>
            </a:r>
            <a:r>
              <a:rPr lang="en-US" sz="2000" dirty="0" smtClean="0">
                <a:solidFill>
                  <a:schemeClr val="tx1">
                    <a:lumMod val="95000"/>
                  </a:schemeClr>
                </a:solidFill>
                <a:latin typeface="Courier New" panose="02070309020205020404" pitchFamily="49" charset="0"/>
              </a:rPr>
              <a:t>0x…&gt;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is</a:t>
            </a:r>
            <a:r>
              <a:rPr lang="en-US" sz="2000" dirty="0">
                <a:solidFill>
                  <a:srgbClr val="FFFFFF"/>
                </a:solidFill>
                <a:latin typeface="Courier New" panose="02070309020205020404" pitchFamily="49" charset="0"/>
              </a:rPr>
              <a:t> counter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True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type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counter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a:t>
            </a:r>
            <a:r>
              <a:rPr lang="en-US" sz="2000" dirty="0">
                <a:solidFill>
                  <a:schemeClr val="tx1">
                    <a:lumMod val="95000"/>
                  </a:schemeClr>
                </a:solidFill>
                <a:latin typeface="Courier New" panose="02070309020205020404" pitchFamily="49" charset="0"/>
              </a:rPr>
              <a:t>type 'generator'&gt;</a:t>
            </a:r>
            <a:endParaRPr lang="en-US" sz="2000" dirty="0">
              <a:solidFill>
                <a:schemeClr val="tx1">
                  <a:lumMod val="95000"/>
                </a:schemeClr>
              </a:solidFill>
              <a:effectLst/>
            </a:endParaRPr>
          </a:p>
        </p:txBody>
      </p:sp>
      <p:sp>
        <p:nvSpPr>
          <p:cNvPr id="6" name="Rectangle 5"/>
          <p:cNvSpPr/>
          <p:nvPr/>
        </p:nvSpPr>
        <p:spPr>
          <a:xfrm>
            <a:off x="1024128" y="2187195"/>
            <a:ext cx="3578942" cy="1631216"/>
          </a:xfrm>
          <a:prstGeom prst="rect">
            <a:avLst/>
          </a:prstGeom>
          <a:ln>
            <a:solidFill>
              <a:schemeClr val="accent3">
                <a:lumMod val="60000"/>
                <a:lumOff val="40000"/>
              </a:schemeClr>
            </a:solidFill>
          </a:ln>
        </p:spPr>
        <p:txBody>
          <a:bodyPr wrap="square">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count_generator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n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while</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yield</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n </a:t>
            </a:r>
            <a:br>
              <a:rPr lang="en-US" sz="2000" dirty="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n</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n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4077525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iterators, and generators</a:t>
            </a:r>
            <a:endParaRPr lang="en-US" dirty="0"/>
          </a:p>
        </p:txBody>
      </p:sp>
      <p:sp>
        <p:nvSpPr>
          <p:cNvPr id="3" name="Content Placeholder 2"/>
          <p:cNvSpPr>
            <a:spLocks noGrp="1"/>
          </p:cNvSpPr>
          <p:nvPr>
            <p:ph idx="1"/>
          </p:nvPr>
        </p:nvSpPr>
        <p:spPr/>
        <p:txBody>
          <a:bodyPr/>
          <a:lstStyle/>
          <a:p>
            <a:r>
              <a:rPr lang="en-US" dirty="0" smtClean="0"/>
              <a:t>There are also generator comprehensions, which are very similar to list comprehensions. </a:t>
            </a:r>
          </a:p>
          <a:p>
            <a:pPr marL="0" indent="0">
              <a:buNone/>
            </a:pPr>
            <a:endParaRPr lang="en-US" dirty="0" smtClean="0"/>
          </a:p>
          <a:p>
            <a:r>
              <a:rPr lang="en-US" dirty="0"/>
              <a:t> </a:t>
            </a:r>
            <a:r>
              <a:rPr lang="en-US" dirty="0" smtClean="0"/>
              <a:t/>
            </a:r>
            <a:br>
              <a:rPr lang="en-US" dirty="0" smtClean="0"/>
            </a:br>
            <a:r>
              <a:rPr lang="en-US" dirty="0" smtClean="0"/>
              <a:t>Equivalent to: </a:t>
            </a:r>
            <a:endParaRPr lang="en-US" dirty="0"/>
          </a:p>
        </p:txBody>
      </p:sp>
      <p:sp>
        <p:nvSpPr>
          <p:cNvPr id="4" name="Rectangle 3"/>
          <p:cNvSpPr/>
          <p:nvPr/>
        </p:nvSpPr>
        <p:spPr>
          <a:xfrm>
            <a:off x="2025445" y="2919022"/>
            <a:ext cx="8239432" cy="707886"/>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l1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x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list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g1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x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gen</a:t>
            </a:r>
            <a:endParaRPr lang="en-US" sz="2000" dirty="0">
              <a:effectLst/>
            </a:endParaRPr>
          </a:p>
        </p:txBody>
      </p:sp>
      <p:sp>
        <p:nvSpPr>
          <p:cNvPr id="6" name="Rectangle 5"/>
          <p:cNvSpPr/>
          <p:nvPr/>
        </p:nvSpPr>
        <p:spPr>
          <a:xfrm>
            <a:off x="2025445" y="4393861"/>
            <a:ext cx="6096000" cy="1631216"/>
          </a:xfrm>
          <a:prstGeom prst="rect">
            <a:avLst/>
          </a:prstGeom>
        </p:spPr>
        <p:txBody>
          <a:bodyPr>
            <a:spAutoFit/>
          </a:bodyPr>
          <a:lstStyle/>
          <a:p>
            <a:r>
              <a:rPr lang="en-US" sz="2000" b="1" dirty="0" err="1">
                <a:solidFill>
                  <a:srgbClr val="FF6600"/>
                </a:solidFill>
                <a:latin typeface="Courier New" panose="02070309020205020404" pitchFamily="49" charset="0"/>
              </a:rPr>
              <a:t>def</a:t>
            </a:r>
            <a:r>
              <a:rPr lang="en-US" sz="2000" dirty="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__gen</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exp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exp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yield</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g1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__gen</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653812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itertools</a:t>
            </a:r>
            <a:r>
              <a:rPr lang="en-US" dirty="0" smtClean="0"/>
              <a:t> module is inspired by functional programming languages such as Haskell and SML. The methods provided are fast and memory-efficient and, together, form an “iterator algebra” for constructing specialized iterators. </a:t>
            </a:r>
          </a:p>
          <a:p>
            <a:endParaRPr lang="en-US" dirty="0"/>
          </a:p>
          <a:p>
            <a:r>
              <a:rPr lang="en-US" dirty="0" smtClean="0"/>
              <a:t>We’ll start with the infinite iterators – these clearly are created by generators since it would be impossible to store an “infinite” dataset in memory! </a:t>
            </a:r>
          </a:p>
        </p:txBody>
      </p:sp>
    </p:spTree>
    <p:extLst>
      <p:ext uri="{BB962C8B-B14F-4D97-AF65-F5344CB8AC3E}">
        <p14:creationId xmlns:p14="http://schemas.microsoft.com/office/powerpoint/2010/main" val="1406649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3" name="Content Placeholder 2"/>
          <p:cNvSpPr>
            <a:spLocks noGrp="1"/>
          </p:cNvSpPr>
          <p:nvPr>
            <p:ph idx="1"/>
          </p:nvPr>
        </p:nvSpPr>
        <p:spPr/>
        <p:txBody>
          <a:bodyPr/>
          <a:lstStyle/>
          <a:p>
            <a:pPr marL="0" indent="0">
              <a:buNone/>
            </a:pPr>
            <a:r>
              <a:rPr lang="en-US" dirty="0" smtClean="0"/>
              <a:t>The Infinite </a:t>
            </a:r>
            <a:r>
              <a:rPr lang="en-US" dirty="0"/>
              <a:t>I</a:t>
            </a:r>
            <a:r>
              <a:rPr lang="en-US" dirty="0" smtClean="0"/>
              <a:t>terators: </a:t>
            </a:r>
          </a:p>
          <a:p>
            <a:pPr>
              <a:buFont typeface="Arial" panose="020B0604020202020204" pitchFamily="34" charset="0"/>
              <a:buChar char="•"/>
            </a:pPr>
            <a:r>
              <a:rPr lang="en-US" dirty="0" smtClean="0"/>
              <a:t> </a:t>
            </a:r>
            <a:r>
              <a:rPr lang="en-US" dirty="0" err="1">
                <a:latin typeface="Courier New" panose="02070309020205020404" pitchFamily="49" charset="0"/>
                <a:cs typeface="Courier New" panose="02070309020205020404" pitchFamily="49" charset="0"/>
              </a:rPr>
              <a:t>itertools.count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start=0</a:t>
            </a:r>
            <a:r>
              <a:rPr lang="en-US" dirty="0">
                <a:latin typeface="Courier New" panose="02070309020205020404" pitchFamily="49" charset="0"/>
                <a:cs typeface="Courier New" panose="02070309020205020404" pitchFamily="49" charset="0"/>
              </a:rPr>
              <a:t>, step=1</a:t>
            </a:r>
            <a:r>
              <a:rPr lang="en-US" dirty="0" smtClean="0">
                <a:latin typeface="Courier New" panose="02070309020205020404" pitchFamily="49" charset="0"/>
                <a:cs typeface="Courier New" panose="02070309020205020404" pitchFamily="49" charset="0"/>
              </a:rPr>
              <a:t>) </a:t>
            </a:r>
            <a:r>
              <a:rPr lang="en-US" dirty="0" smtClean="0"/>
              <a:t>– creates an iterator that returns evenly-spaced values starting with </a:t>
            </a:r>
            <a:r>
              <a:rPr lang="en-US" i="1" dirty="0" smtClean="0"/>
              <a:t>start</a:t>
            </a:r>
            <a:r>
              <a:rPr lang="en-US" dirty="0" smtClean="0"/>
              <a:t>.</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itertools.cycle</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a:t>
            </a:r>
            <a:r>
              <a:rPr lang="en-US" dirty="0"/>
              <a:t> </a:t>
            </a:r>
            <a:r>
              <a:rPr lang="en-US" dirty="0" smtClean="0"/>
              <a:t>– creates </a:t>
            </a:r>
            <a:r>
              <a:rPr lang="en-US" dirty="0"/>
              <a:t>an iterator returning elements from the </a:t>
            </a:r>
            <a:r>
              <a:rPr lang="en-US" i="1" dirty="0" err="1"/>
              <a:t>iterable</a:t>
            </a:r>
            <a:r>
              <a:rPr lang="en-US" dirty="0"/>
              <a:t> and saving a copy of each. When the </a:t>
            </a:r>
            <a:r>
              <a:rPr lang="en-US" dirty="0" err="1"/>
              <a:t>iterable</a:t>
            </a:r>
            <a:r>
              <a:rPr lang="en-US" dirty="0"/>
              <a:t> is exhausted, return elements </a:t>
            </a:r>
            <a:r>
              <a:rPr lang="en-US" dirty="0" smtClean="0"/>
              <a:t>from </a:t>
            </a:r>
            <a:r>
              <a:rPr lang="en-US" dirty="0"/>
              <a:t>the saved </a:t>
            </a:r>
            <a:r>
              <a:rPr lang="en-US" dirty="0" smtClean="0"/>
              <a:t>copy, repeating indefinitely.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itertools.repeat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object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times</a:t>
            </a:r>
            <a:r>
              <a:rPr lang="en-US" dirty="0">
                <a:latin typeface="Courier New" panose="02070309020205020404" pitchFamily="49" charset="0"/>
                <a:cs typeface="Courier New" panose="02070309020205020404" pitchFamily="49" charset="0"/>
              </a:rPr>
              <a:t>]) </a:t>
            </a:r>
            <a:r>
              <a:rPr lang="en-US" dirty="0"/>
              <a:t>-- </a:t>
            </a:r>
            <a:r>
              <a:rPr lang="en-US" dirty="0" smtClean="0"/>
              <a:t>creates </a:t>
            </a:r>
            <a:r>
              <a:rPr lang="en-US" dirty="0"/>
              <a:t>an iterator that returns </a:t>
            </a:r>
            <a:r>
              <a:rPr lang="en-US" i="1" dirty="0"/>
              <a:t>object</a:t>
            </a:r>
            <a:r>
              <a:rPr lang="en-US" dirty="0"/>
              <a:t> over and over again. Runs indefinitely unless the times argument is </a:t>
            </a:r>
            <a:r>
              <a:rPr lang="en-US" dirty="0" smtClean="0"/>
              <a:t>specified.</a:t>
            </a:r>
            <a:endParaRPr lang="en-US" dirty="0"/>
          </a:p>
        </p:txBody>
      </p:sp>
    </p:spTree>
    <p:extLst>
      <p:ext uri="{BB962C8B-B14F-4D97-AF65-F5344CB8AC3E}">
        <p14:creationId xmlns:p14="http://schemas.microsoft.com/office/powerpoint/2010/main" val="26819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The only characters that don’t match themselves are the special characters, or </a:t>
            </a:r>
            <a:r>
              <a:rPr lang="en-US" dirty="0" err="1" smtClean="0"/>
              <a:t>metacharacters</a:t>
            </a:r>
            <a:r>
              <a:rPr lang="en-US" dirty="0" smtClean="0"/>
              <a:t>. </a:t>
            </a:r>
          </a:p>
          <a:p>
            <a:endParaRPr lang="en-US" dirty="0"/>
          </a:p>
          <a:p>
            <a:pPr>
              <a:buFont typeface="Arial" panose="020B0604020202020204" pitchFamily="34" charset="0"/>
              <a:buChar char="•"/>
            </a:pPr>
            <a:r>
              <a:rPr lang="en-US" dirty="0" smtClean="0"/>
              <a:t> The dot (</a:t>
            </a:r>
            <a:r>
              <a:rPr lang="en-US" sz="2000" dirty="0">
                <a:solidFill>
                  <a:srgbClr val="66FF00"/>
                </a:solidFill>
                <a:latin typeface="Courier New" panose="02070309020205020404" pitchFamily="49" charset="0"/>
              </a:rPr>
              <a:t>.</a:t>
            </a:r>
            <a:r>
              <a:rPr lang="en-US" dirty="0" smtClean="0"/>
              <a:t>) </a:t>
            </a:r>
            <a:r>
              <a:rPr lang="en-US" dirty="0" err="1" smtClean="0"/>
              <a:t>metacharacter</a:t>
            </a:r>
            <a:r>
              <a:rPr lang="en-US" dirty="0" smtClean="0"/>
              <a:t> matches any ordinary character except the newline character.</a:t>
            </a:r>
          </a:p>
          <a:p>
            <a:pPr>
              <a:buFont typeface="Arial" panose="020B0604020202020204" pitchFamily="34" charset="0"/>
              <a:buChar char="•"/>
            </a:pPr>
            <a:endParaRPr lang="en-US" dirty="0"/>
          </a:p>
          <a:p>
            <a:pPr>
              <a:buFont typeface="Arial" panose="020B0604020202020204" pitchFamily="34" charset="0"/>
              <a:buChar char="•"/>
            </a:pPr>
            <a:r>
              <a:rPr lang="en-US" dirty="0" smtClean="0"/>
              <a:t> The caret (</a:t>
            </a:r>
            <a:r>
              <a:rPr lang="en-US" sz="2000" dirty="0">
                <a:solidFill>
                  <a:srgbClr val="66FF00"/>
                </a:solidFill>
                <a:latin typeface="Courier New" panose="02070309020205020404" pitchFamily="49" charset="0"/>
              </a:rPr>
              <a:t>^</a:t>
            </a:r>
            <a:r>
              <a:rPr lang="en-US" dirty="0" smtClean="0"/>
              <a:t>) </a:t>
            </a:r>
            <a:r>
              <a:rPr lang="en-US" dirty="0" err="1" smtClean="0"/>
              <a:t>metcharacter</a:t>
            </a:r>
            <a:r>
              <a:rPr lang="en-US" dirty="0" smtClean="0"/>
              <a:t> matches any string that starts with the following sequence of characters.  </a:t>
            </a:r>
            <a:br>
              <a:rPr lang="en-US" dirty="0" smtClean="0"/>
            </a:br>
            <a:endParaRPr lang="en-US" dirty="0" smtClean="0"/>
          </a:p>
        </p:txBody>
      </p:sp>
      <p:sp>
        <p:nvSpPr>
          <p:cNvPr id="6" name="Rectangle 5"/>
          <p:cNvSpPr/>
          <p:nvPr/>
        </p:nvSpPr>
        <p:spPr>
          <a:xfrm>
            <a:off x="2815019" y="3028024"/>
            <a:ext cx="5161991" cy="461665"/>
          </a:xfrm>
          <a:prstGeom prst="rect">
            <a:avLst/>
          </a:prstGeom>
        </p:spPr>
        <p:txBody>
          <a:bodyPr wrap="none">
            <a:spAutoFit/>
          </a:bodyPr>
          <a:lstStyle/>
          <a:p>
            <a:r>
              <a:rPr lang="en-US" sz="2400" dirty="0" smtClean="0">
                <a:solidFill>
                  <a:srgbClr val="66FF00"/>
                </a:solidFill>
                <a:latin typeface="Courier New" panose="02070309020205020404" pitchFamily="49" charset="0"/>
              </a:rPr>
              <a:t>. </a:t>
            </a:r>
            <a:r>
              <a:rPr lang="en-US" sz="2400" dirty="0">
                <a:solidFill>
                  <a:srgbClr val="66FF00"/>
                </a:solidFill>
                <a:latin typeface="Courier New" panose="02070309020205020404" pitchFamily="49" charset="0"/>
              </a:rPr>
              <a:t>^ $ * + ? { } [ ] \ | ( </a:t>
            </a:r>
            <a:r>
              <a:rPr lang="en-US" sz="2400" dirty="0" smtClean="0">
                <a:solidFill>
                  <a:srgbClr val="66FF00"/>
                </a:solidFill>
                <a:latin typeface="Courier New" panose="02070309020205020404" pitchFamily="49" charset="0"/>
              </a:rPr>
              <a:t>)</a:t>
            </a:r>
            <a:endParaRPr lang="en-US" sz="2400" dirty="0">
              <a:effectLst/>
            </a:endParaRPr>
          </a:p>
        </p:txBody>
      </p:sp>
      <p:sp>
        <p:nvSpPr>
          <p:cNvPr id="8" name="Rectangle 7"/>
          <p:cNvSpPr/>
          <p:nvPr/>
        </p:nvSpPr>
        <p:spPr>
          <a:xfrm>
            <a:off x="1484671" y="4299359"/>
            <a:ext cx="8042788" cy="400110"/>
          </a:xfrm>
          <a:prstGeom prst="rect">
            <a:avLst/>
          </a:prstGeom>
        </p:spPr>
        <p:txBody>
          <a:bodyPr wrap="square">
            <a:spAutoFit/>
          </a:bodyPr>
          <a:lstStyle/>
          <a:p>
            <a:r>
              <a:rPr lang="pt-BR" sz="2000" dirty="0">
                <a:solidFill>
                  <a:srgbClr val="66FF00"/>
                </a:solidFill>
                <a:latin typeface="Courier New" panose="02070309020205020404" pitchFamily="49" charset="0"/>
              </a:rPr>
              <a:t>'.'</a:t>
            </a:r>
            <a:r>
              <a:rPr lang="pt-BR" sz="2000" dirty="0">
                <a:solidFill>
                  <a:srgbClr val="FFFFFF"/>
                </a:solidFill>
                <a:latin typeface="Courier New" panose="02070309020205020404" pitchFamily="49" charset="0"/>
              </a:rPr>
              <a:t> </a:t>
            </a:r>
            <a:r>
              <a:rPr lang="pt-BR" sz="2000" dirty="0">
                <a:solidFill>
                  <a:schemeClr val="tx1">
                    <a:lumMod val="95000"/>
                  </a:schemeClr>
                </a:solidFill>
                <a:latin typeface="Courier New" panose="02070309020205020404" pitchFamily="49" charset="0"/>
              </a:rPr>
              <a:t>= {"a", "b", "c", ..., "A", "B", ... "@", ...}</a:t>
            </a:r>
            <a:endParaRPr lang="pt-BR" sz="2000" dirty="0">
              <a:solidFill>
                <a:schemeClr val="tx1">
                  <a:lumMod val="95000"/>
                </a:schemeClr>
              </a:solidFill>
              <a:effectLst/>
            </a:endParaRPr>
          </a:p>
        </p:txBody>
      </p:sp>
      <p:sp>
        <p:nvSpPr>
          <p:cNvPr id="9" name="Rectangle 8"/>
          <p:cNvSpPr/>
          <p:nvPr/>
        </p:nvSpPr>
        <p:spPr>
          <a:xfrm>
            <a:off x="1484670" y="5622893"/>
            <a:ext cx="9861755" cy="400110"/>
          </a:xfrm>
          <a:prstGeom prst="rect">
            <a:avLst/>
          </a:prstGeom>
        </p:spPr>
        <p:txBody>
          <a:bodyPr wrap="square">
            <a:spAutoFit/>
          </a:bodyPr>
          <a:lstStyle/>
          <a:p>
            <a:r>
              <a:rPr lang="en-US" sz="2000" dirty="0">
                <a:solidFill>
                  <a:srgbClr val="66FF00"/>
                </a:solidFill>
                <a:latin typeface="Courier New" panose="02070309020205020404" pitchFamily="49" charset="0"/>
              </a:rPr>
              <a:t>'^a'</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a</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apple</a:t>
            </a:r>
            <a:r>
              <a:rPr lang="en-US" sz="2000" dirty="0">
                <a:solidFill>
                  <a:schemeClr val="tx1">
                    <a:lumMod val="95000"/>
                  </a:schemeClr>
                </a:solidFill>
                <a:latin typeface="Courier New" panose="02070309020205020404" pitchFamily="49" charset="0"/>
              </a:rPr>
              <a:t>", "air", "age", "armor", "a new day</a:t>
            </a:r>
            <a:r>
              <a:rPr lang="en-US" sz="2000" dirty="0" smtClean="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
        <p:nvSpPr>
          <p:cNvPr id="10" name="Rectangle 9"/>
          <p:cNvSpPr/>
          <p:nvPr/>
        </p:nvSpPr>
        <p:spPr>
          <a:xfrm>
            <a:off x="1484671" y="6079900"/>
            <a:ext cx="9527458" cy="400110"/>
          </a:xfrm>
          <a:prstGeom prst="rect">
            <a:avLst/>
          </a:prstGeom>
        </p:spPr>
        <p:txBody>
          <a:bodyPr wrap="square">
            <a:spAutoFit/>
          </a:bodyPr>
          <a:lstStyle/>
          <a:p>
            <a:r>
              <a:rPr lang="en-US" sz="2000" dirty="0">
                <a:solidFill>
                  <a:srgbClr val="66FF00"/>
                </a:solidFill>
                <a:latin typeface="Courier New" panose="02070309020205020404" pitchFamily="49" charset="0"/>
              </a:rPr>
              <a:t>'^up'</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up</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"up and </a:t>
            </a:r>
            <a:r>
              <a:rPr lang="en-US" sz="2000" dirty="0">
                <a:solidFill>
                  <a:schemeClr val="tx1">
                    <a:lumMod val="95000"/>
                  </a:schemeClr>
                </a:solidFill>
                <a:latin typeface="Courier New" panose="02070309020205020404" pitchFamily="49" charset="0"/>
              </a:rPr>
              <a:t>away", "upper", "upon a hill", ...} </a:t>
            </a:r>
            <a:endParaRPr lang="en-US" sz="2000" dirty="0">
              <a:solidFill>
                <a:schemeClr val="tx1">
                  <a:lumMod val="95000"/>
                </a:schemeClr>
              </a:solidFill>
              <a:effectLst/>
            </a:endParaRPr>
          </a:p>
        </p:txBody>
      </p:sp>
    </p:spTree>
    <p:extLst>
      <p:ext uri="{BB962C8B-B14F-4D97-AF65-F5344CB8AC3E}">
        <p14:creationId xmlns:p14="http://schemas.microsoft.com/office/powerpoint/2010/main" val="677579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632155" y="2286000"/>
            <a:ext cx="6096000" cy="3785652"/>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count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&gt;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break</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10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12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14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16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18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20</a:t>
            </a:r>
            <a:endParaRPr lang="en-US" sz="2000" dirty="0">
              <a:solidFill>
                <a:schemeClr val="tx1">
                  <a:lumMod val="95000"/>
                </a:schemeClr>
              </a:solidFill>
              <a:effectLst/>
            </a:endParaRPr>
          </a:p>
        </p:txBody>
      </p:sp>
    </p:spTree>
    <p:extLst>
      <p:ext uri="{BB962C8B-B14F-4D97-AF65-F5344CB8AC3E}">
        <p14:creationId xmlns:p14="http://schemas.microsoft.com/office/powerpoint/2010/main" val="1740130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386347" y="2719833"/>
            <a:ext cx="8101781" cy="286232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cycle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    </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&gt;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break</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 </a:t>
            </a:r>
            <a:r>
              <a:rPr lang="en-US" sz="2000" dirty="0">
                <a:solidFill>
                  <a:schemeClr val="tx1">
                    <a:lumMod val="95000"/>
                  </a:schemeClr>
                </a:solidFill>
                <a:latin typeface="Courier New" panose="02070309020205020404" pitchFamily="49" charset="0"/>
              </a:rPr>
              <a:t>2 3 1 2 3 1 2 3 1 2 3 </a:t>
            </a:r>
            <a:r>
              <a:rPr lang="en-US" sz="2000" dirty="0" smtClean="0">
                <a:solidFill>
                  <a:schemeClr val="tx1">
                    <a:lumMod val="95000"/>
                  </a:schemeClr>
                </a:solidFill>
                <a:latin typeface="Courier New" panose="02070309020205020404" pitchFamily="49" charset="0"/>
              </a:rPr>
              <a:t>1</a:t>
            </a:r>
            <a:endParaRPr lang="en-US" sz="2000" dirty="0">
              <a:solidFill>
                <a:schemeClr val="tx1">
                  <a:lumMod val="95000"/>
                </a:schemeClr>
              </a:solidFill>
              <a:effectLst/>
            </a:endParaRPr>
          </a:p>
        </p:txBody>
      </p:sp>
    </p:spTree>
    <p:extLst>
      <p:ext uri="{BB962C8B-B14F-4D97-AF65-F5344CB8AC3E}">
        <p14:creationId xmlns:p14="http://schemas.microsoft.com/office/powerpoint/2010/main" val="1593092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661652" y="2878845"/>
            <a:ext cx="7462684" cy="230832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itertools</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FFFFFF"/>
                </a:solidFill>
                <a:latin typeface="Courier New" panose="02070309020205020404" pitchFamily="49" charset="0"/>
              </a:rPr>
              <a:t>counter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0</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for</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in</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itertools</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repeat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"hi"</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5</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r>
              <a:rPr lang="en-US" sz="2400" b="1" dirty="0" smtClean="0">
                <a:solidFill>
                  <a:srgbClr val="FF6600"/>
                </a:solidFill>
                <a:latin typeface="Courier New" panose="02070309020205020404" pitchFamily="49" charset="0"/>
              </a:rPr>
              <a:t>print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hi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1299140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3" name="Content Placeholder 2"/>
          <p:cNvSpPr>
            <a:spLocks noGrp="1"/>
          </p:cNvSpPr>
          <p:nvPr>
            <p:ph idx="1"/>
          </p:nvPr>
        </p:nvSpPr>
        <p:spPr/>
        <p:txBody>
          <a:bodyPr/>
          <a:lstStyle/>
          <a:p>
            <a:r>
              <a:rPr lang="en-US" dirty="0" smtClean="0"/>
              <a:t>The following </a:t>
            </a:r>
            <a:r>
              <a:rPr lang="en-US" dirty="0" err="1" smtClean="0"/>
              <a:t>itertools</a:t>
            </a:r>
            <a:r>
              <a:rPr lang="en-US" dirty="0"/>
              <a:t> </a:t>
            </a:r>
            <a:r>
              <a:rPr lang="en-US" dirty="0" smtClean="0"/>
              <a:t>iterators terminate on the shortest sequence: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itertools.chain</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iterables</a:t>
            </a:r>
            <a:r>
              <a:rPr lang="en-US" dirty="0" smtClean="0">
                <a:latin typeface="Courier New" panose="02070309020205020404" pitchFamily="49" charset="0"/>
                <a:cs typeface="Courier New" panose="02070309020205020404" pitchFamily="49" charset="0"/>
              </a:rPr>
              <a:t>)</a:t>
            </a:r>
            <a:r>
              <a:rPr lang="en-US" dirty="0" smtClean="0"/>
              <a:t>– creates </a:t>
            </a:r>
            <a:r>
              <a:rPr lang="en-US" dirty="0"/>
              <a:t>an iterator that returns elements from the first </a:t>
            </a:r>
            <a:r>
              <a:rPr lang="en-US" dirty="0" err="1"/>
              <a:t>iterable</a:t>
            </a:r>
            <a:r>
              <a:rPr lang="en-US" dirty="0"/>
              <a:t> until it is exhausted, then proceeds to the next </a:t>
            </a:r>
            <a:r>
              <a:rPr lang="en-US" dirty="0" err="1"/>
              <a:t>iterable</a:t>
            </a:r>
            <a:r>
              <a:rPr lang="en-US" dirty="0"/>
              <a:t>, until all of the </a:t>
            </a:r>
            <a:r>
              <a:rPr lang="en-US" dirty="0" err="1"/>
              <a:t>iterables</a:t>
            </a:r>
            <a:r>
              <a:rPr lang="en-US" dirty="0"/>
              <a:t> are exhausted</a:t>
            </a:r>
            <a:r>
              <a:rPr lang="en-US" dirty="0" smtClean="0"/>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itertools.izip</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iterables</a:t>
            </a:r>
            <a:r>
              <a:rPr lang="en-US" dirty="0">
                <a:latin typeface="Courier New" panose="02070309020205020404" pitchFamily="49" charset="0"/>
                <a:cs typeface="Courier New" panose="02070309020205020404" pitchFamily="49" charset="0"/>
              </a:rPr>
              <a:t>) </a:t>
            </a:r>
            <a:r>
              <a:rPr lang="en-US" dirty="0" smtClean="0"/>
              <a:t>– creates </a:t>
            </a:r>
            <a:r>
              <a:rPr lang="en-US" dirty="0"/>
              <a:t>an iterator that aggregates elements from each of the </a:t>
            </a:r>
            <a:r>
              <a:rPr lang="en-US" dirty="0" err="1"/>
              <a:t>iterables</a:t>
            </a:r>
            <a:r>
              <a:rPr lang="en-US" dirty="0"/>
              <a:t>. </a:t>
            </a:r>
            <a:endParaRPr lang="en-US" dirty="0" smtClean="0"/>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itertools.imap</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function</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iterables</a:t>
            </a:r>
            <a:r>
              <a:rPr lang="en-US" dirty="0">
                <a:latin typeface="Courier New" panose="02070309020205020404" pitchFamily="49" charset="0"/>
                <a:cs typeface="Courier New" panose="02070309020205020404" pitchFamily="49" charset="0"/>
              </a:rPr>
              <a:t>)</a:t>
            </a:r>
            <a:r>
              <a:rPr lang="en-US" dirty="0"/>
              <a:t> </a:t>
            </a:r>
            <a:r>
              <a:rPr lang="en-US" dirty="0" smtClean="0"/>
              <a:t>– creates </a:t>
            </a:r>
            <a:r>
              <a:rPr lang="en-US" dirty="0"/>
              <a:t>an iterator that computes the function using arguments from each of the </a:t>
            </a:r>
            <a:r>
              <a:rPr lang="en-US" dirty="0" err="1"/>
              <a:t>iterables</a:t>
            </a:r>
            <a:r>
              <a:rPr lang="en-US" dirty="0"/>
              <a:t>. If function is set to None, then </a:t>
            </a:r>
            <a:r>
              <a:rPr lang="en-US" dirty="0" err="1"/>
              <a:t>imap</a:t>
            </a:r>
            <a:r>
              <a:rPr lang="en-US" dirty="0"/>
              <a:t>() returns the arguments as a tuple. </a:t>
            </a:r>
          </a:p>
        </p:txBody>
      </p:sp>
    </p:spTree>
    <p:extLst>
      <p:ext uri="{BB962C8B-B14F-4D97-AF65-F5344CB8AC3E}">
        <p14:creationId xmlns:p14="http://schemas.microsoft.com/office/powerpoint/2010/main" val="1088255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024128" y="2751025"/>
            <a:ext cx="7865806"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chain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p>
          <a:p>
            <a:r>
              <a:rPr lang="en-US" sz="2000" dirty="0">
                <a:solidFill>
                  <a:schemeClr val="tx1">
                    <a:lumMod val="95000"/>
                  </a:schemeClr>
                </a:solidFill>
                <a:latin typeface="Courier New" panose="02070309020205020404" pitchFamily="49" charset="0"/>
              </a:rPr>
              <a:t>a</a:t>
            </a:r>
            <a:endParaRPr lang="en-US" sz="2000" dirty="0" smtClean="0">
              <a:solidFill>
                <a:schemeClr val="tx1">
                  <a:lumMod val="95000"/>
                </a:schemeClr>
              </a:solidFill>
              <a:effectLst/>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b</a:t>
            </a:r>
          </a:p>
          <a:p>
            <a:r>
              <a:rPr lang="en-US" sz="2000" dirty="0">
                <a:solidFill>
                  <a:schemeClr val="tx1">
                    <a:lumMod val="95000"/>
                  </a:schemeClr>
                </a:solidFill>
                <a:latin typeface="Courier New" panose="02070309020205020404" pitchFamily="49" charset="0"/>
              </a:rPr>
              <a:t>c</a:t>
            </a:r>
            <a:endParaRPr lang="en-US" sz="2000" dirty="0" smtClean="0">
              <a:solidFill>
                <a:schemeClr val="tx1">
                  <a:lumMod val="95000"/>
                </a:schemeClr>
              </a:solidFill>
              <a:effectLst/>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1</a:t>
            </a:r>
          </a:p>
          <a:p>
            <a:r>
              <a:rPr lang="en-US" sz="2000" dirty="0" smtClean="0">
                <a:solidFill>
                  <a:schemeClr val="tx1">
                    <a:lumMod val="95000"/>
                  </a:schemeClr>
                </a:solidFill>
                <a:effectLst/>
                <a:latin typeface="Courier New" panose="02070309020205020404" pitchFamily="49" charset="0"/>
              </a:rPr>
              <a:t>2</a:t>
            </a:r>
          </a:p>
          <a:p>
            <a:r>
              <a:rPr lang="en-US" sz="2000" dirty="0" smtClean="0">
                <a:solidFill>
                  <a:schemeClr val="tx1">
                    <a:lumMod val="95000"/>
                  </a:schemeClr>
                </a:solidFill>
                <a:latin typeface="Courier New" panose="02070309020205020404" pitchFamily="49" charset="0"/>
              </a:rPr>
              <a:t>3</a:t>
            </a:r>
          </a:p>
        </p:txBody>
      </p:sp>
    </p:spTree>
    <p:extLst>
      <p:ext uri="{BB962C8B-B14F-4D97-AF65-F5344CB8AC3E}">
        <p14:creationId xmlns:p14="http://schemas.microsoft.com/office/powerpoint/2010/main" val="1703174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024128" y="2692032"/>
            <a:ext cx="8416413"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izip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i</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endParaRPr lang="en-US" sz="2000" dirty="0"/>
          </a:p>
          <a:p>
            <a:r>
              <a:rPr lang="en-US" sz="2000" dirty="0" smtClean="0">
                <a:solidFill>
                  <a:schemeClr val="tx1">
                    <a:lumMod val="95000"/>
                  </a:schemeClr>
                </a:solidFill>
                <a:latin typeface="Courier New" panose="02070309020205020404" pitchFamily="49" charset="0"/>
              </a:rPr>
              <a:t>('a</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1)</a:t>
            </a:r>
          </a:p>
          <a:p>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b</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2)</a:t>
            </a:r>
          </a:p>
          <a:p>
            <a:r>
              <a:rPr lang="en-US" sz="2000" dirty="0" smtClean="0">
                <a:solidFill>
                  <a:schemeClr val="tx1">
                    <a:lumMod val="95000"/>
                  </a:schemeClr>
                </a:solidFill>
                <a:latin typeface="Courier New" panose="02070309020205020404" pitchFamily="49" charset="0"/>
              </a:rPr>
              <a:t>('c</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3)</a:t>
            </a:r>
          </a:p>
        </p:txBody>
      </p:sp>
    </p:spTree>
    <p:extLst>
      <p:ext uri="{BB962C8B-B14F-4D97-AF65-F5344CB8AC3E}">
        <p14:creationId xmlns:p14="http://schemas.microsoft.com/office/powerpoint/2010/main" val="2262891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024128" y="2701017"/>
            <a:ext cx="10813911" cy="286232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imap</a:t>
            </a:r>
            <a:r>
              <a:rPr lang="en-US" sz="2000" b="1" dirty="0">
                <a:solidFill>
                  <a:srgbClr val="FFCC00"/>
                </a:solidFill>
                <a:latin typeface="Courier New" panose="02070309020205020404" pitchFamily="49" charset="0"/>
              </a:rPr>
              <a:t>(</a:t>
            </a:r>
            <a:r>
              <a:rPr lang="en-US" sz="2000" b="1" dirty="0">
                <a:solidFill>
                  <a:srgbClr val="FF6600"/>
                </a:solidFill>
                <a:latin typeface="Courier New" panose="02070309020205020404" pitchFamily="49" charset="0"/>
              </a:rPr>
              <a:t>lambda</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 {} =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b="1" dirty="0" smtClean="0">
                <a:solidFill>
                  <a:srgbClr val="FFCC00"/>
                </a:solidFill>
                <a:latin typeface="Courier New" panose="02070309020205020404" pitchFamily="49" charset="0"/>
              </a:rPr>
              <a:t>)</a:t>
            </a:r>
          </a:p>
          <a:p>
            <a:r>
              <a:rPr lang="en-US" sz="2000" b="1" dirty="0" smtClean="0">
                <a:solidFill>
                  <a:srgbClr val="FFCC00"/>
                </a:solidFill>
                <a:effectLst/>
                <a:latin typeface="Courier New" panose="02070309020205020404" pitchFamily="49" charset="0"/>
              </a:rPr>
              <a:t>...</a:t>
            </a:r>
          </a:p>
          <a:p>
            <a:r>
              <a:rPr lang="en-US" sz="2000" dirty="0" smtClean="0">
                <a:solidFill>
                  <a:schemeClr val="tx1">
                    <a:lumMod val="95000"/>
                  </a:schemeClr>
                </a:solidFill>
                <a:latin typeface="Courier New" panose="02070309020205020404" pitchFamily="49" charset="0"/>
              </a:rPr>
              <a:t>0 * 5 = 0</a:t>
            </a:r>
          </a:p>
          <a:p>
            <a:r>
              <a:rPr lang="en-US" sz="2000" dirty="0" smtClean="0">
                <a:solidFill>
                  <a:schemeClr val="tx1">
                    <a:lumMod val="95000"/>
                  </a:schemeClr>
                </a:solidFill>
                <a:effectLst/>
                <a:latin typeface="Courier New" panose="02070309020205020404" pitchFamily="49" charset="0"/>
              </a:rPr>
              <a:t>1 * 6 = 6</a:t>
            </a:r>
          </a:p>
          <a:p>
            <a:r>
              <a:rPr lang="en-US" sz="2000" dirty="0" smtClean="0">
                <a:solidFill>
                  <a:schemeClr val="tx1">
                    <a:lumMod val="95000"/>
                  </a:schemeClr>
                </a:solidFill>
                <a:latin typeface="Courier New" panose="02070309020205020404" pitchFamily="49" charset="0"/>
              </a:rPr>
              <a:t>2 * 7 = 14</a:t>
            </a:r>
          </a:p>
          <a:p>
            <a:r>
              <a:rPr lang="en-US" sz="2000" dirty="0" smtClean="0">
                <a:solidFill>
                  <a:schemeClr val="tx1">
                    <a:lumMod val="95000"/>
                  </a:schemeClr>
                </a:solidFill>
                <a:effectLst/>
                <a:latin typeface="Courier New" panose="02070309020205020404" pitchFamily="49" charset="0"/>
              </a:rPr>
              <a:t>3 * 8 = 24</a:t>
            </a:r>
          </a:p>
          <a:p>
            <a:r>
              <a:rPr lang="en-US" sz="2000" dirty="0" smtClean="0">
                <a:solidFill>
                  <a:schemeClr val="tx1">
                    <a:lumMod val="95000"/>
                  </a:schemeClr>
                </a:solidFill>
                <a:latin typeface="Courier New" panose="02070309020205020404" pitchFamily="49" charset="0"/>
              </a:rPr>
              <a:t>4 * 9 = 36</a:t>
            </a:r>
            <a:endParaRPr lang="en-US" sz="2000" dirty="0">
              <a:solidFill>
                <a:schemeClr val="tx1">
                  <a:lumMod val="95000"/>
                </a:schemeClr>
              </a:solidFill>
              <a:effectLst/>
            </a:endParaRPr>
          </a:p>
        </p:txBody>
      </p:sp>
    </p:spTree>
    <p:extLst>
      <p:ext uri="{BB962C8B-B14F-4D97-AF65-F5344CB8AC3E}">
        <p14:creationId xmlns:p14="http://schemas.microsoft.com/office/powerpoint/2010/main" val="2885472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3" name="Content Placeholder 2"/>
          <p:cNvSpPr>
            <a:spLocks noGrp="1"/>
          </p:cNvSpPr>
          <p:nvPr>
            <p:ph idx="1"/>
          </p:nvPr>
        </p:nvSpPr>
        <p:spPr/>
        <p:txBody>
          <a:bodyPr/>
          <a:lstStyle/>
          <a:p>
            <a:r>
              <a:rPr lang="en-US" dirty="0" err="1" smtClean="0"/>
              <a:t>Combinatoric</a:t>
            </a:r>
            <a:r>
              <a:rPr lang="en-US" dirty="0" smtClean="0"/>
              <a:t> generators: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itertools.permutations</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a:t>
            </a:r>
            <a:r>
              <a:rPr lang="en-US" dirty="0"/>
              <a:t> </a:t>
            </a:r>
            <a:r>
              <a:rPr lang="en-US" dirty="0" smtClean="0"/>
              <a:t>– returns </a:t>
            </a:r>
            <a:r>
              <a:rPr lang="en-US" dirty="0"/>
              <a:t>successive </a:t>
            </a:r>
            <a:r>
              <a:rPr lang="en-US" i="1" dirty="0"/>
              <a:t>r</a:t>
            </a:r>
            <a:r>
              <a:rPr lang="en-US" dirty="0"/>
              <a:t> length permutations of elements in the </a:t>
            </a:r>
            <a:r>
              <a:rPr lang="en-US" i="1" dirty="0" err="1" smtClean="0"/>
              <a:t>iterable</a:t>
            </a:r>
            <a:r>
              <a:rPr lang="en-US" i="1" dirty="0" smtClean="0"/>
              <a:t>.</a:t>
            </a:r>
          </a:p>
          <a:p>
            <a:pPr>
              <a:buFont typeface="Arial" panose="020B0604020202020204" pitchFamily="34" charset="0"/>
              <a:buChar char="•"/>
            </a:pPr>
            <a:r>
              <a:rPr lang="en-US" i="1" dirty="0"/>
              <a:t> </a:t>
            </a:r>
            <a:r>
              <a:rPr lang="en-US" dirty="0" err="1">
                <a:latin typeface="Courier New" panose="02070309020205020404" pitchFamily="49" charset="0"/>
                <a:cs typeface="Courier New" panose="02070309020205020404" pitchFamily="49" charset="0"/>
              </a:rPr>
              <a:t>itertools.combinations</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r</a:t>
            </a:r>
            <a:r>
              <a:rPr lang="en-US" dirty="0" smtClean="0">
                <a:latin typeface="Courier New" panose="02070309020205020404" pitchFamily="49" charset="0"/>
                <a:cs typeface="Courier New" panose="02070309020205020404" pitchFamily="49" charset="0"/>
              </a:rPr>
              <a:t>) </a:t>
            </a:r>
            <a:r>
              <a:rPr lang="en-US" i="1" dirty="0" smtClean="0"/>
              <a:t>– </a:t>
            </a:r>
            <a:r>
              <a:rPr lang="en-US" dirty="0" smtClean="0"/>
              <a:t>returns </a:t>
            </a:r>
            <a:r>
              <a:rPr lang="en-US" i="1" dirty="0"/>
              <a:t>r</a:t>
            </a:r>
            <a:r>
              <a:rPr lang="en-US" dirty="0"/>
              <a:t> length subsequences of elements from the input </a:t>
            </a:r>
            <a:r>
              <a:rPr lang="en-US" i="1" dirty="0" err="1"/>
              <a:t>iterable</a:t>
            </a:r>
            <a:r>
              <a:rPr lang="en-US" dirty="0"/>
              <a:t>.</a:t>
            </a:r>
          </a:p>
        </p:txBody>
      </p:sp>
    </p:spTree>
    <p:extLst>
      <p:ext uri="{BB962C8B-B14F-4D97-AF65-F5344CB8AC3E}">
        <p14:creationId xmlns:p14="http://schemas.microsoft.com/office/powerpoint/2010/main" val="2784101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024127" y="2651855"/>
            <a:ext cx="10813911" cy="3000821"/>
          </a:xfrm>
          <a:prstGeom prst="rect">
            <a:avLst/>
          </a:prstGeom>
        </p:spPr>
        <p:txBody>
          <a:bodyPr wrap="square">
            <a:spAutoFit/>
          </a:bodyPr>
          <a:lstStyle/>
          <a:p>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from</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itertools</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import</a:t>
            </a:r>
            <a:r>
              <a:rPr lang="en-US" sz="2100" dirty="0">
                <a:solidFill>
                  <a:srgbClr val="FFFFFF"/>
                </a:solidFill>
                <a:latin typeface="Courier New" panose="02070309020205020404" pitchFamily="49" charset="0"/>
              </a:rPr>
              <a:t> </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&gt;&gt;&gt;</a:t>
            </a:r>
            <a:r>
              <a:rPr lang="en-US" sz="2100" dirty="0" smtClean="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for</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in</a:t>
            </a:r>
            <a:r>
              <a:rPr lang="en-US" sz="2100" dirty="0">
                <a:solidFill>
                  <a:srgbClr val="FFFFFF"/>
                </a:solidFill>
                <a:latin typeface="Courier New" panose="02070309020205020404" pitchFamily="49" charset="0"/>
              </a:rPr>
              <a:t> permutations</a:t>
            </a:r>
            <a:r>
              <a:rPr lang="en-US" sz="2100" b="1" dirty="0">
                <a:solidFill>
                  <a:srgbClr val="FFCC00"/>
                </a:solidFill>
                <a:latin typeface="Courier New" panose="02070309020205020404" pitchFamily="49" charset="0"/>
              </a:rPr>
              <a:t>(</a:t>
            </a:r>
            <a:r>
              <a:rPr lang="en-US" sz="2100" dirty="0">
                <a:solidFill>
                  <a:srgbClr val="66FF00"/>
                </a:solidFill>
                <a:latin typeface="Courier New" panose="02070309020205020404" pitchFamily="49" charset="0"/>
              </a:rPr>
              <a:t>'ABC'</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a:solidFill>
                  <a:srgbClr val="99CC99"/>
                </a:solidFill>
                <a:latin typeface="Courier New" panose="02070309020205020404" pitchFamily="49" charset="0"/>
              </a:rPr>
              <a:t>2</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a:t>
            </a:r>
            <a:r>
              <a:rPr lang="en-US" sz="2100" dirty="0" smtClean="0">
                <a:solidFill>
                  <a:srgbClr val="FFFFFF"/>
                </a:solidFill>
                <a:latin typeface="Courier New" panose="02070309020205020404" pitchFamily="49" charset="0"/>
              </a:rPr>
              <a:t>     </a:t>
            </a:r>
            <a:r>
              <a:rPr lang="en-US" sz="2100" b="1" dirty="0" smtClean="0">
                <a:solidFill>
                  <a:srgbClr val="FF6600"/>
                </a:solidFill>
                <a:latin typeface="Courier New" panose="02070309020205020404" pitchFamily="49" charset="0"/>
              </a:rPr>
              <a:t>print</a:t>
            </a:r>
            <a:r>
              <a:rPr lang="en-US" sz="2100" dirty="0" smtClean="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a:t>
            </a:r>
            <a:r>
              <a:rPr lang="en-US" sz="2100" dirty="0" smtClean="0">
                <a:solidFill>
                  <a:srgbClr val="FFFFFF"/>
                </a:solidFill>
                <a:latin typeface="Courier New" panose="02070309020205020404" pitchFamily="49" charset="0"/>
              </a:rPr>
              <a:t> </a:t>
            </a:r>
          </a:p>
          <a:p>
            <a:r>
              <a:rPr lang="en-US" sz="2100" dirty="0">
                <a:solidFill>
                  <a:srgbClr val="FFFFFF"/>
                </a:solidFill>
                <a:latin typeface="Courier New" panose="02070309020205020404" pitchFamily="49" charset="0"/>
              </a:rPr>
              <a:t>('A', 'B') ('A', 'C') ('B', 'A') ('B', 'C') ('C', 'A') ('C', 'B</a:t>
            </a:r>
            <a:r>
              <a:rPr lang="en-US" sz="2100" dirty="0" smtClean="0">
                <a:solidFill>
                  <a:srgbClr val="FFFFFF"/>
                </a:solidFill>
                <a:latin typeface="Courier New" panose="02070309020205020404" pitchFamily="49" charset="0"/>
              </a:rPr>
              <a:t>')</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&gt;&gt;&gt;</a:t>
            </a:r>
            <a:r>
              <a:rPr lang="en-US" sz="2100" dirty="0" smtClean="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for</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in</a:t>
            </a:r>
            <a:r>
              <a:rPr lang="en-US" sz="2100" dirty="0">
                <a:solidFill>
                  <a:srgbClr val="FFFFFF"/>
                </a:solidFill>
                <a:latin typeface="Courier New" panose="02070309020205020404" pitchFamily="49" charset="0"/>
              </a:rPr>
              <a:t> combinations</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1</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2</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3</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4</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a:solidFill>
                  <a:srgbClr val="99CC99"/>
                </a:solidFill>
                <a:latin typeface="Courier New" panose="02070309020205020404" pitchFamily="49" charset="0"/>
              </a:rPr>
              <a:t>2</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a:t>
            </a:r>
            <a:r>
              <a:rPr lang="en-US" sz="2100" dirty="0" smtClean="0">
                <a:solidFill>
                  <a:srgbClr val="FFFFFF"/>
                </a:solidFill>
                <a:latin typeface="Courier New" panose="02070309020205020404" pitchFamily="49" charset="0"/>
              </a:rPr>
              <a:t>     </a:t>
            </a:r>
            <a:r>
              <a:rPr lang="en-US" sz="2100" b="1" dirty="0" smtClean="0">
                <a:solidFill>
                  <a:srgbClr val="FF6600"/>
                </a:solidFill>
                <a:latin typeface="Courier New" panose="02070309020205020404" pitchFamily="49" charset="0"/>
              </a:rPr>
              <a:t>print</a:t>
            </a:r>
            <a:r>
              <a:rPr lang="en-US" sz="2100" dirty="0" smtClean="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dirty="0">
                <a:solidFill>
                  <a:srgbClr val="FFFFFF"/>
                </a:solidFill>
                <a:latin typeface="Courier New" panose="02070309020205020404" pitchFamily="49" charset="0"/>
              </a:rPr>
              <a:t>(1, 2) (1, 3) (1, 4) (2, 3) (2, 4) (3, 4)</a:t>
            </a:r>
            <a:endParaRPr lang="en-US" sz="2100" dirty="0">
              <a:effectLst/>
            </a:endParaRPr>
          </a:p>
        </p:txBody>
      </p:sp>
    </p:spTree>
    <p:extLst>
      <p:ext uri="{BB962C8B-B14F-4D97-AF65-F5344CB8AC3E}">
        <p14:creationId xmlns:p14="http://schemas.microsoft.com/office/powerpoint/2010/main" val="3081168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permutations</a:t>
            </a:r>
            <a:endParaRPr lang="en-US" dirty="0"/>
          </a:p>
        </p:txBody>
      </p:sp>
      <p:sp>
        <p:nvSpPr>
          <p:cNvPr id="3" name="Content Placeholder 2"/>
          <p:cNvSpPr>
            <a:spLocks noGrp="1"/>
          </p:cNvSpPr>
          <p:nvPr>
            <p:ph idx="1"/>
          </p:nvPr>
        </p:nvSpPr>
        <p:spPr/>
        <p:txBody>
          <a:bodyPr/>
          <a:lstStyle/>
          <a:p>
            <a:r>
              <a:rPr lang="en-US" dirty="0"/>
              <a:t>A permutation is an ordered arrangement of objects. For example, 3124 is one possible permutation of the digits 1, 2, 3 and 4. If all of the permutations are listed numerically or alphabetically, we call it lexicographic order. The lexicographic permutations of 0, 1 and 2 are:</a:t>
            </a:r>
          </a:p>
          <a:p>
            <a:r>
              <a:rPr lang="en-US" dirty="0" smtClean="0"/>
              <a:t>                               012</a:t>
            </a:r>
            <a:r>
              <a:rPr lang="en-US" dirty="0"/>
              <a:t>   021   102   120   201   210</a:t>
            </a:r>
          </a:p>
          <a:p>
            <a:r>
              <a:rPr lang="en-US" dirty="0"/>
              <a:t>What is the millionth lexicographic permutation of the digits 0, 1, 2, 3, 4, 5, 6, 7, 8 and 9?</a:t>
            </a:r>
          </a:p>
          <a:p>
            <a:endParaRPr lang="en-US" dirty="0"/>
          </a:p>
        </p:txBody>
      </p:sp>
    </p:spTree>
    <p:extLst>
      <p:ext uri="{BB962C8B-B14F-4D97-AF65-F5344CB8AC3E}">
        <p14:creationId xmlns:p14="http://schemas.microsoft.com/office/powerpoint/2010/main" val="395657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sz="2000" dirty="0">
                <a:solidFill>
                  <a:srgbClr val="66FF00"/>
                </a:solidFill>
                <a:latin typeface="Courier New" panose="02070309020205020404" pitchFamily="49" charset="0"/>
              </a:rPr>
              <a:t>$</a:t>
            </a:r>
            <a:r>
              <a:rPr lang="en-US" dirty="0" smtClean="0"/>
              <a:t> </a:t>
            </a:r>
            <a:r>
              <a:rPr lang="en-US" dirty="0" err="1" smtClean="0"/>
              <a:t>metacharacter</a:t>
            </a:r>
            <a:r>
              <a:rPr lang="en-US" dirty="0" smtClean="0"/>
              <a:t> matches any string that ends with the preceding sequence of characters. </a:t>
            </a:r>
          </a:p>
          <a:p>
            <a:pPr>
              <a:buFont typeface="Arial" panose="020B0604020202020204" pitchFamily="34" charset="0"/>
              <a:buChar char="•"/>
            </a:pPr>
            <a:endParaRPr lang="en-US" dirty="0"/>
          </a:p>
          <a:p>
            <a:pPr>
              <a:buFont typeface="Arial" panose="020B0604020202020204" pitchFamily="34" charset="0"/>
              <a:buChar char="•"/>
            </a:pPr>
            <a:r>
              <a:rPr lang="en-US" dirty="0" smtClean="0"/>
              <a:t> The </a:t>
            </a:r>
            <a:r>
              <a:rPr lang="en-US" sz="2000" dirty="0">
                <a:solidFill>
                  <a:srgbClr val="66FF00"/>
                </a:solidFill>
                <a:latin typeface="Courier New" panose="02070309020205020404" pitchFamily="49" charset="0"/>
              </a:rPr>
              <a:t>* </a:t>
            </a:r>
            <a:r>
              <a:rPr lang="en-US" dirty="0" err="1" smtClean="0"/>
              <a:t>metacharacter</a:t>
            </a:r>
            <a:r>
              <a:rPr lang="en-US" dirty="0" smtClean="0"/>
              <a:t> matches 0 or more instances of the preceding regular expression. </a:t>
            </a:r>
          </a:p>
          <a:p>
            <a:pPr marL="0" indent="0">
              <a:buNone/>
            </a:pPr>
            <a:endParaRPr lang="en-US" dirty="0" smtClean="0"/>
          </a:p>
          <a:p>
            <a:pPr marL="0" indent="0">
              <a:buNone/>
            </a:pPr>
            <a:r>
              <a:rPr lang="en-US" dirty="0" smtClean="0"/>
              <a:t> Note the behavior here – the preceding RE is ‘b’ because it is the simplest possible </a:t>
            </a:r>
            <a:br>
              <a:rPr lang="en-US" dirty="0" smtClean="0"/>
            </a:br>
            <a:r>
              <a:rPr lang="en-US" dirty="0" smtClean="0"/>
              <a:t> preceding RE. To force a grouping, we can use parentheses. </a:t>
            </a:r>
            <a:endParaRPr lang="en-US" dirty="0"/>
          </a:p>
        </p:txBody>
      </p:sp>
      <p:sp>
        <p:nvSpPr>
          <p:cNvPr id="4" name="Rectangle 3"/>
          <p:cNvSpPr/>
          <p:nvPr/>
        </p:nvSpPr>
        <p:spPr>
          <a:xfrm>
            <a:off x="1702631" y="3047689"/>
            <a:ext cx="6647974" cy="400110"/>
          </a:xfrm>
          <a:prstGeom prst="rect">
            <a:avLst/>
          </a:prstGeom>
        </p:spPr>
        <p:txBody>
          <a:bodyPr wrap="none">
            <a:spAutoFit/>
          </a:bodyPr>
          <a:lstStyle/>
          <a:p>
            <a:r>
              <a:rPr lang="en-US" sz="2000" dirty="0" smtClean="0">
                <a:solidFill>
                  <a:srgbClr val="66FF00"/>
                </a:solidFill>
                <a:latin typeface="Courier New" panose="02070309020205020404" pitchFamily="49" charset="0"/>
              </a:rPr>
              <a:t>'ear$'</a:t>
            </a:r>
            <a:r>
              <a:rPr lang="en-US" sz="2000" dirty="0" smtClean="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{"ear", "clear", "top gear", ...}</a:t>
            </a:r>
            <a:endParaRPr lang="en-US" sz="2000" dirty="0">
              <a:solidFill>
                <a:schemeClr val="tx1">
                  <a:lumMod val="95000"/>
                </a:schemeClr>
              </a:solidFill>
              <a:effectLst/>
            </a:endParaRPr>
          </a:p>
        </p:txBody>
      </p:sp>
      <p:sp>
        <p:nvSpPr>
          <p:cNvPr id="5" name="Rectangle 4"/>
          <p:cNvSpPr/>
          <p:nvPr/>
        </p:nvSpPr>
        <p:spPr>
          <a:xfrm>
            <a:off x="1702631" y="4170693"/>
            <a:ext cx="7030064" cy="707886"/>
          </a:xfrm>
          <a:prstGeom prst="rect">
            <a:avLst/>
          </a:prstGeom>
        </p:spPr>
        <p:txBody>
          <a:bodyPr wrap="square">
            <a:spAutoFit/>
          </a:bodyPr>
          <a:lstStyle/>
          <a:p>
            <a:r>
              <a:rPr lang="en-US" sz="2000" dirty="0">
                <a:solidFill>
                  <a:srgbClr val="66FF00"/>
                </a:solidFill>
                <a:latin typeface="Courier New" panose="02070309020205020404" pitchFamily="49" charset="0"/>
              </a:rPr>
              <a:t>'b*'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"b", "bb", "</a:t>
            </a:r>
            <a:r>
              <a:rPr lang="en-US" sz="2000" dirty="0" err="1">
                <a:solidFill>
                  <a:schemeClr val="tx1">
                    <a:lumMod val="95000"/>
                  </a:schemeClr>
                </a:solidFill>
                <a:latin typeface="Courier New" panose="02070309020205020404" pitchFamily="49" charset="0"/>
              </a:rPr>
              <a:t>bbb</a:t>
            </a:r>
            <a:r>
              <a:rPr lang="en-US" sz="2000" dirty="0">
                <a:solidFill>
                  <a:schemeClr val="tx1">
                    <a:lumMod val="95000"/>
                  </a:schemeClr>
                </a:solidFill>
                <a:latin typeface="Courier New" panose="02070309020205020404" pitchFamily="49" charset="0"/>
              </a:rPr>
              <a:t>", ...}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rgbClr val="66FF00"/>
                </a:solidFill>
                <a:latin typeface="Courier New" panose="02070309020205020404" pitchFamily="49" charset="0"/>
              </a:rPr>
              <a:t>'ab</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"ab", "</a:t>
            </a:r>
            <a:r>
              <a:rPr lang="en-US" sz="2000" dirty="0" err="1">
                <a:solidFill>
                  <a:schemeClr val="tx1">
                    <a:lumMod val="95000"/>
                  </a:schemeClr>
                </a:solidFill>
                <a:latin typeface="Courier New" panose="02070309020205020404" pitchFamily="49" charset="0"/>
              </a:rPr>
              <a:t>abb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
        <p:nvSpPr>
          <p:cNvPr id="6" name="Rectangle 5"/>
          <p:cNvSpPr/>
          <p:nvPr/>
        </p:nvSpPr>
        <p:spPr>
          <a:xfrm>
            <a:off x="1702631" y="5601473"/>
            <a:ext cx="6801862" cy="400110"/>
          </a:xfrm>
          <a:prstGeom prst="rect">
            <a:avLst/>
          </a:prstGeom>
        </p:spPr>
        <p:txBody>
          <a:bodyPr wrap="none">
            <a:spAutoFit/>
          </a:bodyPr>
          <a:lstStyle/>
          <a:p>
            <a:r>
              <a:rPr lang="en-US" sz="2000" dirty="0">
                <a:solidFill>
                  <a:srgbClr val="66FF00"/>
                </a:solidFill>
                <a:latin typeface="Courier New" panose="02070309020205020404" pitchFamily="49" charset="0"/>
              </a:rPr>
              <a:t>'(ab)*'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"ab", "</a:t>
            </a:r>
            <a:r>
              <a:rPr lang="en-US" sz="2000" dirty="0" err="1">
                <a:solidFill>
                  <a:schemeClr val="tx1">
                    <a:lumMod val="95000"/>
                  </a:schemeClr>
                </a:solidFill>
                <a:latin typeface="Courier New" panose="02070309020205020404" pitchFamily="49" charset="0"/>
              </a:rPr>
              <a:t>abab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ababab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2134074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permutations</a:t>
            </a:r>
            <a:endParaRPr lang="en-US" dirty="0"/>
          </a:p>
        </p:txBody>
      </p:sp>
      <p:sp>
        <p:nvSpPr>
          <p:cNvPr id="5" name="Rectangle 4"/>
          <p:cNvSpPr/>
          <p:nvPr/>
        </p:nvSpPr>
        <p:spPr>
          <a:xfrm>
            <a:off x="931606" y="2531326"/>
            <a:ext cx="10424652" cy="3170099"/>
          </a:xfrm>
          <a:prstGeom prst="rect">
            <a:avLst/>
          </a:prstGeom>
        </p:spPr>
        <p:txBody>
          <a:bodyPr wrap="squar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permutations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string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enumerate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permutations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string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digits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start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return</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join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"The one millionth permutation 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1000000</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631939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permutations</a:t>
            </a:r>
            <a:endParaRPr lang="en-US" dirty="0"/>
          </a:p>
        </p:txBody>
      </p:sp>
      <p:sp>
        <p:nvSpPr>
          <p:cNvPr id="5" name="Rectangle 4"/>
          <p:cNvSpPr/>
          <p:nvPr/>
        </p:nvSpPr>
        <p:spPr>
          <a:xfrm>
            <a:off x="951270" y="2226526"/>
            <a:ext cx="10424652" cy="3170099"/>
          </a:xfrm>
          <a:prstGeom prst="rect">
            <a:avLst/>
          </a:prstGeom>
        </p:spPr>
        <p:txBody>
          <a:bodyPr wrap="squar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permutations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string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enumerate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permutations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string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digits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start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return</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join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"The one millionth permutation 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1000000</a:t>
            </a:r>
            <a:r>
              <a:rPr lang="en-US" sz="2000" b="1" dirty="0">
                <a:solidFill>
                  <a:srgbClr val="FFCC00"/>
                </a:solidFill>
                <a:latin typeface="Courier New" panose="02070309020205020404" pitchFamily="49" charset="0"/>
              </a:rPr>
              <a:t>)</a:t>
            </a:r>
            <a:endParaRPr lang="en-US" sz="2000" dirty="0">
              <a:effectLst/>
            </a:endParaRPr>
          </a:p>
        </p:txBody>
      </p:sp>
      <p:cxnSp>
        <p:nvCxnSpPr>
          <p:cNvPr id="4" name="Straight Connector 3"/>
          <p:cNvCxnSpPr/>
          <p:nvPr/>
        </p:nvCxnSpPr>
        <p:spPr>
          <a:xfrm>
            <a:off x="904568" y="5535561"/>
            <a:ext cx="10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04568" y="5674498"/>
            <a:ext cx="8327922" cy="707886"/>
          </a:xfrm>
          <a:prstGeom prst="rect">
            <a:avLst/>
          </a:prstGeom>
        </p:spPr>
        <p:txBody>
          <a:bodyPr wrap="square">
            <a:spAutoFit/>
          </a:bodyPr>
          <a:lstStyle/>
          <a:p>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python lex.py</a:t>
            </a:r>
          </a:p>
          <a:p>
            <a:r>
              <a:rPr lang="en-US" sz="2000" dirty="0">
                <a:latin typeface="Courier New" panose="02070309020205020404" pitchFamily="49" charset="0"/>
                <a:cs typeface="Courier New" panose="02070309020205020404" pitchFamily="49" charset="0"/>
              </a:rPr>
              <a:t>The one millionth permutation is 2783915460</a:t>
            </a:r>
          </a:p>
        </p:txBody>
      </p:sp>
    </p:spTree>
    <p:extLst>
      <p:ext uri="{BB962C8B-B14F-4D97-AF65-F5344CB8AC3E}">
        <p14:creationId xmlns:p14="http://schemas.microsoft.com/office/powerpoint/2010/main" val="3626691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like a native</a:t>
            </a:r>
            <a:endParaRPr lang="en-US" dirty="0"/>
          </a:p>
        </p:txBody>
      </p:sp>
      <p:sp>
        <p:nvSpPr>
          <p:cNvPr id="3" name="Content Placeholder 2"/>
          <p:cNvSpPr>
            <a:spLocks noGrp="1"/>
          </p:cNvSpPr>
          <p:nvPr>
            <p:ph idx="1"/>
          </p:nvPr>
        </p:nvSpPr>
        <p:spPr/>
        <p:txBody>
          <a:bodyPr/>
          <a:lstStyle/>
          <a:p>
            <a:r>
              <a:rPr lang="en-US" dirty="0" smtClean="0"/>
              <a:t>You are encouraged to check out Ned </a:t>
            </a:r>
            <a:r>
              <a:rPr lang="en-US" dirty="0" err="1" smtClean="0"/>
              <a:t>Batchelder’s</a:t>
            </a:r>
            <a:r>
              <a:rPr lang="en-US" dirty="0" smtClean="0"/>
              <a:t> talk </a:t>
            </a:r>
            <a:r>
              <a:rPr lang="en-US" dirty="0" smtClean="0">
                <a:hlinkClick r:id="rId2"/>
              </a:rPr>
              <a:t>“Loop Like A Native: while, for, iterators, generators”</a:t>
            </a:r>
            <a:r>
              <a:rPr lang="en-US" dirty="0" smtClean="0"/>
              <a:t> given at </a:t>
            </a:r>
            <a:r>
              <a:rPr lang="en-US" dirty="0" err="1" smtClean="0"/>
              <a:t>PyCon</a:t>
            </a:r>
            <a:r>
              <a:rPr lang="en-US" dirty="0" smtClean="0"/>
              <a:t> ‘13. </a:t>
            </a:r>
          </a:p>
          <a:p>
            <a:endParaRPr lang="en-US" dirty="0"/>
          </a:p>
          <a:p>
            <a:endParaRPr lang="en-US" dirty="0"/>
          </a:p>
        </p:txBody>
      </p:sp>
    </p:spTree>
    <p:extLst>
      <p:ext uri="{BB962C8B-B14F-4D97-AF65-F5344CB8AC3E}">
        <p14:creationId xmlns:p14="http://schemas.microsoft.com/office/powerpoint/2010/main" val="186626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sz="2400" dirty="0" smtClean="0">
                <a:solidFill>
                  <a:srgbClr val="66FF00"/>
                </a:solidFill>
                <a:latin typeface="Courier New" panose="02070309020205020404" pitchFamily="49" charset="0"/>
              </a:rPr>
              <a:t>+</a:t>
            </a:r>
            <a:r>
              <a:rPr lang="en-US" sz="2400" dirty="0" smtClean="0">
                <a:solidFill>
                  <a:srgbClr val="66FF00"/>
                </a:solidFill>
              </a:rPr>
              <a:t> </a:t>
            </a:r>
            <a:r>
              <a:rPr lang="en-US" dirty="0" err="1" smtClean="0"/>
              <a:t>metacharacter</a:t>
            </a:r>
            <a:r>
              <a:rPr lang="en-US" dirty="0" smtClean="0"/>
              <a:t> works just the like </a:t>
            </a:r>
            <a:r>
              <a:rPr lang="en-US" sz="2400" dirty="0">
                <a:solidFill>
                  <a:srgbClr val="66FF00"/>
                </a:solidFill>
                <a:latin typeface="Courier New" panose="02070309020205020404" pitchFamily="49" charset="0"/>
              </a:rPr>
              <a:t>*</a:t>
            </a:r>
            <a:r>
              <a:rPr lang="en-US" sz="2400" dirty="0">
                <a:solidFill>
                  <a:srgbClr val="66FF00"/>
                </a:solidFill>
              </a:rPr>
              <a:t> </a:t>
            </a:r>
            <a:r>
              <a:rPr lang="en-US" dirty="0" err="1" smtClean="0"/>
              <a:t>metacharacter</a:t>
            </a:r>
            <a:r>
              <a:rPr lang="en-US" dirty="0" smtClean="0"/>
              <a:t> except it matches one or more instances of the preceding regular expression.</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smtClean="0"/>
              <a:t>The </a:t>
            </a:r>
            <a:r>
              <a:rPr lang="en-US" sz="2000" dirty="0" smtClean="0">
                <a:solidFill>
                  <a:srgbClr val="66FF00"/>
                </a:solidFill>
                <a:latin typeface="Courier New" panose="02070309020205020404" pitchFamily="49" charset="0"/>
              </a:rPr>
              <a:t>?</a:t>
            </a:r>
            <a:r>
              <a:rPr lang="en-US" sz="2000" dirty="0" smtClean="0">
                <a:solidFill>
                  <a:srgbClr val="66FF00"/>
                </a:solidFill>
              </a:rPr>
              <a:t> </a:t>
            </a:r>
            <a:r>
              <a:rPr lang="en-US" dirty="0" err="1" smtClean="0"/>
              <a:t>metacharacter</a:t>
            </a:r>
            <a:r>
              <a:rPr lang="en-US" dirty="0" smtClean="0"/>
              <a:t> matches either zero or one instances of the preceding regular expression. </a:t>
            </a:r>
            <a:endParaRPr lang="en-US" dirty="0"/>
          </a:p>
        </p:txBody>
      </p:sp>
      <p:sp>
        <p:nvSpPr>
          <p:cNvPr id="4" name="Rectangle 3"/>
          <p:cNvSpPr/>
          <p:nvPr/>
        </p:nvSpPr>
        <p:spPr>
          <a:xfrm>
            <a:off x="2135560" y="3146012"/>
            <a:ext cx="6186309" cy="400110"/>
          </a:xfrm>
          <a:prstGeom prst="rect">
            <a:avLst/>
          </a:prstGeom>
        </p:spPr>
        <p:txBody>
          <a:bodyPr wrap="none">
            <a:spAutoFit/>
          </a:bodyPr>
          <a:lstStyle/>
          <a:p>
            <a:r>
              <a:rPr lang="en-US" sz="2000" dirty="0">
                <a:solidFill>
                  <a:srgbClr val="66FF00"/>
                </a:solidFill>
                <a:latin typeface="Courier New" panose="02070309020205020404" pitchFamily="49" charset="0"/>
              </a:rPr>
              <a:t>'(ab)+'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{"ab", "</a:t>
            </a:r>
            <a:r>
              <a:rPr lang="en-US" sz="2000" dirty="0" err="1">
                <a:solidFill>
                  <a:schemeClr val="tx1">
                    <a:lumMod val="95000"/>
                  </a:schemeClr>
                </a:solidFill>
                <a:latin typeface="Courier New" panose="02070309020205020404" pitchFamily="49" charset="0"/>
              </a:rPr>
              <a:t>abab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ababab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
        <p:nvSpPr>
          <p:cNvPr id="5" name="Rectangle 4"/>
          <p:cNvSpPr/>
          <p:nvPr/>
        </p:nvSpPr>
        <p:spPr>
          <a:xfrm>
            <a:off x="2135560" y="4876488"/>
            <a:ext cx="3262432" cy="400110"/>
          </a:xfrm>
          <a:prstGeom prst="rect">
            <a:avLst/>
          </a:prstGeom>
        </p:spPr>
        <p:txBody>
          <a:bodyPr wrap="none">
            <a:spAutoFit/>
          </a:bodyPr>
          <a:lstStyle/>
          <a:p>
            <a:r>
              <a:rPr lang="en-US" sz="2000" dirty="0">
                <a:solidFill>
                  <a:srgbClr val="66FF00"/>
                </a:solidFill>
                <a:latin typeface="Courier New" panose="02070309020205020404" pitchFamily="49" charset="0"/>
              </a:rPr>
              <a:t>'(ab</a:t>
            </a:r>
            <a:r>
              <a:rPr lang="en-US" sz="2000" dirty="0" smtClean="0">
                <a:solidFill>
                  <a:srgbClr val="66FF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"ab"}</a:t>
            </a:r>
            <a:endParaRPr lang="en-US" sz="2000" dirty="0">
              <a:solidFill>
                <a:schemeClr val="tx1">
                  <a:lumMod val="95000"/>
                </a:schemeClr>
              </a:solidFill>
              <a:effectLst/>
            </a:endParaRPr>
          </a:p>
        </p:txBody>
      </p:sp>
    </p:spTree>
    <p:extLst>
      <p:ext uri="{BB962C8B-B14F-4D97-AF65-F5344CB8AC3E}">
        <p14:creationId xmlns:p14="http://schemas.microsoft.com/office/powerpoint/2010/main" val="388875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sz="2000" dirty="0" smtClean="0">
                <a:solidFill>
                  <a:srgbClr val="66FF00"/>
                </a:solidFill>
                <a:latin typeface="Courier New" panose="02070309020205020404" pitchFamily="49" charset="0"/>
              </a:rPr>
              <a:t>{</a:t>
            </a:r>
            <a:r>
              <a:rPr lang="en-US" sz="2000" i="1" dirty="0" smtClean="0">
                <a:solidFill>
                  <a:srgbClr val="66FF00"/>
                </a:solidFill>
                <a:latin typeface="Courier New" panose="02070309020205020404" pitchFamily="49" charset="0"/>
              </a:rPr>
              <a:t>m</a:t>
            </a:r>
            <a:r>
              <a:rPr lang="en-US" sz="2000" dirty="0" smtClean="0">
                <a:solidFill>
                  <a:srgbClr val="66FF00"/>
                </a:solidFill>
                <a:latin typeface="Courier New" panose="02070309020205020404" pitchFamily="49" charset="0"/>
              </a:rPr>
              <a:t>}</a:t>
            </a:r>
            <a:r>
              <a:rPr lang="en-US" dirty="0" smtClean="0"/>
              <a:t> </a:t>
            </a:r>
            <a:r>
              <a:rPr lang="en-US" dirty="0" err="1" smtClean="0"/>
              <a:t>metacharacters</a:t>
            </a:r>
            <a:r>
              <a:rPr lang="en-US" dirty="0" smtClean="0"/>
              <a:t> specify that exactly </a:t>
            </a:r>
            <a:r>
              <a:rPr lang="en-US" i="1" dirty="0" smtClean="0"/>
              <a:t>m</a:t>
            </a:r>
            <a:r>
              <a:rPr lang="en-US" dirty="0" smtClean="0"/>
              <a:t> copies of the previous regular expression should be matched. </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smtClean="0"/>
              <a:t> We can also use </a:t>
            </a:r>
            <a:r>
              <a:rPr lang="en-US" sz="2400" dirty="0">
                <a:solidFill>
                  <a:srgbClr val="66FF00"/>
                </a:solidFill>
                <a:latin typeface="Courier New" panose="02070309020205020404" pitchFamily="49" charset="0"/>
              </a:rPr>
              <a:t>{</a:t>
            </a:r>
            <a:r>
              <a:rPr lang="en-US" sz="2400" i="1" dirty="0" err="1" smtClean="0">
                <a:solidFill>
                  <a:srgbClr val="66FF00"/>
                </a:solidFill>
                <a:latin typeface="Courier New" panose="02070309020205020404" pitchFamily="49" charset="0"/>
              </a:rPr>
              <a:t>m,n</a:t>
            </a:r>
            <a:r>
              <a:rPr lang="en-US" sz="2400" dirty="0" smtClean="0">
                <a:solidFill>
                  <a:srgbClr val="66FF00"/>
                </a:solidFill>
                <a:latin typeface="Courier New" panose="02070309020205020404" pitchFamily="49" charset="0"/>
              </a:rPr>
              <a:t>}</a:t>
            </a:r>
            <a:r>
              <a:rPr lang="en-US" dirty="0" smtClean="0"/>
              <a:t> specify a range from </a:t>
            </a:r>
            <a:r>
              <a:rPr lang="en-US" i="1" dirty="0" smtClean="0"/>
              <a:t>m</a:t>
            </a:r>
            <a:r>
              <a:rPr lang="en-US" dirty="0" smtClean="0"/>
              <a:t> to </a:t>
            </a:r>
            <a:r>
              <a:rPr lang="en-US" i="1" dirty="0" smtClean="0"/>
              <a:t>n</a:t>
            </a:r>
            <a:r>
              <a:rPr lang="en-US" dirty="0" smtClean="0"/>
              <a:t> copies of the previous regular expression. We can also leave either argument out to </a:t>
            </a:r>
            <a:r>
              <a:rPr lang="en-US" smtClean="0"/>
              <a:t>specify an </a:t>
            </a:r>
            <a:r>
              <a:rPr lang="en-US" dirty="0" smtClean="0"/>
              <a:t>unbounded end of the range.  </a:t>
            </a:r>
            <a:endParaRPr lang="en-US" dirty="0"/>
          </a:p>
        </p:txBody>
      </p:sp>
      <p:sp>
        <p:nvSpPr>
          <p:cNvPr id="4" name="Rectangle 3"/>
          <p:cNvSpPr/>
          <p:nvPr/>
        </p:nvSpPr>
        <p:spPr>
          <a:xfrm>
            <a:off x="1946788" y="2987847"/>
            <a:ext cx="6096000" cy="1015663"/>
          </a:xfrm>
          <a:prstGeom prst="rect">
            <a:avLst/>
          </a:prstGeom>
        </p:spPr>
        <p:txBody>
          <a:bodyPr>
            <a:spAutoFit/>
          </a:bodyPr>
          <a:lstStyle/>
          <a:p>
            <a:r>
              <a:rPr lang="en-US" sz="2000" dirty="0">
                <a:solidFill>
                  <a:srgbClr val="66FF00"/>
                </a:solidFill>
                <a:latin typeface="Courier New" panose="02070309020205020404" pitchFamily="49" charset="0"/>
              </a:rPr>
              <a:t>'b{4}'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bbbb</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66FF00"/>
                </a:solidFill>
                <a:latin typeface="Courier New" panose="02070309020205020404" pitchFamily="49" charset="0"/>
              </a:rPr>
              <a:t>'ab{4</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66FF00"/>
                </a:solidFill>
                <a:latin typeface="Courier New" panose="02070309020205020404" pitchFamily="49" charset="0"/>
              </a:rPr>
              <a:t>'(</a:t>
            </a:r>
            <a:r>
              <a:rPr lang="en-US" sz="2000" dirty="0">
                <a:solidFill>
                  <a:srgbClr val="66FF00"/>
                </a:solidFill>
                <a:latin typeface="Courier New" panose="02070309020205020404" pitchFamily="49" charset="0"/>
              </a:rPr>
              <a:t>ab){4}'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abababab</a:t>
            </a: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
        <p:nvSpPr>
          <p:cNvPr id="5" name="Rectangle 4"/>
          <p:cNvSpPr/>
          <p:nvPr/>
        </p:nvSpPr>
        <p:spPr>
          <a:xfrm>
            <a:off x="1946788" y="5110767"/>
            <a:ext cx="9576618" cy="707886"/>
          </a:xfrm>
          <a:prstGeom prst="rect">
            <a:avLst/>
          </a:prstGeom>
        </p:spPr>
        <p:txBody>
          <a:bodyPr wrap="square">
            <a:spAutoFit/>
          </a:bodyPr>
          <a:lstStyle/>
          <a:p>
            <a:r>
              <a:rPr lang="en-US" sz="2000" dirty="0">
                <a:solidFill>
                  <a:srgbClr val="66FF00"/>
                </a:solidFill>
                <a:latin typeface="Courier New" panose="02070309020205020404" pitchFamily="49" charset="0"/>
              </a:rPr>
              <a:t>'b{,4}'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"b", "bb", "</a:t>
            </a:r>
            <a:r>
              <a:rPr lang="en-US" sz="2000" dirty="0" err="1">
                <a:solidFill>
                  <a:schemeClr val="tx1">
                    <a:lumMod val="95000"/>
                  </a:schemeClr>
                </a:solidFill>
                <a:latin typeface="Courier New" panose="02070309020205020404" pitchFamily="49" charset="0"/>
              </a:rPr>
              <a:t>bbb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bbbb</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66FF00"/>
                </a:solidFill>
                <a:latin typeface="Courier New" panose="02070309020205020404" pitchFamily="49" charset="0"/>
              </a:rPr>
              <a:t>'ab{4</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abbbbbb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61100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sz="2400" dirty="0" smtClean="0">
                <a:solidFill>
                  <a:srgbClr val="66FF00"/>
                </a:solidFill>
                <a:latin typeface="Courier New" panose="02070309020205020404" pitchFamily="49" charset="0"/>
              </a:rPr>
              <a:t>[]</a:t>
            </a:r>
            <a:r>
              <a:rPr lang="en-US" dirty="0" smtClean="0"/>
              <a:t> </a:t>
            </a:r>
            <a:r>
              <a:rPr lang="en-US" dirty="0" err="1" smtClean="0"/>
              <a:t>metacharacters</a:t>
            </a:r>
            <a:r>
              <a:rPr lang="en-US" dirty="0" smtClean="0"/>
              <a:t> are used to indicate a set of characters. </a:t>
            </a:r>
          </a:p>
          <a:p>
            <a:pPr>
              <a:buFont typeface="Arial" panose="020B0604020202020204" pitchFamily="34" charset="0"/>
              <a:buChar char="•"/>
            </a:pPr>
            <a:r>
              <a:rPr lang="en-US" dirty="0"/>
              <a:t> </a:t>
            </a:r>
            <a:r>
              <a:rPr lang="en-US" dirty="0" smtClean="0"/>
              <a:t>List characters individually: </a:t>
            </a:r>
          </a:p>
          <a:p>
            <a:pPr>
              <a:buFont typeface="Arial" panose="020B0604020202020204" pitchFamily="34" charset="0"/>
              <a:buChar char="•"/>
            </a:pPr>
            <a:r>
              <a:rPr lang="en-US" dirty="0"/>
              <a:t> </a:t>
            </a:r>
            <a:r>
              <a:rPr lang="en-US" dirty="0" smtClean="0"/>
              <a:t>Create a range:</a:t>
            </a:r>
          </a:p>
          <a:p>
            <a:pPr>
              <a:buFont typeface="Arial" panose="020B0604020202020204" pitchFamily="34" charset="0"/>
              <a:buChar char="•"/>
            </a:pPr>
            <a:endParaRPr lang="en-US" dirty="0"/>
          </a:p>
          <a:p>
            <a:pPr>
              <a:buFont typeface="Arial" panose="020B0604020202020204" pitchFamily="34" charset="0"/>
              <a:buChar char="•"/>
            </a:pPr>
            <a:r>
              <a:rPr lang="en-US" dirty="0" smtClean="0"/>
              <a:t> Complement the set:</a:t>
            </a:r>
          </a:p>
          <a:p>
            <a:pPr>
              <a:buFont typeface="Arial" panose="020B0604020202020204" pitchFamily="34" charset="0"/>
              <a:buChar char="•"/>
            </a:pPr>
            <a:r>
              <a:rPr lang="en-US" dirty="0"/>
              <a:t> </a:t>
            </a:r>
            <a:r>
              <a:rPr lang="en-US" dirty="0" smtClean="0"/>
              <a:t>Note: special characters lose their meaning or take on new meaning inside of sets. </a:t>
            </a:r>
          </a:p>
          <a:p>
            <a:pPr>
              <a:buFont typeface="Arial" panose="020B0604020202020204" pitchFamily="34" charset="0"/>
              <a:buChar char="•"/>
            </a:pPr>
            <a:r>
              <a:rPr lang="en-US" dirty="0"/>
              <a:t> </a:t>
            </a:r>
            <a:r>
              <a:rPr lang="en-US" dirty="0" smtClean="0"/>
              <a:t>You can use </a:t>
            </a:r>
            <a:r>
              <a:rPr lang="en-US" sz="2000" dirty="0" smtClean="0">
                <a:solidFill>
                  <a:srgbClr val="66FF00"/>
                </a:solidFill>
                <a:latin typeface="Courier New" panose="02070309020205020404" pitchFamily="49" charset="0"/>
              </a:rPr>
              <a:t>\</a:t>
            </a:r>
            <a:r>
              <a:rPr lang="en-US" dirty="0" smtClean="0"/>
              <a:t> to escape the special characters in a set.</a:t>
            </a:r>
            <a:endParaRPr lang="en-US" dirty="0"/>
          </a:p>
        </p:txBody>
      </p:sp>
      <p:sp>
        <p:nvSpPr>
          <p:cNvPr id="4" name="Rectangle 3"/>
          <p:cNvSpPr/>
          <p:nvPr/>
        </p:nvSpPr>
        <p:spPr>
          <a:xfrm>
            <a:off x="4264154" y="2795700"/>
            <a:ext cx="4031873" cy="400110"/>
          </a:xfrm>
          <a:prstGeom prst="rect">
            <a:avLst/>
          </a:prstGeom>
        </p:spPr>
        <p:txBody>
          <a:bodyPr wrap="none">
            <a:spAutoFit/>
          </a:bodyPr>
          <a:lstStyle/>
          <a:p>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abc</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"b", "c"}</a:t>
            </a:r>
            <a:endParaRPr lang="en-US" sz="2000" dirty="0">
              <a:solidFill>
                <a:schemeClr val="tx1">
                  <a:lumMod val="95000"/>
                </a:schemeClr>
              </a:solidFill>
              <a:effectLst/>
            </a:endParaRPr>
          </a:p>
        </p:txBody>
      </p:sp>
      <p:sp>
        <p:nvSpPr>
          <p:cNvPr id="5" name="Rectangle 4"/>
          <p:cNvSpPr/>
          <p:nvPr/>
        </p:nvSpPr>
        <p:spPr>
          <a:xfrm>
            <a:off x="3146322" y="3268361"/>
            <a:ext cx="7816645" cy="707886"/>
          </a:xfrm>
          <a:prstGeom prst="rect">
            <a:avLst/>
          </a:prstGeom>
        </p:spPr>
        <p:txBody>
          <a:bodyPr wrap="square">
            <a:spAutoFit/>
          </a:bodyPr>
          <a:lstStyle/>
          <a:p>
            <a:r>
              <a:rPr lang="pl-PL" sz="2000" dirty="0">
                <a:solidFill>
                  <a:srgbClr val="66FF00"/>
                </a:solidFill>
                <a:latin typeface="Courier New" panose="02070309020205020404" pitchFamily="49" charset="0"/>
              </a:rPr>
              <a:t>'[a-zA-Z</a:t>
            </a:r>
            <a:r>
              <a:rPr lang="pl-PL" sz="2000" dirty="0" smtClean="0">
                <a:solidFill>
                  <a:srgbClr val="66FF00"/>
                </a:solidFill>
                <a:latin typeface="Courier New" panose="02070309020205020404" pitchFamily="49" charset="0"/>
              </a:rPr>
              <a:t>]'</a:t>
            </a:r>
            <a:r>
              <a:rPr lang="pl-PL" sz="2000" dirty="0" smtClean="0">
                <a:solidFill>
                  <a:srgbClr val="FFFFFF"/>
                </a:solidFill>
                <a:latin typeface="Courier New" panose="02070309020205020404" pitchFamily="49" charset="0"/>
              </a:rPr>
              <a:t> </a:t>
            </a:r>
            <a:r>
              <a:rPr lang="pl-PL" sz="2000" dirty="0" smtClean="0">
                <a:solidFill>
                  <a:schemeClr val="tx1">
                    <a:lumMod val="95000"/>
                  </a:schemeClr>
                </a:solidFill>
                <a:latin typeface="Courier New" panose="02070309020205020404" pitchFamily="49" charset="0"/>
              </a:rPr>
              <a:t>= {"a", "A", "b", "B", ..., "z", "Z"}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pl-PL" sz="2000" dirty="0" smtClean="0">
                <a:solidFill>
                  <a:srgbClr val="66FF00"/>
                </a:solidFill>
                <a:latin typeface="Courier New" panose="02070309020205020404" pitchFamily="49" charset="0"/>
              </a:rPr>
              <a:t>'[</a:t>
            </a:r>
            <a:r>
              <a:rPr lang="pl-PL" sz="2000" dirty="0">
                <a:solidFill>
                  <a:srgbClr val="66FF00"/>
                </a:solidFill>
                <a:latin typeface="Courier New" panose="02070309020205020404" pitchFamily="49" charset="0"/>
              </a:rPr>
              <a:t>0-9]'</a:t>
            </a:r>
            <a:r>
              <a:rPr lang="pl-PL" sz="2000" dirty="0">
                <a:solidFill>
                  <a:srgbClr val="FFFFFF"/>
                </a:solidFill>
                <a:latin typeface="Courier New" panose="02070309020205020404" pitchFamily="49" charset="0"/>
              </a:rPr>
              <a:t> </a:t>
            </a:r>
            <a:r>
              <a:rPr lang="pl-PL" sz="2000" dirty="0">
                <a:solidFill>
                  <a:schemeClr val="tx1">
                    <a:lumMod val="95000"/>
                  </a:schemeClr>
                </a:solidFill>
                <a:latin typeface="Courier New" panose="02070309020205020404" pitchFamily="49" charset="0"/>
              </a:rPr>
              <a:t>= {"0", "1", "2</a:t>
            </a:r>
            <a:r>
              <a:rPr lang="pl-PL" sz="2000" dirty="0" smtClean="0">
                <a:solidFill>
                  <a:schemeClr val="tx1">
                    <a:lumMod val="95000"/>
                  </a:schemeClr>
                </a:solidFill>
                <a:latin typeface="Courier New" panose="02070309020205020404" pitchFamily="49" charset="0"/>
              </a:rPr>
              <a:t>", </a:t>
            </a:r>
            <a:r>
              <a:rPr lang="pl-PL" sz="2000" dirty="0">
                <a:solidFill>
                  <a:schemeClr val="tx1">
                    <a:lumMod val="95000"/>
                  </a:schemeClr>
                </a:solidFill>
                <a:latin typeface="Courier New" panose="02070309020205020404" pitchFamily="49" charset="0"/>
              </a:rPr>
              <a:t>..., "9</a:t>
            </a:r>
            <a:r>
              <a:rPr lang="pl-PL" sz="2000" dirty="0" smtClean="0">
                <a:solidFill>
                  <a:schemeClr val="tx1">
                    <a:lumMod val="95000"/>
                  </a:schemeClr>
                </a:solidFill>
                <a:latin typeface="Courier New" panose="02070309020205020404" pitchFamily="49" charset="0"/>
              </a:rPr>
              <a:t>"}</a:t>
            </a:r>
            <a:endParaRPr lang="en-US" sz="2000" dirty="0" smtClean="0">
              <a:solidFill>
                <a:schemeClr val="tx1">
                  <a:lumMod val="95000"/>
                </a:schemeClr>
              </a:solidFill>
              <a:latin typeface="Courier New" panose="02070309020205020404" pitchFamily="49" charset="0"/>
            </a:endParaRPr>
          </a:p>
        </p:txBody>
      </p:sp>
      <p:sp>
        <p:nvSpPr>
          <p:cNvPr id="6" name="Rectangle 5"/>
          <p:cNvSpPr/>
          <p:nvPr/>
        </p:nvSpPr>
        <p:spPr>
          <a:xfrm>
            <a:off x="3640915" y="4210753"/>
            <a:ext cx="6955750" cy="400110"/>
          </a:xfrm>
          <a:prstGeom prst="rect">
            <a:avLst/>
          </a:prstGeom>
        </p:spPr>
        <p:txBody>
          <a:bodyPr wrap="none">
            <a:spAutoFit/>
          </a:bodyPr>
          <a:lstStyle/>
          <a:p>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aeiou</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{"b", "c", "d", "f", "g", ...} </a:t>
            </a:r>
            <a:endParaRPr lang="en-US" sz="2000" dirty="0">
              <a:solidFill>
                <a:schemeClr val="tx1">
                  <a:lumMod val="95000"/>
                </a:schemeClr>
              </a:solidFill>
              <a:effectLst/>
            </a:endParaRPr>
          </a:p>
        </p:txBody>
      </p:sp>
      <p:sp>
        <p:nvSpPr>
          <p:cNvPr id="7" name="Rectangle 6"/>
          <p:cNvSpPr/>
          <p:nvPr/>
        </p:nvSpPr>
        <p:spPr>
          <a:xfrm>
            <a:off x="7466568" y="5159776"/>
            <a:ext cx="4185761" cy="400110"/>
          </a:xfrm>
          <a:prstGeom prst="rect">
            <a:avLst/>
          </a:prstGeom>
        </p:spPr>
        <p:txBody>
          <a:bodyPr wrap="none">
            <a:spAutoFit/>
          </a:bodyPr>
          <a:lstStyle/>
          <a:p>
            <a:r>
              <a:rPr lang="en-US" sz="2000" dirty="0">
                <a:solidFill>
                  <a:srgbClr val="66FF00"/>
                </a:solidFill>
                <a:latin typeface="Courier New" panose="02070309020205020404" pitchFamily="49" charset="0"/>
              </a:rPr>
              <a:t>'[a\-z]'</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 "z"}</a:t>
            </a:r>
            <a:endParaRPr lang="en-US" sz="2000" dirty="0">
              <a:solidFill>
                <a:schemeClr val="tx1">
                  <a:lumMod val="95000"/>
                </a:schemeClr>
              </a:solidFill>
              <a:effectLst/>
            </a:endParaRPr>
          </a:p>
        </p:txBody>
      </p:sp>
    </p:spTree>
    <p:extLst>
      <p:ext uri="{BB962C8B-B14F-4D97-AF65-F5344CB8AC3E}">
        <p14:creationId xmlns:p14="http://schemas.microsoft.com/office/powerpoint/2010/main" val="18006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a:xfrm>
            <a:off x="1024128" y="2286000"/>
            <a:ext cx="9720073" cy="4203290"/>
          </a:xfrm>
        </p:spPr>
        <p:txBody>
          <a:bodyPr>
            <a:normAutofit/>
          </a:bodyPr>
          <a:lstStyle/>
          <a:p>
            <a:pPr>
              <a:buFont typeface="Arial" panose="020B0604020202020204" pitchFamily="34" charset="0"/>
              <a:buChar char="•"/>
            </a:pPr>
            <a:r>
              <a:rPr lang="en-US" dirty="0" smtClean="0"/>
              <a:t> The </a:t>
            </a:r>
            <a:r>
              <a:rPr lang="en-US" sz="2000" dirty="0" smtClean="0">
                <a:solidFill>
                  <a:srgbClr val="66FF00"/>
                </a:solidFill>
                <a:latin typeface="Courier New" panose="02070309020205020404" pitchFamily="49" charset="0"/>
              </a:rPr>
              <a:t>|</a:t>
            </a:r>
            <a:r>
              <a:rPr lang="en-US" dirty="0" smtClean="0"/>
              <a:t> </a:t>
            </a:r>
            <a:r>
              <a:rPr lang="en-US" dirty="0" err="1" smtClean="0"/>
              <a:t>metacharacter</a:t>
            </a:r>
            <a:r>
              <a:rPr lang="en-US" dirty="0" smtClean="0"/>
              <a:t> is used to implement alternation.  It represents either the regular expression on the left side OR the regular expression on the right side. </a:t>
            </a:r>
          </a:p>
          <a:p>
            <a:pPr>
              <a:buFont typeface="Arial" panose="020B0604020202020204" pitchFamily="34" charset="0"/>
              <a:buChar char="•"/>
            </a:pPr>
            <a:endParaRPr lang="en-US" dirty="0" smtClean="0"/>
          </a:p>
          <a:p>
            <a:pPr marL="0" indent="0">
              <a:buNone/>
            </a:pPr>
            <a:endParaRPr lang="en-US" dirty="0"/>
          </a:p>
          <a:p>
            <a:pPr marL="0" indent="0">
              <a:buNone/>
            </a:pPr>
            <a:r>
              <a:rPr lang="en-US" dirty="0"/>
              <a:t> </a:t>
            </a:r>
            <a:r>
              <a:rPr lang="en-US" dirty="0" smtClean="0"/>
              <a:t>There are a lot of details to the regular expression mini-language that we haven’t </a:t>
            </a:r>
            <a:br>
              <a:rPr lang="en-US" dirty="0" smtClean="0"/>
            </a:br>
            <a:r>
              <a:rPr lang="en-US" dirty="0" smtClean="0"/>
              <a:t> covered – some we’ll cover later, some are left up to you to look up. </a:t>
            </a:r>
            <a:r>
              <a:rPr lang="en-US" dirty="0" smtClean="0">
                <a:sym typeface="Wingdings" panose="05000000000000000000" pitchFamily="2" charset="2"/>
              </a:rPr>
              <a:t></a:t>
            </a:r>
          </a:p>
          <a:p>
            <a:pPr marL="0" indent="0">
              <a:buNone/>
            </a:pPr>
            <a:r>
              <a:rPr lang="en-US" dirty="0">
                <a:sym typeface="Wingdings" panose="05000000000000000000" pitchFamily="2" charset="2"/>
              </a:rPr>
              <a:t> </a:t>
            </a:r>
            <a:r>
              <a:rPr lang="en-US" dirty="0" smtClean="0">
                <a:sym typeface="Wingdings" panose="05000000000000000000" pitchFamily="2" charset="2"/>
              </a:rPr>
              <a:t>Note that, theoretically speaking, you can express </a:t>
            </a:r>
            <a:r>
              <a:rPr lang="en-US" i="1" dirty="0" smtClean="0">
                <a:sym typeface="Wingdings" panose="05000000000000000000" pitchFamily="2" charset="2"/>
              </a:rPr>
              <a:t>any</a:t>
            </a:r>
            <a:r>
              <a:rPr lang="en-US" dirty="0" smtClean="0">
                <a:sym typeface="Wingdings" panose="05000000000000000000" pitchFamily="2" charset="2"/>
              </a:rPr>
              <a:t> set of strings using only </a:t>
            </a:r>
            <a:r>
              <a:rPr lang="en-US" sz="2400" dirty="0" smtClean="0">
                <a:solidFill>
                  <a:srgbClr val="66FF00"/>
                </a:solidFill>
                <a:latin typeface="Courier New" panose="02070309020205020404" pitchFamily="49" charset="0"/>
                <a:sym typeface="Wingdings" panose="05000000000000000000" pitchFamily="2" charset="2"/>
              </a:rPr>
              <a:t>*</a:t>
            </a:r>
            <a:r>
              <a:rPr lang="en-US" dirty="0" smtClean="0">
                <a:sym typeface="Wingdings" panose="05000000000000000000" pitchFamily="2" charset="2"/>
              </a:rPr>
              <a:t>, </a:t>
            </a:r>
            <a:r>
              <a:rPr lang="en-US" sz="2400" dirty="0" smtClean="0">
                <a:solidFill>
                  <a:srgbClr val="66FF00"/>
                </a:solidFill>
                <a:latin typeface="Courier New" panose="02070309020205020404" pitchFamily="49" charset="0"/>
                <a:sym typeface="Wingdings" panose="05000000000000000000" pitchFamily="2" charset="2"/>
              </a:rPr>
              <a:t>()</a:t>
            </a:r>
            <a:r>
              <a:rPr lang="en-US" dirty="0" smtClean="0">
                <a:sym typeface="Wingdings" panose="05000000000000000000" pitchFamily="2" charset="2"/>
              </a:rPr>
              <a:t>,  </a:t>
            </a:r>
            <a:br>
              <a:rPr lang="en-US" dirty="0" smtClean="0">
                <a:sym typeface="Wingdings" panose="05000000000000000000" pitchFamily="2" charset="2"/>
              </a:rPr>
            </a:br>
            <a:r>
              <a:rPr lang="en-US" dirty="0" smtClean="0">
                <a:sym typeface="Wingdings" panose="05000000000000000000" pitchFamily="2" charset="2"/>
              </a:rPr>
              <a:t> and </a:t>
            </a:r>
            <a:r>
              <a:rPr lang="en-US" sz="2400" dirty="0">
                <a:solidFill>
                  <a:srgbClr val="66FF00"/>
                </a:solidFill>
                <a:latin typeface="Courier New" panose="02070309020205020404" pitchFamily="49" charset="0"/>
              </a:rPr>
              <a:t>|</a:t>
            </a:r>
            <a:r>
              <a:rPr lang="en-US" dirty="0" smtClean="0">
                <a:sym typeface="Wingdings" panose="05000000000000000000" pitchFamily="2" charset="2"/>
              </a:rPr>
              <a:t> in your regular expression. So, we definitely have enough to matching some </a:t>
            </a:r>
            <a:br>
              <a:rPr lang="en-US" dirty="0" smtClean="0">
                <a:sym typeface="Wingdings" panose="05000000000000000000" pitchFamily="2" charset="2"/>
              </a:rPr>
            </a:br>
            <a:r>
              <a:rPr lang="en-US" dirty="0" smtClean="0">
                <a:sym typeface="Wingdings" panose="05000000000000000000" pitchFamily="2" charset="2"/>
              </a:rPr>
              <a:t> strings.</a:t>
            </a:r>
            <a:endParaRPr lang="en-US" dirty="0"/>
          </a:p>
        </p:txBody>
      </p:sp>
      <p:sp>
        <p:nvSpPr>
          <p:cNvPr id="4" name="Rectangle 3"/>
          <p:cNvSpPr/>
          <p:nvPr/>
        </p:nvSpPr>
        <p:spPr>
          <a:xfrm>
            <a:off x="2005262" y="3089793"/>
            <a:ext cx="7403432" cy="707886"/>
          </a:xfrm>
          <a:prstGeom prst="rect">
            <a:avLst/>
          </a:prstGeom>
        </p:spPr>
        <p:txBody>
          <a:bodyPr wrap="square">
            <a:spAutoFit/>
          </a:bodyPr>
          <a:lstStyle/>
          <a:p>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a|b</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"b"}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66FF00"/>
                </a:solidFill>
                <a:latin typeface="Courier New" panose="02070309020205020404" pitchFamily="49" charset="0"/>
              </a:rPr>
              <a:t>'(</a:t>
            </a:r>
            <a:r>
              <a:rPr lang="en-US" sz="2000" dirty="0">
                <a:solidFill>
                  <a:srgbClr val="66FF00"/>
                </a:solidFill>
                <a:latin typeface="Courier New" panose="02070309020205020404" pitchFamily="49" charset="0"/>
              </a:rPr>
              <a:t>hello)|(goodbye)'</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hello</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goodbye</a:t>
            </a: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2758279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1067</TotalTime>
  <Words>2743</Words>
  <Application>Microsoft Office PowerPoint</Application>
  <PresentationFormat>Widescreen</PresentationFormat>
  <Paragraphs>246</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Courier New</vt:lpstr>
      <vt:lpstr>Tw Cen MT</vt:lpstr>
      <vt:lpstr>Tw Cen MT Condensed</vt:lpstr>
      <vt:lpstr>Wingdings</vt:lpstr>
      <vt:lpstr>Wingdings 3</vt:lpstr>
      <vt:lpstr>Integral</vt:lpstr>
      <vt:lpstr>Lecture 8</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copy </vt:lpstr>
      <vt:lpstr>The Standard library: copy</vt:lpstr>
      <vt:lpstr>The Standard library: copy</vt:lpstr>
      <vt:lpstr>The Standard library: copy</vt:lpstr>
      <vt:lpstr>The Standard library: copy</vt:lpstr>
      <vt:lpstr>The Standard library: copy</vt:lpstr>
      <vt:lpstr>The Standard library: copy</vt:lpstr>
      <vt:lpstr>Iterables, iterators, and generators</vt:lpstr>
      <vt:lpstr>Iterables, iterators, and generators</vt:lpstr>
      <vt:lpstr>Iterables, iterators, and generators</vt:lpstr>
      <vt:lpstr>Iterables, iterators, and generators</vt:lpstr>
      <vt:lpstr>Iterables, iterators, and generators</vt:lpstr>
      <vt:lpstr>Iterables, iterators, and generators</vt:lpstr>
      <vt:lpstr>Iterables, iterators, and generators</vt:lpstr>
      <vt:lpstr>Iterables, iterators, and generators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Lexicographic permutations</vt:lpstr>
      <vt:lpstr>Lexicographic permutations</vt:lpstr>
      <vt:lpstr>Lexicographic permutations</vt:lpstr>
      <vt:lpstr>Loop like a native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Atiya, Yasser</dc:creator>
  <cp:lastModifiedBy>Atiya, Yasser</cp:lastModifiedBy>
  <cp:revision>126</cp:revision>
  <dcterms:created xsi:type="dcterms:W3CDTF">2015-06-04T15:30:58Z</dcterms:created>
  <dcterms:modified xsi:type="dcterms:W3CDTF">2015-06-08T01:02:55Z</dcterms:modified>
</cp:coreProperties>
</file>