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299" r:id="rId46"/>
    <p:sldId id="301" r:id="rId47"/>
    <p:sldId id="302" r:id="rId48"/>
    <p:sldId id="303" r:id="rId49"/>
    <p:sldId id="304" r:id="rId50"/>
    <p:sldId id="305" r:id="rId51"/>
    <p:sldId id="306" r:id="rId52"/>
    <p:sldId id="307" r:id="rId53"/>
    <p:sldId id="308" r:id="rId54"/>
    <p:sldId id="316" r:id="rId55"/>
    <p:sldId id="317" r:id="rId56"/>
    <p:sldId id="318" r:id="rId57"/>
    <p:sldId id="319" r:id="rId58"/>
    <p:sldId id="320" r:id="rId59"/>
    <p:sldId id="321" r:id="rId60"/>
    <p:sldId id="322" r:id="rId61"/>
    <p:sldId id="323" r:id="rId62"/>
    <p:sldId id="309" r:id="rId63"/>
    <p:sldId id="310" r:id="rId64"/>
    <p:sldId id="324" r:id="rId65"/>
    <p:sldId id="325" r:id="rId66"/>
    <p:sldId id="311" r:id="rId67"/>
    <p:sldId id="326" r:id="rId68"/>
    <p:sldId id="327" r:id="rId69"/>
    <p:sldId id="315" r:id="rId70"/>
    <p:sldId id="314" r:id="rId71"/>
    <p:sldId id="328"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122" d="100"/>
          <a:sy n="122" d="100"/>
        </p:scale>
        <p:origin x="9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6/12/2015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6/12/2015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phinx-doc.org/markup/index.html#sphinxmarku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phinx-doc.org/examples.html" TargetMode="External"/><Relationship Id="rId2" Type="http://schemas.openxmlformats.org/officeDocument/2006/relationships/hyperlink" Target="http://matplotlib.org/sampledoc/" TargetMode="External"/><Relationship Id="rId1" Type="http://schemas.openxmlformats.org/officeDocument/2006/relationships/slideLayout" Target="../slideLayouts/slideLayout2.xml"/><Relationship Id="rId4" Type="http://schemas.openxmlformats.org/officeDocument/2006/relationships/hyperlink" Target="http://readthedocs.or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docs.python.org/2/library/logging.html#logrecord-attribute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nedbatchelder.com/text/test0.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9</a:t>
            </a:r>
            <a:endParaRPr lang="en-US" dirty="0"/>
          </a:p>
        </p:txBody>
      </p:sp>
      <p:sp>
        <p:nvSpPr>
          <p:cNvPr id="3" name="Subtitle 2"/>
          <p:cNvSpPr>
            <a:spLocks noGrp="1"/>
          </p:cNvSpPr>
          <p:nvPr>
            <p:ph type="subTitle" idx="1"/>
          </p:nvPr>
        </p:nvSpPr>
        <p:spPr/>
        <p:txBody>
          <a:bodyPr/>
          <a:lstStyle/>
          <a:p>
            <a:r>
              <a:rPr lang="en-US" dirty="0" smtClean="0"/>
              <a:t>Development Tools</a:t>
            </a:r>
          </a:p>
        </p:txBody>
      </p:sp>
    </p:spTree>
    <p:extLst>
      <p:ext uri="{BB962C8B-B14F-4D97-AF65-F5344CB8AC3E}">
        <p14:creationId xmlns:p14="http://schemas.microsoft.com/office/powerpoint/2010/main" val="1809687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lstStyle/>
          <a:p>
            <a:r>
              <a:rPr lang="en-US" dirty="0" smtClean="0"/>
              <a:t>Being able to properly document code, especially large projects with multiple contributors, is incredibly important. </a:t>
            </a:r>
            <a:br>
              <a:rPr lang="en-US" dirty="0" smtClean="0"/>
            </a:br>
            <a:endParaRPr lang="en-US" dirty="0"/>
          </a:p>
          <a:p>
            <a:r>
              <a:rPr lang="en-US" dirty="0" smtClean="0"/>
              <a:t>Code that is poorly-documented is sooner thrown-out than agonized over. So make sure your time is well-spent and document your code for whoever may need to see it in the future! </a:t>
            </a:r>
            <a:br>
              <a:rPr lang="en-US" dirty="0" smtClean="0"/>
            </a:br>
            <a:r>
              <a:rPr lang="en-US" dirty="0" smtClean="0"/>
              <a:t/>
            </a:r>
            <a:br>
              <a:rPr lang="en-US" dirty="0" smtClean="0"/>
            </a:br>
            <a:r>
              <a:rPr lang="en-US" dirty="0" smtClean="0"/>
              <a:t>Python, as to be expected, has a selection of unique Python-based documenting tools and as a Python developer, it is important that you be familiar with at least one of them. </a:t>
            </a:r>
            <a:endParaRPr lang="en-US" dirty="0"/>
          </a:p>
        </p:txBody>
      </p:sp>
    </p:spTree>
    <p:extLst>
      <p:ext uri="{BB962C8B-B14F-4D97-AF65-F5344CB8AC3E}">
        <p14:creationId xmlns:p14="http://schemas.microsoft.com/office/powerpoint/2010/main" val="304342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Sphinx</a:t>
            </a:r>
            <a:endParaRPr lang="en-US" dirty="0"/>
          </a:p>
        </p:txBody>
      </p:sp>
      <p:sp>
        <p:nvSpPr>
          <p:cNvPr id="3" name="Content Placeholder 2"/>
          <p:cNvSpPr>
            <a:spLocks noGrp="1"/>
          </p:cNvSpPr>
          <p:nvPr>
            <p:ph idx="1"/>
          </p:nvPr>
        </p:nvSpPr>
        <p:spPr/>
        <p:txBody>
          <a:bodyPr/>
          <a:lstStyle/>
          <a:p>
            <a:r>
              <a:rPr lang="en-US" dirty="0" smtClean="0"/>
              <a:t>The Sphinx documentation tool is by far the most popular way to document Python code and is, in fact, used to generate the official Python documentation which is notoriously thorough and well-kept. There exist some other options like </a:t>
            </a:r>
            <a:r>
              <a:rPr lang="en-US" dirty="0" err="1" smtClean="0"/>
              <a:t>Pycco</a:t>
            </a:r>
            <a:r>
              <a:rPr lang="en-US" dirty="0" smtClean="0"/>
              <a:t>, </a:t>
            </a:r>
            <a:r>
              <a:rPr lang="en-US" dirty="0" err="1" smtClean="0"/>
              <a:t>Epydoc</a:t>
            </a:r>
            <a:r>
              <a:rPr lang="en-US" dirty="0" smtClean="0"/>
              <a:t>, and </a:t>
            </a:r>
            <a:r>
              <a:rPr lang="en-US" dirty="0" err="1" smtClean="0"/>
              <a:t>MkDocs</a:t>
            </a:r>
            <a:r>
              <a:rPr lang="en-US" dirty="0" smtClean="0"/>
              <a:t> – but Sphinx truly is the standard. </a:t>
            </a:r>
            <a:br>
              <a:rPr lang="en-US" dirty="0" smtClean="0"/>
            </a:br>
            <a:r>
              <a:rPr lang="en-US" dirty="0" smtClean="0"/>
              <a:t/>
            </a:r>
            <a:br>
              <a:rPr lang="en-US" dirty="0" smtClean="0"/>
            </a:br>
            <a:r>
              <a:rPr lang="en-US" dirty="0" smtClean="0"/>
              <a:t>Getting Sphinx is super easy:</a:t>
            </a:r>
            <a:br>
              <a:rPr lang="en-US" dirty="0" smtClean="0"/>
            </a:br>
            <a:r>
              <a:rPr lang="en-US" dirty="0" smtClean="0"/>
              <a:t>    </a:t>
            </a:r>
            <a:r>
              <a:rPr lang="en-US" sz="2800" dirty="0" smtClean="0">
                <a:latin typeface="Courier New" panose="02070309020205020404" pitchFamily="49" charset="0"/>
                <a:cs typeface="Courier New" panose="02070309020205020404" pitchFamily="49" charset="0"/>
              </a:rPr>
              <a:t/>
            </a:r>
            <a:br>
              <a:rPr lang="en-US" sz="2800" dirty="0" smtClean="0">
                <a:latin typeface="Courier New" panose="02070309020205020404" pitchFamily="49" charset="0"/>
                <a:cs typeface="Courier New" panose="02070309020205020404" pitchFamily="49" charset="0"/>
              </a:rPr>
            </a:br>
            <a:r>
              <a:rPr lang="en-US" sz="2800" dirty="0" smtClean="0">
                <a:latin typeface="Courier New" panose="02070309020205020404" pitchFamily="49" charset="0"/>
                <a:cs typeface="Courier New" panose="02070309020205020404" pitchFamily="49" charset="0"/>
              </a:rPr>
              <a:t>    $ </a:t>
            </a:r>
            <a:r>
              <a:rPr lang="en-US" sz="2800" dirty="0" err="1" smtClean="0">
                <a:latin typeface="Courier New" panose="02070309020205020404" pitchFamily="49" charset="0"/>
                <a:cs typeface="Courier New" panose="02070309020205020404" pitchFamily="49" charset="0"/>
              </a:rPr>
              <a:t>sudo</a:t>
            </a:r>
            <a:r>
              <a:rPr lang="en-US" sz="2800" dirty="0" smtClean="0">
                <a:latin typeface="Courier New" panose="02070309020205020404" pitchFamily="49" charset="0"/>
                <a:cs typeface="Courier New" panose="02070309020205020404" pitchFamily="49" charset="0"/>
              </a:rPr>
              <a:t> pip install sphinx</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5293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sphinx?</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Introduced in 2008 for documenting Python (and is written in Python). </a:t>
            </a:r>
          </a:p>
          <a:p>
            <a:pPr>
              <a:buFont typeface="Arial" panose="020B0604020202020204" pitchFamily="34" charset="0"/>
              <a:buChar char="•"/>
            </a:pPr>
            <a:r>
              <a:rPr lang="en-US" dirty="0"/>
              <a:t> </a:t>
            </a:r>
            <a:r>
              <a:rPr lang="en-US" dirty="0" smtClean="0"/>
              <a:t>Converts </a:t>
            </a:r>
            <a:r>
              <a:rPr lang="en-US" dirty="0" err="1" smtClean="0"/>
              <a:t>reStructuredText</a:t>
            </a:r>
            <a:r>
              <a:rPr lang="en-US" dirty="0" smtClean="0"/>
              <a:t> to HTML, PDF, man page, etc.</a:t>
            </a:r>
          </a:p>
          <a:p>
            <a:pPr>
              <a:buFont typeface="Arial" panose="020B0604020202020204" pitchFamily="34" charset="0"/>
              <a:buChar char="•"/>
            </a:pPr>
            <a:r>
              <a:rPr lang="en-US" dirty="0"/>
              <a:t> </a:t>
            </a:r>
            <a:r>
              <a:rPr lang="en-US" dirty="0" err="1" smtClean="0"/>
              <a:t>reStructuredText</a:t>
            </a:r>
            <a:r>
              <a:rPr lang="en-US" dirty="0" smtClean="0"/>
              <a:t> was developed to be a lightweight markup language specifically for documenting Python.</a:t>
            </a:r>
          </a:p>
          <a:p>
            <a:pPr>
              <a:buFont typeface="Arial" panose="020B0604020202020204" pitchFamily="34" charset="0"/>
              <a:buChar char="•"/>
            </a:pPr>
            <a:r>
              <a:rPr lang="en-US" dirty="0"/>
              <a:t> </a:t>
            </a:r>
            <a:r>
              <a:rPr lang="en-US" dirty="0" smtClean="0"/>
              <a:t>But it’s not just Python! C/C++ also supported with more languages on the way.   </a:t>
            </a:r>
            <a:endParaRPr lang="en-US" dirty="0"/>
          </a:p>
        </p:txBody>
      </p:sp>
    </p:spTree>
    <p:extLst>
      <p:ext uri="{BB962C8B-B14F-4D97-AF65-F5344CB8AC3E}">
        <p14:creationId xmlns:p14="http://schemas.microsoft.com/office/powerpoint/2010/main" val="4156913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Sphinx features</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dirty="0" smtClean="0"/>
              <a:t> Output </a:t>
            </a:r>
            <a:r>
              <a:rPr lang="en-US" dirty="0"/>
              <a:t>formats: </a:t>
            </a:r>
            <a:r>
              <a:rPr lang="en-US" dirty="0" smtClean="0"/>
              <a:t>HTML, </a:t>
            </a:r>
            <a:r>
              <a:rPr lang="en-US" dirty="0" err="1" smtClean="0"/>
              <a:t>LaTeX</a:t>
            </a:r>
            <a:r>
              <a:rPr lang="en-US" dirty="0" smtClean="0"/>
              <a:t> </a:t>
            </a:r>
            <a:r>
              <a:rPr lang="en-US" dirty="0"/>
              <a:t>(for printable PDF versions), </a:t>
            </a:r>
            <a:r>
              <a:rPr lang="en-US" dirty="0" err="1"/>
              <a:t>ePub</a:t>
            </a:r>
            <a:r>
              <a:rPr lang="en-US" dirty="0"/>
              <a:t>, </a:t>
            </a:r>
            <a:r>
              <a:rPr lang="en-US" dirty="0" err="1"/>
              <a:t>Texinfo</a:t>
            </a:r>
            <a:r>
              <a:rPr lang="en-US" dirty="0"/>
              <a:t>, </a:t>
            </a:r>
            <a:r>
              <a:rPr lang="en-US" dirty="0" smtClean="0"/>
              <a:t>man </a:t>
            </a:r>
            <a:r>
              <a:rPr lang="en-US" dirty="0"/>
              <a:t>pages, plain </a:t>
            </a:r>
            <a:r>
              <a:rPr lang="en-US" dirty="0" smtClean="0"/>
              <a:t>text.</a:t>
            </a:r>
          </a:p>
          <a:p>
            <a:pPr>
              <a:buFont typeface="Arial" panose="020B0604020202020204" pitchFamily="34" charset="0"/>
              <a:buChar char="•"/>
            </a:pPr>
            <a:r>
              <a:rPr lang="en-US" dirty="0"/>
              <a:t> </a:t>
            </a:r>
            <a:r>
              <a:rPr lang="en-US" dirty="0" smtClean="0"/>
              <a:t>Extensive </a:t>
            </a:r>
            <a:r>
              <a:rPr lang="en-US" dirty="0"/>
              <a:t>cross-references: semantic markup and automatic links for functions, classes, citations, glossary terms and similar pieces of </a:t>
            </a:r>
            <a:r>
              <a:rPr lang="en-US" dirty="0" smtClean="0"/>
              <a:t>information.</a:t>
            </a:r>
          </a:p>
          <a:p>
            <a:pPr>
              <a:buFont typeface="Arial" panose="020B0604020202020204" pitchFamily="34" charset="0"/>
              <a:buChar char="•"/>
            </a:pPr>
            <a:r>
              <a:rPr lang="en-US" dirty="0"/>
              <a:t> </a:t>
            </a:r>
            <a:r>
              <a:rPr lang="en-US" dirty="0" smtClean="0"/>
              <a:t>Hierarchical </a:t>
            </a:r>
            <a:r>
              <a:rPr lang="en-US" dirty="0"/>
              <a:t>structure: easy definition of a document tree, with automatic links to siblings, parents and </a:t>
            </a:r>
            <a:r>
              <a:rPr lang="en-US" dirty="0" smtClean="0"/>
              <a:t>children.</a:t>
            </a:r>
          </a:p>
          <a:p>
            <a:pPr>
              <a:buFont typeface="Arial" panose="020B0604020202020204" pitchFamily="34" charset="0"/>
              <a:buChar char="•"/>
            </a:pPr>
            <a:r>
              <a:rPr lang="en-US" dirty="0"/>
              <a:t> </a:t>
            </a:r>
            <a:r>
              <a:rPr lang="en-US" dirty="0" smtClean="0"/>
              <a:t>Automatic </a:t>
            </a:r>
            <a:r>
              <a:rPr lang="en-US" dirty="0"/>
              <a:t>indices: general index as well as a language-specific module </a:t>
            </a:r>
            <a:r>
              <a:rPr lang="en-US" dirty="0" smtClean="0"/>
              <a:t>indices.</a:t>
            </a:r>
          </a:p>
          <a:p>
            <a:pPr>
              <a:buFont typeface="Arial" panose="020B0604020202020204" pitchFamily="34" charset="0"/>
              <a:buChar char="•"/>
            </a:pPr>
            <a:r>
              <a:rPr lang="en-US" dirty="0"/>
              <a:t> </a:t>
            </a:r>
            <a:r>
              <a:rPr lang="en-US" dirty="0" smtClean="0"/>
              <a:t>Code </a:t>
            </a:r>
            <a:r>
              <a:rPr lang="en-US" dirty="0"/>
              <a:t>handling: automatic highlighting using the </a:t>
            </a:r>
            <a:r>
              <a:rPr lang="en-US" dirty="0" err="1"/>
              <a:t>Pygments</a:t>
            </a:r>
            <a:r>
              <a:rPr lang="en-US" dirty="0"/>
              <a:t> </a:t>
            </a:r>
            <a:r>
              <a:rPr lang="en-US" dirty="0" smtClean="0"/>
              <a:t>highlighter.</a:t>
            </a:r>
          </a:p>
          <a:p>
            <a:pPr>
              <a:buFont typeface="Arial" panose="020B0604020202020204" pitchFamily="34" charset="0"/>
              <a:buChar char="•"/>
            </a:pPr>
            <a:r>
              <a:rPr lang="en-US" dirty="0"/>
              <a:t> </a:t>
            </a:r>
            <a:r>
              <a:rPr lang="en-US" dirty="0" smtClean="0"/>
              <a:t>Extensions</a:t>
            </a:r>
            <a:r>
              <a:rPr lang="en-US" dirty="0"/>
              <a:t>: automatic testing of code snippets, inclusion of </a:t>
            </a:r>
            <a:r>
              <a:rPr lang="en-US" dirty="0" err="1"/>
              <a:t>docstrings</a:t>
            </a:r>
            <a:r>
              <a:rPr lang="en-US" dirty="0"/>
              <a:t> from Python modules (API docs), and </a:t>
            </a:r>
            <a:r>
              <a:rPr lang="en-US" dirty="0" smtClean="0"/>
              <a:t>more.</a:t>
            </a:r>
          </a:p>
          <a:p>
            <a:pPr>
              <a:buFont typeface="Arial" panose="020B0604020202020204" pitchFamily="34" charset="0"/>
              <a:buChar char="•"/>
            </a:pPr>
            <a:r>
              <a:rPr lang="en-US" dirty="0"/>
              <a:t> </a:t>
            </a:r>
            <a:r>
              <a:rPr lang="en-US" dirty="0" smtClean="0"/>
              <a:t>Contributed extensions: 50+ </a:t>
            </a:r>
            <a:r>
              <a:rPr lang="en-US" dirty="0"/>
              <a:t>extensions contributed </a:t>
            </a:r>
            <a:r>
              <a:rPr lang="en-US" dirty="0" smtClean="0"/>
              <a:t>by community – most available from </a:t>
            </a:r>
            <a:r>
              <a:rPr lang="en-US" dirty="0" err="1" smtClean="0"/>
              <a:t>PyPI</a:t>
            </a:r>
            <a:r>
              <a:rPr lang="en-US" dirty="0" smtClean="0"/>
              <a:t>.</a:t>
            </a:r>
            <a:endParaRPr lang="en-US" dirty="0"/>
          </a:p>
        </p:txBody>
      </p:sp>
    </p:spTree>
    <p:extLst>
      <p:ext uri="{BB962C8B-B14F-4D97-AF65-F5344CB8AC3E}">
        <p14:creationId xmlns:p14="http://schemas.microsoft.com/office/powerpoint/2010/main" val="4253185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SphinX</a:t>
            </a:r>
            <a:endParaRPr lang="en-US" dirty="0"/>
          </a:p>
        </p:txBody>
      </p:sp>
      <p:sp>
        <p:nvSpPr>
          <p:cNvPr id="3" name="Content Placeholder 2"/>
          <p:cNvSpPr>
            <a:spLocks noGrp="1"/>
          </p:cNvSpPr>
          <p:nvPr>
            <p:ph idx="1"/>
          </p:nvPr>
        </p:nvSpPr>
        <p:spPr/>
        <p:txBody>
          <a:bodyPr/>
          <a:lstStyle/>
          <a:p>
            <a:r>
              <a:rPr lang="en-US" dirty="0" smtClean="0"/>
              <a:t>Sphinx documentation requires a variety of source files which are housed within a single source directory.</a:t>
            </a:r>
            <a:br>
              <a:rPr lang="en-US" dirty="0" smtClean="0"/>
            </a:br>
            <a:r>
              <a:rPr lang="en-US" dirty="0" smtClean="0"/>
              <a:t/>
            </a:r>
            <a:br>
              <a:rPr lang="en-US" dirty="0" smtClean="0"/>
            </a:br>
            <a:r>
              <a:rPr lang="en-US" dirty="0" smtClean="0"/>
              <a:t>The central component of the source directory is the conf.py file which configures all aspects of a Sphinx project.</a:t>
            </a:r>
          </a:p>
          <a:p>
            <a:r>
              <a:rPr lang="en-US" dirty="0" smtClean="0"/>
              <a:t>The easiest way to get a Sphinx project started is to issue the following command: </a:t>
            </a:r>
            <a:br>
              <a:rPr lang="en-US" dirty="0" smtClean="0"/>
            </a:br>
            <a:r>
              <a:rPr lang="en-US" dirty="0" smtClean="0">
                <a:latin typeface="Consolas" panose="020B0609020204030204" pitchFamily="49" charset="0"/>
                <a:cs typeface="Consolas" panose="020B0609020204030204" pitchFamily="49" charset="0"/>
              </a:rPr>
              <a:t/>
            </a:r>
            <a:br>
              <a:rPr lang="en-US" dirty="0" smtClean="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 </a:t>
            </a:r>
            <a:r>
              <a:rPr lang="en-US" dirty="0" smtClean="0">
                <a:latin typeface="Consolas" panose="020B0609020204030204" pitchFamily="49" charset="0"/>
                <a:cs typeface="Consolas" panose="020B0609020204030204" pitchFamily="49" charset="0"/>
              </a:rPr>
              <a:t>sphinx-</a:t>
            </a:r>
            <a:r>
              <a:rPr lang="en-US" dirty="0" err="1" smtClean="0">
                <a:latin typeface="Consolas" panose="020B0609020204030204" pitchFamily="49" charset="0"/>
                <a:cs typeface="Consolas" panose="020B0609020204030204" pitchFamily="49" charset="0"/>
              </a:rPr>
              <a:t>quickstart</a:t>
            </a:r>
            <a:r>
              <a:rPr lang="en-US" dirty="0" smtClean="0">
                <a:latin typeface="Consolas" panose="020B0609020204030204" pitchFamily="49" charset="0"/>
                <a:cs typeface="Consolas" panose="020B0609020204030204" pitchFamily="49" charset="0"/>
              </a:rPr>
              <a:t/>
            </a:r>
            <a:br>
              <a:rPr lang="en-US" dirty="0" smtClean="0">
                <a:latin typeface="Consolas" panose="020B0609020204030204" pitchFamily="49" charset="0"/>
                <a:cs typeface="Consolas" panose="020B0609020204030204" pitchFamily="49" charset="0"/>
              </a:rPr>
            </a:br>
            <a:r>
              <a:rPr lang="en-US" dirty="0" smtClean="0">
                <a:cs typeface="Consolas" panose="020B0609020204030204" pitchFamily="49" charset="0"/>
              </a:rPr>
              <a:t/>
            </a:r>
            <a:br>
              <a:rPr lang="en-US" dirty="0" smtClean="0">
                <a:cs typeface="Consolas" panose="020B0609020204030204" pitchFamily="49" charset="0"/>
              </a:rPr>
            </a:br>
            <a:r>
              <a:rPr lang="en-US" dirty="0" smtClean="0">
                <a:cs typeface="Consolas" panose="020B0609020204030204" pitchFamily="49" charset="0"/>
              </a:rPr>
              <a:t>This will guide you through generating a source directory and a default typical conf.py.</a:t>
            </a:r>
            <a:endParaRPr lang="en-US" dirty="0">
              <a:cs typeface="Consolas" panose="020B0609020204030204" pitchFamily="49" charset="0"/>
            </a:endParaRPr>
          </a:p>
        </p:txBody>
      </p:sp>
    </p:spTree>
    <p:extLst>
      <p:ext uri="{BB962C8B-B14F-4D97-AF65-F5344CB8AC3E}">
        <p14:creationId xmlns:p14="http://schemas.microsoft.com/office/powerpoint/2010/main" val="3751837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quickstart</a:t>
            </a:r>
            <a:endParaRPr lang="en-US" dirty="0"/>
          </a:p>
        </p:txBody>
      </p:sp>
      <p:sp>
        <p:nvSpPr>
          <p:cNvPr id="3" name="Content Placeholder 2"/>
          <p:cNvSpPr>
            <a:spLocks noGrp="1"/>
          </p:cNvSpPr>
          <p:nvPr>
            <p:ph idx="1"/>
          </p:nvPr>
        </p:nvSpPr>
        <p:spPr>
          <a:xfrm>
            <a:off x="1024129" y="2286000"/>
            <a:ext cx="4439694" cy="4023360"/>
          </a:xfrm>
        </p:spPr>
        <p:txBody>
          <a:bodyPr/>
          <a:lstStyle/>
          <a:p>
            <a:pPr marL="0" indent="0">
              <a:buNone/>
            </a:pPr>
            <a:r>
              <a:rPr lang="en-US" dirty="0" smtClean="0"/>
              <a:t>By default, </a:t>
            </a:r>
            <a:r>
              <a:rPr lang="en-US" dirty="0" err="1" smtClean="0"/>
              <a:t>quickstart</a:t>
            </a:r>
            <a:r>
              <a:rPr lang="en-US" dirty="0" smtClean="0"/>
              <a:t> creates </a:t>
            </a:r>
            <a:r>
              <a:rPr lang="en-US" dirty="0"/>
              <a:t>a source directory with conf.py and a master document, </a:t>
            </a:r>
            <a:r>
              <a:rPr lang="en-US" dirty="0" err="1" smtClean="0"/>
              <a:t>index.rst</a:t>
            </a:r>
            <a:r>
              <a:rPr lang="en-US" dirty="0" smtClean="0"/>
              <a:t>.</a:t>
            </a:r>
            <a:br>
              <a:rPr lang="en-US" dirty="0" smtClean="0"/>
            </a:br>
            <a:r>
              <a:rPr lang="en-US" dirty="0" smtClean="0"/>
              <a:t/>
            </a:r>
            <a:br>
              <a:rPr lang="en-US" dirty="0" smtClean="0"/>
            </a:br>
            <a:r>
              <a:rPr lang="en-US" dirty="0" smtClean="0"/>
              <a:t>The </a:t>
            </a:r>
            <a:r>
              <a:rPr lang="en-US" dirty="0"/>
              <a:t>main function of the master document is to serve as a welcome page, and to contain the root of the “table of contents tree” (or </a:t>
            </a:r>
            <a:r>
              <a:rPr lang="en-US" dirty="0" err="1"/>
              <a:t>toctree</a:t>
            </a:r>
            <a:r>
              <a:rPr lang="en-US" dirty="0" smtClean="0"/>
              <a:t>), which connects multiple </a:t>
            </a:r>
            <a:r>
              <a:rPr lang="en-US" dirty="0" err="1" smtClean="0"/>
              <a:t>rst</a:t>
            </a:r>
            <a:r>
              <a:rPr lang="en-US" dirty="0" smtClean="0"/>
              <a:t> files into a single hierarchy. </a:t>
            </a:r>
            <a:endParaRPr lang="en-US" dirty="0"/>
          </a:p>
        </p:txBody>
      </p:sp>
      <p:sp>
        <p:nvSpPr>
          <p:cNvPr id="4" name="Rectangle 3"/>
          <p:cNvSpPr/>
          <p:nvPr/>
        </p:nvSpPr>
        <p:spPr>
          <a:xfrm>
            <a:off x="5565422" y="677049"/>
            <a:ext cx="6197600" cy="5632311"/>
          </a:xfrm>
          <a:prstGeom prst="rect">
            <a:avLst/>
          </a:prstGeom>
        </p:spPr>
        <p:txBody>
          <a:bodyPr wrap="square">
            <a:spAutoFit/>
          </a:bodyPr>
          <a:lstStyle/>
          <a:p>
            <a:r>
              <a:rPr lang="en-US" dirty="0" err="1" smtClean="0"/>
              <a:t>ticket_app</a:t>
            </a:r>
            <a:r>
              <a:rPr lang="en-US" dirty="0" smtClean="0"/>
              <a:t>/docs</a:t>
            </a:r>
            <a:r>
              <a:rPr lang="en-US" dirty="0"/>
              <a:t>$ sphinx-</a:t>
            </a:r>
            <a:r>
              <a:rPr lang="en-US" dirty="0" err="1"/>
              <a:t>quickstart</a:t>
            </a:r>
            <a:endParaRPr lang="en-US" dirty="0"/>
          </a:p>
          <a:p>
            <a:r>
              <a:rPr lang="en-US" dirty="0"/>
              <a:t>Welcome to the Sphinx 1.2.3 </a:t>
            </a:r>
            <a:r>
              <a:rPr lang="en-US" dirty="0" err="1"/>
              <a:t>quickstart</a:t>
            </a:r>
            <a:r>
              <a:rPr lang="en-US" dirty="0"/>
              <a:t> utility.</a:t>
            </a:r>
          </a:p>
          <a:p>
            <a:endParaRPr lang="en-US" dirty="0"/>
          </a:p>
          <a:p>
            <a:r>
              <a:rPr lang="en-US" dirty="0"/>
              <a:t>Please enter values for the following settings (just press Enter to</a:t>
            </a:r>
          </a:p>
          <a:p>
            <a:r>
              <a:rPr lang="en-US" dirty="0"/>
              <a:t>accept a default value, if one is given in brackets).</a:t>
            </a:r>
          </a:p>
          <a:p>
            <a:endParaRPr lang="en-US" dirty="0"/>
          </a:p>
          <a:p>
            <a:r>
              <a:rPr lang="en-US" dirty="0"/>
              <a:t>Enter the root path for documentation.</a:t>
            </a:r>
          </a:p>
          <a:p>
            <a:r>
              <a:rPr lang="en-US" dirty="0"/>
              <a:t>&gt; Root path for the documentation [.]: </a:t>
            </a:r>
          </a:p>
          <a:p>
            <a:r>
              <a:rPr lang="en-US" dirty="0"/>
              <a:t>...</a:t>
            </a:r>
          </a:p>
          <a:p>
            <a:r>
              <a:rPr lang="en-US" dirty="0"/>
              <a:t>Finished: An initial directory structure has been created.</a:t>
            </a:r>
          </a:p>
          <a:p>
            <a:endParaRPr lang="en-US" dirty="0"/>
          </a:p>
          <a:p>
            <a:r>
              <a:rPr lang="en-US" dirty="0"/>
              <a:t>You should now populate your master file ./</a:t>
            </a:r>
            <a:r>
              <a:rPr lang="en-US" dirty="0" err="1"/>
              <a:t>index.rst</a:t>
            </a:r>
            <a:r>
              <a:rPr lang="en-US" dirty="0"/>
              <a:t> and create other </a:t>
            </a:r>
            <a:r>
              <a:rPr lang="en-US" dirty="0" smtClean="0"/>
              <a:t>documentation source </a:t>
            </a:r>
            <a:r>
              <a:rPr lang="en-US" dirty="0"/>
              <a:t>files. Use the </a:t>
            </a:r>
            <a:r>
              <a:rPr lang="en-US" dirty="0" err="1"/>
              <a:t>Makefile</a:t>
            </a:r>
            <a:r>
              <a:rPr lang="en-US" dirty="0"/>
              <a:t> to build the docs, like so:</a:t>
            </a:r>
          </a:p>
          <a:p>
            <a:r>
              <a:rPr lang="en-US" dirty="0"/>
              <a:t>   make builder</a:t>
            </a:r>
          </a:p>
          <a:p>
            <a:r>
              <a:rPr lang="en-US" dirty="0"/>
              <a:t>where "builder" is one of the supported builders, e.g. html, latex or </a:t>
            </a:r>
            <a:r>
              <a:rPr lang="en-US" dirty="0" err="1"/>
              <a:t>linkcheck</a:t>
            </a:r>
            <a:r>
              <a:rPr lang="en-US" dirty="0"/>
              <a:t>.</a:t>
            </a:r>
          </a:p>
          <a:p>
            <a:endParaRPr lang="en-US" dirty="0"/>
          </a:p>
          <a:p>
            <a:r>
              <a:rPr lang="en-US" dirty="0" err="1" smtClean="0"/>
              <a:t>ticket_app</a:t>
            </a:r>
            <a:r>
              <a:rPr lang="en-US" dirty="0" smtClean="0"/>
              <a:t>/docs</a:t>
            </a:r>
            <a:r>
              <a:rPr lang="en-US" dirty="0"/>
              <a:t>$ ls</a:t>
            </a:r>
          </a:p>
          <a:p>
            <a:r>
              <a:rPr lang="en-US" dirty="0"/>
              <a:t>_build  conf.py  </a:t>
            </a:r>
            <a:r>
              <a:rPr lang="en-US" dirty="0" err="1"/>
              <a:t>index.rst</a:t>
            </a:r>
            <a:r>
              <a:rPr lang="en-US" dirty="0"/>
              <a:t>  make.bat  </a:t>
            </a:r>
            <a:r>
              <a:rPr lang="en-US" dirty="0" err="1"/>
              <a:t>Makefile</a:t>
            </a:r>
            <a:r>
              <a:rPr lang="en-US" dirty="0"/>
              <a:t>  _static  _templates</a:t>
            </a:r>
          </a:p>
        </p:txBody>
      </p:sp>
    </p:spTree>
    <p:extLst>
      <p:ext uri="{BB962C8B-B14F-4D97-AF65-F5344CB8AC3E}">
        <p14:creationId xmlns:p14="http://schemas.microsoft.com/office/powerpoint/2010/main" val="10291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Index.rst</a:t>
            </a:r>
            <a:endParaRPr lang="en-US" dirty="0"/>
          </a:p>
        </p:txBody>
      </p:sp>
      <p:sp>
        <p:nvSpPr>
          <p:cNvPr id="3" name="Content Placeholder 2"/>
          <p:cNvSpPr>
            <a:spLocks noGrp="1"/>
          </p:cNvSpPr>
          <p:nvPr>
            <p:ph idx="1"/>
          </p:nvPr>
        </p:nvSpPr>
        <p:spPr>
          <a:xfrm>
            <a:off x="1024129" y="2286000"/>
            <a:ext cx="4665472" cy="4023360"/>
          </a:xfrm>
        </p:spPr>
        <p:txBody>
          <a:bodyPr/>
          <a:lstStyle/>
          <a:p>
            <a:r>
              <a:rPr lang="en-US" dirty="0" smtClean="0"/>
              <a:t>Let’s take a look at the main </a:t>
            </a:r>
            <a:r>
              <a:rPr lang="en-US" dirty="0" err="1" smtClean="0"/>
              <a:t>index.rst</a:t>
            </a:r>
            <a:r>
              <a:rPr lang="en-US" dirty="0" smtClean="0"/>
              <a:t> they created for us.</a:t>
            </a:r>
            <a:br>
              <a:rPr lang="en-US" dirty="0" smtClean="0"/>
            </a:br>
            <a:r>
              <a:rPr lang="en-US" dirty="0" smtClean="0"/>
              <a:t/>
            </a:r>
            <a:br>
              <a:rPr lang="en-US" dirty="0" smtClean="0"/>
            </a:br>
            <a:r>
              <a:rPr lang="en-US" dirty="0" smtClean="0"/>
              <a:t>The </a:t>
            </a:r>
            <a:r>
              <a:rPr lang="en-US" dirty="0" err="1" smtClean="0"/>
              <a:t>toctree</a:t>
            </a:r>
            <a:r>
              <a:rPr lang="en-US" dirty="0" smtClean="0"/>
              <a:t> directive allows us to specify other .</a:t>
            </a:r>
            <a:r>
              <a:rPr lang="en-US" dirty="0" err="1" smtClean="0"/>
              <a:t>rst</a:t>
            </a:r>
            <a:r>
              <a:rPr lang="en-US" dirty="0" smtClean="0"/>
              <a:t> files to include in our documentation. </a:t>
            </a:r>
            <a:br>
              <a:rPr lang="en-US" dirty="0" smtClean="0"/>
            </a:br>
            <a:endParaRPr lang="en-US" dirty="0"/>
          </a:p>
        </p:txBody>
      </p:sp>
      <p:sp>
        <p:nvSpPr>
          <p:cNvPr id="5" name="Rectangle 4"/>
          <p:cNvSpPr/>
          <p:nvPr/>
        </p:nvSpPr>
        <p:spPr>
          <a:xfrm>
            <a:off x="5884164" y="1637437"/>
            <a:ext cx="6096000" cy="3416320"/>
          </a:xfrm>
          <a:prstGeom prst="rect">
            <a:avLst/>
          </a:prstGeom>
        </p:spPr>
        <p:txBody>
          <a:bodyPr>
            <a:spAutoFit/>
          </a:bodyPr>
          <a:lstStyle/>
          <a:p>
            <a:r>
              <a:rPr lang="en-US" dirty="0">
                <a:solidFill>
                  <a:srgbClr val="FFFFFF"/>
                </a:solidFill>
                <a:latin typeface="Courier New" panose="02070309020205020404" pitchFamily="49" charset="0"/>
              </a:rPr>
              <a:t>Welcome to Ticket Scraper's documentation!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Content</a:t>
            </a:r>
            <a:r>
              <a:rPr lang="en-US" dirty="0" smtClean="0">
                <a:solidFill>
                  <a:schemeClr val="tx1">
                    <a:lumMod val="95000"/>
                  </a:schemeClr>
                </a:solidFill>
                <a:latin typeface="Courier New" panose="02070309020205020404" pitchFamily="49" charset="0"/>
              </a:rPr>
              <a:t>s</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toctree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maxdepth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FF8000"/>
                </a:solidFill>
                <a:latin typeface="Courier New" panose="02070309020205020404" pitchFamily="49" charset="0"/>
              </a:rPr>
              <a:t>2</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Indices </a:t>
            </a:r>
            <a:r>
              <a:rPr lang="en-US" dirty="0">
                <a:solidFill>
                  <a:srgbClr val="FFFFFF"/>
                </a:solidFill>
                <a:latin typeface="Courier New" panose="02070309020205020404" pitchFamily="49" charset="0"/>
              </a:rPr>
              <a:t>and tables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ref</a:t>
            </a:r>
            <a:r>
              <a:rPr lang="en-US" b="1" dirty="0" smtClean="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genindex</a:t>
            </a:r>
            <a:r>
              <a:rPr lang="en-US" dirty="0">
                <a:solidFill>
                  <a:srgbClr val="66FF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ref</a:t>
            </a:r>
            <a:r>
              <a:rPr lang="en-US" b="1" dirty="0" smtClean="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modindex</a:t>
            </a:r>
            <a:r>
              <a:rPr lang="en-US" dirty="0">
                <a:solidFill>
                  <a:srgbClr val="66FF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ref</a:t>
            </a:r>
            <a:r>
              <a:rPr lang="en-US" b="1" dirty="0" err="1" smtClean="0">
                <a:solidFill>
                  <a:srgbClr val="FFCC00"/>
                </a:solidFill>
                <a:latin typeface="Courier New" panose="02070309020205020404" pitchFamily="49" charset="0"/>
              </a:rPr>
              <a:t>:</a:t>
            </a:r>
            <a:r>
              <a:rPr lang="en-US" dirty="0" err="1">
                <a:solidFill>
                  <a:srgbClr val="66FF00"/>
                </a:solidFill>
                <a:latin typeface="Courier New" panose="02070309020205020404" pitchFamily="49" charset="0"/>
              </a:rPr>
              <a:t>`search</a:t>
            </a:r>
            <a:r>
              <a:rPr lang="en-US" dirty="0">
                <a:solidFill>
                  <a:srgbClr val="66FF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3017995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Index.rst</a:t>
            </a:r>
            <a:endParaRPr lang="en-US" dirty="0"/>
          </a:p>
        </p:txBody>
      </p:sp>
      <p:sp>
        <p:nvSpPr>
          <p:cNvPr id="3" name="Content Placeholder 2"/>
          <p:cNvSpPr>
            <a:spLocks noGrp="1"/>
          </p:cNvSpPr>
          <p:nvPr>
            <p:ph idx="1"/>
          </p:nvPr>
        </p:nvSpPr>
        <p:spPr>
          <a:xfrm>
            <a:off x="1024129" y="2286000"/>
            <a:ext cx="4665472" cy="4023360"/>
          </a:xfrm>
        </p:spPr>
        <p:txBody>
          <a:bodyPr>
            <a:normAutofit lnSpcReduction="10000"/>
          </a:bodyPr>
          <a:lstStyle/>
          <a:p>
            <a:r>
              <a:rPr lang="en-US" dirty="0" smtClean="0"/>
              <a:t>Let’s take a look at the main </a:t>
            </a:r>
            <a:r>
              <a:rPr lang="en-US" dirty="0" err="1" smtClean="0"/>
              <a:t>index.rst</a:t>
            </a:r>
            <a:r>
              <a:rPr lang="en-US" dirty="0" smtClean="0"/>
              <a:t> they created for us.</a:t>
            </a:r>
            <a:br>
              <a:rPr lang="en-US" dirty="0" smtClean="0"/>
            </a:br>
            <a:r>
              <a:rPr lang="en-US" dirty="0" smtClean="0"/>
              <a:t/>
            </a:r>
            <a:br>
              <a:rPr lang="en-US" dirty="0" smtClean="0"/>
            </a:br>
            <a:r>
              <a:rPr lang="en-US" dirty="0" smtClean="0"/>
              <a:t>The </a:t>
            </a:r>
            <a:r>
              <a:rPr lang="en-US" dirty="0" err="1" smtClean="0"/>
              <a:t>toctree</a:t>
            </a:r>
            <a:r>
              <a:rPr lang="en-US" dirty="0" smtClean="0"/>
              <a:t> directive allows us to specify other .</a:t>
            </a:r>
            <a:r>
              <a:rPr lang="en-US" dirty="0" err="1" smtClean="0"/>
              <a:t>rst</a:t>
            </a:r>
            <a:r>
              <a:rPr lang="en-US" dirty="0" smtClean="0"/>
              <a:t> files to include in our documentation. </a:t>
            </a:r>
            <a:br>
              <a:rPr lang="en-US" dirty="0" smtClean="0"/>
            </a:br>
            <a:r>
              <a:rPr lang="en-US" dirty="0" smtClean="0"/>
              <a:t/>
            </a:r>
            <a:br>
              <a:rPr lang="en-US" dirty="0" smtClean="0"/>
            </a:br>
            <a:r>
              <a:rPr lang="en-US" dirty="0" smtClean="0"/>
              <a:t>We’ve currently added two local .</a:t>
            </a:r>
            <a:r>
              <a:rPr lang="en-US" dirty="0" err="1" smtClean="0"/>
              <a:t>rst</a:t>
            </a:r>
            <a:r>
              <a:rPr lang="en-US" dirty="0" smtClean="0"/>
              <a:t> files. These files themselves may also have </a:t>
            </a:r>
            <a:r>
              <a:rPr lang="en-US" dirty="0" err="1" smtClean="0"/>
              <a:t>toctree</a:t>
            </a:r>
            <a:r>
              <a:rPr lang="en-US" dirty="0" smtClean="0"/>
              <a:t> directives which are used to grow the tree. </a:t>
            </a:r>
            <a:br>
              <a:rPr lang="en-US" dirty="0" smtClean="0"/>
            </a:br>
            <a:r>
              <a:rPr lang="en-US" dirty="0" smtClean="0"/>
              <a:t/>
            </a:r>
            <a:br>
              <a:rPr lang="en-US" dirty="0" smtClean="0"/>
            </a:br>
            <a:r>
              <a:rPr lang="en-US" dirty="0" smtClean="0"/>
              <a:t>* Leave off the extension and use ‘/’ for directories. </a:t>
            </a:r>
            <a:endParaRPr lang="en-US" dirty="0"/>
          </a:p>
        </p:txBody>
      </p:sp>
      <p:sp>
        <p:nvSpPr>
          <p:cNvPr id="5" name="Rectangle 4"/>
          <p:cNvSpPr/>
          <p:nvPr/>
        </p:nvSpPr>
        <p:spPr>
          <a:xfrm>
            <a:off x="5978012" y="2084832"/>
            <a:ext cx="6096000" cy="2585323"/>
          </a:xfrm>
          <a:prstGeom prst="rect">
            <a:avLst/>
          </a:prstGeom>
        </p:spPr>
        <p:txBody>
          <a:bodyPr>
            <a:spAutoFit/>
          </a:bodyPr>
          <a:lstStyle/>
          <a:p>
            <a:r>
              <a:rPr lang="en-US" dirty="0">
                <a:solidFill>
                  <a:srgbClr val="FFFFFF"/>
                </a:solidFill>
                <a:latin typeface="Courier New" panose="02070309020205020404" pitchFamily="49" charset="0"/>
              </a:rPr>
              <a:t>Welcome to Ticket Scraper's documentation!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Contents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toctree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maxdepth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FF8000"/>
                </a:solidFill>
                <a:latin typeface="Courier New" panose="02070309020205020404" pitchFamily="49" charset="0"/>
              </a:rPr>
              <a:t>2</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intro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tech </a:t>
            </a:r>
            <a:endParaRPr lang="en-US" dirty="0">
              <a:effectLst/>
            </a:endParaRPr>
          </a:p>
        </p:txBody>
      </p:sp>
    </p:spTree>
    <p:extLst>
      <p:ext uri="{BB962C8B-B14F-4D97-AF65-F5344CB8AC3E}">
        <p14:creationId xmlns:p14="http://schemas.microsoft.com/office/powerpoint/2010/main" val="384462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reStructuredtext</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 </a:t>
            </a:r>
            <a:r>
              <a:rPr lang="en-US" i="1" dirty="0" smtClean="0"/>
              <a:t>Paragraphs</a:t>
            </a:r>
            <a:r>
              <a:rPr lang="en-US" dirty="0" smtClean="0"/>
              <a:t>: chunks </a:t>
            </a:r>
            <a:r>
              <a:rPr lang="en-US" dirty="0"/>
              <a:t>of text separated by one or more blank lines. A</a:t>
            </a:r>
            <a:r>
              <a:rPr lang="en-US" dirty="0" smtClean="0"/>
              <a:t>ll </a:t>
            </a:r>
            <a:r>
              <a:rPr lang="en-US" dirty="0"/>
              <a:t>lines of the same paragraph must be left-aligned to the same level of indentation</a:t>
            </a:r>
            <a:r>
              <a:rPr lang="en-US" dirty="0" smtClean="0"/>
              <a:t>.</a:t>
            </a:r>
          </a:p>
          <a:p>
            <a:pPr>
              <a:buFont typeface="Arial" panose="020B0604020202020204" pitchFamily="34" charset="0"/>
              <a:buChar char="•"/>
            </a:pPr>
            <a:r>
              <a:rPr lang="en-US" dirty="0"/>
              <a:t> </a:t>
            </a:r>
            <a:r>
              <a:rPr lang="en-US" dirty="0" smtClean="0"/>
              <a:t>Inline Markup</a:t>
            </a:r>
          </a:p>
          <a:p>
            <a:pPr lvl="1">
              <a:buFont typeface="Arial" panose="020B0604020202020204" pitchFamily="34" charset="0"/>
              <a:buChar char="•"/>
            </a:pPr>
            <a:r>
              <a:rPr lang="en-US" dirty="0"/>
              <a:t> </a:t>
            </a:r>
            <a:r>
              <a:rPr lang="en-US" dirty="0" smtClean="0"/>
              <a:t>*emphasis* </a:t>
            </a:r>
            <a:r>
              <a:rPr lang="en-US" dirty="0" smtClean="0">
                <a:sym typeface="Wingdings" panose="05000000000000000000" pitchFamily="2" charset="2"/>
              </a:rPr>
              <a:t> </a:t>
            </a:r>
            <a:r>
              <a:rPr lang="en-US" i="1" dirty="0" smtClean="0">
                <a:sym typeface="Wingdings" panose="05000000000000000000" pitchFamily="2" charset="2"/>
              </a:rPr>
              <a:t>emphasis</a:t>
            </a:r>
            <a:endParaRPr lang="en-US" i="1" dirty="0" smtClean="0"/>
          </a:p>
          <a:p>
            <a:pPr lvl="1">
              <a:buFont typeface="Arial" panose="020B0604020202020204" pitchFamily="34" charset="0"/>
              <a:buChar char="•"/>
            </a:pPr>
            <a:r>
              <a:rPr lang="en-US" dirty="0"/>
              <a:t> </a:t>
            </a:r>
            <a:r>
              <a:rPr lang="en-US" dirty="0" smtClean="0"/>
              <a:t>**strong emphasis** </a:t>
            </a:r>
            <a:r>
              <a:rPr lang="en-US" dirty="0" smtClean="0">
                <a:sym typeface="Wingdings" panose="05000000000000000000" pitchFamily="2" charset="2"/>
              </a:rPr>
              <a:t> </a:t>
            </a:r>
            <a:r>
              <a:rPr lang="en-US" b="1" dirty="0" smtClean="0">
                <a:sym typeface="Wingdings" panose="05000000000000000000" pitchFamily="2" charset="2"/>
              </a:rPr>
              <a:t>emphasis</a:t>
            </a:r>
            <a:endParaRPr lang="en-US" b="1" dirty="0" smtClean="0"/>
          </a:p>
          <a:p>
            <a:pPr lvl="1">
              <a:buFont typeface="Arial" panose="020B0604020202020204" pitchFamily="34" charset="0"/>
              <a:buChar char="•"/>
            </a:pPr>
            <a:r>
              <a:rPr lang="en-US" dirty="0"/>
              <a:t> </a:t>
            </a:r>
            <a:r>
              <a:rPr lang="en-US" dirty="0" smtClean="0"/>
              <a:t>``code snippet`` -- Note the </a:t>
            </a:r>
            <a:r>
              <a:rPr lang="en-US" dirty="0" err="1" smtClean="0"/>
              <a:t>backquotes</a:t>
            </a:r>
            <a:r>
              <a:rPr lang="en-US" dirty="0" smtClean="0"/>
              <a:t>. </a:t>
            </a:r>
          </a:p>
          <a:p>
            <a:pPr lvl="1">
              <a:buFont typeface="Arial" panose="020B0604020202020204" pitchFamily="34" charset="0"/>
              <a:buChar char="•"/>
            </a:pPr>
            <a:r>
              <a:rPr lang="en-US" dirty="0"/>
              <a:t> </a:t>
            </a:r>
            <a:r>
              <a:rPr lang="en-US" dirty="0" smtClean="0"/>
              <a:t>Escape special characters (e.g. asterisks) with a backslash. </a:t>
            </a:r>
          </a:p>
          <a:p>
            <a:pPr lvl="1">
              <a:buFont typeface="Arial" panose="020B0604020202020204" pitchFamily="34" charset="0"/>
              <a:buChar char="•"/>
            </a:pPr>
            <a:r>
              <a:rPr lang="en-US" dirty="0"/>
              <a:t> </a:t>
            </a:r>
            <a:r>
              <a:rPr lang="en-US" dirty="0" smtClean="0"/>
              <a:t>May not be nested and content must start and end with non-whitespace.</a:t>
            </a:r>
          </a:p>
          <a:p>
            <a:pPr>
              <a:buFont typeface="Arial" panose="020B0604020202020204" pitchFamily="34" charset="0"/>
              <a:buChar char="•"/>
            </a:pPr>
            <a:r>
              <a:rPr lang="en-US" dirty="0"/>
              <a:t> I</a:t>
            </a:r>
            <a:r>
              <a:rPr lang="en-US" dirty="0" smtClean="0"/>
              <a:t>nterpreted </a:t>
            </a:r>
            <a:r>
              <a:rPr lang="en-US" dirty="0"/>
              <a:t>T</a:t>
            </a:r>
            <a:r>
              <a:rPr lang="en-US" dirty="0" smtClean="0"/>
              <a:t>ext Roles </a:t>
            </a:r>
            <a:r>
              <a:rPr lang="en-US" dirty="0" smtClean="0">
                <a:sym typeface="Wingdings" panose="05000000000000000000" pitchFamily="2" charset="2"/>
              </a:rPr>
              <a:t> :</a:t>
            </a:r>
            <a:r>
              <a:rPr lang="en-US" dirty="0" err="1" smtClean="0">
                <a:sym typeface="Wingdings" panose="05000000000000000000" pitchFamily="2" charset="2"/>
              </a:rPr>
              <a:t>rolename</a:t>
            </a:r>
            <a:r>
              <a:rPr lang="en-US" dirty="0" smtClean="0">
                <a:sym typeface="Wingdings" panose="05000000000000000000" pitchFamily="2" charset="2"/>
              </a:rPr>
              <a:t>: `content`</a:t>
            </a:r>
          </a:p>
          <a:p>
            <a:pPr lvl="1">
              <a:buFont typeface="Arial" panose="020B0604020202020204" pitchFamily="34" charset="0"/>
              <a:buChar char="•"/>
            </a:pPr>
            <a:r>
              <a:rPr lang="en-US" dirty="0">
                <a:sym typeface="Wingdings" panose="05000000000000000000" pitchFamily="2" charset="2"/>
              </a:rPr>
              <a:t> </a:t>
            </a:r>
            <a:r>
              <a:rPr lang="en-US" dirty="0" smtClean="0">
                <a:sym typeface="Wingdings" panose="05000000000000000000" pitchFamily="2" charset="2"/>
              </a:rPr>
              <a:t>Standard roles: emphasis, strong, literal, subscript, superscript, etc.</a:t>
            </a:r>
            <a:endParaRPr lang="en-US" dirty="0"/>
          </a:p>
        </p:txBody>
      </p:sp>
    </p:spTree>
    <p:extLst>
      <p:ext uri="{BB962C8B-B14F-4D97-AF65-F5344CB8AC3E}">
        <p14:creationId xmlns:p14="http://schemas.microsoft.com/office/powerpoint/2010/main" val="39972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restructuredtext</a:t>
            </a:r>
            <a:endParaRPr lang="en-US" dirty="0"/>
          </a:p>
        </p:txBody>
      </p:sp>
      <p:sp>
        <p:nvSpPr>
          <p:cNvPr id="3" name="Content Placeholder 2"/>
          <p:cNvSpPr>
            <a:spLocks noGrp="1"/>
          </p:cNvSpPr>
          <p:nvPr>
            <p:ph idx="1"/>
          </p:nvPr>
        </p:nvSpPr>
        <p:spPr>
          <a:xfrm>
            <a:off x="1024129" y="2286000"/>
            <a:ext cx="5997560" cy="4023360"/>
          </a:xfrm>
        </p:spPr>
        <p:txBody>
          <a:bodyPr/>
          <a:lstStyle/>
          <a:p>
            <a:pPr>
              <a:buFont typeface="Arial" panose="020B0604020202020204" pitchFamily="34" charset="0"/>
              <a:buChar char="•"/>
            </a:pPr>
            <a:r>
              <a:rPr lang="en-US" dirty="0" smtClean="0"/>
              <a:t> Lists: just place list markup at start of paragraph and indent accordingly. </a:t>
            </a:r>
          </a:p>
          <a:p>
            <a:pPr lvl="1">
              <a:buFont typeface="Arial" panose="020B0604020202020204" pitchFamily="34" charset="0"/>
              <a:buChar char="•"/>
            </a:pPr>
            <a:r>
              <a:rPr lang="en-US" dirty="0"/>
              <a:t> </a:t>
            </a:r>
            <a:r>
              <a:rPr lang="en-US" dirty="0" smtClean="0"/>
              <a:t>‘*’ indicated bulleted list. </a:t>
            </a:r>
          </a:p>
          <a:p>
            <a:pPr lvl="1">
              <a:buFont typeface="Arial" panose="020B0604020202020204" pitchFamily="34" charset="0"/>
              <a:buChar char="•"/>
            </a:pPr>
            <a:r>
              <a:rPr lang="en-US" dirty="0"/>
              <a:t> </a:t>
            </a:r>
            <a:r>
              <a:rPr lang="en-US" dirty="0" smtClean="0"/>
              <a:t>‘1’, ‘2’, ‘3’, </a:t>
            </a:r>
            <a:r>
              <a:rPr lang="en-US" dirty="0" err="1" smtClean="0"/>
              <a:t>etc</a:t>
            </a:r>
            <a:r>
              <a:rPr lang="en-US" dirty="0" smtClean="0"/>
              <a:t> for manually numbered lists. </a:t>
            </a:r>
          </a:p>
          <a:p>
            <a:pPr lvl="1">
              <a:buFont typeface="Arial" panose="020B0604020202020204" pitchFamily="34" charset="0"/>
              <a:buChar char="•"/>
            </a:pPr>
            <a:r>
              <a:rPr lang="en-US" dirty="0"/>
              <a:t> </a:t>
            </a:r>
            <a:r>
              <a:rPr lang="en-US" dirty="0" smtClean="0"/>
              <a:t>‘#’ for auto-numbered lists. </a:t>
            </a:r>
          </a:p>
          <a:p>
            <a:pPr>
              <a:buFont typeface="Arial" panose="020B0604020202020204" pitchFamily="34" charset="0"/>
              <a:buChar char="•"/>
            </a:pPr>
            <a:r>
              <a:rPr lang="en-US" dirty="0"/>
              <a:t> </a:t>
            </a:r>
            <a:r>
              <a:rPr lang="en-US" dirty="0" smtClean="0"/>
              <a:t>Preserve line breaks with ‘|’. </a:t>
            </a:r>
          </a:p>
          <a:p>
            <a:pPr marL="0" indent="0">
              <a:buNone/>
            </a:pPr>
            <a:endParaRPr lang="en-US" dirty="0"/>
          </a:p>
        </p:txBody>
      </p:sp>
      <p:sp>
        <p:nvSpPr>
          <p:cNvPr id="5" name="Rectangle 4"/>
          <p:cNvSpPr/>
          <p:nvPr/>
        </p:nvSpPr>
        <p:spPr>
          <a:xfrm>
            <a:off x="6459793" y="3282017"/>
            <a:ext cx="5230761" cy="2031325"/>
          </a:xfrm>
          <a:prstGeom prst="rect">
            <a:avLst/>
          </a:prstGeom>
        </p:spPr>
        <p:txBody>
          <a:bodyPr wrap="square">
            <a:spAutoFit/>
          </a:bodyPr>
          <a:lstStyle/>
          <a:p>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this is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 list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with a nested list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and some </a:t>
            </a:r>
            <a:r>
              <a:rPr lang="en-US" dirty="0" err="1">
                <a:solidFill>
                  <a:srgbClr val="FFFFFF"/>
                </a:solidFill>
                <a:latin typeface="Courier New" panose="02070309020205020404" pitchFamily="49" charset="0"/>
              </a:rPr>
              <a:t>subitems</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and here the parent list continues </a:t>
            </a:r>
            <a:endParaRPr lang="en-US" dirty="0">
              <a:effectLst/>
            </a:endParaRPr>
          </a:p>
        </p:txBody>
      </p:sp>
    </p:spTree>
    <p:extLst>
      <p:ext uri="{BB962C8B-B14F-4D97-AF65-F5344CB8AC3E}">
        <p14:creationId xmlns:p14="http://schemas.microsoft.com/office/powerpoint/2010/main" val="4056127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tools</a:t>
            </a:r>
            <a:endParaRPr lang="en-US" dirty="0"/>
          </a:p>
        </p:txBody>
      </p:sp>
      <p:sp>
        <p:nvSpPr>
          <p:cNvPr id="3" name="Content Placeholder 2"/>
          <p:cNvSpPr>
            <a:spLocks noGrp="1"/>
          </p:cNvSpPr>
          <p:nvPr>
            <p:ph idx="1"/>
          </p:nvPr>
        </p:nvSpPr>
        <p:spPr/>
        <p:txBody>
          <a:bodyPr/>
          <a:lstStyle/>
          <a:p>
            <a:r>
              <a:rPr lang="en-US" dirty="0" smtClean="0"/>
              <a:t>Since you are all still in the earlier stages of your semester-long projects, now is a good time to cover some useful modules and tools for managing larger Python projects (especially ones that involve multiple people).</a:t>
            </a:r>
          </a:p>
          <a:p>
            <a:pPr>
              <a:buFont typeface="Arial" panose="020B0604020202020204" pitchFamily="34" charset="0"/>
              <a:buChar char="•"/>
            </a:pPr>
            <a:r>
              <a:rPr lang="en-US" dirty="0"/>
              <a:t> </a:t>
            </a:r>
            <a:r>
              <a:rPr lang="en-US" dirty="0" err="1" smtClean="0"/>
              <a:t>virtualenv</a:t>
            </a:r>
            <a:endParaRPr lang="en-US" dirty="0" smtClean="0"/>
          </a:p>
          <a:p>
            <a:pPr>
              <a:buFont typeface="Arial" panose="020B0604020202020204" pitchFamily="34" charset="0"/>
              <a:buChar char="•"/>
            </a:pPr>
            <a:r>
              <a:rPr lang="en-US" dirty="0"/>
              <a:t> </a:t>
            </a:r>
            <a:r>
              <a:rPr lang="en-US" dirty="0" smtClean="0"/>
              <a:t>documenting</a:t>
            </a:r>
          </a:p>
          <a:p>
            <a:pPr>
              <a:buFont typeface="Arial" panose="020B0604020202020204" pitchFamily="34" charset="0"/>
              <a:buChar char="•"/>
            </a:pPr>
            <a:r>
              <a:rPr lang="en-US" dirty="0"/>
              <a:t> </a:t>
            </a:r>
            <a:r>
              <a:rPr lang="en-US" dirty="0" smtClean="0"/>
              <a:t>logging</a:t>
            </a:r>
          </a:p>
          <a:p>
            <a:pPr>
              <a:buFont typeface="Arial" panose="020B0604020202020204" pitchFamily="34" charset="0"/>
              <a:buChar char="•"/>
            </a:pPr>
            <a:r>
              <a:rPr lang="en-US" dirty="0"/>
              <a:t> </a:t>
            </a:r>
            <a:r>
              <a:rPr lang="en-US" dirty="0" smtClean="0"/>
              <a:t>unit testing</a:t>
            </a:r>
          </a:p>
          <a:p>
            <a:pPr marL="0" indent="0">
              <a:buNone/>
            </a:pPr>
            <a:endParaRPr lang="en-US" dirty="0" smtClean="0"/>
          </a:p>
        </p:txBody>
      </p:sp>
    </p:spTree>
    <p:extLst>
      <p:ext uri="{BB962C8B-B14F-4D97-AF65-F5344CB8AC3E}">
        <p14:creationId xmlns:p14="http://schemas.microsoft.com/office/powerpoint/2010/main" val="179431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Restructuredtext</a:t>
            </a:r>
            <a:endParaRPr lang="en-US" dirty="0"/>
          </a:p>
        </p:txBody>
      </p:sp>
      <p:sp>
        <p:nvSpPr>
          <p:cNvPr id="3" name="Content Placeholder 2"/>
          <p:cNvSpPr>
            <a:spLocks noGrp="1"/>
          </p:cNvSpPr>
          <p:nvPr>
            <p:ph idx="1"/>
          </p:nvPr>
        </p:nvSpPr>
        <p:spPr/>
        <p:txBody>
          <a:bodyPr/>
          <a:lstStyle/>
          <a:p>
            <a:r>
              <a:rPr lang="en-US" dirty="0" smtClean="0"/>
              <a:t>Code snippets are commonly included </a:t>
            </a:r>
            <a:br>
              <a:rPr lang="en-US" dirty="0" smtClean="0"/>
            </a:br>
            <a:r>
              <a:rPr lang="en-US" dirty="0" smtClean="0"/>
              <a:t>in the documentation of a project – </a:t>
            </a:r>
            <a:br>
              <a:rPr lang="en-US" dirty="0" smtClean="0"/>
            </a:br>
            <a:r>
              <a:rPr lang="en-US" dirty="0" smtClean="0"/>
              <a:t>specifically when describing use. </a:t>
            </a:r>
          </a:p>
          <a:p>
            <a:r>
              <a:rPr lang="en-US" dirty="0" smtClean="0"/>
              <a:t>End the preceding paragraph with</a:t>
            </a:r>
            <a:br>
              <a:rPr lang="en-US" dirty="0" smtClean="0"/>
            </a:br>
            <a:r>
              <a:rPr lang="en-US" dirty="0" smtClean="0"/>
              <a:t>the :: marker and indent the code</a:t>
            </a:r>
            <a:br>
              <a:rPr lang="en-US" dirty="0" smtClean="0"/>
            </a:br>
            <a:r>
              <a:rPr lang="en-US" dirty="0" smtClean="0"/>
              <a:t>sample. </a:t>
            </a:r>
          </a:p>
          <a:p>
            <a:r>
              <a:rPr lang="en-US" dirty="0" smtClean="0"/>
              <a:t>Remember! As in Python, whitespace</a:t>
            </a:r>
            <a:br>
              <a:rPr lang="en-US" dirty="0" smtClean="0"/>
            </a:br>
            <a:r>
              <a:rPr lang="en-US" dirty="0" smtClean="0"/>
              <a:t>is significant to Sphinx. Typically this</a:t>
            </a:r>
            <a:r>
              <a:rPr lang="en-US" dirty="0"/>
              <a:t/>
            </a:r>
            <a:br>
              <a:rPr lang="en-US" dirty="0"/>
            </a:br>
            <a:r>
              <a:rPr lang="en-US" dirty="0" smtClean="0"/>
              <a:t>means you’ll need to indent but </a:t>
            </a:r>
            <a:br>
              <a:rPr lang="en-US" dirty="0" smtClean="0"/>
            </a:br>
            <a:r>
              <a:rPr lang="en-US" dirty="0" smtClean="0"/>
              <a:t>sometimes directives and markers cannot</a:t>
            </a:r>
            <a:br>
              <a:rPr lang="en-US" dirty="0" smtClean="0"/>
            </a:br>
            <a:r>
              <a:rPr lang="en-US" dirty="0" smtClean="0"/>
              <a:t>be preceded by whitespace – be careful. </a:t>
            </a:r>
          </a:p>
        </p:txBody>
      </p:sp>
      <p:sp>
        <p:nvSpPr>
          <p:cNvPr id="5" name="Rectangle 4"/>
          <p:cNvSpPr/>
          <p:nvPr/>
        </p:nvSpPr>
        <p:spPr>
          <a:xfrm>
            <a:off x="5884164" y="2355192"/>
            <a:ext cx="6096000" cy="2585323"/>
          </a:xfrm>
          <a:prstGeom prst="rect">
            <a:avLst/>
          </a:prstGeom>
        </p:spPr>
        <p:txBody>
          <a:bodyPr>
            <a:spAutoFit/>
          </a:bodyPr>
          <a:lstStyle/>
          <a:p>
            <a:r>
              <a:rPr lang="en-US" dirty="0">
                <a:solidFill>
                  <a:srgbClr val="FFFFFF"/>
                </a:solidFill>
                <a:latin typeface="Courier New" panose="02070309020205020404" pitchFamily="49" charset="0"/>
              </a:rPr>
              <a:t>This is a normal text </a:t>
            </a:r>
            <a:r>
              <a:rPr lang="en-US" dirty="0">
                <a:solidFill>
                  <a:schemeClr val="tx1">
                    <a:lumMod val="95000"/>
                  </a:schemeClr>
                </a:solidFill>
                <a:latin typeface="Courier New" panose="02070309020205020404" pitchFamily="49" charset="0"/>
              </a:rPr>
              <a:t>paragraph</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r>
              <a:rPr lang="en-US" dirty="0">
                <a:solidFill>
                  <a:srgbClr val="FFFFFF"/>
                </a:solidFill>
                <a:latin typeface="Courier New" panose="02070309020205020404" pitchFamily="49" charset="0"/>
              </a:rPr>
              <a:t>The next paragraph is a code sample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It </a:t>
            </a:r>
            <a:r>
              <a:rPr lang="en-US" dirty="0">
                <a:solidFill>
                  <a:schemeClr val="tx1">
                    <a:lumMod val="95000"/>
                  </a:schemeClr>
                </a:solidFill>
                <a:latin typeface="Courier New" panose="02070309020205020404" pitchFamily="49" charset="0"/>
              </a:rPr>
              <a:t>is not processed in any way</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except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that </a:t>
            </a:r>
            <a:r>
              <a:rPr lang="en-US" dirty="0">
                <a:solidFill>
                  <a:schemeClr val="tx1">
                    <a:lumMod val="95000"/>
                  </a:schemeClr>
                </a:solidFill>
                <a:latin typeface="Courier New" panose="02070309020205020404" pitchFamily="49" charset="0"/>
              </a:rPr>
              <a:t>the indentation is removed</a:t>
            </a:r>
            <a:r>
              <a:rPr lang="en-US" b="1" dirty="0" smtClean="0">
                <a:solidFill>
                  <a:schemeClr val="tx1">
                    <a:lumMod val="95000"/>
                  </a:schemeClr>
                </a:solidFill>
                <a:latin typeface="Courier New" panose="02070309020205020404" pitchFamily="49" charset="0"/>
              </a:rPr>
              <a:t>.</a:t>
            </a:r>
            <a:br>
              <a:rPr lang="en-US" b="1" dirty="0" smtClean="0">
                <a:solidFill>
                  <a:schemeClr val="tx1">
                    <a:lumMod val="95000"/>
                  </a:schemeClr>
                </a:solidFill>
                <a:latin typeface="Courier New" panose="02070309020205020404" pitchFamily="49" charset="0"/>
              </a:rPr>
            </a:br>
            <a:r>
              <a:rPr lang="en-US" b="1" dirty="0" smtClean="0">
                <a:solidFill>
                  <a:schemeClr val="tx1">
                    <a:lumMod val="95000"/>
                  </a:schemeClr>
                </a:solidFill>
                <a:latin typeface="Courier New" panose="02070309020205020404" pitchFamily="49" charset="0"/>
              </a:rPr>
              <a:t/>
            </a:r>
            <a:br>
              <a:rPr lang="en-US" b="1" dirty="0" smtClean="0">
                <a:solidFill>
                  <a:schemeClr val="tx1">
                    <a:lumMod val="95000"/>
                  </a:schemeClr>
                </a:solidFill>
                <a:latin typeface="Courier New" panose="02070309020205020404" pitchFamily="49" charset="0"/>
              </a:rPr>
            </a:br>
            <a:r>
              <a:rPr lang="en-US" b="1" dirty="0" smtClean="0">
                <a:solidFill>
                  <a:schemeClr val="tx1">
                    <a:lumMod val="95000"/>
                  </a:schemeClr>
                </a:solidFill>
                <a:latin typeface="Courier New" panose="02070309020205020404" pitchFamily="49" charset="0"/>
              </a:rPr>
              <a:t> </a:t>
            </a:r>
            <a:r>
              <a:rPr lang="en-US" dirty="0" smtClean="0">
                <a:solidFill>
                  <a:schemeClr val="tx1">
                    <a:lumMod val="95000"/>
                  </a:schemeClr>
                </a:solidFill>
                <a:latin typeface="Courier New" panose="02070309020205020404" pitchFamily="49" charset="0"/>
              </a:rPr>
              <a:t> </a:t>
            </a:r>
            <a:r>
              <a:rPr lang="en-US" dirty="0">
                <a:solidFill>
                  <a:schemeClr val="tx1">
                    <a:lumMod val="95000"/>
                  </a:schemeClr>
                </a:solidFill>
                <a:latin typeface="Courier New" panose="02070309020205020404" pitchFamily="49" charset="0"/>
              </a:rPr>
              <a:t>It can </a:t>
            </a:r>
            <a:r>
              <a:rPr lang="en-US" dirty="0" smtClean="0">
                <a:solidFill>
                  <a:schemeClr val="tx1">
                    <a:lumMod val="95000"/>
                  </a:schemeClr>
                </a:solidFill>
                <a:latin typeface="Courier New" panose="02070309020205020404" pitchFamily="49" charset="0"/>
              </a:rPr>
              <a:t>span </a:t>
            </a:r>
            <a:r>
              <a:rPr lang="en-US" dirty="0">
                <a:solidFill>
                  <a:schemeClr val="tx1">
                    <a:lumMod val="95000"/>
                  </a:schemeClr>
                </a:solidFill>
                <a:latin typeface="Courier New" panose="02070309020205020404" pitchFamily="49" charset="0"/>
              </a:rPr>
              <a:t>multiple lines</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This </a:t>
            </a:r>
            <a:r>
              <a:rPr lang="en-US" dirty="0">
                <a:solidFill>
                  <a:schemeClr val="tx1">
                    <a:lumMod val="95000"/>
                  </a:schemeClr>
                </a:solidFill>
                <a:latin typeface="Courier New" panose="02070309020205020404" pitchFamily="49" charset="0"/>
              </a:rPr>
              <a:t>is a normal text paragraph again</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endParaRPr lang="en-US" dirty="0">
              <a:solidFill>
                <a:schemeClr val="tx1">
                  <a:lumMod val="95000"/>
                </a:schemeClr>
              </a:solidFill>
              <a:effectLst/>
            </a:endParaRPr>
          </a:p>
        </p:txBody>
      </p:sp>
    </p:spTree>
    <p:extLst>
      <p:ext uri="{BB962C8B-B14F-4D97-AF65-F5344CB8AC3E}">
        <p14:creationId xmlns:p14="http://schemas.microsoft.com/office/powerpoint/2010/main" val="3958013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Restructuredtext</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Section headers are created by </a:t>
            </a:r>
            <a:r>
              <a:rPr lang="en-US" dirty="0" err="1" smtClean="0"/>
              <a:t>overlining</a:t>
            </a:r>
            <a:r>
              <a:rPr lang="en-US" dirty="0" smtClean="0"/>
              <a:t> and underlining the header content with some punctuation character.</a:t>
            </a:r>
          </a:p>
          <a:p>
            <a:pPr>
              <a:buFont typeface="Arial" panose="020B0604020202020204" pitchFamily="34" charset="0"/>
              <a:buChar char="•"/>
            </a:pPr>
            <a:r>
              <a:rPr lang="en-US" dirty="0"/>
              <a:t> </a:t>
            </a:r>
            <a:r>
              <a:rPr lang="en-US" dirty="0" smtClean="0"/>
              <a:t>The heading level of the punctuation character is determined by context, however the convention is: </a:t>
            </a:r>
          </a:p>
          <a:p>
            <a:pPr lvl="1">
              <a:buFont typeface="Arial" panose="020B0604020202020204" pitchFamily="34" charset="0"/>
              <a:buChar char="•"/>
            </a:pPr>
            <a:r>
              <a:rPr lang="en-US" dirty="0"/>
              <a:t> # with </a:t>
            </a:r>
            <a:r>
              <a:rPr lang="en-US" dirty="0" err="1"/>
              <a:t>overline</a:t>
            </a:r>
            <a:r>
              <a:rPr lang="en-US" dirty="0"/>
              <a:t>, for </a:t>
            </a:r>
            <a:r>
              <a:rPr lang="en-US" dirty="0" smtClean="0"/>
              <a:t>parts.</a:t>
            </a:r>
            <a:endParaRPr lang="en-US" dirty="0"/>
          </a:p>
          <a:p>
            <a:pPr lvl="1">
              <a:buFont typeface="Arial" panose="020B0604020202020204" pitchFamily="34" charset="0"/>
              <a:buChar char="•"/>
            </a:pPr>
            <a:r>
              <a:rPr lang="en-US" dirty="0" smtClean="0"/>
              <a:t> * </a:t>
            </a:r>
            <a:r>
              <a:rPr lang="en-US" dirty="0"/>
              <a:t>with </a:t>
            </a:r>
            <a:r>
              <a:rPr lang="en-US" dirty="0" err="1"/>
              <a:t>overline</a:t>
            </a:r>
            <a:r>
              <a:rPr lang="en-US" dirty="0"/>
              <a:t>, for </a:t>
            </a:r>
            <a:r>
              <a:rPr lang="en-US" dirty="0" smtClean="0"/>
              <a:t>chapters.</a:t>
            </a:r>
            <a:endParaRPr lang="en-US" dirty="0"/>
          </a:p>
          <a:p>
            <a:pPr lvl="1">
              <a:buFont typeface="Arial" panose="020B0604020202020204" pitchFamily="34" charset="0"/>
              <a:buChar char="•"/>
            </a:pPr>
            <a:r>
              <a:rPr lang="en-US" dirty="0" smtClean="0"/>
              <a:t> =, </a:t>
            </a:r>
            <a:r>
              <a:rPr lang="en-US" dirty="0"/>
              <a:t>for </a:t>
            </a:r>
            <a:r>
              <a:rPr lang="en-US" dirty="0" smtClean="0"/>
              <a:t>sections.</a:t>
            </a:r>
            <a:endParaRPr lang="en-US" dirty="0"/>
          </a:p>
          <a:p>
            <a:pPr lvl="1">
              <a:buFont typeface="Arial" panose="020B0604020202020204" pitchFamily="34" charset="0"/>
              <a:buChar char="•"/>
            </a:pPr>
            <a:r>
              <a:rPr lang="en-US" dirty="0" smtClean="0"/>
              <a:t> -, </a:t>
            </a:r>
            <a:r>
              <a:rPr lang="en-US" dirty="0"/>
              <a:t>for </a:t>
            </a:r>
            <a:r>
              <a:rPr lang="en-US" dirty="0" smtClean="0"/>
              <a:t>subsections.</a:t>
            </a:r>
            <a:endParaRPr lang="en-US" dirty="0"/>
          </a:p>
          <a:p>
            <a:pPr lvl="1">
              <a:buFont typeface="Arial" panose="020B0604020202020204" pitchFamily="34" charset="0"/>
              <a:buChar char="•"/>
            </a:pPr>
            <a:r>
              <a:rPr lang="en-US" dirty="0" smtClean="0"/>
              <a:t> ^, </a:t>
            </a:r>
            <a:r>
              <a:rPr lang="en-US" dirty="0"/>
              <a:t>for </a:t>
            </a:r>
            <a:r>
              <a:rPr lang="en-US" dirty="0" err="1" smtClean="0"/>
              <a:t>subsubsections</a:t>
            </a:r>
            <a:r>
              <a:rPr lang="en-US" dirty="0" smtClean="0"/>
              <a:t>.</a:t>
            </a:r>
            <a:endParaRPr lang="en-US" dirty="0"/>
          </a:p>
        </p:txBody>
      </p:sp>
      <p:sp>
        <p:nvSpPr>
          <p:cNvPr id="4" name="Rectangle 3"/>
          <p:cNvSpPr/>
          <p:nvPr/>
        </p:nvSpPr>
        <p:spPr>
          <a:xfrm>
            <a:off x="5624052" y="3744932"/>
            <a:ext cx="6096000" cy="923330"/>
          </a:xfrm>
          <a:prstGeom prst="rect">
            <a:avLst/>
          </a:prstGeom>
        </p:spPr>
        <p:txBody>
          <a:bodyPr>
            <a:spAutoFit/>
          </a:bodyPr>
          <a:lstStyle/>
          <a:p>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This </a:t>
            </a:r>
            <a:r>
              <a:rPr lang="en-US" dirty="0">
                <a:solidFill>
                  <a:srgbClr val="FFFFFF"/>
                </a:solidFill>
                <a:latin typeface="Courier New" panose="02070309020205020404" pitchFamily="49" charset="0"/>
              </a:rPr>
              <a:t>is a Section heading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3685350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restructuredtext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Besides </a:t>
            </a:r>
            <a:r>
              <a:rPr lang="en-US" dirty="0" err="1" smtClean="0"/>
              <a:t>toctree</a:t>
            </a:r>
            <a:r>
              <a:rPr lang="en-US" dirty="0" smtClean="0"/>
              <a:t>, many directives are supported. </a:t>
            </a:r>
          </a:p>
          <a:p>
            <a:pPr lvl="1">
              <a:buFont typeface="Arial" panose="020B0604020202020204" pitchFamily="34" charset="0"/>
              <a:buChar char="•"/>
            </a:pPr>
            <a:r>
              <a:rPr lang="en-US" dirty="0"/>
              <a:t> </a:t>
            </a:r>
            <a:r>
              <a:rPr lang="en-US" dirty="0" smtClean="0"/>
              <a:t>“Admonition”-elements like attention, tip, and warning, the image and figure directives, etc. </a:t>
            </a:r>
          </a:p>
          <a:p>
            <a:pPr lvl="1">
              <a:buFont typeface="Arial" panose="020B0604020202020204" pitchFamily="34" charset="0"/>
              <a:buChar char="•"/>
            </a:pPr>
            <a:r>
              <a:rPr lang="en-US" dirty="0"/>
              <a:t> </a:t>
            </a:r>
            <a:r>
              <a:rPr lang="en-US" dirty="0" smtClean="0">
                <a:hlinkClick r:id="rId2"/>
              </a:rPr>
              <a:t>Here</a:t>
            </a:r>
            <a:r>
              <a:rPr lang="en-US" dirty="0" smtClean="0"/>
              <a:t> are the available directives. </a:t>
            </a:r>
          </a:p>
          <a:p>
            <a:pPr>
              <a:buFont typeface="Arial" panose="020B0604020202020204" pitchFamily="34" charset="0"/>
              <a:buChar char="•"/>
            </a:pPr>
            <a:r>
              <a:rPr lang="en-US" dirty="0"/>
              <a:t> </a:t>
            </a:r>
            <a:r>
              <a:rPr lang="en-US" dirty="0" smtClean="0"/>
              <a:t>Comments are constructed like so</a:t>
            </a:r>
            <a:r>
              <a:rPr lang="en-US" dirty="0"/>
              <a:t>: </a:t>
            </a:r>
            <a:r>
              <a:rPr lang="en-US" dirty="0" smtClean="0"/>
              <a:t/>
            </a:r>
            <a:br>
              <a:rPr lang="en-US" dirty="0" smtClean="0"/>
            </a:br>
            <a:r>
              <a:rPr lang="en-US" dirty="0" smtClean="0"/>
              <a:t>           </a:t>
            </a:r>
            <a:endParaRPr lang="en-US" dirty="0"/>
          </a:p>
        </p:txBody>
      </p:sp>
      <p:sp>
        <p:nvSpPr>
          <p:cNvPr id="4" name="Rectangle 3"/>
          <p:cNvSpPr/>
          <p:nvPr/>
        </p:nvSpPr>
        <p:spPr>
          <a:xfrm>
            <a:off x="2300749" y="3836015"/>
            <a:ext cx="6096000" cy="1200329"/>
          </a:xfrm>
          <a:prstGeom prst="rect">
            <a:avLst/>
          </a:prstGeom>
        </p:spPr>
        <p:txBody>
          <a:bodyPr>
            <a:spAutoFit/>
          </a:bodyPr>
          <a:lstStyle/>
          <a:p>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This is a </a:t>
            </a:r>
            <a:r>
              <a:rPr lang="en-US" dirty="0">
                <a:solidFill>
                  <a:schemeClr val="tx1">
                    <a:lumMod val="95000"/>
                  </a:schemeClr>
                </a:solidFill>
                <a:latin typeface="Courier New" panose="02070309020205020404" pitchFamily="49" charset="0"/>
              </a:rPr>
              <a:t>comment</a:t>
            </a:r>
            <a:r>
              <a:rPr lang="en-US" b="1" dirty="0" smtClean="0">
                <a:solidFill>
                  <a:schemeClr val="tx1">
                    <a:lumMod val="95000"/>
                  </a:schemeClr>
                </a:solidFill>
                <a:latin typeface="Courier New" panose="02070309020205020404" pitchFamily="49" charset="0"/>
              </a:rPr>
              <a:t>.</a:t>
            </a:r>
            <a:r>
              <a:rPr lang="en-US" b="1" dirty="0" smtClean="0">
                <a:solidFill>
                  <a:srgbClr val="FFCC00"/>
                </a:solidFill>
                <a:latin typeface="Courier New" panose="02070309020205020404" pitchFamily="49" charset="0"/>
              </a:rPr>
              <a:t/>
            </a:r>
            <a:br>
              <a:rPr lang="en-US" b="1" dirty="0" smtClean="0">
                <a:solidFill>
                  <a:srgbClr val="FFCC00"/>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This </a:t>
            </a:r>
            <a:r>
              <a:rPr lang="en-US" dirty="0">
                <a:solidFill>
                  <a:srgbClr val="FFFFFF"/>
                </a:solidFill>
                <a:latin typeface="Courier New" panose="02070309020205020404" pitchFamily="49" charset="0"/>
              </a:rPr>
              <a:t>whole indented </a:t>
            </a:r>
            <a:r>
              <a:rPr lang="en-US" dirty="0">
                <a:solidFill>
                  <a:schemeClr val="tx1">
                    <a:lumMod val="95000"/>
                  </a:schemeClr>
                </a:solidFill>
                <a:latin typeface="Courier New" panose="02070309020205020404" pitchFamily="49" charset="0"/>
              </a:rPr>
              <a:t>block is a comment</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r>
              <a:rPr lang="en-US" dirty="0" smtClean="0">
                <a:solidFill>
                  <a:schemeClr val="tx1">
                    <a:lumMod val="95000"/>
                  </a:schemeClr>
                </a:solidFill>
                <a:latin typeface="Courier New" panose="02070309020205020404" pitchFamily="49" charset="0"/>
              </a:rPr>
              <a:t>	Still </a:t>
            </a:r>
            <a:r>
              <a:rPr lang="en-US" dirty="0">
                <a:solidFill>
                  <a:schemeClr val="tx1">
                    <a:lumMod val="95000"/>
                  </a:schemeClr>
                </a:solidFill>
                <a:latin typeface="Courier New" panose="02070309020205020404" pitchFamily="49" charset="0"/>
              </a:rPr>
              <a:t>in the comment</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endParaRPr lang="en-US" dirty="0">
              <a:solidFill>
                <a:schemeClr val="tx1">
                  <a:lumMod val="95000"/>
                </a:schemeClr>
              </a:solidFill>
              <a:effectLst/>
            </a:endParaRPr>
          </a:p>
        </p:txBody>
      </p:sp>
    </p:spTree>
    <p:extLst>
      <p:ext uri="{BB962C8B-B14F-4D97-AF65-F5344CB8AC3E}">
        <p14:creationId xmlns:p14="http://schemas.microsoft.com/office/powerpoint/2010/main" val="2037329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Intro.rst</a:t>
            </a:r>
            <a:endParaRPr lang="en-US" dirty="0"/>
          </a:p>
        </p:txBody>
      </p:sp>
      <p:sp>
        <p:nvSpPr>
          <p:cNvPr id="3" name="Content Placeholder 2"/>
          <p:cNvSpPr>
            <a:spLocks noGrp="1"/>
          </p:cNvSpPr>
          <p:nvPr>
            <p:ph idx="1"/>
          </p:nvPr>
        </p:nvSpPr>
        <p:spPr/>
        <p:txBody>
          <a:bodyPr/>
          <a:lstStyle/>
          <a:p>
            <a:r>
              <a:rPr lang="en-US" dirty="0" smtClean="0"/>
              <a:t>Now that we know more about </a:t>
            </a:r>
            <a:r>
              <a:rPr lang="en-US" dirty="0" err="1" smtClean="0"/>
              <a:t>reStructuredText</a:t>
            </a:r>
            <a:r>
              <a:rPr lang="en-US" dirty="0" smtClean="0"/>
              <a:t>, we can create </a:t>
            </a:r>
            <a:r>
              <a:rPr lang="en-US" dirty="0" err="1" smtClean="0"/>
              <a:t>intro.rst</a:t>
            </a:r>
            <a:r>
              <a:rPr lang="en-US" dirty="0" smtClean="0"/>
              <a:t> and add it to our documentation. </a:t>
            </a:r>
            <a:endParaRPr lang="en-US" dirty="0"/>
          </a:p>
        </p:txBody>
      </p:sp>
      <p:sp>
        <p:nvSpPr>
          <p:cNvPr id="5" name="TextBox 4"/>
          <p:cNvSpPr txBox="1"/>
          <p:nvPr/>
        </p:nvSpPr>
        <p:spPr>
          <a:xfrm>
            <a:off x="1518557" y="3097785"/>
            <a:ext cx="850297" cy="369332"/>
          </a:xfrm>
          <a:prstGeom prst="rect">
            <a:avLst/>
          </a:prstGeom>
          <a:noFill/>
        </p:spPr>
        <p:txBody>
          <a:bodyPr wrap="none" rtlCol="0">
            <a:spAutoFit/>
          </a:bodyPr>
          <a:lstStyle/>
          <a:p>
            <a:r>
              <a:rPr lang="en-US" u="sng" dirty="0" err="1"/>
              <a:t>i</a:t>
            </a:r>
            <a:r>
              <a:rPr lang="en-US" u="sng" dirty="0" err="1" smtClean="0"/>
              <a:t>ntro.rst</a:t>
            </a:r>
            <a:endParaRPr lang="en-US" u="sng" dirty="0"/>
          </a:p>
        </p:txBody>
      </p:sp>
      <p:sp>
        <p:nvSpPr>
          <p:cNvPr id="6" name="Rectangle 5"/>
          <p:cNvSpPr/>
          <p:nvPr/>
        </p:nvSpPr>
        <p:spPr>
          <a:xfrm>
            <a:off x="1943705" y="3467117"/>
            <a:ext cx="6096000" cy="3139321"/>
          </a:xfrm>
          <a:prstGeom prst="rect">
            <a:avLst/>
          </a:prstGeom>
        </p:spPr>
        <p:txBody>
          <a:bodyPr>
            <a:spAutoFit/>
          </a:bodyPr>
          <a:lstStyle/>
          <a:p>
            <a:r>
              <a:rPr lang="en-US" dirty="0">
                <a:solidFill>
                  <a:srgbClr val="FFFFFF"/>
                </a:solidFill>
                <a:latin typeface="Courier New" panose="02070309020205020404" pitchFamily="49" charset="0"/>
              </a:rPr>
              <a:t>Introduction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Goals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The </a:t>
            </a:r>
            <a:r>
              <a:rPr lang="en-US" dirty="0">
                <a:solidFill>
                  <a:srgbClr val="FFFFFF"/>
                </a:solidFill>
                <a:latin typeface="Courier New" panose="02070309020205020404" pitchFamily="49" charset="0"/>
              </a:rPr>
              <a:t>goal of this documentation is to </a:t>
            </a:r>
            <a:r>
              <a:rPr lang="en-US" dirty="0">
                <a:solidFill>
                  <a:schemeClr val="tx1">
                    <a:lumMod val="95000"/>
                  </a:schemeClr>
                </a:solidFill>
                <a:latin typeface="Courier New" panose="02070309020205020404" pitchFamily="49" charset="0"/>
              </a:rPr>
              <a:t>provide a clear and technologically informative basis for the structure, functionality, and design of the Taylor Swift Concert Ticket Price Showdown application. </a:t>
            </a:r>
            <a:endParaRPr lang="en-US" dirty="0">
              <a:solidFill>
                <a:schemeClr val="tx1">
                  <a:lumMod val="95000"/>
                </a:schemeClr>
              </a:solidFill>
              <a:effectLst/>
            </a:endParaRPr>
          </a:p>
        </p:txBody>
      </p:sp>
    </p:spTree>
    <p:extLst>
      <p:ext uri="{BB962C8B-B14F-4D97-AF65-F5344CB8AC3E}">
        <p14:creationId xmlns:p14="http://schemas.microsoft.com/office/powerpoint/2010/main" val="3344875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Tech.rst</a:t>
            </a:r>
            <a:endParaRPr lang="en-US" dirty="0"/>
          </a:p>
        </p:txBody>
      </p:sp>
      <p:sp>
        <p:nvSpPr>
          <p:cNvPr id="3" name="Content Placeholder 2"/>
          <p:cNvSpPr>
            <a:spLocks noGrp="1"/>
          </p:cNvSpPr>
          <p:nvPr>
            <p:ph idx="1"/>
          </p:nvPr>
        </p:nvSpPr>
        <p:spPr/>
        <p:txBody>
          <a:bodyPr/>
          <a:lstStyle/>
          <a:p>
            <a:r>
              <a:rPr lang="en-US" dirty="0" smtClean="0"/>
              <a:t>We can also make a simple </a:t>
            </a:r>
            <a:r>
              <a:rPr lang="en-US" dirty="0" err="1" smtClean="0"/>
              <a:t>tech.rst</a:t>
            </a:r>
            <a:r>
              <a:rPr lang="en-US" dirty="0" smtClean="0"/>
              <a:t>, which would supposedly describe the technologies used in our application. </a:t>
            </a:r>
            <a:endParaRPr lang="en-US" dirty="0"/>
          </a:p>
        </p:txBody>
      </p:sp>
      <p:sp>
        <p:nvSpPr>
          <p:cNvPr id="5" name="Rectangle 4"/>
          <p:cNvSpPr/>
          <p:nvPr/>
        </p:nvSpPr>
        <p:spPr>
          <a:xfrm>
            <a:off x="1964873" y="3343186"/>
            <a:ext cx="3934482" cy="1138773"/>
          </a:xfrm>
          <a:prstGeom prst="rect">
            <a:avLst/>
          </a:prstGeom>
        </p:spPr>
        <p:txBody>
          <a:bodyPr wrap="square">
            <a:spAutoFit/>
          </a:bodyPr>
          <a:lstStyle/>
          <a:p>
            <a:r>
              <a:rPr lang="en-US" u="sng" dirty="0" err="1" smtClean="0"/>
              <a:t>tech.rst</a:t>
            </a:r>
            <a:endParaRPr lang="en-US" u="sng" dirty="0"/>
          </a:p>
          <a:p>
            <a:endParaRPr lang="en-US" dirty="0"/>
          </a:p>
          <a:p>
            <a:r>
              <a:rPr lang="en-US" sz="1600" dirty="0">
                <a:solidFill>
                  <a:srgbClr val="FFFFFF"/>
                </a:solidFill>
                <a:latin typeface="Courier New" panose="02070309020205020404" pitchFamily="49" charset="0"/>
              </a:rPr>
              <a:t>Technologies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endParaRPr lang="en-US" sz="1600" dirty="0">
              <a:effectLst/>
            </a:endParaRPr>
          </a:p>
        </p:txBody>
      </p:sp>
    </p:spTree>
    <p:extLst>
      <p:ext uri="{BB962C8B-B14F-4D97-AF65-F5344CB8AC3E}">
        <p14:creationId xmlns:p14="http://schemas.microsoft.com/office/powerpoint/2010/main" val="2164709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sphinx</a:t>
            </a:r>
            <a:endParaRPr lang="en-US" dirty="0"/>
          </a:p>
        </p:txBody>
      </p:sp>
      <p:sp>
        <p:nvSpPr>
          <p:cNvPr id="3" name="Content Placeholder 2"/>
          <p:cNvSpPr>
            <a:spLocks noGrp="1"/>
          </p:cNvSpPr>
          <p:nvPr>
            <p:ph idx="1"/>
          </p:nvPr>
        </p:nvSpPr>
        <p:spPr/>
        <p:txBody>
          <a:bodyPr/>
          <a:lstStyle/>
          <a:p>
            <a:r>
              <a:rPr lang="en-US" dirty="0" smtClean="0"/>
              <a:t>Now we have some </a:t>
            </a:r>
            <a:r>
              <a:rPr lang="en-US" i="1" dirty="0" smtClean="0"/>
              <a:t>very </a:t>
            </a:r>
            <a:r>
              <a:rPr lang="en-US" dirty="0" smtClean="0"/>
              <a:t>simple </a:t>
            </a:r>
            <a:r>
              <a:rPr lang="en-US" dirty="0" err="1" smtClean="0"/>
              <a:t>rst</a:t>
            </a:r>
            <a:r>
              <a:rPr lang="en-US" dirty="0" smtClean="0"/>
              <a:t> files to build our documentation with. Generally speaking, you can build Sphinx projects in the following way: </a:t>
            </a:r>
          </a:p>
          <a:p>
            <a:endParaRPr lang="en-US" dirty="0"/>
          </a:p>
          <a:p>
            <a:endParaRPr lang="en-US" dirty="0" smtClean="0"/>
          </a:p>
          <a:p>
            <a:r>
              <a:rPr lang="en-US" dirty="0" smtClean="0"/>
              <a:t>But we were smart enough to use Sphinx’s </a:t>
            </a:r>
            <a:r>
              <a:rPr lang="en-US" dirty="0" err="1" smtClean="0"/>
              <a:t>quickstart</a:t>
            </a:r>
            <a:r>
              <a:rPr lang="en-US" dirty="0" smtClean="0"/>
              <a:t> tool so we have a </a:t>
            </a:r>
            <a:r>
              <a:rPr lang="en-US" dirty="0" err="1" smtClean="0"/>
              <a:t>makefile</a:t>
            </a:r>
            <a:r>
              <a:rPr lang="en-US" dirty="0" smtClean="0"/>
              <a:t>. </a:t>
            </a:r>
          </a:p>
          <a:p>
            <a:endParaRPr lang="en-US" dirty="0" smtClean="0"/>
          </a:p>
          <a:p>
            <a:endParaRPr lang="en-US" dirty="0"/>
          </a:p>
          <a:p>
            <a:endParaRPr lang="en-US" dirty="0" smtClean="0"/>
          </a:p>
          <a:p>
            <a:endParaRPr lang="en-US" dirty="0"/>
          </a:p>
        </p:txBody>
      </p:sp>
      <p:sp>
        <p:nvSpPr>
          <p:cNvPr id="4" name="Rectangle 3"/>
          <p:cNvSpPr/>
          <p:nvPr/>
        </p:nvSpPr>
        <p:spPr>
          <a:xfrm>
            <a:off x="1468254" y="3293320"/>
            <a:ext cx="5376793" cy="369332"/>
          </a:xfrm>
          <a:prstGeom prst="rect">
            <a:avLst/>
          </a:prstGeom>
        </p:spPr>
        <p:txBody>
          <a:bodyPr wrap="none">
            <a:spAutoFit/>
          </a:bodyPr>
          <a:lstStyle/>
          <a:p>
            <a:r>
              <a:rPr lang="en-US" dirty="0">
                <a:latin typeface="Consolas" panose="020B0609020204030204" pitchFamily="49" charset="0"/>
                <a:cs typeface="Consolas" panose="020B0609020204030204" pitchFamily="49" charset="0"/>
              </a:rPr>
              <a:t>$ sphinx-build -b html </a:t>
            </a:r>
            <a:r>
              <a:rPr lang="en-US" dirty="0" err="1">
                <a:latin typeface="Consolas" panose="020B0609020204030204" pitchFamily="49" charset="0"/>
                <a:cs typeface="Consolas" panose="020B0609020204030204" pitchFamily="49" charset="0"/>
              </a:rPr>
              <a:t>sourcedir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builddir</a:t>
            </a:r>
            <a:endParaRPr lang="en-US" dirty="0">
              <a:latin typeface="Consolas" panose="020B0609020204030204" pitchFamily="49" charset="0"/>
              <a:cs typeface="Consolas" panose="020B0609020204030204" pitchFamily="49" charset="0"/>
            </a:endParaRPr>
          </a:p>
        </p:txBody>
      </p:sp>
      <p:sp>
        <p:nvSpPr>
          <p:cNvPr id="5" name="Rectangle 4"/>
          <p:cNvSpPr/>
          <p:nvPr/>
        </p:nvSpPr>
        <p:spPr>
          <a:xfrm>
            <a:off x="7726136" y="3293320"/>
            <a:ext cx="3238500" cy="369332"/>
          </a:xfrm>
          <a:prstGeom prst="rect">
            <a:avLst/>
          </a:prstGeom>
        </p:spPr>
        <p:txBody>
          <a:bodyPr wrap="square">
            <a:spAutoFit/>
          </a:bodyPr>
          <a:lstStyle/>
          <a:p>
            <a:r>
              <a:rPr lang="en-US" dirty="0" smtClean="0"/>
              <a:t>The  </a:t>
            </a:r>
            <a:r>
              <a:rPr lang="en-US" dirty="0"/>
              <a:t>-b option </a:t>
            </a:r>
            <a:r>
              <a:rPr lang="en-US" dirty="0" smtClean="0"/>
              <a:t>selects the format.</a:t>
            </a:r>
            <a:endParaRPr lang="en-US" dirty="0"/>
          </a:p>
        </p:txBody>
      </p:sp>
    </p:spTree>
    <p:extLst>
      <p:ext uri="{BB962C8B-B14F-4D97-AF65-F5344CB8AC3E}">
        <p14:creationId xmlns:p14="http://schemas.microsoft.com/office/powerpoint/2010/main" val="1129959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sphinx</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err="1" smtClean="0"/>
              <a:t>makefile</a:t>
            </a:r>
            <a:r>
              <a:rPr lang="en-US" dirty="0" smtClean="0"/>
              <a:t> provided by the </a:t>
            </a:r>
            <a:br>
              <a:rPr lang="en-US" dirty="0" smtClean="0"/>
            </a:br>
            <a:r>
              <a:rPr lang="en-US" dirty="0" err="1" smtClean="0"/>
              <a:t>quickstart</a:t>
            </a:r>
            <a:r>
              <a:rPr lang="en-US" dirty="0" smtClean="0"/>
              <a:t> tool allows you to </a:t>
            </a:r>
            <a:br>
              <a:rPr lang="en-US" dirty="0" smtClean="0"/>
            </a:br>
            <a:r>
              <a:rPr lang="en-US" dirty="0" smtClean="0"/>
              <a:t>specify a number of targets, including:</a:t>
            </a:r>
          </a:p>
          <a:p>
            <a:pPr>
              <a:buFont typeface="Arial" panose="020B0604020202020204" pitchFamily="34" charset="0"/>
              <a:buChar char="•"/>
            </a:pPr>
            <a:r>
              <a:rPr lang="en-US" dirty="0"/>
              <a:t> </a:t>
            </a:r>
            <a:r>
              <a:rPr lang="en-US" dirty="0" smtClean="0"/>
              <a:t>html</a:t>
            </a:r>
          </a:p>
          <a:p>
            <a:pPr>
              <a:buFont typeface="Arial" panose="020B0604020202020204" pitchFamily="34" charset="0"/>
              <a:buChar char="•"/>
            </a:pPr>
            <a:r>
              <a:rPr lang="en-US" dirty="0"/>
              <a:t> </a:t>
            </a:r>
            <a:r>
              <a:rPr lang="en-US" dirty="0" err="1" smtClean="0"/>
              <a:t>json</a:t>
            </a:r>
            <a:endParaRPr lang="en-US" dirty="0" smtClean="0"/>
          </a:p>
          <a:p>
            <a:pPr>
              <a:buFont typeface="Arial" panose="020B0604020202020204" pitchFamily="34" charset="0"/>
              <a:buChar char="•"/>
            </a:pPr>
            <a:r>
              <a:rPr lang="en-US" dirty="0"/>
              <a:t> </a:t>
            </a:r>
            <a:r>
              <a:rPr lang="en-US" dirty="0" smtClean="0"/>
              <a:t>latex</a:t>
            </a:r>
          </a:p>
          <a:p>
            <a:pPr>
              <a:buFont typeface="Arial" panose="020B0604020202020204" pitchFamily="34" charset="0"/>
              <a:buChar char="•"/>
            </a:pPr>
            <a:r>
              <a:rPr lang="en-US" dirty="0"/>
              <a:t> </a:t>
            </a:r>
            <a:r>
              <a:rPr lang="en-US" dirty="0" err="1" smtClean="0"/>
              <a:t>latexpdf</a:t>
            </a:r>
            <a:endParaRPr lang="en-US" dirty="0" smtClean="0"/>
          </a:p>
          <a:p>
            <a:pPr>
              <a:buFont typeface="Arial" panose="020B0604020202020204" pitchFamily="34" charset="0"/>
              <a:buChar char="•"/>
            </a:pPr>
            <a:r>
              <a:rPr lang="en-US" dirty="0"/>
              <a:t> </a:t>
            </a:r>
            <a:r>
              <a:rPr lang="en-US" dirty="0" smtClean="0"/>
              <a:t>man</a:t>
            </a:r>
          </a:p>
          <a:p>
            <a:pPr>
              <a:buFont typeface="Arial" panose="020B0604020202020204" pitchFamily="34" charset="0"/>
              <a:buChar char="•"/>
            </a:pPr>
            <a:r>
              <a:rPr lang="en-US" dirty="0"/>
              <a:t> </a:t>
            </a:r>
            <a:r>
              <a:rPr lang="en-US" dirty="0" smtClean="0"/>
              <a:t>xml </a:t>
            </a:r>
          </a:p>
          <a:p>
            <a:pPr>
              <a:buFont typeface="Arial" panose="020B0604020202020204" pitchFamily="34" charset="0"/>
              <a:buChar char="•"/>
            </a:pPr>
            <a:r>
              <a:rPr lang="en-US" dirty="0"/>
              <a:t> </a:t>
            </a:r>
            <a:r>
              <a:rPr lang="en-US" dirty="0" smtClean="0"/>
              <a:t>etc.</a:t>
            </a:r>
            <a:endParaRPr lang="en-US" dirty="0"/>
          </a:p>
        </p:txBody>
      </p:sp>
      <p:sp>
        <p:nvSpPr>
          <p:cNvPr id="4" name="Rectangle 3"/>
          <p:cNvSpPr/>
          <p:nvPr/>
        </p:nvSpPr>
        <p:spPr>
          <a:xfrm>
            <a:off x="5815693" y="988988"/>
            <a:ext cx="6096000" cy="5632311"/>
          </a:xfrm>
          <a:prstGeom prst="rect">
            <a:avLst/>
          </a:prstGeom>
        </p:spPr>
        <p:txBody>
          <a:bodyPr>
            <a:spAutoFit/>
          </a:bodyPr>
          <a:lstStyle/>
          <a:p>
            <a:r>
              <a:rPr lang="en-US" dirty="0" err="1" smtClean="0"/>
              <a:t>ticket_app</a:t>
            </a:r>
            <a:r>
              <a:rPr lang="en-US" dirty="0" smtClean="0"/>
              <a:t>/docs</a:t>
            </a:r>
            <a:r>
              <a:rPr lang="en-US" dirty="0"/>
              <a:t>$ make html</a:t>
            </a:r>
          </a:p>
          <a:p>
            <a:r>
              <a:rPr lang="en-US" dirty="0"/>
              <a:t>sphinx-build -b html -d _build/</a:t>
            </a:r>
            <a:r>
              <a:rPr lang="en-US" dirty="0" err="1"/>
              <a:t>doctrees</a:t>
            </a:r>
            <a:r>
              <a:rPr lang="en-US" dirty="0"/>
              <a:t>   . _build/html</a:t>
            </a:r>
          </a:p>
          <a:p>
            <a:r>
              <a:rPr lang="en-US" dirty="0"/>
              <a:t>Running Sphinx v1.2.3</a:t>
            </a:r>
          </a:p>
          <a:p>
            <a:r>
              <a:rPr lang="en-US" dirty="0"/>
              <a:t>loading pickled environment... done</a:t>
            </a:r>
          </a:p>
          <a:p>
            <a:r>
              <a:rPr lang="en-US" dirty="0"/>
              <a:t>building [html]: targets for 2 source files that are out of date</a:t>
            </a:r>
          </a:p>
          <a:p>
            <a:r>
              <a:rPr lang="en-US" dirty="0"/>
              <a:t>updating environment: 0 added, 2 changed, 0 removed</a:t>
            </a:r>
          </a:p>
          <a:p>
            <a:r>
              <a:rPr lang="en-US" dirty="0"/>
              <a:t>reading sources... [100%] tech                                                      </a:t>
            </a:r>
          </a:p>
          <a:p>
            <a:r>
              <a:rPr lang="en-US" dirty="0"/>
              <a:t>looking for now-outdated files... none found</a:t>
            </a:r>
          </a:p>
          <a:p>
            <a:r>
              <a:rPr lang="en-US" dirty="0"/>
              <a:t>pickling environment... done</a:t>
            </a:r>
          </a:p>
          <a:p>
            <a:r>
              <a:rPr lang="en-US" dirty="0"/>
              <a:t>checking consistency... done</a:t>
            </a:r>
          </a:p>
          <a:p>
            <a:r>
              <a:rPr lang="en-US" dirty="0"/>
              <a:t>preparing documents... done</a:t>
            </a:r>
          </a:p>
          <a:p>
            <a:r>
              <a:rPr lang="en-US" dirty="0"/>
              <a:t>writing output... [100%] tech                                                       </a:t>
            </a:r>
          </a:p>
          <a:p>
            <a:r>
              <a:rPr lang="en-US" dirty="0"/>
              <a:t>writing additional files... </a:t>
            </a:r>
            <a:r>
              <a:rPr lang="en-US" dirty="0" err="1"/>
              <a:t>genindex</a:t>
            </a:r>
            <a:r>
              <a:rPr lang="en-US" dirty="0"/>
              <a:t> search</a:t>
            </a:r>
          </a:p>
          <a:p>
            <a:r>
              <a:rPr lang="en-US" dirty="0"/>
              <a:t>copying static files... done</a:t>
            </a:r>
          </a:p>
          <a:p>
            <a:r>
              <a:rPr lang="en-US" dirty="0"/>
              <a:t>copying extra files... done</a:t>
            </a:r>
          </a:p>
          <a:p>
            <a:r>
              <a:rPr lang="en-US" dirty="0"/>
              <a:t>dumping search index... done</a:t>
            </a:r>
          </a:p>
          <a:p>
            <a:r>
              <a:rPr lang="en-US" dirty="0"/>
              <a:t>dumping object inventory... done</a:t>
            </a:r>
          </a:p>
          <a:p>
            <a:r>
              <a:rPr lang="en-US" dirty="0"/>
              <a:t>build succeeded.</a:t>
            </a:r>
          </a:p>
          <a:p>
            <a:endParaRPr lang="en-US" dirty="0"/>
          </a:p>
          <a:p>
            <a:r>
              <a:rPr lang="en-US" dirty="0"/>
              <a:t>Build finished. The HTML pages are in _build/html.</a:t>
            </a:r>
          </a:p>
        </p:txBody>
      </p:sp>
    </p:spTree>
    <p:extLst>
      <p:ext uri="{BB962C8B-B14F-4D97-AF65-F5344CB8AC3E}">
        <p14:creationId xmlns:p14="http://schemas.microsoft.com/office/powerpoint/2010/main" val="2780977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sphinx</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961" t="7306" b="25719"/>
          <a:stretch/>
        </p:blipFill>
        <p:spPr>
          <a:xfrm>
            <a:off x="695720" y="2238681"/>
            <a:ext cx="10802690" cy="4280105"/>
          </a:xfrm>
        </p:spPr>
      </p:pic>
    </p:spTree>
    <p:extLst>
      <p:ext uri="{BB962C8B-B14F-4D97-AF65-F5344CB8AC3E}">
        <p14:creationId xmlns:p14="http://schemas.microsoft.com/office/powerpoint/2010/main" val="126047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sphinx</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822" t="7717" b="18794"/>
          <a:stretch/>
        </p:blipFill>
        <p:spPr>
          <a:xfrm>
            <a:off x="1291753" y="2084832"/>
            <a:ext cx="9184822" cy="4188496"/>
          </a:xfrm>
          <a:prstGeom prst="rect">
            <a:avLst/>
          </a:prstGeom>
        </p:spPr>
      </p:pic>
    </p:spTree>
    <p:extLst>
      <p:ext uri="{BB962C8B-B14F-4D97-AF65-F5344CB8AC3E}">
        <p14:creationId xmlns:p14="http://schemas.microsoft.com/office/powerpoint/2010/main" val="1119182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Documenting code </a:t>
            </a:r>
            <a:endParaRPr lang="en-US" dirty="0"/>
          </a:p>
        </p:txBody>
      </p:sp>
      <p:sp>
        <p:nvSpPr>
          <p:cNvPr id="3" name="Content Placeholder 2"/>
          <p:cNvSpPr>
            <a:spLocks noGrp="1"/>
          </p:cNvSpPr>
          <p:nvPr>
            <p:ph idx="1"/>
          </p:nvPr>
        </p:nvSpPr>
        <p:spPr/>
        <p:txBody>
          <a:bodyPr/>
          <a:lstStyle/>
          <a:p>
            <a:r>
              <a:rPr lang="en-US" dirty="0" smtClean="0"/>
              <a:t>The manual way to document a Python object is like this: </a:t>
            </a:r>
          </a:p>
          <a:p>
            <a:endParaRPr lang="en-US" dirty="0"/>
          </a:p>
          <a:p>
            <a:endParaRPr lang="en-US" dirty="0"/>
          </a:p>
        </p:txBody>
      </p:sp>
      <p:sp>
        <p:nvSpPr>
          <p:cNvPr id="5" name="Rectangle 4"/>
          <p:cNvSpPr/>
          <p:nvPr/>
        </p:nvSpPr>
        <p:spPr>
          <a:xfrm>
            <a:off x="1024127" y="4624277"/>
            <a:ext cx="9982028" cy="1631216"/>
          </a:xfrm>
          <a:prstGeom prst="rect">
            <a:avLst/>
          </a:prstGeom>
        </p:spPr>
        <p:txBody>
          <a:bodyPr wrap="none">
            <a:spAutoFit/>
          </a:bodyPr>
          <a:lstStyle/>
          <a:p>
            <a:r>
              <a:rPr lang="en-US" sz="2000" dirty="0" smtClean="0"/>
              <a:t>You can reference an object by using the :</a:t>
            </a:r>
            <a:r>
              <a:rPr lang="en-US" sz="2000" dirty="0" err="1" smtClean="0"/>
              <a:t>func</a:t>
            </a:r>
            <a:r>
              <a:rPr lang="en-US" sz="2000" dirty="0" smtClean="0"/>
              <a:t>: notation, where the object name is in </a:t>
            </a:r>
            <a:r>
              <a:rPr lang="en-US" sz="2000" dirty="0" err="1" smtClean="0"/>
              <a:t>backquotes</a:t>
            </a:r>
            <a:r>
              <a:rPr lang="en-US" sz="2000" dirty="0" smtClean="0"/>
              <a:t>.</a:t>
            </a:r>
            <a:br>
              <a:rPr lang="en-US" sz="2000" dirty="0" smtClean="0"/>
            </a:br>
            <a:r>
              <a:rPr lang="en-US" sz="2000" dirty="0" smtClean="0"/>
              <a:t/>
            </a:r>
            <a:br>
              <a:rPr lang="en-US" sz="2000" dirty="0" smtClean="0"/>
            </a:br>
            <a:r>
              <a:rPr lang="en-US" sz="2000" dirty="0" smtClean="0"/>
              <a:t>       </a:t>
            </a:r>
            <a:br>
              <a:rPr lang="en-US" sz="2000" dirty="0" smtClean="0"/>
            </a:br>
            <a:endParaRPr lang="en-US" sz="2000" dirty="0">
              <a:latin typeface="Consolas" panose="020B0609020204030204" pitchFamily="49" charset="0"/>
              <a:cs typeface="Consolas" panose="020B0609020204030204" pitchFamily="49" charset="0"/>
            </a:endParaRPr>
          </a:p>
          <a:p>
            <a:r>
              <a:rPr lang="en-US" sz="2000" dirty="0" smtClean="0">
                <a:cs typeface="Consolas" panose="020B0609020204030204" pitchFamily="49" charset="0"/>
              </a:rPr>
              <a:t>There are also directives for classes, methods, etc. Any object can be documented.</a:t>
            </a:r>
            <a:endParaRPr lang="en-US" sz="2000" dirty="0">
              <a:cs typeface="Consolas" panose="020B0609020204030204" pitchFamily="49" charset="0"/>
            </a:endParaRPr>
          </a:p>
        </p:txBody>
      </p:sp>
      <p:sp>
        <p:nvSpPr>
          <p:cNvPr id="6" name="Rectangle 5"/>
          <p:cNvSpPr/>
          <p:nvPr/>
        </p:nvSpPr>
        <p:spPr>
          <a:xfrm>
            <a:off x="1584119" y="2892477"/>
            <a:ext cx="8906900" cy="1631216"/>
          </a:xfrm>
          <a:prstGeom prst="rect">
            <a:avLst/>
          </a:prstGeom>
        </p:spPr>
        <p:txBody>
          <a:bodyPr wrap="square">
            <a:spAutoFit/>
          </a:bodyPr>
          <a:lstStyle/>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function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get_posts</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event_name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location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   Accesses </a:t>
            </a:r>
            <a:r>
              <a:rPr lang="en-US" sz="2000" dirty="0">
                <a:solidFill>
                  <a:schemeClr val="tx1">
                    <a:lumMod val="95000"/>
                  </a:schemeClr>
                </a:solidFill>
                <a:latin typeface="Courier New" panose="02070309020205020404" pitchFamily="49" charset="0"/>
              </a:rPr>
              <a:t>the Craigslist page of search results for a </a:t>
            </a:r>
            <a:r>
              <a:rPr lang="en-US" sz="2000" dirty="0" smtClean="0">
                <a:solidFill>
                  <a:schemeClr val="tx1">
                    <a:lumMod val="95000"/>
                  </a:schemeClr>
                </a:solidFill>
                <a:latin typeface="Courier New" panose="02070309020205020404" pitchFamily="49" charset="0"/>
              </a:rPr>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   given </a:t>
            </a:r>
            <a:r>
              <a:rPr lang="en-US" sz="2000" dirty="0">
                <a:solidFill>
                  <a:schemeClr val="tx1">
                    <a:lumMod val="95000"/>
                  </a:schemeClr>
                </a:solidFill>
                <a:latin typeface="Courier New" panose="02070309020205020404" pitchFamily="49" charset="0"/>
              </a:rPr>
              <a:t>event and location. Returns a list of post </a:t>
            </a:r>
            <a:r>
              <a:rPr lang="en-US" sz="2000" dirty="0" smtClean="0">
                <a:solidFill>
                  <a:schemeClr val="tx1">
                    <a:lumMod val="95000"/>
                  </a:schemeClr>
                </a:solidFill>
                <a:latin typeface="Courier New" panose="02070309020205020404" pitchFamily="49" charset="0"/>
              </a:rPr>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   information </a:t>
            </a:r>
            <a:r>
              <a:rPr lang="en-US" sz="2000" dirty="0">
                <a:solidFill>
                  <a:schemeClr val="tx1">
                    <a:lumMod val="95000"/>
                  </a:schemeClr>
                </a:solidFill>
                <a:latin typeface="Courier New" panose="02070309020205020404" pitchFamily="49" charset="0"/>
              </a:rPr>
              <a:t>tuples, sorted by price. </a:t>
            </a:r>
            <a:endParaRPr lang="en-US" sz="2000" dirty="0">
              <a:solidFill>
                <a:schemeClr val="tx1">
                  <a:lumMod val="95000"/>
                </a:schemeClr>
              </a:solidFill>
              <a:effectLst/>
            </a:endParaRPr>
          </a:p>
        </p:txBody>
      </p:sp>
      <p:sp>
        <p:nvSpPr>
          <p:cNvPr id="7" name="Rectangle 6"/>
          <p:cNvSpPr/>
          <p:nvPr/>
        </p:nvSpPr>
        <p:spPr>
          <a:xfrm>
            <a:off x="1584119" y="5162886"/>
            <a:ext cx="7441894" cy="400110"/>
          </a:xfrm>
          <a:prstGeom prst="rect">
            <a:avLst/>
          </a:prstGeom>
        </p:spPr>
        <p:txBody>
          <a:bodyPr wrap="square">
            <a:spAutoFit/>
          </a:bodyPr>
          <a:lstStyle/>
          <a:p>
            <a:r>
              <a:rPr lang="en-US" sz="2000" dirty="0">
                <a:solidFill>
                  <a:srgbClr val="FFFFFF"/>
                </a:solidFill>
                <a:latin typeface="Courier New" panose="02070309020205020404" pitchFamily="49" charset="0"/>
              </a:rPr>
              <a:t>The </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a:t>
            </a:r>
            <a:r>
              <a:rPr lang="en-US" sz="2000" dirty="0" err="1">
                <a:solidFill>
                  <a:srgbClr val="FFFFFF"/>
                </a:solidFill>
                <a:latin typeface="Courier New" panose="02070309020205020404" pitchFamily="49" charset="0"/>
              </a:rPr>
              <a:t>get_posts</a:t>
            </a:r>
            <a:r>
              <a:rPr lang="en-US" sz="2000" dirty="0">
                <a:solidFill>
                  <a:srgbClr val="FFFFFF"/>
                </a:solidFill>
                <a:latin typeface="Courier New" panose="02070309020205020404" pitchFamily="49" charset="0"/>
              </a:rPr>
              <a:t>` function can be </a:t>
            </a:r>
            <a:r>
              <a:rPr lang="en-US" sz="2000" dirty="0">
                <a:solidFill>
                  <a:schemeClr val="tx1">
                    <a:lumMod val="95000"/>
                  </a:schemeClr>
                </a:solidFill>
                <a:latin typeface="Courier New" panose="02070309020205020404" pitchFamily="49" charset="0"/>
              </a:rPr>
              <a:t>called</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endParaRPr lang="en-US" sz="2000" dirty="0">
              <a:solidFill>
                <a:schemeClr val="tx1">
                  <a:lumMod val="95000"/>
                </a:schemeClr>
              </a:solidFill>
              <a:effectLst/>
            </a:endParaRPr>
          </a:p>
        </p:txBody>
      </p:sp>
    </p:spTree>
    <p:extLst>
      <p:ext uri="{BB962C8B-B14F-4D97-AF65-F5344CB8AC3E}">
        <p14:creationId xmlns:p14="http://schemas.microsoft.com/office/powerpoint/2010/main" val="401836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Virtualenv</a:t>
            </a:r>
            <a:endParaRPr lang="en-US" dirty="0"/>
          </a:p>
        </p:txBody>
      </p:sp>
      <p:sp>
        <p:nvSpPr>
          <p:cNvPr id="3" name="Content Placeholder 2"/>
          <p:cNvSpPr>
            <a:spLocks noGrp="1"/>
          </p:cNvSpPr>
          <p:nvPr>
            <p:ph idx="1"/>
          </p:nvPr>
        </p:nvSpPr>
        <p:spPr/>
        <p:txBody>
          <a:bodyPr>
            <a:normAutofit/>
          </a:bodyPr>
          <a:lstStyle/>
          <a:p>
            <a:r>
              <a:rPr lang="en-US" dirty="0" err="1"/>
              <a:t>v</a:t>
            </a:r>
            <a:r>
              <a:rPr lang="en-US" dirty="0" err="1" smtClean="0"/>
              <a:t>irtualenv</a:t>
            </a:r>
            <a:r>
              <a:rPr lang="en-US" dirty="0" smtClean="0"/>
              <a:t> is </a:t>
            </a:r>
            <a:r>
              <a:rPr lang="en-US" dirty="0"/>
              <a:t>a tool for creating isolated Python environments. </a:t>
            </a:r>
          </a:p>
          <a:p>
            <a:r>
              <a:rPr lang="en-US" dirty="0"/>
              <a:t>Let’s say you are working on two projects which require Twisted, a </a:t>
            </a:r>
            <a:r>
              <a:rPr lang="en-US" dirty="0" smtClean="0"/>
              <a:t>python-based networking </a:t>
            </a:r>
            <a:r>
              <a:rPr lang="en-US" dirty="0"/>
              <a:t>package. One of the projects requires Twisted 14.x, but the </a:t>
            </a:r>
            <a:r>
              <a:rPr lang="en-US" dirty="0" smtClean="0"/>
              <a:t>other</a:t>
            </a:r>
            <a:br>
              <a:rPr lang="en-US" dirty="0" smtClean="0"/>
            </a:br>
            <a:r>
              <a:rPr lang="en-US" dirty="0" smtClean="0"/>
              <a:t>requires </a:t>
            </a:r>
            <a:r>
              <a:rPr lang="en-US" dirty="0"/>
              <a:t>Twisted 13.x. </a:t>
            </a:r>
            <a:r>
              <a:rPr lang="en-US" dirty="0" smtClean="0"/>
              <a:t>Which should you install? Solve </a:t>
            </a:r>
            <a:r>
              <a:rPr lang="en-US" dirty="0"/>
              <a:t>the problem by creating a custom Python environment for </a:t>
            </a:r>
            <a:r>
              <a:rPr lang="en-US" dirty="0" smtClean="0"/>
              <a:t>each project!</a:t>
            </a:r>
            <a:endParaRPr lang="en-US" dirty="0"/>
          </a:p>
          <a:p>
            <a:r>
              <a:rPr lang="en-US" dirty="0" smtClean="0"/>
              <a:t>To install </a:t>
            </a:r>
            <a:r>
              <a:rPr lang="en-US" dirty="0" err="1" smtClean="0"/>
              <a:t>virtualenv</a:t>
            </a:r>
            <a:r>
              <a:rPr lang="en-US" dirty="0" smtClean="0"/>
              <a:t> via pip, just open the command-line and type the following:</a:t>
            </a:r>
          </a:p>
          <a:p>
            <a:r>
              <a:rPr lang="en-US" sz="2400" dirty="0"/>
              <a:t> </a:t>
            </a:r>
            <a:r>
              <a:rPr lang="en-US" sz="2400" dirty="0" smtClean="0"/>
              <a:t>    </a:t>
            </a:r>
            <a:r>
              <a:rPr lang="en-US" sz="2400" dirty="0" smtClean="0">
                <a:solidFill>
                  <a:schemeClr val="tx1">
                    <a:lumMod val="95000"/>
                  </a:schemeClr>
                </a:solidFill>
                <a:latin typeface="Courier New" panose="02070309020205020404" pitchFamily="49" charset="0"/>
                <a:cs typeface="Courier New" panose="02070309020205020404" pitchFamily="49" charset="0"/>
              </a:rPr>
              <a:t>$ </a:t>
            </a:r>
            <a:r>
              <a:rPr lang="en-US" sz="2400" dirty="0" err="1" smtClean="0">
                <a:solidFill>
                  <a:schemeClr val="tx1">
                    <a:lumMod val="95000"/>
                  </a:schemeClr>
                </a:solidFill>
                <a:latin typeface="Courier New" panose="02070309020205020404" pitchFamily="49" charset="0"/>
                <a:cs typeface="Courier New" panose="02070309020205020404" pitchFamily="49" charset="0"/>
              </a:rPr>
              <a:t>sudo</a:t>
            </a:r>
            <a:r>
              <a:rPr lang="en-US" sz="2400" dirty="0" smtClean="0">
                <a:solidFill>
                  <a:schemeClr val="tx1">
                    <a:lumMod val="95000"/>
                  </a:schemeClr>
                </a:solidFill>
                <a:latin typeface="Courier New" panose="02070309020205020404" pitchFamily="49" charset="0"/>
                <a:cs typeface="Courier New" panose="02070309020205020404" pitchFamily="49" charset="0"/>
              </a:rPr>
              <a:t> pip install </a:t>
            </a:r>
            <a:r>
              <a:rPr lang="en-US" sz="2400" dirty="0" err="1" smtClean="0">
                <a:solidFill>
                  <a:schemeClr val="tx1">
                    <a:lumMod val="95000"/>
                  </a:schemeClr>
                </a:solidFill>
                <a:latin typeface="Courier New" panose="02070309020205020404" pitchFamily="49" charset="0"/>
                <a:cs typeface="Courier New" panose="02070309020205020404" pitchFamily="49" charset="0"/>
              </a:rPr>
              <a:t>virtualenv</a:t>
            </a:r>
            <a:endParaRPr lang="en-US" sz="2400" dirty="0">
              <a:solidFill>
                <a:schemeClr val="tx1">
                  <a:lumMod val="95000"/>
                </a:schemeClr>
              </a:solidFill>
              <a:latin typeface="Courier New" panose="02070309020205020404" pitchFamily="49" charset="0"/>
              <a:cs typeface="Courier New" panose="02070309020205020404" pitchFamily="49" charset="0"/>
            </a:endParaRPr>
          </a:p>
          <a:p>
            <a:r>
              <a:rPr lang="en-US" dirty="0" smtClean="0"/>
              <a:t/>
            </a:r>
            <a:br>
              <a:rPr lang="en-US" dirty="0" smtClean="0"/>
            </a:br>
            <a:r>
              <a:rPr lang="en-US" dirty="0" smtClean="0"/>
              <a:t>Note that all of the details in this lecture are based on Ubuntu 14.04. </a:t>
            </a:r>
            <a:endParaRPr lang="en-US" dirty="0"/>
          </a:p>
        </p:txBody>
      </p:sp>
    </p:spTree>
    <p:extLst>
      <p:ext uri="{BB962C8B-B14F-4D97-AF65-F5344CB8AC3E}">
        <p14:creationId xmlns:p14="http://schemas.microsoft.com/office/powerpoint/2010/main" val="3299551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Scraper.rst</a:t>
            </a:r>
            <a:endParaRPr lang="en-US" dirty="0"/>
          </a:p>
        </p:txBody>
      </p:sp>
      <p:sp>
        <p:nvSpPr>
          <p:cNvPr id="3" name="Content Placeholder 2"/>
          <p:cNvSpPr>
            <a:spLocks noGrp="1"/>
          </p:cNvSpPr>
          <p:nvPr>
            <p:ph idx="1"/>
          </p:nvPr>
        </p:nvSpPr>
        <p:spPr/>
        <p:txBody>
          <a:bodyPr/>
          <a:lstStyle/>
          <a:p>
            <a:r>
              <a:rPr lang="en-US" dirty="0" smtClean="0"/>
              <a:t>Let’s add an </a:t>
            </a:r>
            <a:r>
              <a:rPr lang="en-US" dirty="0" err="1" smtClean="0"/>
              <a:t>rst</a:t>
            </a:r>
            <a:r>
              <a:rPr lang="en-US" dirty="0" smtClean="0"/>
              <a:t> file to document our scraping code. </a:t>
            </a:r>
            <a:endParaRPr lang="en-US" dirty="0"/>
          </a:p>
        </p:txBody>
      </p:sp>
      <p:sp>
        <p:nvSpPr>
          <p:cNvPr id="5" name="Rectangle 4"/>
          <p:cNvSpPr/>
          <p:nvPr/>
        </p:nvSpPr>
        <p:spPr>
          <a:xfrm>
            <a:off x="1386348" y="2817209"/>
            <a:ext cx="9576619" cy="3693319"/>
          </a:xfrm>
          <a:prstGeom prst="rect">
            <a:avLst/>
          </a:prstGeom>
        </p:spPr>
        <p:txBody>
          <a:bodyPr wrap="square">
            <a:spAutoFit/>
          </a:bodyPr>
          <a:lstStyle/>
          <a:p>
            <a:r>
              <a:rPr lang="en-US" dirty="0">
                <a:solidFill>
                  <a:srgbClr val="FFFFFF"/>
                </a:solidFill>
                <a:latin typeface="Courier New" panose="02070309020205020404" pitchFamily="49" charset="0"/>
              </a:rPr>
              <a:t>Ticket Scraping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Ticket </a:t>
            </a:r>
            <a:r>
              <a:rPr lang="en-US" dirty="0">
                <a:solidFill>
                  <a:srgbClr val="FFFFFF"/>
                </a:solidFill>
                <a:latin typeface="Courier New" panose="02070309020205020404" pitchFamily="49" charset="0"/>
              </a:rPr>
              <a:t>scraping is performed by the </a:t>
            </a:r>
            <a:r>
              <a:rPr lang="en-US" dirty="0">
                <a:solidFill>
                  <a:schemeClr val="tx1">
                    <a:lumMod val="95000"/>
                  </a:schemeClr>
                </a:solidFill>
                <a:latin typeface="Courier New" panose="02070309020205020404" pitchFamily="49" charset="0"/>
              </a:rPr>
              <a:t>ticket_scraper</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py module</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r>
              <a:rPr lang="en-US" dirty="0">
                <a:solidFill>
                  <a:srgbClr val="FFFFFF"/>
                </a:solidFill>
                <a:latin typeface="Courier New" panose="02070309020205020404" pitchFamily="49" charset="0"/>
              </a:rPr>
              <a:t>Initial calls should be made to the </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a:t>
            </a:r>
            <a:r>
              <a:rPr lang="en-US" dirty="0" err="1">
                <a:solidFill>
                  <a:schemeClr val="tx1">
                    <a:lumMod val="95000"/>
                  </a:schemeClr>
                </a:solidFill>
                <a:latin typeface="Courier New" panose="02070309020205020404" pitchFamily="49" charset="0"/>
              </a:rPr>
              <a:t>get_posts</a:t>
            </a:r>
            <a:r>
              <a:rPr lang="en-US" dirty="0">
                <a:solidFill>
                  <a:schemeClr val="tx1">
                    <a:lumMod val="95000"/>
                  </a:schemeClr>
                </a:solidFill>
                <a:latin typeface="Courier New" panose="02070309020205020404" pitchFamily="49" charset="0"/>
              </a:rPr>
              <a:t>` function, which will guide the scraping process and returns a list of relevant posts.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function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get_posts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event_name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location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smtClean="0">
                <a:solidFill>
                  <a:schemeClr val="tx1">
                    <a:lumMod val="95000"/>
                  </a:schemeClr>
                </a:solidFill>
                <a:latin typeface="Courier New" panose="02070309020205020404" pitchFamily="49" charset="0"/>
              </a:rPr>
              <a:t>Accesses </a:t>
            </a:r>
            <a:r>
              <a:rPr lang="en-US" dirty="0">
                <a:solidFill>
                  <a:schemeClr val="tx1">
                    <a:lumMod val="95000"/>
                  </a:schemeClr>
                </a:solidFill>
                <a:latin typeface="Courier New" panose="02070309020205020404" pitchFamily="49" charset="0"/>
              </a:rPr>
              <a:t>the Craigslist page of search results for the given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event </a:t>
            </a:r>
            <a:r>
              <a:rPr lang="en-US" dirty="0">
                <a:solidFill>
                  <a:schemeClr val="tx1">
                    <a:lumMod val="95000"/>
                  </a:schemeClr>
                </a:solidFill>
                <a:latin typeface="Courier New" panose="02070309020205020404" pitchFamily="49" charset="0"/>
              </a:rPr>
              <a:t>and location. Returns a list of post information tuples,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sorted </a:t>
            </a:r>
            <a:r>
              <a:rPr lang="en-US" dirty="0">
                <a:solidFill>
                  <a:schemeClr val="tx1">
                    <a:lumMod val="95000"/>
                  </a:schemeClr>
                </a:solidFill>
                <a:latin typeface="Courier New" panose="02070309020205020404" pitchFamily="49" charset="0"/>
              </a:rPr>
              <a:t>by price. </a:t>
            </a:r>
            <a:endParaRPr lang="en-US" dirty="0">
              <a:solidFill>
                <a:schemeClr val="tx1">
                  <a:lumMod val="95000"/>
                </a:schemeClr>
              </a:solidFill>
              <a:effectLst/>
            </a:endParaRPr>
          </a:p>
        </p:txBody>
      </p:sp>
    </p:spTree>
    <p:extLst>
      <p:ext uri="{BB962C8B-B14F-4D97-AF65-F5344CB8AC3E}">
        <p14:creationId xmlns:p14="http://schemas.microsoft.com/office/powerpoint/2010/main" val="1959846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Scraper.rst</a:t>
            </a:r>
            <a:endParaRPr lang="en-US" dirty="0"/>
          </a:p>
        </p:txBody>
      </p:sp>
      <p:pic>
        <p:nvPicPr>
          <p:cNvPr id="4" name="Picture 3"/>
          <p:cNvPicPr>
            <a:picLocks noChangeAspect="1"/>
          </p:cNvPicPr>
          <p:nvPr/>
        </p:nvPicPr>
        <p:blipFill rotWithShape="1">
          <a:blip r:embed="rId2"/>
          <a:srcRect l="4717" t="7588" b="35417"/>
          <a:stretch/>
        </p:blipFill>
        <p:spPr>
          <a:xfrm>
            <a:off x="343243" y="2399464"/>
            <a:ext cx="11488845" cy="3863684"/>
          </a:xfrm>
          <a:prstGeom prst="rect">
            <a:avLst/>
          </a:prstGeom>
        </p:spPr>
      </p:pic>
    </p:spTree>
    <p:extLst>
      <p:ext uri="{BB962C8B-B14F-4D97-AF65-F5344CB8AC3E}">
        <p14:creationId xmlns:p14="http://schemas.microsoft.com/office/powerpoint/2010/main" val="1888191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autodoc</a:t>
            </a:r>
            <a:endParaRPr lang="en-US" dirty="0"/>
          </a:p>
        </p:txBody>
      </p:sp>
      <p:sp>
        <p:nvSpPr>
          <p:cNvPr id="3" name="Content Placeholder 2"/>
          <p:cNvSpPr>
            <a:spLocks noGrp="1"/>
          </p:cNvSpPr>
          <p:nvPr>
            <p:ph idx="1"/>
          </p:nvPr>
        </p:nvSpPr>
        <p:spPr>
          <a:xfrm>
            <a:off x="3706585" y="2326821"/>
            <a:ext cx="7641771" cy="4286250"/>
          </a:xfrm>
        </p:spPr>
        <p:txBody>
          <a:bodyPr>
            <a:normAutofit/>
          </a:bodyPr>
          <a:lstStyle/>
          <a:p>
            <a:r>
              <a:rPr lang="en-US" dirty="0" smtClean="0"/>
              <a:t>The </a:t>
            </a:r>
            <a:r>
              <a:rPr lang="en-US" dirty="0" err="1" smtClean="0"/>
              <a:t>autodoc</a:t>
            </a:r>
            <a:r>
              <a:rPr lang="en-US" dirty="0" smtClean="0"/>
              <a:t> feature allows you to use your source code </a:t>
            </a:r>
            <a:r>
              <a:rPr lang="en-US" dirty="0" err="1" smtClean="0"/>
              <a:t>docstrings</a:t>
            </a:r>
            <a:r>
              <a:rPr lang="en-US" dirty="0" smtClean="0"/>
              <a:t> to generate the documentation. </a:t>
            </a:r>
            <a:br>
              <a:rPr lang="en-US" dirty="0" smtClean="0"/>
            </a:br>
            <a:r>
              <a:rPr lang="en-US" dirty="0" smtClean="0"/>
              <a:t/>
            </a:r>
            <a:br>
              <a:rPr lang="en-US" dirty="0" smtClean="0"/>
            </a:br>
            <a:r>
              <a:rPr lang="en-US" dirty="0" smtClean="0"/>
              <a:t>You can </a:t>
            </a:r>
            <a:r>
              <a:rPr lang="en-US" dirty="0" err="1" smtClean="0"/>
              <a:t>autodoc</a:t>
            </a:r>
            <a:r>
              <a:rPr lang="en-US" dirty="0" smtClean="0"/>
              <a:t> on a function basis:</a:t>
            </a:r>
          </a:p>
          <a:p>
            <a:endParaRPr lang="en-US" dirty="0"/>
          </a:p>
          <a:p>
            <a:endParaRPr lang="en-US" dirty="0" smtClean="0"/>
          </a:p>
          <a:p>
            <a:r>
              <a:rPr lang="en-US" dirty="0" smtClean="0"/>
              <a:t>Or on a module basis (and other bases, as well): </a:t>
            </a:r>
          </a:p>
          <a:p>
            <a:endParaRPr lang="en-US" dirty="0"/>
          </a:p>
          <a:p>
            <a:endParaRPr lang="en-US" dirty="0" smtClean="0"/>
          </a:p>
          <a:p>
            <a:r>
              <a:rPr lang="en-US" dirty="0" smtClean="0"/>
              <a:t>But make sure the path to your source code is available in conf.py</a:t>
            </a:r>
            <a:endParaRPr lang="en-US" dirty="0"/>
          </a:p>
        </p:txBody>
      </p:sp>
      <p:pic>
        <p:nvPicPr>
          <p:cNvPr id="4" name="Picture 3"/>
          <p:cNvPicPr>
            <a:picLocks noChangeAspect="1"/>
          </p:cNvPicPr>
          <p:nvPr/>
        </p:nvPicPr>
        <p:blipFill>
          <a:blip r:embed="rId2"/>
          <a:stretch>
            <a:fillRect/>
          </a:stretch>
        </p:blipFill>
        <p:spPr>
          <a:xfrm>
            <a:off x="540204" y="3060606"/>
            <a:ext cx="3166382" cy="3362645"/>
          </a:xfrm>
          <a:prstGeom prst="rect">
            <a:avLst/>
          </a:prstGeom>
        </p:spPr>
      </p:pic>
      <p:sp>
        <p:nvSpPr>
          <p:cNvPr id="7" name="Rectangle 6"/>
          <p:cNvSpPr/>
          <p:nvPr/>
        </p:nvSpPr>
        <p:spPr>
          <a:xfrm>
            <a:off x="4170424" y="3883431"/>
            <a:ext cx="6801862" cy="400110"/>
          </a:xfrm>
          <a:prstGeom prst="rect">
            <a:avLst/>
          </a:prstGeom>
        </p:spPr>
        <p:txBody>
          <a:bodyPr wrap="none">
            <a:spAutoFit/>
          </a:bodyPr>
          <a:lstStyle/>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autofunction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ticket_scrap</a:t>
            </a:r>
            <a:r>
              <a:rPr lang="en-US" sz="2000" dirty="0" err="1">
                <a:solidFill>
                  <a:schemeClr val="tx1">
                    <a:lumMod val="95000"/>
                  </a:schemeClr>
                </a:solidFill>
                <a:latin typeface="Courier New" panose="02070309020205020404" pitchFamily="49" charset="0"/>
              </a:rPr>
              <a:t>er</a:t>
            </a:r>
            <a:r>
              <a:rPr lang="en-US" sz="2000" b="1" dirty="0" err="1">
                <a:solidFill>
                  <a:schemeClr val="tx1">
                    <a:lumMod val="95000"/>
                  </a:schemeClr>
                </a:solidFill>
                <a:latin typeface="Courier New" panose="02070309020205020404" pitchFamily="49" charset="0"/>
              </a:rPr>
              <a:t>.</a:t>
            </a:r>
            <a:r>
              <a:rPr lang="en-US" sz="2000" dirty="0" err="1">
                <a:solidFill>
                  <a:schemeClr val="tx1">
                    <a:lumMod val="95000"/>
                  </a:schemeClr>
                </a:solidFill>
                <a:latin typeface="Courier New" panose="02070309020205020404" pitchFamily="49" charset="0"/>
              </a:rPr>
              <a:t>get_p</a:t>
            </a:r>
            <a:r>
              <a:rPr lang="en-US" sz="2000" dirty="0" err="1">
                <a:solidFill>
                  <a:srgbClr val="FFFFFF"/>
                </a:solidFill>
                <a:latin typeface="Courier New" panose="02070309020205020404" pitchFamily="49" charset="0"/>
              </a:rPr>
              <a:t>osts</a:t>
            </a:r>
            <a:r>
              <a:rPr lang="en-US" sz="2000" dirty="0">
                <a:solidFill>
                  <a:srgbClr val="FFFFFF"/>
                </a:solidFill>
                <a:latin typeface="Courier New" panose="02070309020205020404" pitchFamily="49" charset="0"/>
              </a:rPr>
              <a:t> </a:t>
            </a:r>
            <a:endParaRPr lang="en-US" sz="2000" dirty="0">
              <a:effectLst/>
            </a:endParaRPr>
          </a:p>
        </p:txBody>
      </p:sp>
      <p:sp>
        <p:nvSpPr>
          <p:cNvPr id="8" name="Rectangle 7"/>
          <p:cNvSpPr/>
          <p:nvPr/>
        </p:nvSpPr>
        <p:spPr>
          <a:xfrm>
            <a:off x="4170424" y="5163015"/>
            <a:ext cx="4955203" cy="707886"/>
          </a:xfrm>
          <a:prstGeom prst="rect">
            <a:avLst/>
          </a:prstGeom>
        </p:spPr>
        <p:txBody>
          <a:bodyPr wrap="none">
            <a:spAutoFit/>
          </a:bodyPr>
          <a:lstStyle/>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automodule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ticket_scraper</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members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1705377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autodoc</a:t>
            </a:r>
            <a:endParaRPr lang="en-US" dirty="0"/>
          </a:p>
        </p:txBody>
      </p:sp>
      <p:sp>
        <p:nvSpPr>
          <p:cNvPr id="3" name="Content Placeholder 2"/>
          <p:cNvSpPr>
            <a:spLocks noGrp="1"/>
          </p:cNvSpPr>
          <p:nvPr>
            <p:ph idx="1"/>
          </p:nvPr>
        </p:nvSpPr>
        <p:spPr>
          <a:xfrm>
            <a:off x="254556" y="2851399"/>
            <a:ext cx="1919235" cy="4023360"/>
          </a:xfrm>
        </p:spPr>
        <p:txBody>
          <a:bodyPr/>
          <a:lstStyle/>
          <a:p>
            <a:r>
              <a:rPr lang="en-US" dirty="0" err="1" smtClean="0"/>
              <a:t>Docstring</a:t>
            </a:r>
            <a:r>
              <a:rPr lang="en-US" dirty="0" smtClean="0"/>
              <a:t> comments can be in whichever format you choose, but there are some key structures which Sphinx will know how to render. For example: </a:t>
            </a:r>
            <a:endParaRPr lang="en-US" dirty="0"/>
          </a:p>
        </p:txBody>
      </p:sp>
      <p:sp>
        <p:nvSpPr>
          <p:cNvPr id="5" name="Rectangle 4"/>
          <p:cNvSpPr/>
          <p:nvPr/>
        </p:nvSpPr>
        <p:spPr>
          <a:xfrm>
            <a:off x="2173791" y="1917684"/>
            <a:ext cx="10018209" cy="4524315"/>
          </a:xfrm>
          <a:prstGeom prst="rect">
            <a:avLst/>
          </a:prstGeom>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get_posts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event_name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location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smtClean="0">
                <a:solidFill>
                  <a:srgbClr val="FF8000"/>
                </a:solidFill>
                <a:latin typeface="Courier New" panose="02070309020205020404" pitchFamily="49" charset="0"/>
              </a:rPr>
              <a:t>''' </a:t>
            </a:r>
            <a:r>
              <a:rPr lang="en-US" dirty="0">
                <a:solidFill>
                  <a:srgbClr val="FF8000"/>
                </a:solidFill>
                <a:latin typeface="Courier New" panose="02070309020205020404" pitchFamily="49" charset="0"/>
              </a:rPr>
              <a:t>The </a:t>
            </a:r>
            <a:r>
              <a:rPr lang="en-US" dirty="0" err="1">
                <a:solidFill>
                  <a:srgbClr val="FF8000"/>
                </a:solidFill>
                <a:latin typeface="Courier New" panose="02070309020205020404" pitchFamily="49" charset="0"/>
              </a:rPr>
              <a:t>get_posts</a:t>
            </a:r>
            <a:r>
              <a:rPr lang="en-US" dirty="0">
                <a:solidFill>
                  <a:srgbClr val="FF8000"/>
                </a:solidFill>
                <a:latin typeface="Courier New" panose="02070309020205020404" pitchFamily="49" charset="0"/>
              </a:rPr>
              <a:t> function accesses the Craigslist page of search </a:t>
            </a:r>
            <a:r>
              <a:rPr lang="en-US" dirty="0" smtClean="0">
                <a:solidFill>
                  <a:srgbClr val="FF8000"/>
                </a:solidFill>
                <a:latin typeface="Courier New" panose="02070309020205020404" pitchFamily="49" charset="0"/>
              </a:rPr>
              <a:t>   </a:t>
            </a:r>
            <a:br>
              <a:rPr lang="en-US" dirty="0" smtClean="0">
                <a:solidFill>
                  <a:srgbClr val="FF8000"/>
                </a:solidFill>
                <a:latin typeface="Courier New" panose="02070309020205020404" pitchFamily="49" charset="0"/>
              </a:rPr>
            </a:br>
            <a:r>
              <a:rPr lang="en-US" dirty="0" smtClean="0">
                <a:solidFill>
                  <a:srgbClr val="FF8000"/>
                </a:solidFill>
                <a:latin typeface="Courier New" panose="02070309020205020404" pitchFamily="49" charset="0"/>
              </a:rPr>
              <a:t>  	results </a:t>
            </a:r>
            <a:r>
              <a:rPr lang="en-US" dirty="0">
                <a:solidFill>
                  <a:srgbClr val="FF8000"/>
                </a:solidFill>
                <a:latin typeface="Courier New" panose="02070309020205020404" pitchFamily="49" charset="0"/>
              </a:rPr>
              <a:t>for the given event and location. Returns a list of post </a:t>
            </a:r>
            <a:r>
              <a:rPr lang="en-US" dirty="0" smtClean="0">
                <a:solidFill>
                  <a:srgbClr val="FF8000"/>
                </a:solidFill>
                <a:latin typeface="Courier New" panose="02070309020205020404" pitchFamily="49" charset="0"/>
              </a:rPr>
              <a:t/>
            </a:r>
            <a:br>
              <a:rPr lang="en-US" dirty="0" smtClean="0">
                <a:solidFill>
                  <a:srgbClr val="FF8000"/>
                </a:solidFill>
                <a:latin typeface="Courier New" panose="02070309020205020404" pitchFamily="49" charset="0"/>
              </a:rPr>
            </a:br>
            <a:r>
              <a:rPr lang="en-US" dirty="0" smtClean="0">
                <a:solidFill>
                  <a:srgbClr val="FF8000"/>
                </a:solidFill>
                <a:latin typeface="Courier New" panose="02070309020205020404" pitchFamily="49" charset="0"/>
              </a:rPr>
              <a:t>  </a:t>
            </a:r>
            <a:r>
              <a:rPr lang="en-US" dirty="0">
                <a:solidFill>
                  <a:srgbClr val="FF8000"/>
                </a:solidFill>
                <a:latin typeface="Courier New" panose="02070309020205020404" pitchFamily="49" charset="0"/>
              </a:rPr>
              <a:t>	</a:t>
            </a:r>
            <a:r>
              <a:rPr lang="en-US" dirty="0" smtClean="0">
                <a:solidFill>
                  <a:srgbClr val="FF8000"/>
                </a:solidFill>
                <a:latin typeface="Courier New" panose="02070309020205020404" pitchFamily="49" charset="0"/>
              </a:rPr>
              <a:t>information </a:t>
            </a:r>
            <a:r>
              <a:rPr lang="en-US" dirty="0">
                <a:solidFill>
                  <a:srgbClr val="FF8000"/>
                </a:solidFill>
                <a:latin typeface="Courier New" panose="02070309020205020404" pitchFamily="49" charset="0"/>
              </a:rPr>
              <a:t>tuples, sorted by price. </a:t>
            </a:r>
            <a:r>
              <a:rPr lang="en-US" dirty="0" smtClean="0">
                <a:solidFill>
                  <a:srgbClr val="FF8000"/>
                </a:solidFill>
                <a:latin typeface="Courier New" panose="02070309020205020404" pitchFamily="49" charset="0"/>
              </a:rPr>
              <a:t/>
            </a:r>
            <a:br>
              <a:rPr lang="en-US" dirty="0" smtClean="0">
                <a:solidFill>
                  <a:srgbClr val="FF8000"/>
                </a:solidFill>
                <a:latin typeface="Courier New" panose="02070309020205020404" pitchFamily="49" charset="0"/>
              </a:rPr>
            </a:br>
            <a:r>
              <a:rPr lang="en-US" dirty="0" smtClean="0">
                <a:solidFill>
                  <a:srgbClr val="FF8000"/>
                </a:solidFill>
                <a:latin typeface="Courier New" panose="02070309020205020404" pitchFamily="49" charset="0"/>
              </a:rPr>
              <a:t>  	:</a:t>
            </a:r>
            <a:r>
              <a:rPr lang="en-US" dirty="0" err="1">
                <a:solidFill>
                  <a:srgbClr val="FF8000"/>
                </a:solidFill>
                <a:latin typeface="Courier New" panose="02070309020205020404" pitchFamily="49" charset="0"/>
              </a:rPr>
              <a:t>param</a:t>
            </a:r>
            <a:r>
              <a:rPr lang="en-US" dirty="0">
                <a:solidFill>
                  <a:srgbClr val="FF8000"/>
                </a:solidFill>
                <a:latin typeface="Courier New" panose="02070309020205020404" pitchFamily="49" charset="0"/>
              </a:rPr>
              <a:t> </a:t>
            </a:r>
            <a:r>
              <a:rPr lang="en-US" dirty="0" err="1">
                <a:solidFill>
                  <a:srgbClr val="FF8000"/>
                </a:solidFill>
                <a:latin typeface="Courier New" panose="02070309020205020404" pitchFamily="49" charset="0"/>
              </a:rPr>
              <a:t>event_name</a:t>
            </a:r>
            <a:r>
              <a:rPr lang="en-US" dirty="0">
                <a:solidFill>
                  <a:srgbClr val="FF8000"/>
                </a:solidFill>
                <a:latin typeface="Courier New" panose="02070309020205020404" pitchFamily="49" charset="0"/>
              </a:rPr>
              <a:t>: The keyword </a:t>
            </a:r>
            <a:r>
              <a:rPr lang="en-US" dirty="0" smtClean="0">
                <a:solidFill>
                  <a:srgbClr val="FF8000"/>
                </a:solidFill>
                <a:latin typeface="Courier New" panose="02070309020205020404" pitchFamily="49" charset="0"/>
              </a:rPr>
              <a:t>with </a:t>
            </a:r>
            <a:r>
              <a:rPr lang="en-US" dirty="0">
                <a:solidFill>
                  <a:srgbClr val="FF8000"/>
                </a:solidFill>
                <a:latin typeface="Courier New" panose="02070309020205020404" pitchFamily="49" charset="0"/>
              </a:rPr>
              <a:t>which to search for the event. </a:t>
            </a:r>
            <a:r>
              <a:rPr lang="en-US" dirty="0" smtClean="0">
                <a:solidFill>
                  <a:srgbClr val="FF8000"/>
                </a:solidFill>
                <a:latin typeface="Courier New" panose="02070309020205020404" pitchFamily="49" charset="0"/>
              </a:rPr>
              <a:t/>
            </a:r>
            <a:br>
              <a:rPr lang="en-US" dirty="0" smtClean="0">
                <a:solidFill>
                  <a:srgbClr val="FF8000"/>
                </a:solidFill>
                <a:latin typeface="Courier New" panose="02070309020205020404" pitchFamily="49" charset="0"/>
              </a:rPr>
            </a:br>
            <a:r>
              <a:rPr lang="en-US" dirty="0">
                <a:solidFill>
                  <a:srgbClr val="FF8000"/>
                </a:solidFill>
                <a:latin typeface="Courier New" panose="02070309020205020404" pitchFamily="49" charset="0"/>
              </a:rPr>
              <a:t>	</a:t>
            </a:r>
            <a:r>
              <a:rPr lang="en-US" dirty="0" smtClean="0">
                <a:solidFill>
                  <a:srgbClr val="FF8000"/>
                </a:solidFill>
                <a:latin typeface="Courier New" panose="02070309020205020404" pitchFamily="49" charset="0"/>
              </a:rPr>
              <a:t>:</a:t>
            </a:r>
            <a:r>
              <a:rPr lang="en-US" dirty="0">
                <a:solidFill>
                  <a:srgbClr val="FF8000"/>
                </a:solidFill>
                <a:latin typeface="Courier New" panose="02070309020205020404" pitchFamily="49" charset="0"/>
              </a:rPr>
              <a:t>type </a:t>
            </a:r>
            <a:r>
              <a:rPr lang="en-US" dirty="0" err="1">
                <a:solidFill>
                  <a:srgbClr val="FF8000"/>
                </a:solidFill>
                <a:latin typeface="Courier New" panose="02070309020205020404" pitchFamily="49" charset="0"/>
              </a:rPr>
              <a:t>event_name</a:t>
            </a:r>
            <a:r>
              <a:rPr lang="en-US" dirty="0">
                <a:solidFill>
                  <a:srgbClr val="FF8000"/>
                </a:solidFill>
                <a:latin typeface="Courier New" panose="02070309020205020404" pitchFamily="49" charset="0"/>
              </a:rPr>
              <a:t>: </a:t>
            </a:r>
            <a:r>
              <a:rPr lang="en-US" dirty="0" smtClean="0">
                <a:solidFill>
                  <a:srgbClr val="FF8000"/>
                </a:solidFill>
                <a:latin typeface="Courier New" panose="02070309020205020404" pitchFamily="49" charset="0"/>
              </a:rPr>
              <a:t>String.</a:t>
            </a:r>
            <a:endParaRPr lang="en-US" dirty="0">
              <a:solidFill>
                <a:srgbClr val="FF8000"/>
              </a:solidFill>
              <a:latin typeface="Courier New" panose="02070309020205020404" pitchFamily="49" charset="0"/>
            </a:endParaRPr>
          </a:p>
          <a:p>
            <a:r>
              <a:rPr lang="en-US" dirty="0" smtClean="0">
                <a:solidFill>
                  <a:srgbClr val="FF8000"/>
                </a:solidFill>
                <a:latin typeface="Courier New" panose="02070309020205020404" pitchFamily="49" charset="0"/>
              </a:rPr>
              <a:t>	:</a:t>
            </a:r>
            <a:r>
              <a:rPr lang="en-US" dirty="0" err="1" smtClean="0">
                <a:solidFill>
                  <a:srgbClr val="FF8000"/>
                </a:solidFill>
                <a:latin typeface="Courier New" panose="02070309020205020404" pitchFamily="49" charset="0"/>
              </a:rPr>
              <a:t>param</a:t>
            </a:r>
            <a:r>
              <a:rPr lang="en-US" dirty="0" smtClean="0">
                <a:solidFill>
                  <a:srgbClr val="FF8000"/>
                </a:solidFill>
                <a:latin typeface="Courier New" panose="02070309020205020404" pitchFamily="49" charset="0"/>
              </a:rPr>
              <a:t> location: The area </a:t>
            </a:r>
            <a:r>
              <a:rPr lang="en-US" dirty="0">
                <a:solidFill>
                  <a:srgbClr val="FF8000"/>
                </a:solidFill>
                <a:latin typeface="Courier New" panose="02070309020205020404" pitchFamily="49" charset="0"/>
              </a:rPr>
              <a:t>in which to search for the event. </a:t>
            </a:r>
            <a:r>
              <a:rPr lang="en-US" dirty="0" smtClean="0">
                <a:solidFill>
                  <a:srgbClr val="FF8000"/>
                </a:solidFill>
                <a:latin typeface="Courier New" panose="02070309020205020404" pitchFamily="49" charset="0"/>
              </a:rPr>
              <a:t/>
            </a:r>
            <a:br>
              <a:rPr lang="en-US" dirty="0" smtClean="0">
                <a:solidFill>
                  <a:srgbClr val="FF8000"/>
                </a:solidFill>
                <a:latin typeface="Courier New" panose="02070309020205020404" pitchFamily="49" charset="0"/>
              </a:rPr>
            </a:br>
            <a:r>
              <a:rPr lang="en-US" dirty="0" smtClean="0">
                <a:solidFill>
                  <a:srgbClr val="FF8000"/>
                </a:solidFill>
                <a:latin typeface="Courier New" panose="02070309020205020404" pitchFamily="49" charset="0"/>
              </a:rPr>
              <a:t>  	:</a:t>
            </a:r>
            <a:r>
              <a:rPr lang="en-US" dirty="0">
                <a:solidFill>
                  <a:srgbClr val="FF8000"/>
                </a:solidFill>
                <a:latin typeface="Courier New" panose="02070309020205020404" pitchFamily="49" charset="0"/>
              </a:rPr>
              <a:t>type location: String. </a:t>
            </a:r>
            <a:r>
              <a:rPr lang="en-US" dirty="0" smtClean="0">
                <a:solidFill>
                  <a:srgbClr val="FF8000"/>
                </a:solidFill>
                <a:latin typeface="Courier New" panose="02070309020205020404" pitchFamily="49" charset="0"/>
              </a:rPr>
              <a:t/>
            </a:r>
            <a:br>
              <a:rPr lang="en-US" dirty="0" smtClean="0">
                <a:solidFill>
                  <a:srgbClr val="FF8000"/>
                </a:solidFill>
                <a:latin typeface="Courier New" panose="02070309020205020404" pitchFamily="49" charset="0"/>
              </a:rPr>
            </a:br>
            <a:r>
              <a:rPr lang="en-US" dirty="0" smtClean="0">
                <a:solidFill>
                  <a:srgbClr val="FF8000"/>
                </a:solidFill>
                <a:latin typeface="Courier New" panose="02070309020205020404" pitchFamily="49" charset="0"/>
              </a:rPr>
              <a:t>  	:</a:t>
            </a:r>
            <a:r>
              <a:rPr lang="en-US" dirty="0">
                <a:solidFill>
                  <a:srgbClr val="FF8000"/>
                </a:solidFill>
                <a:latin typeface="Courier New" panose="02070309020205020404" pitchFamily="49" charset="0"/>
              </a:rPr>
              <a:t>returns: List of tuples of post information, sorted by </a:t>
            </a:r>
            <a:r>
              <a:rPr lang="en-US" dirty="0" smtClean="0">
                <a:solidFill>
                  <a:srgbClr val="FF8000"/>
                </a:solidFill>
                <a:latin typeface="Courier New" panose="02070309020205020404" pitchFamily="49" charset="0"/>
              </a:rPr>
              <a:t>price</a:t>
            </a:r>
            <a:r>
              <a:rPr lang="en-US" dirty="0">
                <a:solidFill>
                  <a:srgbClr val="FF8000"/>
                </a:solidFill>
                <a:latin typeface="Courier New" panose="02070309020205020404" pitchFamily="49" charset="0"/>
              </a:rPr>
              <a:t>. </a:t>
            </a:r>
            <a:r>
              <a:rPr lang="en-US" dirty="0" smtClean="0">
                <a:solidFill>
                  <a:srgbClr val="FF8000"/>
                </a:solidFill>
                <a:latin typeface="Courier New" panose="02070309020205020404" pitchFamily="49" charset="0"/>
              </a:rPr>
              <a:t/>
            </a:r>
            <a:br>
              <a:rPr lang="en-US" dirty="0" smtClean="0">
                <a:solidFill>
                  <a:srgbClr val="FF8000"/>
                </a:solidFill>
                <a:latin typeface="Courier New" panose="02070309020205020404" pitchFamily="49" charset="0"/>
              </a:rPr>
            </a:br>
            <a:r>
              <a:rPr lang="en-US" dirty="0" smtClean="0">
                <a:solidFill>
                  <a:srgbClr val="FF8000"/>
                </a:solidFill>
                <a:latin typeface="Courier New" panose="02070309020205020404" pitchFamily="49" charset="0"/>
              </a:rPr>
              <a:t>  	:</a:t>
            </a:r>
            <a:r>
              <a:rPr lang="en-US" dirty="0">
                <a:solidFill>
                  <a:srgbClr val="FF8000"/>
                </a:solidFill>
                <a:latin typeface="Courier New" panose="02070309020205020404" pitchFamily="49" charset="0"/>
              </a:rPr>
              <a:t>raises: None. '''</a:t>
            </a:r>
            <a:r>
              <a:rPr lang="en-US"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ev</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join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event_name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split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page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requests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get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"http://"</a:t>
            </a:r>
            <a:r>
              <a:rPr lang="en-US" dirty="0">
                <a:solidFill>
                  <a:srgbClr val="FFFFFF"/>
                </a:solidFill>
                <a:latin typeface="Courier New" panose="02070309020205020404" pitchFamily="49" charset="0"/>
              </a:rPr>
              <a:t> </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str</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location</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lower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url</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tree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html</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fromstring</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page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text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posts_pages</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get_pages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tree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location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post_info</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get_post_info</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posts_pages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sorted</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post_info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key</a:t>
            </a:r>
            <a:r>
              <a:rPr lang="en-US" b="1" dirty="0">
                <a:solidFill>
                  <a:srgbClr val="FFCC00"/>
                </a:solidFill>
                <a:latin typeface="Courier New" panose="02070309020205020404" pitchFamily="49" charset="0"/>
              </a:rPr>
              <a:t>=</a:t>
            </a:r>
            <a:r>
              <a:rPr lang="en-US" b="1" dirty="0">
                <a:solidFill>
                  <a:srgbClr val="FF6600"/>
                </a:solidFill>
                <a:latin typeface="Courier New" panose="02070309020205020404" pitchFamily="49" charset="0"/>
              </a:rPr>
              <a:t>lambda</a:t>
            </a:r>
            <a:r>
              <a:rPr lang="en-US" dirty="0">
                <a:solidFill>
                  <a:srgbClr val="FFFFFF"/>
                </a:solidFill>
                <a:latin typeface="Courier New" panose="02070309020205020404" pitchFamily="49" charset="0"/>
              </a:rPr>
              <a:t> post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post</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4</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2182486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a:t>
            </a:r>
            <a:r>
              <a:rPr lang="en-US" dirty="0" err="1" smtClean="0"/>
              <a:t>scraper.rst</a:t>
            </a:r>
            <a:endParaRPr lang="en-US" dirty="0"/>
          </a:p>
        </p:txBody>
      </p:sp>
      <p:sp>
        <p:nvSpPr>
          <p:cNvPr id="5" name="TextBox 4"/>
          <p:cNvSpPr txBox="1"/>
          <p:nvPr/>
        </p:nvSpPr>
        <p:spPr>
          <a:xfrm>
            <a:off x="1024128" y="5363936"/>
            <a:ext cx="7611699" cy="400110"/>
          </a:xfrm>
          <a:prstGeom prst="rect">
            <a:avLst/>
          </a:prstGeom>
          <a:noFill/>
        </p:spPr>
        <p:txBody>
          <a:bodyPr wrap="none" rtlCol="0">
            <a:spAutoFit/>
          </a:bodyPr>
          <a:lstStyle/>
          <a:p>
            <a:r>
              <a:rPr lang="en-US" sz="2000" dirty="0" smtClean="0"/>
              <a:t>In conf.py: </a:t>
            </a:r>
            <a:r>
              <a:rPr lang="en-US" dirty="0" smtClean="0">
                <a:latin typeface="Consolas" panose="020B0609020204030204" pitchFamily="49" charset="0"/>
                <a:cs typeface="Consolas" panose="020B0609020204030204" pitchFamily="49" charset="0"/>
              </a:rPr>
              <a:t>sys.path.insert(0, </a:t>
            </a:r>
            <a:r>
              <a:rPr lang="en-US" dirty="0" err="1" smtClean="0">
                <a:latin typeface="Consolas" panose="020B0609020204030204" pitchFamily="49" charset="0"/>
                <a:cs typeface="Consolas" panose="020B0609020204030204" pitchFamily="49" charset="0"/>
              </a:rPr>
              <a:t>os.path.abspath</a:t>
            </a:r>
            <a:r>
              <a:rPr lang="en-US" dirty="0" smtClean="0">
                <a:latin typeface="Consolas" panose="020B0609020204030204" pitchFamily="49" charset="0"/>
                <a:cs typeface="Consolas" panose="020B0609020204030204" pitchFamily="49" charset="0"/>
              </a:rPr>
              <a:t>(‘..’)+ “/app/”)</a:t>
            </a:r>
            <a:endParaRPr lang="en-US" dirty="0">
              <a:latin typeface="Consolas" panose="020B0609020204030204" pitchFamily="49" charset="0"/>
              <a:cs typeface="Consolas" panose="020B0609020204030204" pitchFamily="49" charset="0"/>
            </a:endParaRPr>
          </a:p>
        </p:txBody>
      </p:sp>
      <p:sp>
        <p:nvSpPr>
          <p:cNvPr id="3" name="Rectangle 2"/>
          <p:cNvSpPr/>
          <p:nvPr/>
        </p:nvSpPr>
        <p:spPr>
          <a:xfrm>
            <a:off x="1024128" y="2029365"/>
            <a:ext cx="10129542" cy="3170099"/>
          </a:xfrm>
          <a:prstGeom prst="rect">
            <a:avLst/>
          </a:prstGeom>
        </p:spPr>
        <p:txBody>
          <a:bodyPr wrap="square">
            <a:spAutoFit/>
          </a:bodyPr>
          <a:lstStyle/>
          <a:p>
            <a:r>
              <a:rPr lang="en-US" sz="2000" dirty="0">
                <a:solidFill>
                  <a:srgbClr val="FFFFFF"/>
                </a:solidFill>
                <a:latin typeface="Courier New" panose="02070309020205020404" pitchFamily="49" charset="0"/>
              </a:rPr>
              <a:t>Ticket Scraping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Ticket </a:t>
            </a:r>
            <a:r>
              <a:rPr lang="en-US" sz="2000" dirty="0">
                <a:solidFill>
                  <a:schemeClr val="tx1">
                    <a:lumMod val="95000"/>
                  </a:schemeClr>
                </a:solidFill>
                <a:latin typeface="Courier New" panose="02070309020205020404" pitchFamily="49" charset="0"/>
              </a:rPr>
              <a:t>scraping is </a:t>
            </a:r>
            <a:r>
              <a:rPr lang="en-US" sz="2000" dirty="0">
                <a:solidFill>
                  <a:srgbClr val="FFFFFF"/>
                </a:solidFill>
                <a:latin typeface="Courier New" panose="02070309020205020404" pitchFamily="49" charset="0"/>
              </a:rPr>
              <a:t>performed by the </a:t>
            </a:r>
            <a:r>
              <a:rPr lang="en-US" sz="2000" dirty="0">
                <a:solidFill>
                  <a:schemeClr val="tx1">
                    <a:lumMod val="95000"/>
                  </a:schemeClr>
                </a:solidFill>
                <a:latin typeface="Courier New" panose="02070309020205020404" pitchFamily="49" charset="0"/>
              </a:rPr>
              <a:t>ticket_scraper.py module. </a:t>
            </a:r>
            <a:r>
              <a:rPr lang="en-US" sz="2000" dirty="0">
                <a:solidFill>
                  <a:srgbClr val="FFFFFF"/>
                </a:solidFill>
                <a:latin typeface="Courier New" panose="02070309020205020404" pitchFamily="49" charset="0"/>
              </a:rPr>
              <a:t>Initial calls should be made to the </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get_posts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function</a:t>
            </a:r>
            <a:r>
              <a:rPr lang="en-US" sz="2000" b="1" dirty="0">
                <a:solidFill>
                  <a:schemeClr val="tx1">
                    <a:lumMod val="95000"/>
                  </a:schemeClr>
                </a:solidFill>
                <a:latin typeface="Courier New" panose="02070309020205020404" pitchFamily="49" charset="0"/>
              </a:rPr>
              <a:t>,</a:t>
            </a:r>
            <a:r>
              <a:rPr lang="en-US" sz="2000" dirty="0">
                <a:solidFill>
                  <a:srgbClr val="FFFFFF"/>
                </a:solidFill>
                <a:latin typeface="Courier New" panose="02070309020205020404" pitchFamily="49" charset="0"/>
              </a:rPr>
              <a:t> which will guide the scraping </a:t>
            </a:r>
            <a:r>
              <a:rPr lang="en-US" sz="2000" dirty="0">
                <a:solidFill>
                  <a:schemeClr val="tx1">
                    <a:lumMod val="95000"/>
                  </a:schemeClr>
                </a:solidFill>
                <a:latin typeface="Courier New" panose="02070309020205020404" pitchFamily="49" charset="0"/>
              </a:rPr>
              <a:t>process </a:t>
            </a:r>
            <a:r>
              <a:rPr lang="en-US" sz="2000" dirty="0" smtClean="0">
                <a:solidFill>
                  <a:schemeClr val="tx1">
                    <a:lumMod val="95000"/>
                  </a:schemeClr>
                </a:solidFill>
                <a:latin typeface="Courier New" panose="02070309020205020404" pitchFamily="49" charset="0"/>
              </a:rPr>
              <a:t>and returns </a:t>
            </a:r>
            <a:r>
              <a:rPr lang="en-US" sz="2000" dirty="0" smtClean="0">
                <a:solidFill>
                  <a:srgbClr val="FFFFFF"/>
                </a:solidFill>
                <a:latin typeface="Courier New" panose="02070309020205020404" pitchFamily="49" charset="0"/>
              </a:rPr>
              <a:t>a </a:t>
            </a:r>
            <a:r>
              <a:rPr lang="en-US" sz="2000" dirty="0">
                <a:solidFill>
                  <a:srgbClr val="FFFFFF"/>
                </a:solidFill>
                <a:latin typeface="Courier New" panose="02070309020205020404" pitchFamily="49" charset="0"/>
              </a:rPr>
              <a:t>list of relevant </a:t>
            </a:r>
            <a:r>
              <a:rPr lang="en-US" sz="2000" dirty="0">
                <a:solidFill>
                  <a:schemeClr val="tx1">
                    <a:lumMod val="95000"/>
                  </a:schemeClr>
                </a:solidFill>
                <a:latin typeface="Courier New" panose="02070309020205020404" pitchFamily="49" charset="0"/>
              </a:rPr>
              <a:t>posts</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automodule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ticket_scraper</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members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3599437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a:t>
            </a:r>
            <a:r>
              <a:rPr lang="en-US" dirty="0" err="1" smtClean="0"/>
              <a:t>scraper.rst</a:t>
            </a:r>
            <a:endParaRPr lang="en-US" dirty="0"/>
          </a:p>
        </p:txBody>
      </p:sp>
      <p:pic>
        <p:nvPicPr>
          <p:cNvPr id="5" name="Picture 4"/>
          <p:cNvPicPr>
            <a:picLocks noChangeAspect="1"/>
          </p:cNvPicPr>
          <p:nvPr/>
        </p:nvPicPr>
        <p:blipFill rotWithShape="1">
          <a:blip r:embed="rId2"/>
          <a:srcRect l="4905" t="7589" b="9487"/>
          <a:stretch/>
        </p:blipFill>
        <p:spPr>
          <a:xfrm>
            <a:off x="1330778" y="1875514"/>
            <a:ext cx="9413422" cy="4615094"/>
          </a:xfrm>
          <a:prstGeom prst="rect">
            <a:avLst/>
          </a:prstGeom>
        </p:spPr>
      </p:pic>
    </p:spTree>
    <p:extLst>
      <p:ext uri="{BB962C8B-B14F-4D97-AF65-F5344CB8AC3E}">
        <p14:creationId xmlns:p14="http://schemas.microsoft.com/office/powerpoint/2010/main" val="4108949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a pdf!</a:t>
            </a:r>
            <a:endParaRPr lang="en-US" dirty="0"/>
          </a:p>
        </p:txBody>
      </p:sp>
      <p:pic>
        <p:nvPicPr>
          <p:cNvPr id="4" name="Picture 3"/>
          <p:cNvPicPr>
            <a:picLocks noChangeAspect="1"/>
          </p:cNvPicPr>
          <p:nvPr/>
        </p:nvPicPr>
        <p:blipFill rotWithShape="1">
          <a:blip r:embed="rId2"/>
          <a:srcRect l="8544" t="9040" r="13397"/>
          <a:stretch/>
        </p:blipFill>
        <p:spPr>
          <a:xfrm>
            <a:off x="3935187" y="969501"/>
            <a:ext cx="8049984" cy="5553763"/>
          </a:xfrm>
          <a:prstGeom prst="rect">
            <a:avLst/>
          </a:prstGeom>
        </p:spPr>
      </p:pic>
      <p:sp>
        <p:nvSpPr>
          <p:cNvPr id="5" name="TextBox 4"/>
          <p:cNvSpPr txBox="1"/>
          <p:nvPr/>
        </p:nvSpPr>
        <p:spPr>
          <a:xfrm>
            <a:off x="710293" y="2302329"/>
            <a:ext cx="2477922" cy="369332"/>
          </a:xfrm>
          <a:prstGeom prst="rect">
            <a:avLst/>
          </a:prstGeom>
          <a:noFill/>
        </p:spPr>
        <p:txBody>
          <a:bodyPr wrap="none" rtlCol="0">
            <a:spAutoFit/>
          </a:bodyPr>
          <a:lstStyle/>
          <a:p>
            <a:r>
              <a:rPr lang="en-US" dirty="0" smtClean="0"/>
              <a:t>For some light reading…</a:t>
            </a:r>
            <a:endParaRPr lang="en-US" dirty="0"/>
          </a:p>
        </p:txBody>
      </p:sp>
    </p:spTree>
    <p:extLst>
      <p:ext uri="{BB962C8B-B14F-4D97-AF65-F5344CB8AC3E}">
        <p14:creationId xmlns:p14="http://schemas.microsoft.com/office/powerpoint/2010/main" val="2019975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Sphinx</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dirty="0" err="1" smtClean="0"/>
              <a:t>Matplotlib</a:t>
            </a:r>
            <a:r>
              <a:rPr lang="en-US" dirty="0" smtClean="0"/>
              <a:t> has provided a nice Sphinx tutorial, especially for mathematical modules and customizing the documentation look. Check it out </a:t>
            </a:r>
            <a:r>
              <a:rPr lang="en-US" dirty="0" smtClean="0">
                <a:hlinkClick r:id="rId2"/>
              </a:rPr>
              <a:t>here</a:t>
            </a:r>
            <a:r>
              <a:rPr lang="en-US" dirty="0" smtClean="0"/>
              <a:t>. </a:t>
            </a:r>
          </a:p>
          <a:p>
            <a:pPr>
              <a:buFont typeface="Arial" panose="020B0604020202020204" pitchFamily="34" charset="0"/>
              <a:buChar char="•"/>
            </a:pPr>
            <a:r>
              <a:rPr lang="en-US" dirty="0"/>
              <a:t> </a:t>
            </a:r>
            <a:r>
              <a:rPr lang="en-US" dirty="0" smtClean="0"/>
              <a:t>A list of the major projects that use Sphinx can be found </a:t>
            </a:r>
            <a:r>
              <a:rPr lang="en-US" dirty="0" smtClean="0">
                <a:hlinkClick r:id="rId3"/>
              </a:rPr>
              <a:t>here</a:t>
            </a:r>
            <a:r>
              <a:rPr lang="en-US" dirty="0" smtClean="0"/>
              <a:t>. You can check out their docs and then look for the “source” or “show source” option to see the </a:t>
            </a:r>
            <a:r>
              <a:rPr lang="en-US" dirty="0" err="1" smtClean="0"/>
              <a:t>rst</a:t>
            </a:r>
            <a:r>
              <a:rPr lang="en-US" dirty="0" smtClean="0"/>
              <a:t> that created the page. </a:t>
            </a:r>
          </a:p>
          <a:p>
            <a:pPr>
              <a:buFont typeface="Arial" panose="020B0604020202020204" pitchFamily="34" charset="0"/>
              <a:buChar char="•"/>
            </a:pPr>
            <a:r>
              <a:rPr lang="en-US" dirty="0"/>
              <a:t> </a:t>
            </a:r>
            <a:r>
              <a:rPr lang="en-US" dirty="0" smtClean="0">
                <a:hlinkClick r:id="rId4"/>
              </a:rPr>
              <a:t>readthedocs.org</a:t>
            </a:r>
            <a:r>
              <a:rPr lang="en-US" dirty="0" smtClean="0"/>
              <a:t> is a docs-hosting website specifically geared towards Sphinx documentation. </a:t>
            </a:r>
          </a:p>
          <a:p>
            <a:pPr>
              <a:buFont typeface="Arial" panose="020B0604020202020204" pitchFamily="34" charset="0"/>
              <a:buChar char="•"/>
            </a:pPr>
            <a:r>
              <a:rPr lang="en-US" dirty="0"/>
              <a:t> </a:t>
            </a:r>
            <a:r>
              <a:rPr lang="en-US" dirty="0" err="1" smtClean="0"/>
              <a:t>Bitbucket</a:t>
            </a:r>
            <a:r>
              <a:rPr lang="en-US" dirty="0" smtClean="0"/>
              <a:t>, at least, works well with </a:t>
            </a:r>
            <a:r>
              <a:rPr lang="en-US" dirty="0" err="1" smtClean="0"/>
              <a:t>rst</a:t>
            </a:r>
            <a:r>
              <a:rPr lang="en-US" dirty="0" smtClean="0"/>
              <a:t> files and you can include your Sphinx docs in your repository without worrying about readability. </a:t>
            </a:r>
            <a:endParaRPr lang="en-US" dirty="0"/>
          </a:p>
        </p:txBody>
      </p:sp>
    </p:spTree>
    <p:extLst>
      <p:ext uri="{BB962C8B-B14F-4D97-AF65-F5344CB8AC3E}">
        <p14:creationId xmlns:p14="http://schemas.microsoft.com/office/powerpoint/2010/main" val="1193530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Logging in an essential practice for non-trivial applications in which events are recorded for potential diagnostic use in the future. </a:t>
            </a:r>
          </a:p>
          <a:p>
            <a:r>
              <a:rPr lang="en-US" dirty="0" smtClean="0"/>
              <a:t>Logging can be used to record the following kinds of items: </a:t>
            </a:r>
          </a:p>
          <a:p>
            <a:r>
              <a:rPr lang="en-US" dirty="0" smtClean="0"/>
              <a:t>- Errors: any exceptions that are raised can be logged when they are caught. </a:t>
            </a:r>
          </a:p>
          <a:p>
            <a:r>
              <a:rPr lang="en-US" dirty="0" smtClean="0"/>
              <a:t>- Significant events: for example, when an administrator logs into a system. </a:t>
            </a:r>
          </a:p>
          <a:p>
            <a:r>
              <a:rPr lang="en-US" dirty="0" smtClean="0"/>
              <a:t>- Data Handled: for example, a request came into the system with x, y, z parameters.</a:t>
            </a:r>
          </a:p>
          <a:p>
            <a:r>
              <a:rPr lang="en-US" dirty="0" smtClean="0"/>
              <a:t>Logging can provide useful information about the state of the program during a crash or help a developer understand why the program is exhibiting some kind of behavior.</a:t>
            </a:r>
          </a:p>
        </p:txBody>
      </p:sp>
    </p:spTree>
    <p:extLst>
      <p:ext uri="{BB962C8B-B14F-4D97-AF65-F5344CB8AC3E}">
        <p14:creationId xmlns:p14="http://schemas.microsoft.com/office/powerpoint/2010/main" val="2762753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The Python Standard Library actually comes with a standard logging module. It is a particularly good decision to use this module because it can include messages generated from any other package that also uses this library. </a:t>
            </a:r>
          </a:p>
          <a:p>
            <a:endParaRPr lang="en-US" dirty="0"/>
          </a:p>
          <a:p>
            <a:r>
              <a:rPr lang="en-US" dirty="0" smtClean="0"/>
              <a:t>As usual, you can use the logging module by using the import logging statement. </a:t>
            </a:r>
            <a:endParaRPr lang="en-US" dirty="0"/>
          </a:p>
        </p:txBody>
      </p:sp>
    </p:spTree>
    <p:extLst>
      <p:ext uri="{BB962C8B-B14F-4D97-AF65-F5344CB8AC3E}">
        <p14:creationId xmlns:p14="http://schemas.microsoft.com/office/powerpoint/2010/main" val="213117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virtualenv</a:t>
            </a:r>
            <a:endParaRPr lang="en-US" dirty="0"/>
          </a:p>
        </p:txBody>
      </p:sp>
      <p:sp>
        <p:nvSpPr>
          <p:cNvPr id="3" name="Content Placeholder 2"/>
          <p:cNvSpPr>
            <a:spLocks noGrp="1"/>
          </p:cNvSpPr>
          <p:nvPr>
            <p:ph idx="1"/>
          </p:nvPr>
        </p:nvSpPr>
        <p:spPr/>
        <p:txBody>
          <a:bodyPr/>
          <a:lstStyle/>
          <a:p>
            <a:r>
              <a:rPr lang="en-US" dirty="0" smtClean="0"/>
              <a:t>To create a virtual environment for a project:</a:t>
            </a:r>
          </a:p>
          <a:p>
            <a:endParaRPr lang="en-US" dirty="0"/>
          </a:p>
          <a:p>
            <a:endParaRPr lang="en-US" dirty="0" smtClean="0"/>
          </a:p>
          <a:p>
            <a:pPr marL="0" indent="0">
              <a:buNone/>
            </a:pPr>
            <a:r>
              <a:rPr lang="en-US" dirty="0" smtClean="0"/>
              <a:t>Essentially, we’re creating a copy of the Python interpreter (as well as a copy of the pip and </a:t>
            </a:r>
            <a:r>
              <a:rPr lang="en-US" dirty="0" err="1" smtClean="0"/>
              <a:t>setuptools</a:t>
            </a:r>
            <a:r>
              <a:rPr lang="en-US" dirty="0" smtClean="0"/>
              <a:t> libraries) inside of a folder called </a:t>
            </a:r>
            <a:r>
              <a:rPr lang="en-US" dirty="0" err="1" smtClean="0"/>
              <a:t>venv</a:t>
            </a:r>
            <a:r>
              <a:rPr lang="en-US" dirty="0" smtClean="0"/>
              <a:t>.  We can specify a different Python version in the following way: </a:t>
            </a:r>
            <a:endParaRPr lang="en-US" dirty="0"/>
          </a:p>
        </p:txBody>
      </p:sp>
      <p:sp>
        <p:nvSpPr>
          <p:cNvPr id="5" name="Rectangle 4"/>
          <p:cNvSpPr/>
          <p:nvPr/>
        </p:nvSpPr>
        <p:spPr>
          <a:xfrm>
            <a:off x="1844040" y="2795230"/>
            <a:ext cx="6096000" cy="830997"/>
          </a:xfrm>
          <a:prstGeom prst="rect">
            <a:avLst/>
          </a:prstGeom>
        </p:spPr>
        <p:txBody>
          <a:bodyPr>
            <a:spAutoFit/>
          </a:bodyPr>
          <a:lstStyle/>
          <a:p>
            <a:r>
              <a:rPr lang="en-US" sz="2400" dirty="0">
                <a:latin typeface="Courier New" panose="02070309020205020404" pitchFamily="49" charset="0"/>
                <a:cs typeface="Courier New" panose="02070309020205020404" pitchFamily="49" charset="0"/>
              </a:rPr>
              <a:t>$ cd </a:t>
            </a:r>
            <a:r>
              <a:rPr lang="en-US" sz="2400" dirty="0" err="1">
                <a:latin typeface="Courier New" panose="02070309020205020404" pitchFamily="49" charset="0"/>
                <a:cs typeface="Courier New" panose="02070309020205020404" pitchFamily="49" charset="0"/>
              </a:rPr>
              <a:t>my_project_folder</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virtualenv</a:t>
            </a:r>
            <a:r>
              <a:rPr lang="en-US" sz="2400" dirty="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venv</a:t>
            </a:r>
            <a:endParaRPr lang="en-US" sz="2400" dirty="0">
              <a:latin typeface="Courier New" panose="02070309020205020404" pitchFamily="49" charset="0"/>
              <a:cs typeface="Courier New" panose="02070309020205020404" pitchFamily="49" charset="0"/>
            </a:endParaRPr>
          </a:p>
        </p:txBody>
      </p:sp>
      <p:sp>
        <p:nvSpPr>
          <p:cNvPr id="7" name="Rectangle 6"/>
          <p:cNvSpPr/>
          <p:nvPr/>
        </p:nvSpPr>
        <p:spPr>
          <a:xfrm>
            <a:off x="1844040" y="4966454"/>
            <a:ext cx="7374135" cy="461665"/>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virtualenv</a:t>
            </a:r>
            <a:r>
              <a:rPr lang="en-US" sz="2400" dirty="0">
                <a:latin typeface="Courier New" panose="02070309020205020404" pitchFamily="49" charset="0"/>
                <a:cs typeface="Courier New" panose="02070309020205020404" pitchFamily="49" charset="0"/>
              </a:rPr>
              <a:t> -p /</a:t>
            </a:r>
            <a:r>
              <a:rPr lang="en-US" sz="2400" dirty="0" err="1">
                <a:latin typeface="Courier New" panose="02070309020205020404" pitchFamily="49" charset="0"/>
                <a:cs typeface="Courier New" panose="02070309020205020404" pitchFamily="49" charset="0"/>
              </a:rPr>
              <a:t>usr</a:t>
            </a:r>
            <a:r>
              <a:rPr lang="en-US" sz="2400" dirty="0">
                <a:latin typeface="Courier New" panose="02070309020205020404" pitchFamily="49" charset="0"/>
                <a:cs typeface="Courier New" panose="02070309020205020404" pitchFamily="49" charset="0"/>
              </a:rPr>
              <a:t>/bin/python2.7 </a:t>
            </a:r>
            <a:r>
              <a:rPr lang="en-US" sz="2400" dirty="0" err="1">
                <a:latin typeface="Courier New" panose="02070309020205020404" pitchFamily="49" charset="0"/>
                <a:cs typeface="Courier New" panose="02070309020205020404" pitchFamily="49" charset="0"/>
              </a:rPr>
              <a:t>venv</a:t>
            </a:r>
            <a:endParaRPr lang="en-US" sz="2400" dirty="0">
              <a:latin typeface="Courier New" panose="02070309020205020404" pitchFamily="49" charset="0"/>
              <a:cs typeface="Courier New" panose="02070309020205020404" pitchFamily="49" charset="0"/>
            </a:endParaRPr>
          </a:p>
        </p:txBody>
      </p:sp>
      <p:sp>
        <p:nvSpPr>
          <p:cNvPr id="8" name="TextBox 7"/>
          <p:cNvSpPr txBox="1"/>
          <p:nvPr/>
        </p:nvSpPr>
        <p:spPr>
          <a:xfrm>
            <a:off x="1024128" y="5629287"/>
            <a:ext cx="8016041" cy="400110"/>
          </a:xfrm>
          <a:prstGeom prst="rect">
            <a:avLst/>
          </a:prstGeom>
          <a:noFill/>
        </p:spPr>
        <p:txBody>
          <a:bodyPr wrap="none" rtlCol="0">
            <a:spAutoFit/>
          </a:bodyPr>
          <a:lstStyle/>
          <a:p>
            <a:r>
              <a:rPr lang="en-US" sz="2000" dirty="0" smtClean="0"/>
              <a:t>Use the –no-site-packages option to </a:t>
            </a:r>
            <a:r>
              <a:rPr lang="en-US" sz="2000" i="1" dirty="0" smtClean="0"/>
              <a:t>not</a:t>
            </a:r>
            <a:r>
              <a:rPr lang="en-US" sz="2000" dirty="0" smtClean="0"/>
              <a:t> include globally installed packages. </a:t>
            </a:r>
            <a:endParaRPr lang="en-US" sz="2000" dirty="0"/>
          </a:p>
        </p:txBody>
      </p:sp>
    </p:spTree>
    <p:extLst>
      <p:ext uri="{BB962C8B-B14F-4D97-AF65-F5344CB8AC3E}">
        <p14:creationId xmlns:p14="http://schemas.microsoft.com/office/powerpoint/2010/main" val="1850518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Here’s a simple example of some logging calls. </a:t>
            </a:r>
            <a:endParaRPr lang="en-US" dirty="0"/>
          </a:p>
        </p:txBody>
      </p:sp>
      <p:sp>
        <p:nvSpPr>
          <p:cNvPr id="4" name="Rectangle 3"/>
          <p:cNvSpPr/>
          <p:nvPr/>
        </p:nvSpPr>
        <p:spPr>
          <a:xfrm>
            <a:off x="1024128" y="3005018"/>
            <a:ext cx="11019380" cy="2308324"/>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critical</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"Imminent fatal 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CRITICAL</a:t>
            </a:r>
            <a:r>
              <a:rPr lang="en-US" b="1" dirty="0">
                <a:solidFill>
                  <a:schemeClr val="tx1">
                    <a:lumMod val="95000"/>
                  </a:schemeClr>
                </a:solidFill>
                <a:latin typeface="Courier New" panose="02070309020205020404" pitchFamily="49" charset="0"/>
              </a:rPr>
              <a:t>:</a:t>
            </a:r>
            <a:r>
              <a:rPr lang="en-US" dirty="0" smtClean="0">
                <a:solidFill>
                  <a:schemeClr val="tx1">
                    <a:lumMod val="95000"/>
                  </a:schemeClr>
                </a:solidFill>
                <a:latin typeface="Courier New" panose="02070309020205020404" pitchFamily="49" charset="0"/>
              </a:rPr>
              <a:t>root</a:t>
            </a:r>
            <a:r>
              <a:rPr lang="en-US" b="1" dirty="0" smtClean="0">
                <a:solidFill>
                  <a:schemeClr val="tx1">
                    <a:lumMod val="95000"/>
                  </a:schemeClr>
                </a:solidFill>
                <a:latin typeface="Courier New" panose="02070309020205020404" pitchFamily="49" charset="0"/>
              </a:rPr>
              <a:t>:</a:t>
            </a:r>
            <a:r>
              <a:rPr lang="en-US" dirty="0" smtClean="0">
                <a:solidFill>
                  <a:schemeClr val="tx1">
                    <a:lumMod val="95000"/>
                  </a:schemeClr>
                </a:solidFill>
                <a:latin typeface="Courier New" panose="02070309020205020404" pitchFamily="49" charset="0"/>
              </a:rPr>
              <a:t>Imminent </a:t>
            </a:r>
            <a:r>
              <a:rPr lang="en-US" dirty="0">
                <a:solidFill>
                  <a:schemeClr val="tx1">
                    <a:lumMod val="95000"/>
                  </a:schemeClr>
                </a:solidFill>
                <a:latin typeface="Courier New" panose="02070309020205020404" pitchFamily="49" charset="0"/>
              </a:rPr>
              <a:t>fatal error!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error</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perform some function but still running."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chemeClr val="tx1">
                    <a:lumMod val="95000"/>
                  </a:schemeClr>
                </a:solidFill>
                <a:latin typeface="Courier New" panose="02070309020205020404" pitchFamily="49" charset="0"/>
              </a:rPr>
              <a:t>ERROR:root:Could</a:t>
            </a:r>
            <a:r>
              <a:rPr lang="en-US" dirty="0">
                <a:solidFill>
                  <a:schemeClr val="tx1">
                    <a:lumMod val="95000"/>
                  </a:schemeClr>
                </a:solidFill>
                <a:latin typeface="Courier New" panose="02070309020205020404" pitchFamily="49" charset="0"/>
              </a:rPr>
              <a:t> not perform some function but still running.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warning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"Disk space low..."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chemeClr val="tx1">
                    <a:lumMod val="95000"/>
                  </a:schemeClr>
                </a:solidFill>
                <a:latin typeface="Courier New" panose="02070309020205020404" pitchFamily="49" charset="0"/>
              </a:rPr>
              <a:t>WARNING:root:Disk</a:t>
            </a:r>
            <a:r>
              <a:rPr lang="en-US" dirty="0" smtClean="0">
                <a:solidFill>
                  <a:schemeClr val="tx1">
                    <a:lumMod val="95000"/>
                  </a:schemeClr>
                </a:solidFill>
                <a:latin typeface="Courier New" panose="02070309020205020404" pitchFamily="49" charset="0"/>
              </a:rPr>
              <a:t> </a:t>
            </a:r>
            <a:r>
              <a:rPr lang="en-US" dirty="0">
                <a:solidFill>
                  <a:schemeClr val="tx1">
                    <a:lumMod val="95000"/>
                  </a:schemeClr>
                </a:solidFill>
                <a:latin typeface="Courier New" panose="02070309020205020404" pitchFamily="49" charset="0"/>
              </a:rPr>
              <a:t>space low...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endParaRPr lang="en-US" dirty="0">
              <a:effectLst/>
            </a:endParaRPr>
          </a:p>
        </p:txBody>
      </p:sp>
    </p:spTree>
    <p:extLst>
      <p:ext uri="{BB962C8B-B14F-4D97-AF65-F5344CB8AC3E}">
        <p14:creationId xmlns:p14="http://schemas.microsoft.com/office/powerpoint/2010/main" val="1010855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a:xfrm>
            <a:off x="1024128" y="2286000"/>
            <a:ext cx="9720073" cy="4271108"/>
          </a:xfrm>
        </p:spPr>
        <p:txBody>
          <a:bodyPr>
            <a:normAutofit fontScale="92500"/>
          </a:bodyPr>
          <a:lstStyle/>
          <a:p>
            <a:r>
              <a:rPr lang="en-US" dirty="0" smtClean="0"/>
              <a:t>There are five logging levels which should be used accordingly to reflect the severity of the event being logged. </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a:t>
            </a:r>
            <a:r>
              <a:rPr lang="en-US" dirty="0" err="1" smtClean="0">
                <a:latin typeface="Courier New" panose="02070309020205020404" pitchFamily="49" charset="0"/>
                <a:cs typeface="Courier New" panose="02070309020205020404" pitchFamily="49" charset="0"/>
              </a:rPr>
              <a:t>logging.</a:t>
            </a:r>
            <a:r>
              <a:rPr lang="en-US" i="1" dirty="0" err="1" smtClean="0">
                <a:latin typeface="Courier New" panose="02070309020205020404" pitchFamily="49" charset="0"/>
                <a:cs typeface="Courier New" panose="02070309020205020404" pitchFamily="49" charset="0"/>
              </a:rPr>
              <a:t>loglevel</a:t>
            </a:r>
            <a:r>
              <a:rPr lang="en-US" dirty="0" smtClean="0">
                <a:latin typeface="Courier New" panose="02070309020205020404" pitchFamily="49" charset="0"/>
                <a:cs typeface="Courier New" panose="02070309020205020404" pitchFamily="49" charset="0"/>
              </a:rPr>
              <a:t>()</a:t>
            </a:r>
            <a:r>
              <a:rPr lang="en-US" dirty="0" smtClean="0"/>
              <a:t> methods are the easiest ways to quickly log a message with a given severity level. You can also use </a:t>
            </a:r>
            <a:r>
              <a:rPr lang="en-US" dirty="0" smtClean="0">
                <a:latin typeface="Courier New" panose="02070309020205020404" pitchFamily="49" charset="0"/>
                <a:cs typeface="Courier New" panose="02070309020205020404" pitchFamily="49" charset="0"/>
              </a:rPr>
              <a:t>logging.log(</a:t>
            </a:r>
            <a:r>
              <a:rPr lang="en-US" i="1" dirty="0" smtClean="0">
                <a:latin typeface="Courier New" panose="02070309020205020404" pitchFamily="49" charset="0"/>
                <a:cs typeface="Courier New" panose="02070309020205020404" pitchFamily="49" charset="0"/>
              </a:rPr>
              <a:t>level</a:t>
            </a:r>
            <a:r>
              <a:rPr lang="en-US" dirty="0" smtClean="0">
                <a:latin typeface="Courier New" panose="02070309020205020404" pitchFamily="49" charset="0"/>
                <a:cs typeface="Courier New" panose="02070309020205020404" pitchFamily="49" charset="0"/>
              </a:rPr>
              <a:t>, </a:t>
            </a:r>
            <a:r>
              <a:rPr lang="en-US" i="1" dirty="0" err="1" smtClean="0">
                <a:latin typeface="Courier New" panose="02070309020205020404" pitchFamily="49" charset="0"/>
                <a:cs typeface="Courier New" panose="02070309020205020404" pitchFamily="49" charset="0"/>
              </a:rPr>
              <a:t>msg</a:t>
            </a:r>
            <a:r>
              <a:rPr lang="en-US" dirty="0" smtClean="0">
                <a:latin typeface="Courier New" panose="02070309020205020404" pitchFamily="49" charset="0"/>
                <a:cs typeface="Courier New" panose="02070309020205020404" pitchFamily="49" charset="0"/>
              </a:rPr>
              <a:t>)</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07102436"/>
              </p:ext>
            </p:extLst>
          </p:nvPr>
        </p:nvGraphicFramePr>
        <p:xfrm>
          <a:off x="1367691" y="3150250"/>
          <a:ext cx="9245601" cy="2225040"/>
        </p:xfrm>
        <a:graphic>
          <a:graphicData uri="http://schemas.openxmlformats.org/drawingml/2006/table">
            <a:tbl>
              <a:tblPr firstRow="1" bandRow="1">
                <a:tableStyleId>{5DA37D80-6434-44D0-A028-1B22A696006F}</a:tableStyleId>
              </a:tblPr>
              <a:tblGrid>
                <a:gridCol w="1258278"/>
                <a:gridCol w="7987323"/>
              </a:tblGrid>
              <a:tr h="370840">
                <a:tc>
                  <a:txBody>
                    <a:bodyPr/>
                    <a:lstStyle/>
                    <a:p>
                      <a:r>
                        <a:rPr lang="en-US" dirty="0" smtClean="0"/>
                        <a:t>Level</a:t>
                      </a:r>
                      <a:endParaRPr lang="en-US" dirty="0"/>
                    </a:p>
                  </a:txBody>
                  <a:tcPr/>
                </a:tc>
                <a:tc>
                  <a:txBody>
                    <a:bodyPr/>
                    <a:lstStyle/>
                    <a:p>
                      <a:r>
                        <a:rPr lang="en-US" dirty="0" smtClean="0"/>
                        <a:t>Use</a:t>
                      </a:r>
                      <a:endParaRPr lang="en-US" dirty="0"/>
                    </a:p>
                  </a:txBody>
                  <a:tcPr/>
                </a:tc>
              </a:tr>
              <a:tr h="370840">
                <a:tc>
                  <a:txBody>
                    <a:bodyPr/>
                    <a:lstStyle/>
                    <a:p>
                      <a:r>
                        <a:rPr lang="en-US" dirty="0" smtClean="0"/>
                        <a:t>Debug</a:t>
                      </a:r>
                      <a:endParaRPr lang="en-US" dirty="0"/>
                    </a:p>
                  </a:txBody>
                  <a:tcPr/>
                </a:tc>
                <a:tc>
                  <a:txBody>
                    <a:bodyPr/>
                    <a:lstStyle/>
                    <a:p>
                      <a:r>
                        <a:rPr lang="en-US" dirty="0" smtClean="0"/>
                        <a:t>For</a:t>
                      </a:r>
                      <a:r>
                        <a:rPr lang="en-US" baseline="0" dirty="0" smtClean="0"/>
                        <a:t> development.</a:t>
                      </a:r>
                      <a:endParaRPr lang="en-US" dirty="0"/>
                    </a:p>
                  </a:txBody>
                  <a:tcPr/>
                </a:tc>
              </a:tr>
              <a:tr h="370840">
                <a:tc>
                  <a:txBody>
                    <a:bodyPr/>
                    <a:lstStyle/>
                    <a:p>
                      <a:r>
                        <a:rPr lang="en-US" dirty="0" smtClean="0"/>
                        <a:t>Info</a:t>
                      </a:r>
                      <a:endParaRPr lang="en-US" dirty="0"/>
                    </a:p>
                  </a:txBody>
                  <a:tcPr/>
                </a:tc>
                <a:tc>
                  <a:txBody>
                    <a:bodyPr/>
                    <a:lstStyle/>
                    <a:p>
                      <a:r>
                        <a:rPr lang="en-US" dirty="0" smtClean="0"/>
                        <a:t>Messages confirming expected behavior.</a:t>
                      </a:r>
                      <a:endParaRPr lang="en-US" dirty="0"/>
                    </a:p>
                  </a:txBody>
                  <a:tcPr/>
                </a:tc>
              </a:tr>
              <a:tr h="370840">
                <a:tc>
                  <a:txBody>
                    <a:bodyPr/>
                    <a:lstStyle/>
                    <a:p>
                      <a:r>
                        <a:rPr lang="en-US" dirty="0" smtClean="0"/>
                        <a:t>Warning</a:t>
                      </a:r>
                      <a:endParaRPr lang="en-US" dirty="0"/>
                    </a:p>
                  </a:txBody>
                  <a:tcPr/>
                </a:tc>
                <a:tc>
                  <a:txBody>
                    <a:bodyPr/>
                    <a:lstStyle/>
                    <a:p>
                      <a:r>
                        <a:rPr lang="en-US" dirty="0" smtClean="0"/>
                        <a:t>Warnings about</a:t>
                      </a:r>
                      <a:r>
                        <a:rPr lang="en-US" baseline="0" dirty="0" smtClean="0"/>
                        <a:t> future issues or benign unexpected behavior.</a:t>
                      </a:r>
                      <a:endParaRPr lang="en-US" dirty="0"/>
                    </a:p>
                  </a:txBody>
                  <a:tcPr/>
                </a:tc>
              </a:tr>
              <a:tr h="370840">
                <a:tc>
                  <a:txBody>
                    <a:bodyPr/>
                    <a:lstStyle/>
                    <a:p>
                      <a:r>
                        <a:rPr lang="en-US" dirty="0" smtClean="0"/>
                        <a:t>Error</a:t>
                      </a:r>
                      <a:endParaRPr lang="en-US" dirty="0"/>
                    </a:p>
                  </a:txBody>
                  <a:tcPr/>
                </a:tc>
                <a:tc>
                  <a:txBody>
                    <a:bodyPr/>
                    <a:lstStyle/>
                    <a:p>
                      <a:r>
                        <a:rPr lang="en-US" dirty="0" smtClean="0"/>
                        <a:t>Something</a:t>
                      </a:r>
                      <a:r>
                        <a:rPr lang="en-US" baseline="0" dirty="0" smtClean="0"/>
                        <a:t> unexpected happened and software is not working properly as a result. </a:t>
                      </a:r>
                      <a:endParaRPr lang="en-US" dirty="0"/>
                    </a:p>
                  </a:txBody>
                  <a:tcPr/>
                </a:tc>
              </a:tr>
              <a:tr h="370840">
                <a:tc>
                  <a:txBody>
                    <a:bodyPr/>
                    <a:lstStyle/>
                    <a:p>
                      <a:r>
                        <a:rPr lang="en-US" dirty="0" smtClean="0"/>
                        <a:t>Critical</a:t>
                      </a:r>
                      <a:endParaRPr lang="en-US" dirty="0"/>
                    </a:p>
                  </a:txBody>
                  <a:tcPr/>
                </a:tc>
                <a:tc>
                  <a:txBody>
                    <a:bodyPr/>
                    <a:lstStyle/>
                    <a:p>
                      <a:r>
                        <a:rPr lang="en-US" dirty="0" smtClean="0"/>
                        <a:t>Something unexpected</a:t>
                      </a:r>
                      <a:r>
                        <a:rPr lang="en-US" baseline="0" dirty="0" smtClean="0"/>
                        <a:t> happened and software is not running anymore as a result. </a:t>
                      </a:r>
                      <a:endParaRPr lang="en-US" dirty="0"/>
                    </a:p>
                  </a:txBody>
                  <a:tcPr/>
                </a:tc>
              </a:tr>
            </a:tbl>
          </a:graphicData>
        </a:graphic>
      </p:graphicFrame>
    </p:spTree>
    <p:extLst>
      <p:ext uri="{BB962C8B-B14F-4D97-AF65-F5344CB8AC3E}">
        <p14:creationId xmlns:p14="http://schemas.microsoft.com/office/powerpoint/2010/main" val="11004076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Note that the info and debug messages are not logged. This is because the default logging level – the level at which messages must be logged – is warning and higher. </a:t>
            </a:r>
            <a:endParaRPr lang="en-US" dirty="0"/>
          </a:p>
        </p:txBody>
      </p:sp>
      <p:sp>
        <p:nvSpPr>
          <p:cNvPr id="4" name="Rectangle 3"/>
          <p:cNvSpPr/>
          <p:nvPr/>
        </p:nvSpPr>
        <p:spPr>
          <a:xfrm>
            <a:off x="1024128" y="3005018"/>
            <a:ext cx="11019380" cy="2585323"/>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critical</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"Imminent fatal 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CRITICAL</a:t>
            </a:r>
            <a:r>
              <a:rPr lang="en-US" b="1" dirty="0">
                <a:solidFill>
                  <a:schemeClr val="tx1">
                    <a:lumMod val="95000"/>
                  </a:schemeClr>
                </a:solidFill>
                <a:latin typeface="Courier New" panose="02070309020205020404" pitchFamily="49" charset="0"/>
              </a:rPr>
              <a:t>:</a:t>
            </a:r>
            <a:r>
              <a:rPr lang="en-US" dirty="0" smtClean="0">
                <a:solidFill>
                  <a:schemeClr val="tx1">
                    <a:lumMod val="95000"/>
                  </a:schemeClr>
                </a:solidFill>
                <a:latin typeface="Courier New" panose="02070309020205020404" pitchFamily="49" charset="0"/>
              </a:rPr>
              <a:t>root</a:t>
            </a:r>
            <a:r>
              <a:rPr lang="en-US" b="1" dirty="0" smtClean="0">
                <a:solidFill>
                  <a:schemeClr val="tx1">
                    <a:lumMod val="95000"/>
                  </a:schemeClr>
                </a:solidFill>
                <a:latin typeface="Courier New" panose="02070309020205020404" pitchFamily="49" charset="0"/>
              </a:rPr>
              <a:t>:</a:t>
            </a:r>
            <a:r>
              <a:rPr lang="en-US" dirty="0" smtClean="0">
                <a:solidFill>
                  <a:schemeClr val="tx1">
                    <a:lumMod val="95000"/>
                  </a:schemeClr>
                </a:solidFill>
                <a:latin typeface="Courier New" panose="02070309020205020404" pitchFamily="49" charset="0"/>
              </a:rPr>
              <a:t>Imminent </a:t>
            </a:r>
            <a:r>
              <a:rPr lang="en-US" dirty="0">
                <a:solidFill>
                  <a:schemeClr val="tx1">
                    <a:lumMod val="95000"/>
                  </a:schemeClr>
                </a:solidFill>
                <a:latin typeface="Courier New" panose="02070309020205020404" pitchFamily="49" charset="0"/>
              </a:rPr>
              <a:t>fatal error!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error</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perform some function but still running."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chemeClr val="tx1">
                    <a:lumMod val="95000"/>
                  </a:schemeClr>
                </a:solidFill>
                <a:latin typeface="Courier New" panose="02070309020205020404" pitchFamily="49" charset="0"/>
              </a:rPr>
              <a:t>ERROR:root:Could</a:t>
            </a:r>
            <a:r>
              <a:rPr lang="en-US" dirty="0">
                <a:solidFill>
                  <a:schemeClr val="tx1">
                    <a:lumMod val="95000"/>
                  </a:schemeClr>
                </a:solidFill>
                <a:latin typeface="Courier New" panose="02070309020205020404" pitchFamily="49" charset="0"/>
              </a:rPr>
              <a:t> not perform some function but still running.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warning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"Disk space low..."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chemeClr val="tx1">
                    <a:lumMod val="95000"/>
                  </a:schemeClr>
                </a:solidFill>
                <a:latin typeface="Courier New" panose="02070309020205020404" pitchFamily="49" charset="0"/>
              </a:rPr>
              <a:t>WARNING:root:Disk</a:t>
            </a:r>
            <a:r>
              <a:rPr lang="en-US" dirty="0" smtClean="0">
                <a:solidFill>
                  <a:schemeClr val="tx1">
                    <a:lumMod val="95000"/>
                  </a:schemeClr>
                </a:solidFill>
                <a:latin typeface="Courier New" panose="02070309020205020404" pitchFamily="49" charset="0"/>
              </a:rPr>
              <a:t> </a:t>
            </a:r>
            <a:r>
              <a:rPr lang="en-US" dirty="0">
                <a:solidFill>
                  <a:schemeClr val="tx1">
                    <a:lumMod val="95000"/>
                  </a:schemeClr>
                </a:solidFill>
                <a:latin typeface="Courier New" panose="02070309020205020404" pitchFamily="49" charset="0"/>
              </a:rPr>
              <a:t>space low...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logging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info</a:t>
            </a:r>
            <a:r>
              <a:rPr lang="en-US" b="1" dirty="0" smtClean="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smtClean="0">
                <a:solidFill>
                  <a:srgbClr val="66FF00"/>
                </a:solidFill>
                <a:latin typeface="Courier New" panose="02070309020205020404" pitchFamily="49" charset="0"/>
              </a:rPr>
              <a:t>Everything </a:t>
            </a:r>
            <a:r>
              <a:rPr lang="en-US" dirty="0">
                <a:solidFill>
                  <a:srgbClr val="66FF00"/>
                </a:solidFill>
                <a:latin typeface="Courier New" panose="02070309020205020404" pitchFamily="49" charset="0"/>
              </a:rPr>
              <a:t>seems to be working ok</a:t>
            </a:r>
            <a:r>
              <a:rPr lang="en-US" dirty="0" smtClean="0">
                <a:solidFill>
                  <a:srgbClr val="66FF00"/>
                </a:solidFill>
                <a:latin typeface="Courier New" panose="02070309020205020404" pitchFamily="49" charset="0"/>
              </a:rPr>
              <a: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"Here's some </a:t>
            </a:r>
            <a:r>
              <a:rPr lang="en-US" dirty="0" smtClean="0">
                <a:solidFill>
                  <a:srgbClr val="66FF00"/>
                </a:solidFill>
                <a:latin typeface="Courier New" panose="02070309020205020404" pitchFamily="49" charset="0"/>
              </a:rPr>
              <a:t>info </a:t>
            </a:r>
            <a:r>
              <a:rPr lang="en-US" dirty="0">
                <a:solidFill>
                  <a:srgbClr val="66FF00"/>
                </a:solidFill>
                <a:latin typeface="Courier New" panose="02070309020205020404" pitchFamily="49" charset="0"/>
              </a:rPr>
              <a:t>that might be useful to debug with."</a:t>
            </a:r>
            <a:r>
              <a:rPr lang="en-US" b="1" dirty="0">
                <a:solidFill>
                  <a:srgbClr val="FFCC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35363639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It is not typical to log directly in standard output. That might be terrifying to your client. You should at least direct logging statements to a file. Take the module </a:t>
            </a:r>
            <a:r>
              <a:rPr lang="en-US" dirty="0" smtClean="0">
                <a:latin typeface="Courier New" panose="02070309020205020404" pitchFamily="49" charset="0"/>
                <a:cs typeface="Courier New" panose="02070309020205020404" pitchFamily="49" charset="0"/>
              </a:rPr>
              <a:t>logtest.py</a:t>
            </a:r>
            <a:r>
              <a:rPr lang="en-US" dirty="0" smtClean="0"/>
              <a:t> for example: </a:t>
            </a:r>
            <a:endParaRPr lang="en-US" dirty="0"/>
          </a:p>
        </p:txBody>
      </p:sp>
      <p:sp>
        <p:nvSpPr>
          <p:cNvPr id="5" name="Rectangle 4"/>
          <p:cNvSpPr/>
          <p:nvPr/>
        </p:nvSpPr>
        <p:spPr>
          <a:xfrm>
            <a:off x="1148860" y="3599992"/>
            <a:ext cx="9745786" cy="2308324"/>
          </a:xfrm>
          <a:prstGeom prst="rect">
            <a:avLst/>
          </a:prstGeom>
          <a:ln>
            <a:solidFill>
              <a:schemeClr val="accent5">
                <a:lumMod val="60000"/>
                <a:lumOff val="4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basicConfig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filename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'example.log'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level</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critical</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"Imminent fatal 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error</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perform some function but still running."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warning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"Disk space low..."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logging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"Everything seems to be working ok."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"Here's some info that might be useful to debug with."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1037568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It is not typical to log directly in standard output. That might be terrifying to your client. You should at least direct logging statements to a file. Take the module </a:t>
            </a:r>
            <a:r>
              <a:rPr lang="en-US" dirty="0" smtClean="0">
                <a:latin typeface="Courier New" panose="02070309020205020404" pitchFamily="49" charset="0"/>
                <a:cs typeface="Courier New" panose="02070309020205020404" pitchFamily="49" charset="0"/>
              </a:rPr>
              <a:t>logtest.py</a:t>
            </a:r>
            <a:r>
              <a:rPr lang="en-US" dirty="0" smtClean="0"/>
              <a:t> for example: </a:t>
            </a:r>
            <a:endParaRPr lang="en-US" dirty="0"/>
          </a:p>
        </p:txBody>
      </p:sp>
      <p:sp>
        <p:nvSpPr>
          <p:cNvPr id="5" name="Rectangle 4"/>
          <p:cNvSpPr/>
          <p:nvPr/>
        </p:nvSpPr>
        <p:spPr>
          <a:xfrm>
            <a:off x="1148860" y="3599992"/>
            <a:ext cx="9745786" cy="2308324"/>
          </a:xfrm>
          <a:prstGeom prst="rect">
            <a:avLst/>
          </a:prstGeom>
          <a:ln>
            <a:solidFill>
              <a:schemeClr val="accent5">
                <a:lumMod val="60000"/>
                <a:lumOff val="4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basicConfig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filename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'example.log'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level</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critical</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"Imminent fatal 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error</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perform some function but still running."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warning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"Disk space low..."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logging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"Everything seems to be working ok."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"Here's some info that might be useful to debug with."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4" name="Oval 3"/>
          <p:cNvSpPr/>
          <p:nvPr/>
        </p:nvSpPr>
        <p:spPr>
          <a:xfrm>
            <a:off x="7205785" y="3918633"/>
            <a:ext cx="2743200" cy="7580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948985" y="2875782"/>
            <a:ext cx="2094523" cy="646331"/>
          </a:xfrm>
          <a:prstGeom prst="rect">
            <a:avLst/>
          </a:prstGeom>
          <a:noFill/>
        </p:spPr>
        <p:txBody>
          <a:bodyPr wrap="square" rtlCol="0">
            <a:spAutoFit/>
          </a:bodyPr>
          <a:lstStyle/>
          <a:p>
            <a:r>
              <a:rPr lang="en-US" dirty="0" smtClean="0"/>
              <a:t>Log debug messages and higher</a:t>
            </a:r>
            <a:endParaRPr lang="en-US" dirty="0"/>
          </a:p>
        </p:txBody>
      </p:sp>
      <p:cxnSp>
        <p:nvCxnSpPr>
          <p:cNvPr id="8" name="Straight Arrow Connector 7"/>
          <p:cNvCxnSpPr/>
          <p:nvPr/>
        </p:nvCxnSpPr>
        <p:spPr>
          <a:xfrm flipH="1">
            <a:off x="9761415" y="3517589"/>
            <a:ext cx="312302" cy="56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611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After running </a:t>
            </a:r>
            <a:r>
              <a:rPr lang="en-US" dirty="0" smtClean="0">
                <a:latin typeface="Courier New" panose="02070309020205020404" pitchFamily="49" charset="0"/>
                <a:cs typeface="Courier New" panose="02070309020205020404" pitchFamily="49" charset="0"/>
              </a:rPr>
              <a:t>logtest.py</a:t>
            </a:r>
            <a:r>
              <a:rPr lang="en-US" dirty="0" smtClean="0"/>
              <a:t>, we have a </a:t>
            </a:r>
            <a:r>
              <a:rPr lang="en-US" dirty="0" err="1" smtClean="0"/>
              <a:t>logfile</a:t>
            </a:r>
            <a:r>
              <a:rPr lang="en-US" dirty="0" smtClean="0"/>
              <a:t> called </a:t>
            </a:r>
            <a:r>
              <a:rPr lang="en-US" dirty="0" smtClean="0">
                <a:latin typeface="Courier New" panose="02070309020205020404" pitchFamily="49" charset="0"/>
                <a:cs typeface="Courier New" panose="02070309020205020404" pitchFamily="49" charset="0"/>
              </a:rPr>
              <a:t>example.log</a:t>
            </a:r>
            <a:r>
              <a:rPr lang="en-US" dirty="0" smtClean="0"/>
              <a:t> with the following contents: </a:t>
            </a:r>
            <a:endParaRPr lang="en-US" dirty="0"/>
          </a:p>
        </p:txBody>
      </p:sp>
      <p:sp>
        <p:nvSpPr>
          <p:cNvPr id="4" name="Rectangle 3"/>
          <p:cNvSpPr/>
          <p:nvPr/>
        </p:nvSpPr>
        <p:spPr>
          <a:xfrm>
            <a:off x="1417672" y="3403713"/>
            <a:ext cx="8932984" cy="1477328"/>
          </a:xfrm>
          <a:prstGeom prst="rect">
            <a:avLst/>
          </a:prstGeom>
          <a:ln>
            <a:solidFill>
              <a:schemeClr val="accent5">
                <a:lumMod val="60000"/>
                <a:lumOff val="40000"/>
              </a:schemeClr>
            </a:solidFill>
          </a:ln>
        </p:spPr>
        <p:txBody>
          <a:bodyPr wrap="square">
            <a:spAutoFit/>
          </a:bodyPr>
          <a:lstStyle/>
          <a:p>
            <a:r>
              <a:rPr lang="en-US" dirty="0">
                <a:solidFill>
                  <a:srgbClr val="FFFFFF"/>
                </a:solidFill>
                <a:latin typeface="Courier New" panose="02070309020205020404" pitchFamily="49" charset="0"/>
              </a:rPr>
              <a:t>CRITICAL:root:Imminent fatal error!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ERROR:root:Could</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not perform some function but still running.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WARNING:root:Disk</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space low...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INFO:root:Everything</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seems to be working ok.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DEBUG:root:Here's</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some info that might be useful to debug with. </a:t>
            </a:r>
            <a:endParaRPr lang="en-US" dirty="0">
              <a:effectLst/>
            </a:endParaRPr>
          </a:p>
        </p:txBody>
      </p:sp>
    </p:spTree>
    <p:extLst>
      <p:ext uri="{BB962C8B-B14F-4D97-AF65-F5344CB8AC3E}">
        <p14:creationId xmlns:p14="http://schemas.microsoft.com/office/powerpoint/2010/main" val="17663107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a:xfrm>
            <a:off x="7166708" y="2200031"/>
            <a:ext cx="4189046" cy="4023360"/>
          </a:xfrm>
        </p:spPr>
        <p:txBody>
          <a:bodyPr/>
          <a:lstStyle/>
          <a:p>
            <a:r>
              <a:rPr lang="en-US" dirty="0" smtClean="0"/>
              <a:t>An even better approach would be to allow the </a:t>
            </a:r>
            <a:r>
              <a:rPr lang="en-US" dirty="0" err="1" smtClean="0"/>
              <a:t>loglevel</a:t>
            </a:r>
            <a:r>
              <a:rPr lang="en-US" dirty="0" smtClean="0"/>
              <a:t> to be set as an argument to the program itself. </a:t>
            </a:r>
            <a:endParaRPr lang="en-US" dirty="0"/>
          </a:p>
        </p:txBody>
      </p:sp>
      <p:sp>
        <p:nvSpPr>
          <p:cNvPr id="4" name="Rectangle 3"/>
          <p:cNvSpPr/>
          <p:nvPr/>
        </p:nvSpPr>
        <p:spPr>
          <a:xfrm>
            <a:off x="1024128" y="2200031"/>
            <a:ext cx="11058768" cy="4247317"/>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sys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for</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arg</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sys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argv</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arg</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loglevel</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loglvl</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arg</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upper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loglvl</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smtClean="0">
                <a:solidFill>
                  <a:srgbClr val="66FF00"/>
                </a:solidFill>
                <a:latin typeface="Courier New" panose="02070309020205020404" pitchFamily="49" charset="0"/>
              </a:rPr>
              <a:t>INFO"</a:t>
            </a:r>
            <a:r>
              <a:rPr lang="en-US" dirty="0" smtClean="0">
                <a:solidFill>
                  <a:srgbClr val="66FF00"/>
                </a:solidFill>
                <a:latin typeface="Courier New" panose="02070309020205020404" pitchFamily="49" charset="0"/>
              </a:rPr>
              <a:t/>
            </a:r>
            <a:br>
              <a:rPr lang="en-US" dirty="0" smtClean="0">
                <a:solidFill>
                  <a:srgbClr val="66FF00"/>
                </a:solidFill>
                <a:latin typeface="Courier New" panose="02070309020205020404" pitchFamily="49" charset="0"/>
              </a:rPr>
            </a:br>
            <a:r>
              <a:rPr lang="en-US" dirty="0">
                <a:solidFill>
                  <a:srgbClr val="FFFFFF"/>
                </a:solidFill>
                <a:latin typeface="Courier New" panose="02070309020205020404" pitchFamily="49" charset="0"/>
              </a:rPr>
              <a:t/>
            </a:r>
            <a:br>
              <a:rPr lang="en-US" dirty="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basicConfig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filename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'example.log'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level</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getattr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logging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loglvl</a:t>
            </a:r>
            <a:r>
              <a:rPr lang="en-US" b="1" dirty="0" smtClean="0">
                <a:solidFill>
                  <a:srgbClr val="FFCC00"/>
                </a:solidFill>
                <a:latin typeface="Courier New" panose="02070309020205020404" pitchFamily="49" charset="0"/>
              </a:rPr>
              <a:t>))</a:t>
            </a:r>
            <a:br>
              <a:rPr lang="en-US" b="1" dirty="0" smtClean="0">
                <a:solidFill>
                  <a:srgbClr val="FFCC00"/>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critical</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"Imminent fatal 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error</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perform some function but still running."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warning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"Disk space low..."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logging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"Everything seems to be working ok."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"Here's some info that might be useful to debug with."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6098232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Now, I can specify what the logging level should be without changing the code – this is a more desirable scenario. If I do not set the logging level, it will default to INFO.</a:t>
            </a:r>
            <a:endParaRPr lang="en-US" dirty="0"/>
          </a:p>
        </p:txBody>
      </p:sp>
      <p:sp>
        <p:nvSpPr>
          <p:cNvPr id="4" name="Rectangle 3"/>
          <p:cNvSpPr/>
          <p:nvPr/>
        </p:nvSpPr>
        <p:spPr>
          <a:xfrm>
            <a:off x="1141046" y="3429338"/>
            <a:ext cx="8870462" cy="1477328"/>
          </a:xfrm>
          <a:prstGeom prst="rect">
            <a:avLst/>
          </a:prstGeom>
        </p:spPr>
        <p:txBody>
          <a:bodyPr wrap="square">
            <a:spAutoFit/>
          </a:bodyPr>
          <a:lstStyle/>
          <a:p>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python logtest.py --</a:t>
            </a:r>
            <a:r>
              <a:rPr lang="en-US" dirty="0" err="1">
                <a:solidFill>
                  <a:srgbClr val="FFFFFF"/>
                </a:solidFill>
                <a:latin typeface="Courier New" panose="02070309020205020404" pitchFamily="49" charset="0"/>
              </a:rPr>
              <a:t>loglevel</a:t>
            </a:r>
            <a:r>
              <a:rPr lang="en-US" dirty="0">
                <a:solidFill>
                  <a:srgbClr val="FFFFFF"/>
                </a:solidFill>
                <a:latin typeface="Courier New" panose="02070309020205020404" pitchFamily="49" charset="0"/>
              </a:rPr>
              <a:t>=warning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more example.log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CRITICAL:root:Imminent </a:t>
            </a:r>
            <a:r>
              <a:rPr lang="en-US" dirty="0">
                <a:solidFill>
                  <a:srgbClr val="FFFFFF"/>
                </a:solidFill>
                <a:latin typeface="Courier New" panose="02070309020205020404" pitchFamily="49" charset="0"/>
              </a:rPr>
              <a:t>fatal error!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ERROR:root:Could</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not perform some function but still running.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WARNING:root:Disk</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space low...</a:t>
            </a:r>
            <a:endParaRPr lang="en-US" dirty="0">
              <a:effectLst/>
            </a:endParaRPr>
          </a:p>
        </p:txBody>
      </p:sp>
    </p:spTree>
    <p:extLst>
      <p:ext uri="{BB962C8B-B14F-4D97-AF65-F5344CB8AC3E}">
        <p14:creationId xmlns:p14="http://schemas.microsoft.com/office/powerpoint/2010/main" val="7294558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a:xfrm>
            <a:off x="1024128" y="2160954"/>
            <a:ext cx="9720073" cy="4023360"/>
          </a:xfrm>
        </p:spPr>
        <p:txBody>
          <a:bodyPr/>
          <a:lstStyle/>
          <a:p>
            <a:r>
              <a:rPr lang="en-US" dirty="0" smtClean="0"/>
              <a:t>The </a:t>
            </a:r>
            <a:r>
              <a:rPr lang="en-US" dirty="0" smtClean="0">
                <a:latin typeface="Courier New" panose="02070309020205020404" pitchFamily="49" charset="0"/>
                <a:cs typeface="Courier New" panose="02070309020205020404" pitchFamily="49" charset="0"/>
              </a:rPr>
              <a:t>logging.basicConfig()</a:t>
            </a:r>
            <a:r>
              <a:rPr lang="en-US" dirty="0" smtClean="0"/>
              <a:t> function is the simplest way to do basic global configuration for the logging system. </a:t>
            </a:r>
            <a:endParaRPr lang="en-US" dirty="0"/>
          </a:p>
          <a:p>
            <a:r>
              <a:rPr lang="en-US" dirty="0" smtClean="0"/>
              <a:t>Any calls to </a:t>
            </a:r>
            <a:r>
              <a:rPr lang="en-US" dirty="0" smtClean="0">
                <a:latin typeface="Courier New" panose="02070309020205020404" pitchFamily="49" charset="0"/>
                <a:cs typeface="Courier New" panose="02070309020205020404" pitchFamily="49" charset="0"/>
              </a:rPr>
              <a:t>info()</a:t>
            </a:r>
            <a:r>
              <a:rPr lang="en-US" dirty="0" smtClean="0"/>
              <a:t>, </a:t>
            </a:r>
            <a:r>
              <a:rPr lang="en-US" dirty="0" smtClean="0">
                <a:latin typeface="Courier New" panose="02070309020205020404" pitchFamily="49" charset="0"/>
                <a:cs typeface="Courier New" panose="02070309020205020404" pitchFamily="49" charset="0"/>
              </a:rPr>
              <a:t>debug()</a:t>
            </a:r>
            <a:r>
              <a:rPr lang="en-US" dirty="0" smtClean="0"/>
              <a:t>, </a:t>
            </a:r>
            <a:r>
              <a:rPr lang="en-US" dirty="0" err="1" smtClean="0"/>
              <a:t>etc</a:t>
            </a:r>
            <a:r>
              <a:rPr lang="en-US" dirty="0" smtClean="0"/>
              <a:t> will call </a:t>
            </a:r>
            <a:r>
              <a:rPr lang="en-US" dirty="0" err="1" smtClean="0">
                <a:latin typeface="Courier New" panose="02070309020205020404" pitchFamily="49" charset="0"/>
                <a:cs typeface="Courier New" panose="02070309020205020404" pitchFamily="49" charset="0"/>
              </a:rPr>
              <a:t>basicConfig</a:t>
            </a:r>
            <a:r>
              <a:rPr lang="en-US" dirty="0" smtClean="0">
                <a:latin typeface="Courier New" panose="02070309020205020404" pitchFamily="49" charset="0"/>
                <a:cs typeface="Courier New" panose="02070309020205020404" pitchFamily="49" charset="0"/>
              </a:rPr>
              <a:t>()</a:t>
            </a:r>
            <a:r>
              <a:rPr lang="en-US" dirty="0" smtClean="0"/>
              <a:t> if it has not been called already. Any subsequent calls to </a:t>
            </a:r>
            <a:r>
              <a:rPr lang="en-US" dirty="0" err="1" smtClean="0">
                <a:latin typeface="Courier New" panose="02070309020205020404" pitchFamily="49" charset="0"/>
                <a:cs typeface="Courier New" panose="02070309020205020404" pitchFamily="49" charset="0"/>
              </a:rPr>
              <a:t>basicConfig</a:t>
            </a:r>
            <a:r>
              <a:rPr lang="en-US" dirty="0" smtClean="0">
                <a:latin typeface="Courier New" panose="02070309020205020404" pitchFamily="49" charset="0"/>
                <a:cs typeface="Courier New" panose="02070309020205020404" pitchFamily="49" charset="0"/>
              </a:rPr>
              <a:t>()</a:t>
            </a:r>
            <a:r>
              <a:rPr lang="en-US" dirty="0" smtClean="0"/>
              <a:t> have no effect.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39471127"/>
              </p:ext>
            </p:extLst>
          </p:nvPr>
        </p:nvGraphicFramePr>
        <p:xfrm>
          <a:off x="1649046" y="3892712"/>
          <a:ext cx="8128000" cy="2595880"/>
        </p:xfrm>
        <a:graphic>
          <a:graphicData uri="http://schemas.openxmlformats.org/drawingml/2006/table">
            <a:tbl>
              <a:tblPr firstRow="1" bandRow="1">
                <a:tableStyleId>{8799B23B-EC83-4686-B30A-512413B5E67A}</a:tableStyleId>
              </a:tblPr>
              <a:tblGrid>
                <a:gridCol w="2375877"/>
                <a:gridCol w="5752123"/>
              </a:tblGrid>
              <a:tr h="370840">
                <a:tc>
                  <a:txBody>
                    <a:bodyPr/>
                    <a:lstStyle/>
                    <a:p>
                      <a:r>
                        <a:rPr lang="en-US" dirty="0" smtClean="0"/>
                        <a:t>Argument</a:t>
                      </a:r>
                      <a:endParaRPr lang="en-US" dirty="0"/>
                    </a:p>
                  </a:txBody>
                  <a:tcPr/>
                </a:tc>
                <a:tc>
                  <a:txBody>
                    <a:bodyPr/>
                    <a:lstStyle/>
                    <a:p>
                      <a:r>
                        <a:rPr lang="en-US" dirty="0" smtClean="0"/>
                        <a:t>Effect</a:t>
                      </a:r>
                      <a:endParaRPr lang="en-US" dirty="0"/>
                    </a:p>
                  </a:txBody>
                  <a:tcPr/>
                </a:tc>
              </a:tr>
              <a:tr h="370840">
                <a:tc>
                  <a:txBody>
                    <a:bodyPr/>
                    <a:lstStyle/>
                    <a:p>
                      <a:r>
                        <a:rPr lang="en-US" dirty="0" smtClean="0"/>
                        <a:t>filename</a:t>
                      </a:r>
                      <a:endParaRPr lang="en-US" dirty="0"/>
                    </a:p>
                  </a:txBody>
                  <a:tcPr/>
                </a:tc>
                <a:tc>
                  <a:txBody>
                    <a:bodyPr/>
                    <a:lstStyle/>
                    <a:p>
                      <a:r>
                        <a:rPr lang="en-US" dirty="0" smtClean="0"/>
                        <a:t>File to which</a:t>
                      </a:r>
                      <a:r>
                        <a:rPr lang="en-US" baseline="0" dirty="0" smtClean="0"/>
                        <a:t> logged messages are written.</a:t>
                      </a:r>
                      <a:endParaRPr lang="en-US" dirty="0"/>
                    </a:p>
                  </a:txBody>
                  <a:tcPr/>
                </a:tc>
              </a:tr>
              <a:tr h="370840">
                <a:tc>
                  <a:txBody>
                    <a:bodyPr/>
                    <a:lstStyle/>
                    <a:p>
                      <a:r>
                        <a:rPr lang="en-US" dirty="0" err="1" smtClean="0"/>
                        <a:t>filemode</a:t>
                      </a:r>
                      <a:endParaRPr lang="en-US" dirty="0"/>
                    </a:p>
                  </a:txBody>
                  <a:tcPr/>
                </a:tc>
                <a:tc>
                  <a:txBody>
                    <a:bodyPr/>
                    <a:lstStyle/>
                    <a:p>
                      <a:r>
                        <a:rPr lang="en-US" dirty="0" smtClean="0"/>
                        <a:t>Mode to open the filename with. Defaults to ‘a’ (append).</a:t>
                      </a:r>
                      <a:endParaRPr lang="en-US" dirty="0"/>
                    </a:p>
                  </a:txBody>
                  <a:tcPr/>
                </a:tc>
              </a:tr>
              <a:tr h="370840">
                <a:tc>
                  <a:txBody>
                    <a:bodyPr/>
                    <a:lstStyle/>
                    <a:p>
                      <a:r>
                        <a:rPr lang="en-US" dirty="0" smtClean="0"/>
                        <a:t>format</a:t>
                      </a:r>
                      <a:endParaRPr lang="en-US" dirty="0"/>
                    </a:p>
                  </a:txBody>
                  <a:tcPr/>
                </a:tc>
                <a:tc>
                  <a:txBody>
                    <a:bodyPr/>
                    <a:lstStyle/>
                    <a:p>
                      <a:r>
                        <a:rPr lang="en-US" dirty="0" smtClean="0"/>
                        <a:t>Format string</a:t>
                      </a:r>
                      <a:r>
                        <a:rPr lang="en-US" baseline="0" dirty="0" smtClean="0"/>
                        <a:t> for the messages.</a:t>
                      </a:r>
                      <a:endParaRPr lang="en-US" dirty="0"/>
                    </a:p>
                  </a:txBody>
                  <a:tcPr/>
                </a:tc>
              </a:tr>
              <a:tr h="370840">
                <a:tc>
                  <a:txBody>
                    <a:bodyPr/>
                    <a:lstStyle/>
                    <a:p>
                      <a:r>
                        <a:rPr lang="en-US" dirty="0" err="1" smtClean="0"/>
                        <a:t>datefmt</a:t>
                      </a:r>
                      <a:endParaRPr lang="en-US" dirty="0"/>
                    </a:p>
                  </a:txBody>
                  <a:tcPr/>
                </a:tc>
                <a:tc>
                  <a:txBody>
                    <a:bodyPr/>
                    <a:lstStyle/>
                    <a:p>
                      <a:r>
                        <a:rPr lang="en-US" dirty="0" smtClean="0"/>
                        <a:t>Format</a:t>
                      </a:r>
                      <a:r>
                        <a:rPr lang="en-US" baseline="0" dirty="0" smtClean="0"/>
                        <a:t> string for the timestamps.</a:t>
                      </a:r>
                      <a:endParaRPr lang="en-US" dirty="0"/>
                    </a:p>
                  </a:txBody>
                  <a:tcPr/>
                </a:tc>
              </a:tr>
              <a:tr h="370840">
                <a:tc>
                  <a:txBody>
                    <a:bodyPr/>
                    <a:lstStyle/>
                    <a:p>
                      <a:r>
                        <a:rPr lang="en-US" dirty="0" smtClean="0"/>
                        <a:t>level</a:t>
                      </a:r>
                      <a:endParaRPr lang="en-US" dirty="0"/>
                    </a:p>
                  </a:txBody>
                  <a:tcPr/>
                </a:tc>
                <a:tc>
                  <a:txBody>
                    <a:bodyPr/>
                    <a:lstStyle/>
                    <a:p>
                      <a:r>
                        <a:rPr lang="en-US" dirty="0" smtClean="0"/>
                        <a:t>Log level messages and higher.</a:t>
                      </a:r>
                      <a:endParaRPr lang="en-US" dirty="0"/>
                    </a:p>
                  </a:txBody>
                  <a:tcPr/>
                </a:tc>
              </a:tr>
              <a:tr h="370840">
                <a:tc>
                  <a:txBody>
                    <a:bodyPr/>
                    <a:lstStyle/>
                    <a:p>
                      <a:r>
                        <a:rPr lang="en-US" dirty="0" smtClean="0"/>
                        <a:t>stream</a:t>
                      </a:r>
                      <a:endParaRPr lang="en-US" dirty="0"/>
                    </a:p>
                  </a:txBody>
                  <a:tcPr/>
                </a:tc>
                <a:tc>
                  <a:txBody>
                    <a:bodyPr/>
                    <a:lstStyle/>
                    <a:p>
                      <a:r>
                        <a:rPr lang="en-US" dirty="0" smtClean="0"/>
                        <a:t>For </a:t>
                      </a:r>
                      <a:r>
                        <a:rPr lang="en-US" dirty="0" err="1" smtClean="0"/>
                        <a:t>Stream</a:t>
                      </a:r>
                      <a:r>
                        <a:rPr lang="en-US" baseline="0" dirty="0" err="1" smtClean="0"/>
                        <a:t>Handler</a:t>
                      </a:r>
                      <a:r>
                        <a:rPr lang="en-US" baseline="0" dirty="0" smtClean="0"/>
                        <a:t> objects. </a:t>
                      </a:r>
                      <a:endParaRPr lang="en-US" dirty="0"/>
                    </a:p>
                  </a:txBody>
                  <a:tcPr/>
                </a:tc>
              </a:tr>
            </a:tbl>
          </a:graphicData>
        </a:graphic>
      </p:graphicFrame>
    </p:spTree>
    <p:extLst>
      <p:ext uri="{BB962C8B-B14F-4D97-AF65-F5344CB8AC3E}">
        <p14:creationId xmlns:p14="http://schemas.microsoft.com/office/powerpoint/2010/main" val="36531403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If your application contains multiple modules, you can still share a single log file. Let’s say we have a module driver.py which uses another module mymath.py. </a:t>
            </a:r>
            <a:endParaRPr lang="en-US" dirty="0"/>
          </a:p>
        </p:txBody>
      </p:sp>
      <p:sp>
        <p:nvSpPr>
          <p:cNvPr id="4" name="Rectangle 3"/>
          <p:cNvSpPr/>
          <p:nvPr/>
        </p:nvSpPr>
        <p:spPr>
          <a:xfrm>
            <a:off x="1141046" y="3272365"/>
            <a:ext cx="9603154" cy="3139321"/>
          </a:xfrm>
          <a:prstGeom prst="rect">
            <a:avLst/>
          </a:prstGeom>
          <a:ln>
            <a:solidFill>
              <a:schemeClr val="accent5">
                <a:lumMod val="60000"/>
                <a:lumOff val="40000"/>
              </a:schemeClr>
            </a:solidFill>
          </a:ln>
        </p:spPr>
        <p:txBody>
          <a:bodyPr wrap="square">
            <a:spAutoFit/>
          </a:bodyPr>
          <a:lstStyle/>
          <a:p>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logging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mymath</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main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logging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basicConfig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filename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'example.log</a:t>
            </a:r>
            <a:r>
              <a:rPr lang="en-US" dirty="0" smtClean="0">
                <a:solidFill>
                  <a:srgbClr val="66FF00"/>
                </a:solidFill>
                <a:latin typeface="Courier New" panose="02070309020205020404" pitchFamily="49" charset="0"/>
              </a:rPr>
              <a: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level</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logging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"Starting."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x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mymath</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add</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logging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"Finished with result "</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str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main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369066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virtualenv</a:t>
            </a:r>
            <a:endParaRPr lang="en-US" dirty="0"/>
          </a:p>
        </p:txBody>
      </p:sp>
      <p:sp>
        <p:nvSpPr>
          <p:cNvPr id="3" name="Content Placeholder 2"/>
          <p:cNvSpPr>
            <a:spLocks noGrp="1"/>
          </p:cNvSpPr>
          <p:nvPr>
            <p:ph idx="1"/>
          </p:nvPr>
        </p:nvSpPr>
        <p:spPr/>
        <p:txBody>
          <a:bodyPr/>
          <a:lstStyle/>
          <a:p>
            <a:r>
              <a:rPr lang="en-US" dirty="0" smtClean="0"/>
              <a:t>After creating a new virtual environment, the next step is to activate it. </a:t>
            </a:r>
          </a:p>
          <a:p>
            <a:endParaRPr lang="en-US" dirty="0"/>
          </a:p>
          <a:p>
            <a:pPr marL="0" indent="0">
              <a:buNone/>
            </a:pPr>
            <a:endParaRPr lang="en-US" dirty="0"/>
          </a:p>
          <a:p>
            <a:r>
              <a:rPr lang="en-US" dirty="0" smtClean="0"/>
              <a:t>The name of the virtual environment will appear before your prompt after activation. Anything you install at this point will install to your isolated environment, not to the global site packages. </a:t>
            </a:r>
            <a:endParaRPr lang="en-US" dirty="0"/>
          </a:p>
        </p:txBody>
      </p:sp>
      <p:sp>
        <p:nvSpPr>
          <p:cNvPr id="5" name="Rectangle 4"/>
          <p:cNvSpPr/>
          <p:nvPr/>
        </p:nvSpPr>
        <p:spPr>
          <a:xfrm>
            <a:off x="2080510" y="2756654"/>
            <a:ext cx="4977645" cy="830997"/>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 source </a:t>
            </a:r>
            <a:r>
              <a:rPr lang="en-US" sz="2400" dirty="0" err="1" smtClean="0">
                <a:latin typeface="Courier New" panose="02070309020205020404" pitchFamily="49" charset="0"/>
                <a:cs typeface="Courier New" panose="02070309020205020404" pitchFamily="49" charset="0"/>
              </a:rPr>
              <a:t>venv</a:t>
            </a:r>
            <a:r>
              <a:rPr lang="en-US" sz="2400" dirty="0" smtClean="0">
                <a:latin typeface="Courier New" panose="02070309020205020404" pitchFamily="49" charset="0"/>
                <a:cs typeface="Courier New" panose="02070309020205020404" pitchFamily="49" charset="0"/>
              </a:rPr>
              <a:t>/bin/activate</a:t>
            </a:r>
          </a:p>
          <a:p>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venv</a:t>
            </a:r>
            <a:r>
              <a:rPr lang="en-US" sz="2400" dirty="0" smtClean="0">
                <a:latin typeface="Courier New" panose="02070309020205020404" pitchFamily="49" charset="0"/>
                <a:cs typeface="Courier New" panose="02070309020205020404" pitchFamily="49" charset="0"/>
              </a:rPr>
              <a:t>) $ </a:t>
            </a:r>
            <a:endParaRPr lang="en-US" sz="2400" dirty="0">
              <a:latin typeface="Courier New" panose="02070309020205020404" pitchFamily="49" charset="0"/>
              <a:cs typeface="Courier New" panose="02070309020205020404" pitchFamily="49" charset="0"/>
            </a:endParaRPr>
          </a:p>
        </p:txBody>
      </p:sp>
      <p:sp>
        <p:nvSpPr>
          <p:cNvPr id="6" name="Rectangle 5"/>
          <p:cNvSpPr/>
          <p:nvPr/>
        </p:nvSpPr>
        <p:spPr>
          <a:xfrm>
            <a:off x="2080510" y="4935974"/>
            <a:ext cx="5346335" cy="461665"/>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venv</a:t>
            </a:r>
            <a:r>
              <a:rPr lang="en-US" sz="2400" dirty="0">
                <a:latin typeface="Courier New" panose="02070309020205020404" pitchFamily="49" charset="0"/>
                <a:cs typeface="Courier New" panose="02070309020205020404" pitchFamily="49" charset="0"/>
              </a:rPr>
              <a:t>) $ </a:t>
            </a:r>
            <a:r>
              <a:rPr lang="en-US" sz="2400" dirty="0" smtClean="0">
                <a:latin typeface="Courier New" panose="02070309020205020404" pitchFamily="49" charset="0"/>
                <a:cs typeface="Courier New" panose="02070309020205020404" pitchFamily="49" charset="0"/>
              </a:rPr>
              <a:t>pip install twisted</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02912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The mymath.py module also logs some message but note that we do not have to reconfigure the logging module. All the messages will log to the same file. </a:t>
            </a:r>
            <a:endParaRPr lang="en-US" dirty="0"/>
          </a:p>
        </p:txBody>
      </p:sp>
      <p:sp>
        <p:nvSpPr>
          <p:cNvPr id="4" name="Rectangle 3"/>
          <p:cNvSpPr/>
          <p:nvPr/>
        </p:nvSpPr>
        <p:spPr>
          <a:xfrm>
            <a:off x="1120876" y="3420517"/>
            <a:ext cx="9910918" cy="1754326"/>
          </a:xfrm>
          <a:prstGeom prst="rect">
            <a:avLst/>
          </a:prstGeom>
          <a:ln>
            <a:solidFill>
              <a:schemeClr val="accent5">
                <a:lumMod val="60000"/>
                <a:lumOff val="4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add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num1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num2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"num1 is "</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str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num1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 and num2 is "</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str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num2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logging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"Adding."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num1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num2 </a:t>
            </a:r>
            <a:endParaRPr lang="en-US" dirty="0">
              <a:effectLst/>
            </a:endParaRPr>
          </a:p>
        </p:txBody>
      </p:sp>
      <p:sp>
        <p:nvSpPr>
          <p:cNvPr id="5" name="Oval 4"/>
          <p:cNvSpPr/>
          <p:nvPr/>
        </p:nvSpPr>
        <p:spPr>
          <a:xfrm>
            <a:off x="5417574" y="4109884"/>
            <a:ext cx="1224116" cy="6292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590677" y="4109884"/>
            <a:ext cx="1224116" cy="6292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337574" y="5864210"/>
            <a:ext cx="3865161" cy="369332"/>
          </a:xfrm>
          <a:prstGeom prst="rect">
            <a:avLst/>
          </a:prstGeom>
          <a:noFill/>
        </p:spPr>
        <p:txBody>
          <a:bodyPr wrap="none" rtlCol="0">
            <a:spAutoFit/>
          </a:bodyPr>
          <a:lstStyle/>
          <a:p>
            <a:r>
              <a:rPr lang="en-US" dirty="0" smtClean="0"/>
              <a:t>Note the logging of variable data here.</a:t>
            </a:r>
            <a:endParaRPr lang="en-US" dirty="0"/>
          </a:p>
        </p:txBody>
      </p:sp>
      <p:cxnSp>
        <p:nvCxnSpPr>
          <p:cNvPr id="9" name="Straight Arrow Connector 8"/>
          <p:cNvCxnSpPr>
            <a:stCxn id="7" idx="0"/>
            <a:endCxn id="5" idx="4"/>
          </p:cNvCxnSpPr>
          <p:nvPr/>
        </p:nvCxnSpPr>
        <p:spPr>
          <a:xfrm flipH="1" flipV="1">
            <a:off x="6029632" y="4739148"/>
            <a:ext cx="2240523" cy="1125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0"/>
            <a:endCxn id="6" idx="4"/>
          </p:cNvCxnSpPr>
          <p:nvPr/>
        </p:nvCxnSpPr>
        <p:spPr>
          <a:xfrm flipV="1">
            <a:off x="8270155" y="4739148"/>
            <a:ext cx="1932580" cy="1125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7290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This behavior gives us some insight into the reason why additional calls </a:t>
            </a:r>
            <a:r>
              <a:rPr lang="en-US" dirty="0" err="1" smtClean="0">
                <a:latin typeface="Courier New" panose="02070309020205020404" pitchFamily="49" charset="0"/>
                <a:cs typeface="Courier New" panose="02070309020205020404" pitchFamily="49" charset="0"/>
              </a:rPr>
              <a:t>basicConfig</a:t>
            </a:r>
            <a:r>
              <a:rPr lang="en-US" dirty="0" smtClean="0">
                <a:latin typeface="Courier New" panose="02070309020205020404" pitchFamily="49" charset="0"/>
                <a:cs typeface="Courier New" panose="02070309020205020404" pitchFamily="49" charset="0"/>
              </a:rPr>
              <a:t>()</a:t>
            </a:r>
            <a:r>
              <a:rPr lang="en-US" dirty="0" smtClean="0"/>
              <a:t> have no effect. The first </a:t>
            </a:r>
            <a:r>
              <a:rPr lang="en-US" dirty="0" err="1" smtClean="0">
                <a:latin typeface="Courier New" panose="02070309020205020404" pitchFamily="49" charset="0"/>
                <a:cs typeface="Courier New" panose="02070309020205020404" pitchFamily="49" charset="0"/>
              </a:rPr>
              <a:t>basicConfig</a:t>
            </a:r>
            <a:r>
              <a:rPr lang="en-US" dirty="0" smtClean="0">
                <a:latin typeface="Courier New" panose="02070309020205020404" pitchFamily="49" charset="0"/>
                <a:cs typeface="Courier New" panose="02070309020205020404" pitchFamily="49" charset="0"/>
              </a:rPr>
              <a:t>()</a:t>
            </a:r>
            <a:r>
              <a:rPr lang="en-US" dirty="0" smtClean="0"/>
              <a:t> call made during the execution of the application is used to direct logging for all modules involved – even if they have their own </a:t>
            </a:r>
            <a:r>
              <a:rPr lang="en-US" dirty="0" err="1" smtClean="0">
                <a:latin typeface="Courier New" panose="02070309020205020404" pitchFamily="49" charset="0"/>
                <a:cs typeface="Courier New" panose="02070309020205020404" pitchFamily="49" charset="0"/>
              </a:rPr>
              <a:t>basicConfig</a:t>
            </a:r>
            <a:r>
              <a:rPr lang="en-US" dirty="0" smtClean="0">
                <a:latin typeface="Courier New" panose="02070309020205020404" pitchFamily="49" charset="0"/>
                <a:cs typeface="Courier New" panose="02070309020205020404" pitchFamily="49" charset="0"/>
              </a:rPr>
              <a:t>()</a:t>
            </a:r>
            <a:r>
              <a:rPr lang="en-US" dirty="0" smtClean="0"/>
              <a:t> calls.</a:t>
            </a:r>
            <a:endParaRPr lang="en-US" dirty="0"/>
          </a:p>
        </p:txBody>
      </p:sp>
      <p:sp>
        <p:nvSpPr>
          <p:cNvPr id="4" name="Rectangle 3"/>
          <p:cNvSpPr/>
          <p:nvPr/>
        </p:nvSpPr>
        <p:spPr>
          <a:xfrm>
            <a:off x="1448933" y="3861957"/>
            <a:ext cx="8870462" cy="1938992"/>
          </a:xfrm>
          <a:prstGeom prst="rect">
            <a:avLst/>
          </a:prstGeom>
        </p:spPr>
        <p:txBody>
          <a:bodyPr wrap="square">
            <a:spAutoFit/>
          </a:bodyPr>
          <a:lstStyle/>
          <a:p>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python </a:t>
            </a:r>
            <a:r>
              <a:rPr lang="en-US" sz="2000" dirty="0" smtClean="0">
                <a:solidFill>
                  <a:srgbClr val="FFFFFF"/>
                </a:solidFill>
                <a:latin typeface="Courier New" panose="02070309020205020404" pitchFamily="49" charset="0"/>
              </a:rPr>
              <a:t>driver.py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more example.log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a:solidFill>
                  <a:srgbClr val="FFFFFF"/>
                </a:solidFill>
                <a:latin typeface="Courier New" panose="02070309020205020404" pitchFamily="49" charset="0"/>
              </a:rPr>
              <a:t>INFO:root:Starting</a:t>
            </a:r>
            <a:r>
              <a:rPr lang="en-US" sz="2000" dirty="0">
                <a:solidFill>
                  <a:srgbClr val="FFFFFF"/>
                </a:solidFill>
                <a:latin typeface="Courier New" panose="02070309020205020404" pitchFamily="49" charset="0"/>
              </a:rPr>
              <a:t>.</a:t>
            </a:r>
          </a:p>
          <a:p>
            <a:r>
              <a:rPr lang="en-US" sz="2000" dirty="0">
                <a:solidFill>
                  <a:srgbClr val="FFFFFF"/>
                </a:solidFill>
                <a:latin typeface="Courier New" panose="02070309020205020404" pitchFamily="49" charset="0"/>
              </a:rPr>
              <a:t>DEBUG:root:num1 is 2 and num2 is 3</a:t>
            </a:r>
          </a:p>
          <a:p>
            <a:r>
              <a:rPr lang="en-US" sz="2000" dirty="0" err="1">
                <a:solidFill>
                  <a:srgbClr val="FFFFFF"/>
                </a:solidFill>
                <a:latin typeface="Courier New" panose="02070309020205020404" pitchFamily="49" charset="0"/>
              </a:rPr>
              <a:t>INFO:root:Adding</a:t>
            </a:r>
            <a:r>
              <a:rPr lang="en-US" sz="2000" dirty="0">
                <a:solidFill>
                  <a:srgbClr val="FFFFFF"/>
                </a:solidFill>
                <a:latin typeface="Courier New" panose="02070309020205020404" pitchFamily="49" charset="0"/>
              </a:rPr>
              <a:t>.</a:t>
            </a:r>
          </a:p>
          <a:p>
            <a:r>
              <a:rPr lang="en-US" sz="2000" dirty="0" err="1">
                <a:solidFill>
                  <a:srgbClr val="FFFFFF"/>
                </a:solidFill>
                <a:latin typeface="Courier New" panose="02070309020205020404" pitchFamily="49" charset="0"/>
              </a:rPr>
              <a:t>INFO:root:Finished</a:t>
            </a:r>
            <a:r>
              <a:rPr lang="en-US" sz="2000" dirty="0">
                <a:solidFill>
                  <a:srgbClr val="FFFFFF"/>
                </a:solidFill>
                <a:latin typeface="Courier New" panose="02070309020205020404" pitchFamily="49" charset="0"/>
              </a:rPr>
              <a:t> with result 5</a:t>
            </a:r>
            <a:endParaRPr lang="en-US" sz="2000" dirty="0">
              <a:effectLst/>
            </a:endParaRPr>
          </a:p>
        </p:txBody>
      </p:sp>
    </p:spTree>
    <p:extLst>
      <p:ext uri="{BB962C8B-B14F-4D97-AF65-F5344CB8AC3E}">
        <p14:creationId xmlns:p14="http://schemas.microsoft.com/office/powerpoint/2010/main" val="23141222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You can modify the format of the message string as well. Typically, it’s useful to include the level, timestamp, and message content.</a:t>
            </a:r>
            <a:endParaRPr lang="en-US" dirty="0"/>
          </a:p>
        </p:txBody>
      </p:sp>
      <p:sp>
        <p:nvSpPr>
          <p:cNvPr id="4" name="Rectangle 3"/>
          <p:cNvSpPr/>
          <p:nvPr/>
        </p:nvSpPr>
        <p:spPr>
          <a:xfrm>
            <a:off x="1024128" y="3253368"/>
            <a:ext cx="9938840" cy="1477328"/>
          </a:xfrm>
          <a:prstGeom prst="rect">
            <a:avLst/>
          </a:prstGeom>
          <a:ln>
            <a:solidFill>
              <a:schemeClr val="accent6">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basicConfig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filename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'example.log'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level</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format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asctime</a:t>
            </a:r>
            <a:r>
              <a:rPr lang="en-US" dirty="0">
                <a:solidFill>
                  <a:srgbClr val="66FF00"/>
                </a:solidFill>
                <a:latin typeface="Courier New" panose="02070309020205020404" pitchFamily="49" charset="0"/>
              </a:rPr>
              <a:t>)s:%(</a:t>
            </a:r>
            <a:r>
              <a:rPr lang="en-US" dirty="0" err="1" smtClean="0">
                <a:solidFill>
                  <a:srgbClr val="66FF00"/>
                </a:solidFill>
                <a:latin typeface="Courier New" panose="02070309020205020404" pitchFamily="49" charset="0"/>
              </a:rPr>
              <a:t>levelname</a:t>
            </a:r>
            <a:r>
              <a:rPr lang="en-US" dirty="0" smtClean="0">
                <a:solidFill>
                  <a:srgbClr val="66FF00"/>
                </a:solidFill>
                <a:latin typeface="Courier New" panose="02070309020205020404" pitchFamily="49" charset="0"/>
              </a:rPr>
              <a:t>)s</a:t>
            </a:r>
            <a:r>
              <a:rPr lang="en-US" dirty="0">
                <a:solidFill>
                  <a:srgbClr val="66FF00"/>
                </a:solidFill>
                <a:latin typeface="Courier New" panose="02070309020205020404" pitchFamily="49" charset="0"/>
              </a:rPr>
              <a:t>:%(message)s'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logging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"Some important event just happened."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5" name="Rectangle 4"/>
          <p:cNvSpPr/>
          <p:nvPr/>
        </p:nvSpPr>
        <p:spPr>
          <a:xfrm>
            <a:off x="1024128" y="5058363"/>
            <a:ext cx="9820853" cy="923330"/>
          </a:xfrm>
          <a:prstGeom prst="rect">
            <a:avLst/>
          </a:prstGeom>
        </p:spPr>
        <p:txBody>
          <a:bodyPr wrap="square">
            <a:spAutoFit/>
          </a:bodyPr>
          <a:lstStyle/>
          <a:p>
            <a:r>
              <a:rPr lang="en-US" dirty="0" smtClean="0">
                <a:solidFill>
                  <a:schemeClr val="tx1">
                    <a:lumMod val="95000"/>
                  </a:schemeClr>
                </a:solidFill>
                <a:latin typeface="Courier New" panose="02070309020205020404" pitchFamily="49" charset="0"/>
              </a:rPr>
              <a:t>~? </a:t>
            </a:r>
            <a:r>
              <a:rPr lang="en-US" dirty="0">
                <a:solidFill>
                  <a:schemeClr val="tx1">
                    <a:lumMod val="95000"/>
                  </a:schemeClr>
                </a:solidFill>
                <a:latin typeface="Courier New" panose="02070309020205020404" pitchFamily="49" charset="0"/>
              </a:rPr>
              <a:t>p</a:t>
            </a:r>
            <a:r>
              <a:rPr lang="en-US" dirty="0" smtClean="0">
                <a:solidFill>
                  <a:schemeClr val="tx1">
                    <a:lumMod val="95000"/>
                  </a:schemeClr>
                </a:solidFill>
                <a:latin typeface="Courier New" panose="02070309020205020404" pitchFamily="49" charset="0"/>
              </a:rPr>
              <a:t>ython logtest.py</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more example.log</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2015</a:t>
            </a:r>
            <a:r>
              <a:rPr lang="en-US" b="1" dirty="0" smtClean="0">
                <a:solidFill>
                  <a:schemeClr val="tx1">
                    <a:lumMod val="95000"/>
                  </a:schemeClr>
                </a:solidFill>
                <a:latin typeface="Courier New" panose="02070309020205020404" pitchFamily="49" charset="0"/>
              </a:rPr>
              <a:t>-</a:t>
            </a:r>
            <a:r>
              <a:rPr lang="en-US" dirty="0" smtClean="0">
                <a:solidFill>
                  <a:schemeClr val="tx1">
                    <a:lumMod val="95000"/>
                  </a:schemeClr>
                </a:solidFill>
                <a:latin typeface="Courier New" panose="02070309020205020404" pitchFamily="49" charset="0"/>
              </a:rPr>
              <a:t>6</a:t>
            </a:r>
            <a:r>
              <a:rPr lang="en-US" b="1" dirty="0" smtClean="0">
                <a:solidFill>
                  <a:schemeClr val="tx1">
                    <a:lumMod val="95000"/>
                  </a:schemeClr>
                </a:solidFill>
                <a:latin typeface="Courier New" panose="02070309020205020404" pitchFamily="49" charset="0"/>
              </a:rPr>
              <a:t>-</a:t>
            </a:r>
            <a:r>
              <a:rPr lang="en-US" dirty="0" smtClean="0">
                <a:solidFill>
                  <a:schemeClr val="tx1">
                    <a:lumMod val="95000"/>
                  </a:schemeClr>
                </a:solidFill>
                <a:latin typeface="Courier New" panose="02070309020205020404" pitchFamily="49" charset="0"/>
              </a:rPr>
              <a:t>11 </a:t>
            </a:r>
            <a:r>
              <a:rPr lang="en-US" dirty="0">
                <a:solidFill>
                  <a:schemeClr val="tx1">
                    <a:lumMod val="95000"/>
                  </a:schemeClr>
                </a:solidFill>
                <a:latin typeface="Courier New" panose="02070309020205020404" pitchFamily="49" charset="0"/>
              </a:rPr>
              <a:t>11</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41</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42</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612</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INFO</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Some important event just happened</a:t>
            </a:r>
            <a:r>
              <a:rPr lang="en-US" b="1" dirty="0">
                <a:solidFill>
                  <a:schemeClr val="tx1">
                    <a:lumMod val="95000"/>
                  </a:schemeClr>
                </a:solidFill>
                <a:latin typeface="Courier New" panose="02070309020205020404" pitchFamily="49" charset="0"/>
              </a:rPr>
              <a:t>.</a:t>
            </a:r>
            <a:endParaRPr lang="en-US" dirty="0">
              <a:solidFill>
                <a:schemeClr val="tx1">
                  <a:lumMod val="95000"/>
                </a:schemeClr>
              </a:solidFill>
              <a:effectLst/>
            </a:endParaRPr>
          </a:p>
        </p:txBody>
      </p:sp>
    </p:spTree>
    <p:extLst>
      <p:ext uri="{BB962C8B-B14F-4D97-AF65-F5344CB8AC3E}">
        <p14:creationId xmlns:p14="http://schemas.microsoft.com/office/powerpoint/2010/main" val="37194348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All of the various formatting options can be found </a:t>
            </a:r>
            <a:r>
              <a:rPr lang="en-US" dirty="0" smtClean="0">
                <a:hlinkClick r:id="rId2"/>
              </a:rPr>
              <a:t>here</a:t>
            </a:r>
            <a:r>
              <a:rPr lang="en-US" dirty="0" smtClean="0"/>
              <a:t>.</a:t>
            </a:r>
            <a:endParaRPr lang="en-US" dirty="0"/>
          </a:p>
          <a:p>
            <a:r>
              <a:rPr lang="en-US" dirty="0" smtClean="0"/>
              <a:t>This is really just a very basic usage of the logging module, but its definitely enough to log a small project.  </a:t>
            </a:r>
          </a:p>
          <a:p>
            <a:r>
              <a:rPr lang="en-US" dirty="0" smtClean="0"/>
              <a:t>Advanced logging features give you a lot more control over when and how things are logged – most notably, you could implement a rotating series of log files rather than one very large </a:t>
            </a:r>
            <a:r>
              <a:rPr lang="en-US" dirty="0" err="1" smtClean="0"/>
              <a:t>logfile</a:t>
            </a:r>
            <a:r>
              <a:rPr lang="en-US" dirty="0" smtClean="0"/>
              <a:t> which might be difficult to search through. </a:t>
            </a:r>
            <a:endParaRPr lang="en-US" dirty="0"/>
          </a:p>
        </p:txBody>
      </p:sp>
    </p:spTree>
    <p:extLst>
      <p:ext uri="{BB962C8B-B14F-4D97-AF65-F5344CB8AC3E}">
        <p14:creationId xmlns:p14="http://schemas.microsoft.com/office/powerpoint/2010/main" val="2829299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Obviously, after you write some code, you need to make sure it works. There are pretty much three ways to do this, as pointed out by Ned </a:t>
            </a:r>
            <a:r>
              <a:rPr lang="en-US" dirty="0" err="1" smtClean="0"/>
              <a:t>Batchelder</a:t>
            </a:r>
            <a:r>
              <a:rPr lang="en-US" dirty="0" smtClean="0"/>
              <a:t>:</a:t>
            </a:r>
          </a:p>
          <a:p>
            <a:pPr>
              <a:buFont typeface="Arial" panose="020B0604020202020204" pitchFamily="34" charset="0"/>
              <a:buChar char="•"/>
            </a:pPr>
            <a:r>
              <a:rPr lang="en-US" dirty="0"/>
              <a:t> </a:t>
            </a:r>
            <a:r>
              <a:rPr lang="en-US" dirty="0" smtClean="0"/>
              <a:t>Automatically test your code. </a:t>
            </a:r>
          </a:p>
          <a:p>
            <a:pPr>
              <a:buFont typeface="Arial" panose="020B0604020202020204" pitchFamily="34" charset="0"/>
              <a:buChar char="•"/>
            </a:pPr>
            <a:r>
              <a:rPr lang="en-US" dirty="0"/>
              <a:t> </a:t>
            </a:r>
            <a:r>
              <a:rPr lang="en-US" dirty="0" smtClean="0"/>
              <a:t>Manually test your code. </a:t>
            </a:r>
          </a:p>
          <a:p>
            <a:pPr>
              <a:buFont typeface="Arial" panose="020B0604020202020204" pitchFamily="34" charset="0"/>
              <a:buChar char="•"/>
            </a:pPr>
            <a:r>
              <a:rPr lang="en-US" dirty="0"/>
              <a:t> </a:t>
            </a:r>
            <a:r>
              <a:rPr lang="en-US" dirty="0" smtClean="0"/>
              <a:t>Just ship it and wait for clients to complain about your code. </a:t>
            </a:r>
          </a:p>
          <a:p>
            <a:pPr marL="0" indent="0">
              <a:buNone/>
            </a:pPr>
            <a:r>
              <a:rPr lang="en-US" dirty="0" smtClean="0"/>
              <a:t>The last is…just not a good idea. The second can be downright infeasible for a large project. That leaves us with automated testing. </a:t>
            </a:r>
            <a:endParaRPr lang="en-US" dirty="0"/>
          </a:p>
        </p:txBody>
      </p:sp>
    </p:spTree>
    <p:extLst>
      <p:ext uri="{BB962C8B-B14F-4D97-AF65-F5344CB8AC3E}">
        <p14:creationId xmlns:p14="http://schemas.microsoft.com/office/powerpoint/2010/main" val="32025947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Let’s say we have the following module with two simple functions. </a:t>
            </a:r>
            <a:endParaRPr lang="en-US" dirty="0"/>
          </a:p>
        </p:txBody>
      </p:sp>
      <p:sp>
        <p:nvSpPr>
          <p:cNvPr id="5" name="TextBox 4"/>
          <p:cNvSpPr txBox="1"/>
          <p:nvPr/>
        </p:nvSpPr>
        <p:spPr>
          <a:xfrm>
            <a:off x="1179871" y="2675813"/>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ven.py</a:t>
            </a:r>
            <a:endParaRPr lang="en-US" dirty="0">
              <a:latin typeface="Courier New" panose="02070309020205020404" pitchFamily="49" charset="0"/>
              <a:cs typeface="Courier New" panose="02070309020205020404" pitchFamily="49" charset="0"/>
            </a:endParaRPr>
          </a:p>
        </p:txBody>
      </p:sp>
      <p:sp>
        <p:nvSpPr>
          <p:cNvPr id="6" name="Rectangle 5"/>
          <p:cNvSpPr/>
          <p:nvPr/>
        </p:nvSpPr>
        <p:spPr>
          <a:xfrm>
            <a:off x="1179871" y="3045145"/>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Tree>
    <p:extLst>
      <p:ext uri="{BB962C8B-B14F-4D97-AF65-F5344CB8AC3E}">
        <p14:creationId xmlns:p14="http://schemas.microsoft.com/office/powerpoint/2010/main" val="36646742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The simplest way to test is to simply pop open the interpreter and try it out. </a:t>
            </a:r>
            <a:endParaRPr lang="en-US" dirty="0"/>
          </a:p>
        </p:txBody>
      </p:sp>
      <p:sp>
        <p:nvSpPr>
          <p:cNvPr id="4" name="Rectangle 3"/>
          <p:cNvSpPr/>
          <p:nvPr/>
        </p:nvSpPr>
        <p:spPr>
          <a:xfrm>
            <a:off x="1179871" y="3045145"/>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675813"/>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ven.py</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a:xfrm>
            <a:off x="5807529" y="2860479"/>
            <a:ext cx="6096000" cy="3693319"/>
          </a:xfrm>
          <a:prstGeom prst="rect">
            <a:avLst/>
          </a:prstGeom>
        </p:spPr>
        <p:txBody>
          <a:bodyPr>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True</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False</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True</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False</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False</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False</a:t>
            </a:r>
            <a:endParaRPr lang="en-US" dirty="0">
              <a:solidFill>
                <a:schemeClr val="tx1">
                  <a:lumMod val="95000"/>
                </a:schemeClr>
              </a:solidFill>
              <a:effectLst/>
            </a:endParaRPr>
          </a:p>
        </p:txBody>
      </p:sp>
    </p:spTree>
    <p:extLst>
      <p:ext uri="{BB962C8B-B14F-4D97-AF65-F5344CB8AC3E}">
        <p14:creationId xmlns:p14="http://schemas.microsoft.com/office/powerpoint/2010/main" val="22063025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This method is time-consuming and not repeatable. We’ll have to </a:t>
            </a:r>
            <a:r>
              <a:rPr lang="en-US" dirty="0" smtClean="0"/>
              <a:t>redo </a:t>
            </a:r>
            <a:r>
              <a:rPr lang="en-US" dirty="0" smtClean="0"/>
              <a:t>these steps manually anytime we make changes to the code.</a:t>
            </a:r>
          </a:p>
          <a:p>
            <a:endParaRPr lang="en-US" dirty="0"/>
          </a:p>
        </p:txBody>
      </p:sp>
      <p:sp>
        <p:nvSpPr>
          <p:cNvPr id="4" name="Rectangle 3"/>
          <p:cNvSpPr/>
          <p:nvPr/>
        </p:nvSpPr>
        <p:spPr>
          <a:xfrm>
            <a:off x="1179871" y="3322143"/>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893039"/>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ven.py</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a:xfrm>
            <a:off x="5807529" y="3045145"/>
            <a:ext cx="6096000" cy="3693319"/>
          </a:xfrm>
          <a:prstGeom prst="rect">
            <a:avLst/>
          </a:prstGeom>
        </p:spPr>
        <p:txBody>
          <a:bodyPr>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True</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False</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True</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False</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False</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False</a:t>
            </a:r>
            <a:endParaRPr lang="en-US" dirty="0">
              <a:solidFill>
                <a:schemeClr val="tx1">
                  <a:lumMod val="95000"/>
                </a:schemeClr>
              </a:solidFill>
              <a:effectLst/>
            </a:endParaRPr>
          </a:p>
        </p:txBody>
      </p:sp>
    </p:spTree>
    <p:extLst>
      <p:ext uri="{BB962C8B-B14F-4D97-AF65-F5344CB8AC3E}">
        <p14:creationId xmlns:p14="http://schemas.microsoft.com/office/powerpoint/2010/main" val="16260147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a:xfrm>
            <a:off x="1024128" y="2227007"/>
            <a:ext cx="9720073" cy="4023360"/>
          </a:xfrm>
        </p:spPr>
        <p:txBody>
          <a:bodyPr/>
          <a:lstStyle/>
          <a:p>
            <a:r>
              <a:rPr lang="en-US" dirty="0" smtClean="0"/>
              <a:t>We can store the testing statements inside of a module and run them anytime we want to test. But this requires us to manually “check” the correctness of the results. </a:t>
            </a:r>
          </a:p>
          <a:p>
            <a:endParaRPr lang="en-US" dirty="0"/>
          </a:p>
        </p:txBody>
      </p:sp>
      <p:sp>
        <p:nvSpPr>
          <p:cNvPr id="4" name="Rectangle 3"/>
          <p:cNvSpPr/>
          <p:nvPr/>
        </p:nvSpPr>
        <p:spPr>
          <a:xfrm>
            <a:off x="1179871" y="3322143"/>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893039"/>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ven.py</a:t>
            </a:r>
            <a:endParaRPr lang="en-US" dirty="0">
              <a:latin typeface="Courier New" panose="02070309020205020404" pitchFamily="49" charset="0"/>
              <a:cs typeface="Courier New" panose="02070309020205020404" pitchFamily="49" charset="0"/>
            </a:endParaRPr>
          </a:p>
        </p:txBody>
      </p:sp>
      <p:sp>
        <p:nvSpPr>
          <p:cNvPr id="6" name="Rectangle 5"/>
          <p:cNvSpPr/>
          <p:nvPr/>
        </p:nvSpPr>
        <p:spPr>
          <a:xfrm>
            <a:off x="5309419" y="3322143"/>
            <a:ext cx="6626942" cy="2031325"/>
          </a:xfrm>
          <a:prstGeom prst="rect">
            <a:avLst/>
          </a:prstGeom>
          <a:ln>
            <a:solidFill>
              <a:schemeClr val="accent6">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even.even</a:t>
            </a:r>
            <a:r>
              <a:rPr lang="en-US" dirty="0">
                <a:solidFill>
                  <a:srgbClr val="66FF00"/>
                </a:solidFill>
                <a:latin typeface="Courier New" panose="02070309020205020404" pitchFamily="49" charset="0"/>
              </a:rPr>
              <a:t>(2)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even.even</a:t>
            </a:r>
            <a:r>
              <a:rPr lang="en-US" dirty="0">
                <a:solidFill>
                  <a:srgbClr val="66FF00"/>
                </a:solidFill>
                <a:latin typeface="Courier New" panose="02070309020205020404" pitchFamily="49" charset="0"/>
              </a:rPr>
              <a:t>(3)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even.pos_even</a:t>
            </a:r>
            <a:r>
              <a:rPr lang="en-US" dirty="0">
                <a:solidFill>
                  <a:srgbClr val="66FF00"/>
                </a:solidFill>
                <a:latin typeface="Courier New" panose="02070309020205020404" pitchFamily="49" charset="0"/>
              </a:rPr>
              <a:t>(2)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even.pos_even</a:t>
            </a:r>
            <a:r>
              <a:rPr lang="en-US" dirty="0">
                <a:solidFill>
                  <a:srgbClr val="66FF00"/>
                </a:solidFill>
                <a:latin typeface="Courier New" panose="02070309020205020404" pitchFamily="49" charset="0"/>
              </a:rPr>
              <a:t>(3)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even.pos_even</a:t>
            </a:r>
            <a:r>
              <a:rPr lang="en-US" dirty="0">
                <a:solidFill>
                  <a:srgbClr val="66FF00"/>
                </a:solidFill>
                <a:latin typeface="Courier New" panose="02070309020205020404" pitchFamily="49" charset="0"/>
              </a:rPr>
              <a:t>(-2)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even.pos_even</a:t>
            </a:r>
            <a:r>
              <a:rPr lang="en-US" dirty="0">
                <a:solidFill>
                  <a:srgbClr val="66FF00"/>
                </a:solidFill>
                <a:latin typeface="Courier New" panose="02070309020205020404" pitchFamily="49" charset="0"/>
              </a:rPr>
              <a:t>(-3)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endParaRPr lang="en-US" dirty="0">
              <a:effectLst/>
            </a:endParaRPr>
          </a:p>
        </p:txBody>
      </p:sp>
      <p:sp>
        <p:nvSpPr>
          <p:cNvPr id="8" name="TextBox 7"/>
          <p:cNvSpPr txBox="1"/>
          <p:nvPr/>
        </p:nvSpPr>
        <p:spPr>
          <a:xfrm>
            <a:off x="5309327" y="2893039"/>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a:t>
            </a:r>
            <a:r>
              <a:rPr lang="en-US" dirty="0" smtClean="0">
                <a:latin typeface="Courier New" panose="02070309020205020404" pitchFamily="49" charset="0"/>
                <a:cs typeface="Courier New" panose="02070309020205020404" pitchFamily="49" charset="0"/>
              </a:rPr>
              <a:t>est_even.py</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06660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a:xfrm>
            <a:off x="1024128" y="2227007"/>
            <a:ext cx="9720073" cy="4023360"/>
          </a:xfrm>
        </p:spPr>
        <p:txBody>
          <a:bodyPr/>
          <a:lstStyle/>
          <a:p>
            <a:r>
              <a:rPr lang="en-US" dirty="0" smtClean="0"/>
              <a:t>We can store the testing statements inside of a module and run them anytime we want to test. But this requires us to manually “check” the correctness of the results. </a:t>
            </a:r>
          </a:p>
          <a:p>
            <a:endParaRPr lang="en-US" dirty="0"/>
          </a:p>
        </p:txBody>
      </p:sp>
      <p:sp>
        <p:nvSpPr>
          <p:cNvPr id="4" name="Rectangle 3"/>
          <p:cNvSpPr/>
          <p:nvPr/>
        </p:nvSpPr>
        <p:spPr>
          <a:xfrm>
            <a:off x="1179871" y="3322143"/>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893039"/>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ven.py</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a:xfrm>
            <a:off x="5358581" y="3280097"/>
            <a:ext cx="3972232" cy="2031325"/>
          </a:xfrm>
          <a:prstGeom prst="rect">
            <a:avLst/>
          </a:prstGeom>
        </p:spPr>
        <p:txBody>
          <a:bodyPr wrap="square">
            <a:spAutoFit/>
          </a:bodyPr>
          <a:lstStyle/>
          <a:p>
            <a:r>
              <a:rPr lang="en-US" dirty="0">
                <a:solidFill>
                  <a:srgbClr val="FFFFFF"/>
                </a:solidFill>
                <a:latin typeface="Courier New" panose="02070309020205020404" pitchFamily="49" charset="0"/>
              </a:rPr>
              <a:t>$ python test_ev</a:t>
            </a:r>
            <a:r>
              <a:rPr lang="en-US" dirty="0">
                <a:solidFill>
                  <a:schemeClr val="tx1">
                    <a:lumMod val="95000"/>
                  </a:schemeClr>
                </a:solidFill>
                <a:latin typeface="Courier New" panose="02070309020205020404" pitchFamily="49" charset="0"/>
              </a:rPr>
              <a:t>en</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py</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chemeClr val="tx1">
                    <a:lumMod val="95000"/>
                  </a:schemeClr>
                </a:solidFill>
                <a:latin typeface="Courier New" panose="02070309020205020404" pitchFamily="49" charset="0"/>
              </a:rPr>
              <a:t>even.even</a:t>
            </a:r>
            <a:r>
              <a:rPr lang="en-US" dirty="0" smtClean="0">
                <a:solidFill>
                  <a:schemeClr val="tx1">
                    <a:lumMod val="95000"/>
                  </a:schemeClr>
                </a:solidFill>
                <a:latin typeface="Courier New" panose="02070309020205020404" pitchFamily="49" charset="0"/>
              </a:rPr>
              <a:t>(2</a:t>
            </a:r>
            <a:r>
              <a:rPr lang="en-US" dirty="0">
                <a:solidFill>
                  <a:schemeClr val="tx1">
                    <a:lumMod val="95000"/>
                  </a:schemeClr>
                </a:solidFill>
                <a:latin typeface="Courier New" panose="02070309020205020404" pitchFamily="49" charset="0"/>
              </a:rPr>
              <a:t>) = True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err="1" smtClean="0">
                <a:solidFill>
                  <a:schemeClr val="tx1">
                    <a:lumMod val="95000"/>
                  </a:schemeClr>
                </a:solidFill>
                <a:latin typeface="Courier New" panose="02070309020205020404" pitchFamily="49" charset="0"/>
              </a:rPr>
              <a:t>even.even</a:t>
            </a:r>
            <a:r>
              <a:rPr lang="en-US" dirty="0" smtClean="0">
                <a:solidFill>
                  <a:schemeClr val="tx1">
                    <a:lumMod val="95000"/>
                  </a:schemeClr>
                </a:solidFill>
                <a:latin typeface="Courier New" panose="02070309020205020404" pitchFamily="49" charset="0"/>
              </a:rPr>
              <a:t>(3</a:t>
            </a:r>
            <a:r>
              <a:rPr lang="en-US" dirty="0">
                <a:solidFill>
                  <a:schemeClr val="tx1">
                    <a:lumMod val="95000"/>
                  </a:schemeClr>
                </a:solidFill>
                <a:latin typeface="Courier New" panose="02070309020205020404" pitchFamily="49" charset="0"/>
              </a:rPr>
              <a:t>) = False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err="1" smtClean="0">
                <a:solidFill>
                  <a:schemeClr val="tx1">
                    <a:lumMod val="95000"/>
                  </a:schemeClr>
                </a:solidFill>
                <a:latin typeface="Courier New" panose="02070309020205020404" pitchFamily="49" charset="0"/>
              </a:rPr>
              <a:t>even.pos_even</a:t>
            </a:r>
            <a:r>
              <a:rPr lang="en-US" dirty="0" smtClean="0">
                <a:solidFill>
                  <a:schemeClr val="tx1">
                    <a:lumMod val="95000"/>
                  </a:schemeClr>
                </a:solidFill>
                <a:latin typeface="Courier New" panose="02070309020205020404" pitchFamily="49" charset="0"/>
              </a:rPr>
              <a:t>(2</a:t>
            </a:r>
            <a:r>
              <a:rPr lang="en-US" dirty="0">
                <a:solidFill>
                  <a:schemeClr val="tx1">
                    <a:lumMod val="95000"/>
                  </a:schemeClr>
                </a:solidFill>
                <a:latin typeface="Courier New" panose="02070309020205020404" pitchFamily="49" charset="0"/>
              </a:rPr>
              <a:t>) = True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err="1" smtClean="0">
                <a:solidFill>
                  <a:schemeClr val="tx1">
                    <a:lumMod val="95000"/>
                  </a:schemeClr>
                </a:solidFill>
                <a:latin typeface="Courier New" panose="02070309020205020404" pitchFamily="49" charset="0"/>
              </a:rPr>
              <a:t>even.pos_even</a:t>
            </a:r>
            <a:r>
              <a:rPr lang="en-US" dirty="0" smtClean="0">
                <a:solidFill>
                  <a:schemeClr val="tx1">
                    <a:lumMod val="95000"/>
                  </a:schemeClr>
                </a:solidFill>
                <a:latin typeface="Courier New" panose="02070309020205020404" pitchFamily="49" charset="0"/>
              </a:rPr>
              <a:t>(3</a:t>
            </a:r>
            <a:r>
              <a:rPr lang="en-US" dirty="0">
                <a:solidFill>
                  <a:schemeClr val="tx1">
                    <a:lumMod val="95000"/>
                  </a:schemeClr>
                </a:solidFill>
                <a:latin typeface="Courier New" panose="02070309020205020404" pitchFamily="49" charset="0"/>
              </a:rPr>
              <a:t>) = False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err="1" smtClean="0">
                <a:solidFill>
                  <a:schemeClr val="tx1">
                    <a:lumMod val="95000"/>
                  </a:schemeClr>
                </a:solidFill>
                <a:latin typeface="Courier New" panose="02070309020205020404" pitchFamily="49" charset="0"/>
              </a:rPr>
              <a:t>even.pos_even</a:t>
            </a:r>
            <a:r>
              <a:rPr lang="en-US" dirty="0">
                <a:solidFill>
                  <a:schemeClr val="tx1">
                    <a:lumMod val="95000"/>
                  </a:schemeClr>
                </a:solidFill>
                <a:latin typeface="Courier New" panose="02070309020205020404" pitchFamily="49" charset="0"/>
              </a:rPr>
              <a:t>(-2) = False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err="1" smtClean="0">
                <a:solidFill>
                  <a:schemeClr val="tx1">
                    <a:lumMod val="95000"/>
                  </a:schemeClr>
                </a:solidFill>
                <a:latin typeface="Courier New" panose="02070309020205020404" pitchFamily="49" charset="0"/>
              </a:rPr>
              <a:t>even.pos_even</a:t>
            </a:r>
            <a:r>
              <a:rPr lang="en-US" dirty="0">
                <a:solidFill>
                  <a:schemeClr val="tx1">
                    <a:lumMod val="95000"/>
                  </a:schemeClr>
                </a:solidFill>
                <a:latin typeface="Courier New" panose="02070309020205020404" pitchFamily="49" charset="0"/>
              </a:rPr>
              <a:t>(-3) = False </a:t>
            </a:r>
            <a:endParaRPr lang="en-US" dirty="0">
              <a:solidFill>
                <a:schemeClr val="tx1">
                  <a:lumMod val="95000"/>
                </a:schemeClr>
              </a:solidFill>
              <a:effectLst/>
            </a:endParaRPr>
          </a:p>
        </p:txBody>
      </p:sp>
    </p:spTree>
    <p:extLst>
      <p:ext uri="{BB962C8B-B14F-4D97-AF65-F5344CB8AC3E}">
        <p14:creationId xmlns:p14="http://schemas.microsoft.com/office/powerpoint/2010/main" val="92860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virtualenv</a:t>
            </a:r>
            <a:endParaRPr lang="en-US" dirty="0"/>
          </a:p>
        </p:txBody>
      </p:sp>
      <p:sp>
        <p:nvSpPr>
          <p:cNvPr id="3" name="Content Placeholder 2"/>
          <p:cNvSpPr>
            <a:spLocks noGrp="1"/>
          </p:cNvSpPr>
          <p:nvPr>
            <p:ph idx="1"/>
          </p:nvPr>
        </p:nvSpPr>
        <p:spPr/>
        <p:txBody>
          <a:bodyPr/>
          <a:lstStyle/>
          <a:p>
            <a:r>
              <a:rPr lang="en-US" dirty="0" smtClean="0"/>
              <a:t>To deactivate a virtual environment:</a:t>
            </a:r>
          </a:p>
          <a:p>
            <a:endParaRPr lang="en-US" dirty="0"/>
          </a:p>
          <a:p>
            <a:endParaRPr lang="en-US" dirty="0" smtClean="0"/>
          </a:p>
          <a:p>
            <a:endParaRPr lang="en-US" dirty="0"/>
          </a:p>
          <a:p>
            <a:r>
              <a:rPr lang="en-US" dirty="0" smtClean="0"/>
              <a:t>Now, we’re back to using the default Python interpreter and globally installed packages. You can delete a virtual environment by simply deleting the folder created, in this case called “</a:t>
            </a:r>
            <a:r>
              <a:rPr lang="en-US" dirty="0" err="1" smtClean="0"/>
              <a:t>venv</a:t>
            </a:r>
            <a:r>
              <a:rPr lang="en-US" dirty="0" smtClean="0"/>
              <a:t>”.  </a:t>
            </a:r>
            <a:endParaRPr lang="en-US" dirty="0"/>
          </a:p>
        </p:txBody>
      </p:sp>
      <p:sp>
        <p:nvSpPr>
          <p:cNvPr id="5" name="Rectangle 4"/>
          <p:cNvSpPr/>
          <p:nvPr/>
        </p:nvSpPr>
        <p:spPr>
          <a:xfrm>
            <a:off x="2359242" y="2893814"/>
            <a:ext cx="3687228" cy="830997"/>
          </a:xfrm>
          <a:prstGeom prst="rect">
            <a:avLst/>
          </a:prstGeom>
        </p:spPr>
        <p:txBody>
          <a:bodyPr wrap="none">
            <a:spAutoFit/>
          </a:bodyPr>
          <a:lstStyle/>
          <a:p>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venv</a:t>
            </a:r>
            <a:r>
              <a:rPr lang="en-US" sz="2400" dirty="0" smtClean="0">
                <a:latin typeface="Courier New" panose="02070309020205020404" pitchFamily="49" charset="0"/>
                <a:cs typeface="Courier New" panose="02070309020205020404" pitchFamily="49" charset="0"/>
              </a:rPr>
              <a:t>) $ deactivate</a:t>
            </a:r>
          </a:p>
          <a:p>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69998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a:xfrm>
            <a:off x="1024128" y="2227007"/>
            <a:ext cx="9720073" cy="4023360"/>
          </a:xfrm>
        </p:spPr>
        <p:txBody>
          <a:bodyPr/>
          <a:lstStyle/>
          <a:p>
            <a:r>
              <a:rPr lang="en-US" dirty="0" smtClean="0"/>
              <a:t>Let’s use assert statements to our advantage. Now, when we test, we only need to see if there were any </a:t>
            </a:r>
            <a:r>
              <a:rPr lang="en-US" dirty="0" err="1" smtClean="0"/>
              <a:t>AssertionError</a:t>
            </a:r>
            <a:r>
              <a:rPr lang="en-US" dirty="0" smtClean="0"/>
              <a:t> exceptions raised. No output means all tests passed!</a:t>
            </a:r>
          </a:p>
          <a:p>
            <a:endParaRPr lang="en-US" dirty="0"/>
          </a:p>
        </p:txBody>
      </p:sp>
      <p:sp>
        <p:nvSpPr>
          <p:cNvPr id="4" name="Rectangle 3"/>
          <p:cNvSpPr/>
          <p:nvPr/>
        </p:nvSpPr>
        <p:spPr>
          <a:xfrm>
            <a:off x="1179871" y="3322143"/>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893039"/>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ven.py</a:t>
            </a:r>
            <a:endParaRPr lang="en-US" dirty="0">
              <a:latin typeface="Courier New" panose="02070309020205020404" pitchFamily="49" charset="0"/>
              <a:cs typeface="Courier New" panose="02070309020205020404" pitchFamily="49" charset="0"/>
            </a:endParaRPr>
          </a:p>
        </p:txBody>
      </p:sp>
      <p:sp>
        <p:nvSpPr>
          <p:cNvPr id="6" name="Rectangle 5"/>
          <p:cNvSpPr/>
          <p:nvPr/>
        </p:nvSpPr>
        <p:spPr>
          <a:xfrm>
            <a:off x="5309419" y="3322143"/>
            <a:ext cx="6626942" cy="2031325"/>
          </a:xfrm>
          <a:prstGeom prst="rect">
            <a:avLst/>
          </a:prstGeom>
          <a:ln>
            <a:solidFill>
              <a:schemeClr val="accent6">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assert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assert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assert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assert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assert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assert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endParaRPr lang="en-US" dirty="0">
              <a:effectLst/>
            </a:endParaRPr>
          </a:p>
        </p:txBody>
      </p:sp>
      <p:sp>
        <p:nvSpPr>
          <p:cNvPr id="8" name="TextBox 7"/>
          <p:cNvSpPr txBox="1"/>
          <p:nvPr/>
        </p:nvSpPr>
        <p:spPr>
          <a:xfrm>
            <a:off x="5309327" y="2893039"/>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a:t>
            </a:r>
            <a:r>
              <a:rPr lang="en-US" dirty="0" smtClean="0">
                <a:latin typeface="Courier New" panose="02070309020205020404" pitchFamily="49" charset="0"/>
                <a:cs typeface="Courier New" panose="02070309020205020404" pitchFamily="49" charset="0"/>
              </a:rPr>
              <a:t>est_even.py</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60928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a:xfrm>
            <a:off x="1024128" y="2227007"/>
            <a:ext cx="9720073" cy="4023360"/>
          </a:xfrm>
        </p:spPr>
        <p:txBody>
          <a:bodyPr/>
          <a:lstStyle/>
          <a:p>
            <a:r>
              <a:rPr lang="en-US" dirty="0"/>
              <a:t>Let’s use assert statements to our advantage. Now, when we test, we only need to see if there were any </a:t>
            </a:r>
            <a:r>
              <a:rPr lang="en-US" dirty="0" err="1"/>
              <a:t>AssertionError</a:t>
            </a:r>
            <a:r>
              <a:rPr lang="en-US" dirty="0"/>
              <a:t> exceptions raised. No output means all tests passed</a:t>
            </a:r>
            <a:r>
              <a:rPr lang="en-US" dirty="0" smtClean="0"/>
              <a:t>!</a:t>
            </a:r>
          </a:p>
          <a:p>
            <a:endParaRPr lang="en-US" dirty="0"/>
          </a:p>
        </p:txBody>
      </p:sp>
      <p:sp>
        <p:nvSpPr>
          <p:cNvPr id="4" name="Rectangle 3"/>
          <p:cNvSpPr/>
          <p:nvPr/>
        </p:nvSpPr>
        <p:spPr>
          <a:xfrm>
            <a:off x="1179871" y="3322143"/>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893039"/>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ven.py</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a:xfrm>
            <a:off x="5633883" y="3322143"/>
            <a:ext cx="6096000" cy="923330"/>
          </a:xfrm>
          <a:prstGeom prst="rect">
            <a:avLst/>
          </a:prstGeom>
        </p:spPr>
        <p:txBody>
          <a:bodyPr>
            <a:spAutoFit/>
          </a:bodyPr>
          <a:lstStyle/>
          <a:p>
            <a:r>
              <a:rPr lang="en-US" dirty="0">
                <a:solidFill>
                  <a:srgbClr val="FFFFFF"/>
                </a:solidFill>
                <a:latin typeface="Courier New" panose="02070309020205020404" pitchFamily="49" charset="0"/>
              </a:rPr>
              <a:t>$ python </a:t>
            </a:r>
            <a:r>
              <a:rPr lang="en-US" dirty="0" smtClean="0">
                <a:solidFill>
                  <a:srgbClr val="FFFFFF"/>
                </a:solidFill>
                <a:latin typeface="Courier New" panose="02070309020205020404" pitchFamily="49" charset="0"/>
              </a:rPr>
              <a:t>test_ev</a:t>
            </a:r>
            <a:r>
              <a:rPr lang="en-US" dirty="0" smtClean="0">
                <a:solidFill>
                  <a:schemeClr val="tx1">
                    <a:lumMod val="95000"/>
                  </a:schemeClr>
                </a:solidFill>
                <a:latin typeface="Courier New" panose="02070309020205020404" pitchFamily="49" charset="0"/>
              </a:rPr>
              <a:t>en</a:t>
            </a:r>
            <a:r>
              <a:rPr lang="en-US" b="1" dirty="0" smtClean="0">
                <a:solidFill>
                  <a:schemeClr val="tx1">
                    <a:lumMod val="95000"/>
                  </a:schemeClr>
                </a:solidFill>
                <a:latin typeface="Courier New" panose="02070309020205020404" pitchFamily="49" charset="0"/>
              </a:rPr>
              <a:t>.</a:t>
            </a:r>
            <a:r>
              <a:rPr lang="en-US" dirty="0" smtClean="0">
                <a:solidFill>
                  <a:schemeClr val="tx1">
                    <a:lumMod val="95000"/>
                  </a:schemeClr>
                </a:solidFill>
                <a:latin typeface="Courier New" panose="02070309020205020404" pitchFamily="49" charset="0"/>
              </a:rPr>
              <a:t>py</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
            </a:r>
            <a:br>
              <a:rPr lang="en-US" dirty="0">
                <a:solidFill>
                  <a:srgbClr val="FFFFFF"/>
                </a:solidFill>
                <a:latin typeface="Courier New" panose="02070309020205020404" pitchFamily="49" charset="0"/>
              </a:rPr>
            </a:br>
            <a:endParaRPr lang="en-US" dirty="0"/>
          </a:p>
        </p:txBody>
      </p:sp>
      <p:sp>
        <p:nvSpPr>
          <p:cNvPr id="9" name="TextBox 8"/>
          <p:cNvSpPr txBox="1"/>
          <p:nvPr/>
        </p:nvSpPr>
        <p:spPr>
          <a:xfrm>
            <a:off x="5633883" y="4278424"/>
            <a:ext cx="6053965" cy="2000548"/>
          </a:xfrm>
          <a:prstGeom prst="rect">
            <a:avLst/>
          </a:prstGeom>
          <a:noFill/>
        </p:spPr>
        <p:txBody>
          <a:bodyPr wrap="none" rtlCol="0">
            <a:spAutoFit/>
          </a:bodyPr>
          <a:lstStyle/>
          <a:p>
            <a:r>
              <a:rPr lang="en-US" sz="2000" dirty="0" smtClean="0"/>
              <a:t>However, one error will halt </a:t>
            </a:r>
            <a:r>
              <a:rPr lang="en-US" sz="2000" dirty="0" smtClean="0"/>
              <a:t>our </a:t>
            </a:r>
            <a:r>
              <a:rPr lang="en-US" sz="2000" dirty="0" smtClean="0"/>
              <a:t>testing program entirely</a:t>
            </a:r>
            <a:br>
              <a:rPr lang="en-US" sz="2000" dirty="0" smtClean="0"/>
            </a:br>
            <a:r>
              <a:rPr lang="en-US" sz="2000" dirty="0" smtClean="0"/>
              <a:t>so we can only pick up one error at a time. We could nest</a:t>
            </a:r>
            <a:br>
              <a:rPr lang="en-US" sz="2000" dirty="0" smtClean="0"/>
            </a:br>
            <a:r>
              <a:rPr lang="en-US" sz="2000" dirty="0" smtClean="0"/>
              <a:t>assertions into try/except statements but now we’re </a:t>
            </a:r>
            <a:br>
              <a:rPr lang="en-US" sz="2000" dirty="0" smtClean="0"/>
            </a:br>
            <a:r>
              <a:rPr lang="en-US" sz="2000" dirty="0" smtClean="0"/>
              <a:t>starting to do a lot of work for testing. </a:t>
            </a:r>
            <a:br>
              <a:rPr lang="en-US" sz="2000" dirty="0" smtClean="0"/>
            </a:br>
            <a:r>
              <a:rPr lang="en-US" sz="2000" dirty="0" smtClean="0"/>
              <a:t/>
            </a:r>
            <a:br>
              <a:rPr lang="en-US" sz="2000" dirty="0" smtClean="0"/>
            </a:br>
            <a:r>
              <a:rPr lang="en-US" sz="2400" dirty="0" smtClean="0"/>
              <a:t>There must be a better way!</a:t>
            </a:r>
            <a:endParaRPr lang="en-US" sz="2400" dirty="0"/>
          </a:p>
        </p:txBody>
      </p:sp>
    </p:spTree>
    <p:extLst>
      <p:ext uri="{BB962C8B-B14F-4D97-AF65-F5344CB8AC3E}">
        <p14:creationId xmlns:p14="http://schemas.microsoft.com/office/powerpoint/2010/main" val="27296530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unittest</a:t>
            </a:r>
            <a:r>
              <a:rPr lang="en-US" dirty="0" smtClean="0"/>
              <a:t> module in the Standard Library is a framework for writing unit tests, which specifically test a </a:t>
            </a:r>
            <a:r>
              <a:rPr lang="en-US" i="1" dirty="0" smtClean="0"/>
              <a:t>small</a:t>
            </a:r>
            <a:r>
              <a:rPr lang="en-US" dirty="0" smtClean="0"/>
              <a:t> piece of code in isolation from the rest of the codebase. </a:t>
            </a:r>
          </a:p>
          <a:p>
            <a:pPr marL="0" indent="0">
              <a:buNone/>
            </a:pPr>
            <a:r>
              <a:rPr lang="en-US" dirty="0"/>
              <a:t> </a:t>
            </a:r>
            <a:r>
              <a:rPr lang="en-US" dirty="0" smtClean="0"/>
              <a:t>Test-driven development is advantageous for the following reasons: </a:t>
            </a:r>
          </a:p>
          <a:p>
            <a:pPr>
              <a:buFont typeface="Arial" panose="020B0604020202020204" pitchFamily="34" charset="0"/>
              <a:buChar char="•"/>
            </a:pPr>
            <a:r>
              <a:rPr lang="en-US" dirty="0"/>
              <a:t> </a:t>
            </a:r>
            <a:r>
              <a:rPr lang="en-US" dirty="0" smtClean="0"/>
              <a:t>Encourages modular design. </a:t>
            </a:r>
          </a:p>
          <a:p>
            <a:pPr>
              <a:buFont typeface="Arial" panose="020B0604020202020204" pitchFamily="34" charset="0"/>
              <a:buChar char="•"/>
            </a:pPr>
            <a:r>
              <a:rPr lang="en-US" dirty="0"/>
              <a:t> </a:t>
            </a:r>
            <a:r>
              <a:rPr lang="en-US" dirty="0" smtClean="0"/>
              <a:t>Easier to cover every code path. </a:t>
            </a:r>
          </a:p>
          <a:p>
            <a:pPr>
              <a:buFont typeface="Arial" panose="020B0604020202020204" pitchFamily="34" charset="0"/>
              <a:buChar char="•"/>
            </a:pPr>
            <a:r>
              <a:rPr lang="en-US" dirty="0"/>
              <a:t> </a:t>
            </a:r>
            <a:r>
              <a:rPr lang="en-US" dirty="0" smtClean="0"/>
              <a:t>The actual process of testing is less time-consuming. </a:t>
            </a:r>
            <a:endParaRPr lang="en-US" dirty="0"/>
          </a:p>
        </p:txBody>
      </p:sp>
    </p:spTree>
    <p:extLst>
      <p:ext uri="{BB962C8B-B14F-4D97-AF65-F5344CB8AC3E}">
        <p14:creationId xmlns:p14="http://schemas.microsoft.com/office/powerpoint/2010/main" val="15876238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a:t>
            </a:r>
            <a:endParaRPr lang="en-US" dirty="0"/>
          </a:p>
        </p:txBody>
      </p:sp>
      <p:sp>
        <p:nvSpPr>
          <p:cNvPr id="3" name="Content Placeholder 2"/>
          <p:cNvSpPr>
            <a:spLocks noGrp="1"/>
          </p:cNvSpPr>
          <p:nvPr>
            <p:ph idx="1"/>
          </p:nvPr>
        </p:nvSpPr>
        <p:spPr>
          <a:xfrm>
            <a:off x="1024128" y="2103246"/>
            <a:ext cx="9720073" cy="4023360"/>
          </a:xfrm>
        </p:spPr>
        <p:txBody>
          <a:bodyPr/>
          <a:lstStyle/>
          <a:p>
            <a:r>
              <a:rPr lang="en-US" dirty="0" smtClean="0"/>
              <a:t>Here’s an example of the simplest usage of </a:t>
            </a:r>
            <a:r>
              <a:rPr lang="en-US" dirty="0" err="1" smtClean="0"/>
              <a:t>unittest</a:t>
            </a:r>
            <a:r>
              <a:rPr lang="en-US" dirty="0" smtClean="0"/>
              <a:t>. </a:t>
            </a:r>
            <a:endParaRPr lang="en-US" dirty="0"/>
          </a:p>
        </p:txBody>
      </p:sp>
      <p:grpSp>
        <p:nvGrpSpPr>
          <p:cNvPr id="7" name="Group 6"/>
          <p:cNvGrpSpPr/>
          <p:nvPr/>
        </p:nvGrpSpPr>
        <p:grpSpPr>
          <a:xfrm>
            <a:off x="7220673" y="3075104"/>
            <a:ext cx="4224400" cy="3589419"/>
            <a:chOff x="5516880" y="2866519"/>
            <a:chExt cx="4257563" cy="3589419"/>
          </a:xfrm>
        </p:grpSpPr>
        <p:sp>
          <p:nvSpPr>
            <p:cNvPr id="5" name="Rectangle 4"/>
            <p:cNvSpPr/>
            <p:nvPr/>
          </p:nvSpPr>
          <p:spPr>
            <a:xfrm>
              <a:off x="5516880" y="2866519"/>
              <a:ext cx="3855005" cy="1200329"/>
            </a:xfrm>
            <a:prstGeom prst="rect">
              <a:avLst/>
            </a:prstGeom>
            <a:ln>
              <a:solidFill>
                <a:schemeClr val="tx1">
                  <a:lumMod val="65000"/>
                </a:schemeClr>
              </a:solidFill>
            </a:ln>
          </p:spPr>
          <p:txBody>
            <a:bodyPr wrap="square">
              <a:spAutoFit/>
            </a:bodyPr>
            <a:lstStyle/>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p>
          </p:txBody>
        </p:sp>
        <p:sp>
          <p:nvSpPr>
            <p:cNvPr id="6" name="Rectangle 5"/>
            <p:cNvSpPr/>
            <p:nvPr/>
          </p:nvSpPr>
          <p:spPr>
            <a:xfrm>
              <a:off x="5516880" y="4701612"/>
              <a:ext cx="4257563" cy="1754326"/>
            </a:xfrm>
            <a:prstGeom prst="rect">
              <a:avLst/>
            </a:prstGeom>
          </p:spPr>
          <p:txBody>
            <a:bodyPr wrap="square">
              <a:spAutoFit/>
            </a:bodyPr>
            <a:lstStyle/>
            <a:p>
              <a:r>
                <a:rPr lang="en-US" dirty="0" smtClean="0">
                  <a:latin typeface="Courier New" panose="02070309020205020404" pitchFamily="49" charset="0"/>
                  <a:cs typeface="Courier New" panose="02070309020205020404" pitchFamily="49" charset="0"/>
                </a:rPr>
                <a:t>$ python </a:t>
              </a:r>
              <a:r>
                <a:rPr lang="en-US" dirty="0">
                  <a:latin typeface="Courier New" panose="02070309020205020404" pitchFamily="49" charset="0"/>
                  <a:cs typeface="Courier New" panose="02070309020205020404" pitchFamily="49" charset="0"/>
                </a:rPr>
                <a:t>test_even.py</a:t>
              </a:r>
            </a:p>
            <a:p>
              <a:r>
                <a:rPr lang="en-US" dirty="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Ran 1 test in </a:t>
              </a:r>
              <a:r>
                <a:rPr lang="en-US" dirty="0" smtClean="0">
                  <a:latin typeface="Courier New" panose="02070309020205020404" pitchFamily="49" charset="0"/>
                  <a:cs typeface="Courier New" panose="02070309020205020404" pitchFamily="49" charset="0"/>
                </a:rPr>
                <a:t>0.000s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OK</a:t>
              </a:r>
              <a:endParaRPr lang="en-US" dirty="0">
                <a:latin typeface="Courier New" panose="02070309020205020404" pitchFamily="49" charset="0"/>
                <a:cs typeface="Courier New" panose="02070309020205020404" pitchFamily="49" charset="0"/>
              </a:endParaRPr>
            </a:p>
          </p:txBody>
        </p:sp>
      </p:grpSp>
      <p:sp>
        <p:nvSpPr>
          <p:cNvPr id="8" name="TextBox 7"/>
          <p:cNvSpPr txBox="1"/>
          <p:nvPr/>
        </p:nvSpPr>
        <p:spPr>
          <a:xfrm>
            <a:off x="915974" y="2641163"/>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a:t>
            </a:r>
            <a:r>
              <a:rPr lang="en-US" dirty="0" smtClean="0">
                <a:latin typeface="Courier New" panose="02070309020205020404" pitchFamily="49" charset="0"/>
                <a:cs typeface="Courier New" panose="02070309020205020404" pitchFamily="49" charset="0"/>
              </a:rPr>
              <a:t>est_even.py</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7220673" y="2641163"/>
            <a:ext cx="1149674" cy="369332"/>
          </a:xfrm>
          <a:prstGeom prst="rect">
            <a:avLst/>
          </a:prstGeom>
          <a:noFill/>
        </p:spPr>
        <p:txBody>
          <a:bodyPr wrap="none" rtlCol="0">
            <a:spAutoFit/>
          </a:bodyPr>
          <a:lstStyle/>
          <a:p>
            <a:r>
              <a:rPr lang="en-US" dirty="0" smtClean="0">
                <a:latin typeface="Courier New" panose="02070309020205020404" pitchFamily="49" charset="0"/>
                <a:cs typeface="Courier New" panose="02070309020205020404" pitchFamily="49" charset="0"/>
              </a:rPr>
              <a:t>even.py</a:t>
            </a:r>
            <a:endParaRPr lang="en-US" dirty="0">
              <a:latin typeface="Courier New" panose="02070309020205020404" pitchFamily="49" charset="0"/>
              <a:cs typeface="Courier New" panose="02070309020205020404" pitchFamily="49" charset="0"/>
            </a:endParaRPr>
          </a:p>
        </p:txBody>
      </p:sp>
      <p:sp>
        <p:nvSpPr>
          <p:cNvPr id="10" name="Rectangle 9"/>
          <p:cNvSpPr/>
          <p:nvPr/>
        </p:nvSpPr>
        <p:spPr>
          <a:xfrm>
            <a:off x="1024128" y="3069066"/>
            <a:ext cx="5389729" cy="2585323"/>
          </a:xfrm>
          <a:prstGeom prst="rect">
            <a:avLst/>
          </a:prstGeom>
          <a:ln>
            <a:solidFill>
              <a:schemeClr val="accent3">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class</a:t>
            </a:r>
            <a:r>
              <a:rPr lang="en-US" dirty="0" smtClean="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TestCase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assert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unittest</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main</a:t>
            </a:r>
            <a:r>
              <a:rPr lang="en-US" b="1" dirty="0">
                <a:solidFill>
                  <a:srgbClr val="FFCC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34652260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a:t>
            </a:r>
            <a:endParaRPr lang="en-US" dirty="0"/>
          </a:p>
        </p:txBody>
      </p:sp>
      <p:sp>
        <p:nvSpPr>
          <p:cNvPr id="3" name="Content Placeholder 2"/>
          <p:cNvSpPr>
            <a:spLocks noGrp="1"/>
          </p:cNvSpPr>
          <p:nvPr>
            <p:ph idx="1"/>
          </p:nvPr>
        </p:nvSpPr>
        <p:spPr>
          <a:xfrm>
            <a:off x="1024128" y="2103246"/>
            <a:ext cx="9720073" cy="4023360"/>
          </a:xfrm>
        </p:spPr>
        <p:txBody>
          <a:bodyPr/>
          <a:lstStyle/>
          <a:p>
            <a:r>
              <a:rPr lang="en-US" dirty="0" smtClean="0"/>
              <a:t>Here’s an example of the simplest usage of </a:t>
            </a:r>
            <a:r>
              <a:rPr lang="en-US" dirty="0" err="1" smtClean="0"/>
              <a:t>unittest</a:t>
            </a:r>
            <a:r>
              <a:rPr lang="en-US" dirty="0" smtClean="0"/>
              <a:t>. </a:t>
            </a:r>
            <a:endParaRPr lang="en-US" dirty="0"/>
          </a:p>
        </p:txBody>
      </p:sp>
      <p:sp>
        <p:nvSpPr>
          <p:cNvPr id="6" name="Rectangle 5"/>
          <p:cNvSpPr/>
          <p:nvPr/>
        </p:nvSpPr>
        <p:spPr>
          <a:xfrm>
            <a:off x="7220673" y="4910197"/>
            <a:ext cx="4224400" cy="1754326"/>
          </a:xfrm>
          <a:prstGeom prst="rect">
            <a:avLst/>
          </a:prstGeom>
        </p:spPr>
        <p:txBody>
          <a:bodyPr wrap="square">
            <a:spAutoFit/>
          </a:bodyPr>
          <a:lstStyle/>
          <a:p>
            <a:r>
              <a:rPr lang="en-US" dirty="0" smtClean="0">
                <a:latin typeface="Courier New" panose="02070309020205020404" pitchFamily="49" charset="0"/>
                <a:cs typeface="Courier New" panose="02070309020205020404" pitchFamily="49" charset="0"/>
              </a:rPr>
              <a:t>$ python </a:t>
            </a:r>
            <a:r>
              <a:rPr lang="en-US" dirty="0">
                <a:latin typeface="Courier New" panose="02070309020205020404" pitchFamily="49" charset="0"/>
                <a:cs typeface="Courier New" panose="02070309020205020404" pitchFamily="49" charset="0"/>
              </a:rPr>
              <a:t>test_even.py</a:t>
            </a:r>
          </a:p>
          <a:p>
            <a:r>
              <a:rPr lang="en-US" dirty="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Ran 1 test in </a:t>
            </a:r>
            <a:r>
              <a:rPr lang="en-US" dirty="0" smtClean="0">
                <a:latin typeface="Courier New" panose="02070309020205020404" pitchFamily="49" charset="0"/>
                <a:cs typeface="Courier New" panose="02070309020205020404" pitchFamily="49" charset="0"/>
              </a:rPr>
              <a:t>0.000s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OK</a:t>
            </a:r>
            <a:endParaRPr lang="en-US" dirty="0">
              <a:latin typeface="Courier New" panose="02070309020205020404" pitchFamily="49" charset="0"/>
              <a:cs typeface="Courier New" panose="02070309020205020404" pitchFamily="49" charset="0"/>
            </a:endParaRPr>
          </a:p>
        </p:txBody>
      </p:sp>
      <p:sp>
        <p:nvSpPr>
          <p:cNvPr id="8" name="TextBox 7"/>
          <p:cNvSpPr txBox="1"/>
          <p:nvPr/>
        </p:nvSpPr>
        <p:spPr>
          <a:xfrm>
            <a:off x="915974" y="2641163"/>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a:t>
            </a:r>
            <a:r>
              <a:rPr lang="en-US" dirty="0" smtClean="0">
                <a:latin typeface="Courier New" panose="02070309020205020404" pitchFamily="49" charset="0"/>
                <a:cs typeface="Courier New" panose="02070309020205020404" pitchFamily="49" charset="0"/>
              </a:rPr>
              <a:t>est_even.py</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7220673" y="2641163"/>
            <a:ext cx="1149674" cy="369332"/>
          </a:xfrm>
          <a:prstGeom prst="rect">
            <a:avLst/>
          </a:prstGeom>
          <a:noFill/>
        </p:spPr>
        <p:txBody>
          <a:bodyPr wrap="none" rtlCol="0">
            <a:spAutoFit/>
          </a:bodyPr>
          <a:lstStyle/>
          <a:p>
            <a:r>
              <a:rPr lang="en-US" dirty="0" smtClean="0">
                <a:latin typeface="Courier New" panose="02070309020205020404" pitchFamily="49" charset="0"/>
                <a:cs typeface="Courier New" panose="02070309020205020404" pitchFamily="49" charset="0"/>
              </a:rPr>
              <a:t>even.py</a:t>
            </a: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746757" y="5831234"/>
            <a:ext cx="6426439" cy="707886"/>
          </a:xfrm>
          <a:prstGeom prst="rect">
            <a:avLst/>
          </a:prstGeom>
          <a:noFill/>
        </p:spPr>
        <p:txBody>
          <a:bodyPr wrap="none" rtlCol="0">
            <a:spAutoFit/>
          </a:bodyPr>
          <a:lstStyle/>
          <a:p>
            <a:r>
              <a:rPr lang="en-US" sz="2000" dirty="0" smtClean="0"/>
              <a:t>All tests are defined in methods (which must start with “test_”)</a:t>
            </a:r>
            <a:br>
              <a:rPr lang="en-US" sz="2000" dirty="0" smtClean="0"/>
            </a:br>
            <a:r>
              <a:rPr lang="en-US" sz="2000" dirty="0" smtClean="0"/>
              <a:t>of some custom class that derives from </a:t>
            </a:r>
            <a:r>
              <a:rPr lang="en-US" sz="2000" dirty="0" err="1" smtClean="0"/>
              <a:t>unittest.TestCase</a:t>
            </a:r>
            <a:r>
              <a:rPr lang="en-US" sz="2000" dirty="0" smtClean="0"/>
              <a:t>.</a:t>
            </a:r>
            <a:endParaRPr lang="en-US" sz="2000" dirty="0"/>
          </a:p>
        </p:txBody>
      </p:sp>
      <p:sp>
        <p:nvSpPr>
          <p:cNvPr id="11" name="Rectangle 10"/>
          <p:cNvSpPr/>
          <p:nvPr/>
        </p:nvSpPr>
        <p:spPr>
          <a:xfrm>
            <a:off x="1024128" y="3069066"/>
            <a:ext cx="5389729" cy="2585323"/>
          </a:xfrm>
          <a:prstGeom prst="rect">
            <a:avLst/>
          </a:prstGeom>
          <a:ln>
            <a:solidFill>
              <a:schemeClr val="accent3">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class</a:t>
            </a:r>
            <a:r>
              <a:rPr lang="en-US" dirty="0" smtClean="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TestCase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assert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unittest</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main</a:t>
            </a:r>
            <a:r>
              <a:rPr lang="en-US" b="1" dirty="0">
                <a:solidFill>
                  <a:srgbClr val="FFCC00"/>
                </a:solidFill>
                <a:latin typeface="Courier New" panose="02070309020205020404" pitchFamily="49" charset="0"/>
              </a:rPr>
              <a:t>()</a:t>
            </a:r>
            <a:endParaRPr lang="en-US" dirty="0">
              <a:effectLst/>
            </a:endParaRPr>
          </a:p>
        </p:txBody>
      </p:sp>
      <p:sp>
        <p:nvSpPr>
          <p:cNvPr id="12" name="Rectangle 11"/>
          <p:cNvSpPr/>
          <p:nvPr/>
        </p:nvSpPr>
        <p:spPr>
          <a:xfrm>
            <a:off x="7220673" y="3075104"/>
            <a:ext cx="3824978" cy="1200329"/>
          </a:xfrm>
          <a:prstGeom prst="rect">
            <a:avLst/>
          </a:prstGeom>
          <a:ln>
            <a:solidFill>
              <a:schemeClr val="tx1">
                <a:lumMod val="65000"/>
              </a:schemeClr>
            </a:solidFill>
          </a:ln>
        </p:spPr>
        <p:txBody>
          <a:bodyPr wrap="square">
            <a:spAutoFit/>
          </a:bodyPr>
          <a:lstStyle/>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p>
        </p:txBody>
      </p:sp>
    </p:spTree>
    <p:extLst>
      <p:ext uri="{BB962C8B-B14F-4D97-AF65-F5344CB8AC3E}">
        <p14:creationId xmlns:p14="http://schemas.microsoft.com/office/powerpoint/2010/main" val="2684677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a:t>
            </a:r>
            <a:r>
              <a:rPr lang="en-US" dirty="0" smtClean="0"/>
              <a:t> behind the scenes</a:t>
            </a:r>
            <a:endParaRPr lang="en-US" dirty="0"/>
          </a:p>
        </p:txBody>
      </p:sp>
      <p:sp>
        <p:nvSpPr>
          <p:cNvPr id="3" name="Content Placeholder 2"/>
          <p:cNvSpPr>
            <a:spLocks noGrp="1"/>
          </p:cNvSpPr>
          <p:nvPr>
            <p:ph idx="1"/>
          </p:nvPr>
        </p:nvSpPr>
        <p:spPr/>
        <p:txBody>
          <a:bodyPr/>
          <a:lstStyle/>
          <a:p>
            <a:r>
              <a:rPr lang="en-US" dirty="0" smtClean="0"/>
              <a:t>By calling </a:t>
            </a:r>
            <a:r>
              <a:rPr lang="en-US" dirty="0" err="1" smtClean="0"/>
              <a:t>unittest.main</a:t>
            </a:r>
            <a:r>
              <a:rPr lang="en-US" dirty="0" smtClean="0"/>
              <a:t>() when we run the module, we are giving control to the </a:t>
            </a:r>
            <a:r>
              <a:rPr lang="en-US" dirty="0" err="1" smtClean="0"/>
              <a:t>unittest</a:t>
            </a:r>
            <a:r>
              <a:rPr lang="en-US" dirty="0" smtClean="0"/>
              <a:t> module. It will create a new instance of </a:t>
            </a:r>
            <a:r>
              <a:rPr lang="en-US" dirty="0" err="1" smtClean="0"/>
              <a:t>EvenTest</a:t>
            </a:r>
            <a:r>
              <a:rPr lang="en-US" dirty="0"/>
              <a:t> </a:t>
            </a:r>
            <a:r>
              <a:rPr lang="en-US" dirty="0" smtClean="0"/>
              <a:t>for every test method we have so that they can be performed in isolation. </a:t>
            </a:r>
            <a:endParaRPr lang="en-US" dirty="0"/>
          </a:p>
        </p:txBody>
      </p:sp>
      <p:sp>
        <p:nvSpPr>
          <p:cNvPr id="4" name="Rectangle 3"/>
          <p:cNvSpPr/>
          <p:nvPr/>
        </p:nvSpPr>
        <p:spPr>
          <a:xfrm>
            <a:off x="709495" y="3806358"/>
            <a:ext cx="5389729" cy="2585323"/>
          </a:xfrm>
          <a:prstGeom prst="rect">
            <a:avLst/>
          </a:prstGeom>
          <a:ln>
            <a:solidFill>
              <a:schemeClr val="accent3">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class</a:t>
            </a:r>
            <a:r>
              <a:rPr lang="en-US" dirty="0" smtClean="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TestCase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assert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unittest</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main</a:t>
            </a:r>
            <a:r>
              <a:rPr lang="en-US" b="1" dirty="0">
                <a:solidFill>
                  <a:srgbClr val="FFCC00"/>
                </a:solidFill>
                <a:latin typeface="Courier New" panose="02070309020205020404" pitchFamily="49" charset="0"/>
              </a:rPr>
              <a:t>()</a:t>
            </a:r>
            <a:endParaRPr lang="en-US" dirty="0">
              <a:effectLst/>
            </a:endParaRPr>
          </a:p>
        </p:txBody>
      </p:sp>
      <p:sp>
        <p:nvSpPr>
          <p:cNvPr id="5" name="TextBox 4"/>
          <p:cNvSpPr txBox="1"/>
          <p:nvPr/>
        </p:nvSpPr>
        <p:spPr>
          <a:xfrm>
            <a:off x="709495" y="3437026"/>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a:t>
            </a:r>
            <a:r>
              <a:rPr lang="en-US" dirty="0" smtClean="0">
                <a:latin typeface="Courier New" panose="02070309020205020404" pitchFamily="49" charset="0"/>
                <a:cs typeface="Courier New" panose="02070309020205020404" pitchFamily="49" charset="0"/>
              </a:rPr>
              <a:t>est_even.py</a:t>
            </a:r>
            <a:endParaRPr lang="en-US" dirty="0">
              <a:latin typeface="Courier New" panose="02070309020205020404" pitchFamily="49" charset="0"/>
              <a:cs typeface="Courier New" panose="02070309020205020404" pitchFamily="49" charset="0"/>
            </a:endParaRPr>
          </a:p>
        </p:txBody>
      </p:sp>
      <p:sp>
        <p:nvSpPr>
          <p:cNvPr id="6" name="Rectangle 5"/>
          <p:cNvSpPr/>
          <p:nvPr/>
        </p:nvSpPr>
        <p:spPr>
          <a:xfrm>
            <a:off x="7133141" y="3806358"/>
            <a:ext cx="4613382" cy="2308324"/>
          </a:xfrm>
          <a:prstGeom prst="rect">
            <a:avLst/>
          </a:prstGeom>
          <a:ln>
            <a:solidFill>
              <a:schemeClr val="accent3">
                <a:lumMod val="60000"/>
                <a:lumOff val="40000"/>
              </a:schemeClr>
            </a:solidFill>
          </a:ln>
        </p:spPr>
        <p:txBody>
          <a:bodyPr wrap="square">
            <a:spAutoFit/>
          </a:bodyPr>
          <a:lstStyle/>
          <a:p>
            <a:r>
              <a:rPr lang="en-US" dirty="0" err="1">
                <a:solidFill>
                  <a:srgbClr val="FFFFFF"/>
                </a:solidFill>
                <a:latin typeface="Courier New" panose="02070309020205020404" pitchFamily="49" charset="0"/>
              </a:rPr>
              <a:t>testcase</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try</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testcase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except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AssertionError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record failure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record success</a:t>
            </a:r>
            <a:r>
              <a:rPr lang="en-US" b="1" dirty="0">
                <a:solidFill>
                  <a:srgbClr val="FFCC00"/>
                </a:solidFill>
                <a:latin typeface="Courier New" panose="02070309020205020404" pitchFamily="49" charset="0"/>
              </a:rPr>
              <a:t>]</a:t>
            </a:r>
            <a:endParaRPr lang="en-US" dirty="0">
              <a:effectLst/>
            </a:endParaRPr>
          </a:p>
        </p:txBody>
      </p:sp>
      <p:sp>
        <p:nvSpPr>
          <p:cNvPr id="7" name="Right Arrow 6"/>
          <p:cNvSpPr/>
          <p:nvPr/>
        </p:nvSpPr>
        <p:spPr>
          <a:xfrm>
            <a:off x="6334828" y="4885157"/>
            <a:ext cx="562708" cy="150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133141" y="3437026"/>
            <a:ext cx="3637504" cy="369332"/>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What </a:t>
            </a:r>
            <a:r>
              <a:rPr lang="en-US" dirty="0" err="1" smtClean="0">
                <a:latin typeface="Courier New" panose="02070309020205020404" pitchFamily="49" charset="0"/>
                <a:cs typeface="Courier New" panose="02070309020205020404" pitchFamily="49" charset="0"/>
              </a:rPr>
              <a:t>unittest</a:t>
            </a:r>
            <a:r>
              <a:rPr lang="en-US" dirty="0" smtClean="0">
                <a:latin typeface="Courier New" panose="02070309020205020404" pitchFamily="49" charset="0"/>
                <a:cs typeface="Courier New" panose="02070309020205020404" pitchFamily="49" charset="0"/>
              </a:rPr>
              <a:t> does: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12048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a:t>
            </a:r>
            <a:endParaRPr lang="en-US" dirty="0"/>
          </a:p>
        </p:txBody>
      </p:sp>
      <p:sp>
        <p:nvSpPr>
          <p:cNvPr id="6" name="TextBox 5"/>
          <p:cNvSpPr txBox="1"/>
          <p:nvPr/>
        </p:nvSpPr>
        <p:spPr>
          <a:xfrm>
            <a:off x="800716" y="1900166"/>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a:t>
            </a:r>
            <a:r>
              <a:rPr lang="en-US" dirty="0" smtClean="0">
                <a:latin typeface="Courier New" panose="02070309020205020404" pitchFamily="49" charset="0"/>
                <a:cs typeface="Courier New" panose="02070309020205020404" pitchFamily="49" charset="0"/>
              </a:rPr>
              <a:t>est_even.py</a:t>
            </a:r>
            <a:endParaRPr lang="en-US" dirty="0">
              <a:latin typeface="Courier New" panose="02070309020205020404" pitchFamily="49" charset="0"/>
              <a:cs typeface="Courier New" panose="02070309020205020404" pitchFamily="49" charset="0"/>
            </a:endParaRPr>
          </a:p>
        </p:txBody>
      </p:sp>
      <p:sp>
        <p:nvSpPr>
          <p:cNvPr id="7" name="TextBox 6"/>
          <p:cNvSpPr txBox="1"/>
          <p:nvPr/>
        </p:nvSpPr>
        <p:spPr>
          <a:xfrm>
            <a:off x="7524206" y="1900166"/>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ven.py</a:t>
            </a:r>
            <a:endParaRPr lang="en-US" dirty="0">
              <a:latin typeface="Courier New" panose="02070309020205020404" pitchFamily="49" charset="0"/>
              <a:cs typeface="Courier New" panose="02070309020205020404" pitchFamily="49" charset="0"/>
            </a:endParaRPr>
          </a:p>
        </p:txBody>
      </p:sp>
      <p:sp>
        <p:nvSpPr>
          <p:cNvPr id="3" name="Rectangle 2"/>
          <p:cNvSpPr/>
          <p:nvPr/>
        </p:nvSpPr>
        <p:spPr>
          <a:xfrm>
            <a:off x="821617" y="2306321"/>
            <a:ext cx="6096000" cy="3139321"/>
          </a:xfrm>
          <a:prstGeom prst="rect">
            <a:avLst/>
          </a:prstGeom>
          <a:ln>
            <a:solidFill>
              <a:schemeClr val="accent6">
                <a:lumMod val="40000"/>
                <a:lumOff val="60000"/>
              </a:schemeClr>
            </a:solidFill>
          </a:ln>
        </p:spPr>
        <p:txBody>
          <a:bodyPr>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class</a:t>
            </a:r>
            <a:r>
              <a:rPr lang="en-US" dirty="0" smtClean="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TestCase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self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assertTrue</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even</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even</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test_two_positive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self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assertTrue</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even</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pos_even</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unittest</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main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4" name="TextBox 3"/>
          <p:cNvSpPr txBox="1"/>
          <p:nvPr/>
        </p:nvSpPr>
        <p:spPr>
          <a:xfrm>
            <a:off x="821617" y="5667131"/>
            <a:ext cx="10554119" cy="1015663"/>
          </a:xfrm>
          <a:prstGeom prst="rect">
            <a:avLst/>
          </a:prstGeom>
          <a:noFill/>
        </p:spPr>
        <p:txBody>
          <a:bodyPr wrap="square" rtlCol="0">
            <a:spAutoFit/>
          </a:bodyPr>
          <a:lstStyle/>
          <a:p>
            <a:r>
              <a:rPr lang="en-US" sz="2000" dirty="0" smtClean="0"/>
              <a:t>We’ve added some new tests along with some new source code. A couple things to notice: our source code has a logical error in it and we’re no longer manually asserting. We’re using </a:t>
            </a:r>
            <a:r>
              <a:rPr lang="en-US" sz="2000" dirty="0" err="1" smtClean="0"/>
              <a:t>unittest’s</a:t>
            </a:r>
            <a:r>
              <a:rPr lang="en-US" sz="2000" dirty="0" smtClean="0"/>
              <a:t> nice assert methods. </a:t>
            </a:r>
            <a:endParaRPr lang="en-US" sz="2000" dirty="0"/>
          </a:p>
        </p:txBody>
      </p:sp>
      <p:sp>
        <p:nvSpPr>
          <p:cNvPr id="9" name="Rectangle 8"/>
          <p:cNvSpPr/>
          <p:nvPr/>
        </p:nvSpPr>
        <p:spPr>
          <a:xfrm>
            <a:off x="7541155" y="2306321"/>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&gt;</a:t>
            </a:r>
            <a:r>
              <a:rPr lang="en-US" dirty="0" smtClean="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Tree>
    <p:extLst>
      <p:ext uri="{BB962C8B-B14F-4D97-AF65-F5344CB8AC3E}">
        <p14:creationId xmlns:p14="http://schemas.microsoft.com/office/powerpoint/2010/main" val="1401963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a:t>
            </a:r>
            <a:endParaRPr lang="en-US" dirty="0"/>
          </a:p>
        </p:txBody>
      </p:sp>
      <p:sp>
        <p:nvSpPr>
          <p:cNvPr id="4" name="Rectangle 3"/>
          <p:cNvSpPr/>
          <p:nvPr/>
        </p:nvSpPr>
        <p:spPr>
          <a:xfrm>
            <a:off x="1140543" y="2342866"/>
            <a:ext cx="8013290" cy="3693319"/>
          </a:xfrm>
          <a:prstGeom prst="rect">
            <a:avLst/>
          </a:prstGeom>
        </p:spPr>
        <p:txBody>
          <a:bodyPr wrap="square">
            <a:spAutoFit/>
          </a:bodyPr>
          <a:lstStyle/>
          <a:p>
            <a:r>
              <a:rPr lang="en-US" dirty="0" smtClean="0">
                <a:solidFill>
                  <a:schemeClr val="tx1">
                    <a:lumMod val="95000"/>
                  </a:schemeClr>
                </a:solidFill>
                <a:latin typeface="Courier New" panose="02070309020205020404" pitchFamily="49" charset="0"/>
              </a:rPr>
              <a:t>$ </a:t>
            </a:r>
            <a:r>
              <a:rPr lang="en-US" dirty="0">
                <a:solidFill>
                  <a:schemeClr val="tx1">
                    <a:lumMod val="95000"/>
                  </a:schemeClr>
                </a:solidFill>
                <a:latin typeface="Courier New" panose="02070309020205020404" pitchFamily="49" charset="0"/>
              </a:rPr>
              <a:t>python test_even.py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F </a:t>
            </a:r>
            <a:r>
              <a:rPr lang="en-US" dirty="0" smtClean="0">
                <a:solidFill>
                  <a:schemeClr val="tx1">
                    <a:lumMod val="95000"/>
                  </a:schemeClr>
                </a:solidFill>
                <a:latin typeface="Courier New" panose="02070309020205020404" pitchFamily="49" charset="0"/>
              </a:rPr>
              <a:t>========================================================</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FAIL</a:t>
            </a:r>
            <a:r>
              <a:rPr lang="en-US" dirty="0">
                <a:solidFill>
                  <a:schemeClr val="tx1">
                    <a:lumMod val="95000"/>
                  </a:schemeClr>
                </a:solidFill>
                <a:latin typeface="Courier New" panose="02070309020205020404" pitchFamily="49" charset="0"/>
              </a:rPr>
              <a:t>: </a:t>
            </a:r>
            <a:r>
              <a:rPr lang="en-US" dirty="0" err="1">
                <a:solidFill>
                  <a:schemeClr val="tx1">
                    <a:lumMod val="95000"/>
                  </a:schemeClr>
                </a:solidFill>
                <a:latin typeface="Courier New" panose="02070309020205020404" pitchFamily="49" charset="0"/>
              </a:rPr>
              <a:t>test_two_positive</a:t>
            </a:r>
            <a:r>
              <a:rPr lang="en-US" dirty="0">
                <a:solidFill>
                  <a:schemeClr val="tx1">
                    <a:lumMod val="95000"/>
                  </a:schemeClr>
                </a:solidFill>
                <a:latin typeface="Courier New" panose="02070309020205020404" pitchFamily="49" charset="0"/>
              </a:rPr>
              <a:t> (__main__.</a:t>
            </a:r>
            <a:r>
              <a:rPr lang="en-US" dirty="0" err="1">
                <a:solidFill>
                  <a:schemeClr val="tx1">
                    <a:lumMod val="95000"/>
                  </a:schemeClr>
                </a:solidFill>
                <a:latin typeface="Courier New" panose="02070309020205020404" pitchFamily="49" charset="0"/>
              </a:rPr>
              <a:t>EvenTest</a:t>
            </a:r>
            <a:r>
              <a:rPr lang="en-US" dirty="0">
                <a:solidFill>
                  <a:schemeClr val="tx1">
                    <a:lumMod val="95000"/>
                  </a:schemeClr>
                </a:solidFill>
                <a:latin typeface="Courier New" panose="02070309020205020404" pitchFamily="49" charset="0"/>
              </a:rPr>
              <a:t>)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a:t>
            </a:r>
            <a:br>
              <a:rPr lang="en-US" dirty="0" smtClean="0">
                <a:solidFill>
                  <a:schemeClr val="tx1">
                    <a:lumMod val="95000"/>
                  </a:schemeClr>
                </a:solidFill>
                <a:latin typeface="Courier New" panose="02070309020205020404" pitchFamily="49" charset="0"/>
              </a:rPr>
            </a:br>
            <a:r>
              <a:rPr lang="en-US" dirty="0" err="1" smtClean="0">
                <a:solidFill>
                  <a:schemeClr val="tx1">
                    <a:lumMod val="95000"/>
                  </a:schemeClr>
                </a:solidFill>
                <a:latin typeface="Courier New" panose="02070309020205020404" pitchFamily="49" charset="0"/>
              </a:rPr>
              <a:t>Traceback</a:t>
            </a:r>
            <a:r>
              <a:rPr lang="en-US" dirty="0" smtClean="0">
                <a:solidFill>
                  <a:schemeClr val="tx1">
                    <a:lumMod val="95000"/>
                  </a:schemeClr>
                </a:solidFill>
                <a:latin typeface="Courier New" panose="02070309020205020404" pitchFamily="49" charset="0"/>
              </a:rPr>
              <a:t> </a:t>
            </a:r>
            <a:r>
              <a:rPr lang="en-US" dirty="0">
                <a:solidFill>
                  <a:schemeClr val="tx1">
                    <a:lumMod val="95000"/>
                  </a:schemeClr>
                </a:solidFill>
                <a:latin typeface="Courier New" panose="02070309020205020404" pitchFamily="49" charset="0"/>
              </a:rPr>
              <a:t>(most recent call last):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File </a:t>
            </a:r>
            <a:r>
              <a:rPr lang="en-US" dirty="0">
                <a:solidFill>
                  <a:schemeClr val="tx1">
                    <a:lumMod val="95000"/>
                  </a:schemeClr>
                </a:solidFill>
                <a:latin typeface="Courier New" panose="02070309020205020404" pitchFamily="49" charset="0"/>
              </a:rPr>
              <a:t>"test_even.py", line 8, in </a:t>
            </a:r>
            <a:r>
              <a:rPr lang="en-US" dirty="0" err="1">
                <a:solidFill>
                  <a:schemeClr val="tx1">
                    <a:lumMod val="95000"/>
                  </a:schemeClr>
                </a:solidFill>
                <a:latin typeface="Courier New" panose="02070309020205020404" pitchFamily="49" charset="0"/>
              </a:rPr>
              <a:t>test_two_positive</a:t>
            </a:r>
            <a:r>
              <a:rPr lang="en-US" dirty="0">
                <a:solidFill>
                  <a:schemeClr val="tx1">
                    <a:lumMod val="95000"/>
                  </a:schemeClr>
                </a:solidFill>
                <a:latin typeface="Courier New" panose="02070309020205020404" pitchFamily="49" charset="0"/>
              </a:rPr>
              <a:t>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a:t>
            </a:r>
            <a:r>
              <a:rPr lang="en-US" dirty="0" err="1" smtClean="0">
                <a:solidFill>
                  <a:schemeClr val="tx1">
                    <a:lumMod val="95000"/>
                  </a:schemeClr>
                </a:solidFill>
                <a:latin typeface="Courier New" panose="02070309020205020404" pitchFamily="49" charset="0"/>
              </a:rPr>
              <a:t>self.assertTrue</a:t>
            </a:r>
            <a:r>
              <a:rPr lang="en-US" dirty="0" smtClean="0">
                <a:solidFill>
                  <a:schemeClr val="tx1">
                    <a:lumMod val="95000"/>
                  </a:schemeClr>
                </a:solidFill>
                <a:latin typeface="Courier New" panose="02070309020205020404" pitchFamily="49" charset="0"/>
              </a:rPr>
              <a:t>(</a:t>
            </a:r>
            <a:r>
              <a:rPr lang="en-US" dirty="0" err="1" smtClean="0">
                <a:solidFill>
                  <a:schemeClr val="tx1">
                    <a:lumMod val="95000"/>
                  </a:schemeClr>
                </a:solidFill>
                <a:latin typeface="Courier New" panose="02070309020205020404" pitchFamily="49" charset="0"/>
              </a:rPr>
              <a:t>even.pos_even</a:t>
            </a:r>
            <a:r>
              <a:rPr lang="en-US" dirty="0" smtClean="0">
                <a:solidFill>
                  <a:schemeClr val="tx1">
                    <a:lumMod val="95000"/>
                  </a:schemeClr>
                </a:solidFill>
                <a:latin typeface="Courier New" panose="02070309020205020404" pitchFamily="49" charset="0"/>
              </a:rPr>
              <a:t>(2</a:t>
            </a:r>
            <a:r>
              <a:rPr lang="en-US" dirty="0">
                <a:solidFill>
                  <a:schemeClr val="tx1">
                    <a:lumMod val="95000"/>
                  </a:schemeClr>
                </a:solidFill>
                <a:latin typeface="Courier New" panose="02070309020205020404" pitchFamily="49" charset="0"/>
              </a:rPr>
              <a:t>))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err="1" smtClean="0">
                <a:solidFill>
                  <a:schemeClr val="tx1">
                    <a:lumMod val="95000"/>
                  </a:schemeClr>
                </a:solidFill>
                <a:latin typeface="Courier New" panose="02070309020205020404" pitchFamily="49" charset="0"/>
              </a:rPr>
              <a:t>AssertionError</a:t>
            </a:r>
            <a:r>
              <a:rPr lang="en-US" dirty="0">
                <a:solidFill>
                  <a:schemeClr val="tx1">
                    <a:lumMod val="95000"/>
                  </a:schemeClr>
                </a:solidFill>
                <a:latin typeface="Courier New" panose="02070309020205020404" pitchFamily="49" charset="0"/>
              </a:rPr>
              <a:t>: </a:t>
            </a:r>
            <a:r>
              <a:rPr lang="en-US" dirty="0">
                <a:solidFill>
                  <a:srgbClr val="FFFF00"/>
                </a:solidFill>
                <a:latin typeface="Courier New" panose="02070309020205020404" pitchFamily="49" charset="0"/>
              </a:rPr>
              <a:t>False is not true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Ran </a:t>
            </a:r>
            <a:r>
              <a:rPr lang="en-US" dirty="0">
                <a:solidFill>
                  <a:schemeClr val="tx1">
                    <a:lumMod val="95000"/>
                  </a:schemeClr>
                </a:solidFill>
                <a:latin typeface="Courier New" panose="02070309020205020404" pitchFamily="49" charset="0"/>
              </a:rPr>
              <a:t>2 tests in 0.000s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FAILED </a:t>
            </a:r>
            <a:r>
              <a:rPr lang="en-US" dirty="0">
                <a:solidFill>
                  <a:schemeClr val="tx1">
                    <a:lumMod val="95000"/>
                  </a:schemeClr>
                </a:solidFill>
                <a:latin typeface="Courier New" panose="02070309020205020404" pitchFamily="49" charset="0"/>
              </a:rPr>
              <a:t>(failures=1)</a:t>
            </a:r>
            <a:endParaRPr lang="en-US" dirty="0">
              <a:solidFill>
                <a:schemeClr val="tx1">
                  <a:lumMod val="95000"/>
                </a:schemeClr>
              </a:solidFill>
              <a:effectLst/>
            </a:endParaRPr>
          </a:p>
        </p:txBody>
      </p:sp>
      <p:sp>
        <p:nvSpPr>
          <p:cNvPr id="5" name="TextBox 4"/>
          <p:cNvSpPr txBox="1"/>
          <p:nvPr/>
        </p:nvSpPr>
        <p:spPr>
          <a:xfrm>
            <a:off x="6361470" y="5647888"/>
            <a:ext cx="4031360" cy="646331"/>
          </a:xfrm>
          <a:prstGeom prst="rect">
            <a:avLst/>
          </a:prstGeom>
          <a:noFill/>
        </p:spPr>
        <p:txBody>
          <a:bodyPr wrap="none" rtlCol="0">
            <a:spAutoFit/>
          </a:bodyPr>
          <a:lstStyle/>
          <a:p>
            <a:r>
              <a:rPr lang="en-US" dirty="0" smtClean="0"/>
              <a:t>Extra information given to us by </a:t>
            </a:r>
            <a:r>
              <a:rPr lang="en-US" dirty="0" err="1" smtClean="0"/>
              <a:t>unittest’s</a:t>
            </a:r>
            <a:r>
              <a:rPr lang="en-US" dirty="0" smtClean="0"/>
              <a:t/>
            </a:r>
            <a:br>
              <a:rPr lang="en-US" dirty="0" smtClean="0"/>
            </a:br>
            <a:r>
              <a:rPr lang="en-US" dirty="0" smtClean="0"/>
              <a:t>special assertion method.</a:t>
            </a:r>
            <a:endParaRPr lang="en-US" dirty="0"/>
          </a:p>
        </p:txBody>
      </p:sp>
      <p:cxnSp>
        <p:nvCxnSpPr>
          <p:cNvPr id="7" name="Straight Arrow Connector 6"/>
          <p:cNvCxnSpPr/>
          <p:nvPr/>
        </p:nvCxnSpPr>
        <p:spPr>
          <a:xfrm flipH="1" flipV="1">
            <a:off x="5692877" y="4896465"/>
            <a:ext cx="668594" cy="727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7540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unittest</a:t>
            </a:r>
            <a:r>
              <a:rPr lang="en-US" dirty="0" smtClean="0"/>
              <a:t> module defines a ton of assertion methods:</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assertEqual</a:t>
            </a:r>
            <a:r>
              <a:rPr lang="en-US" dirty="0" smtClean="0">
                <a:latin typeface="Courier New" panose="02070309020205020404" pitchFamily="49" charset="0"/>
                <a:cs typeface="Courier New" panose="02070309020205020404" pitchFamily="49" charset="0"/>
              </a:rPr>
              <a:t>(f, s)</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assertNotEqual</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f,s</a:t>
            </a:r>
            <a:r>
              <a:rPr lang="en-US" dirty="0" smtClean="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assertIn</a:t>
            </a:r>
            <a:r>
              <a:rPr lang="en-US" dirty="0" smtClean="0">
                <a:latin typeface="Courier New" panose="02070309020205020404" pitchFamily="49" charset="0"/>
                <a:cs typeface="Courier New" panose="02070309020205020404" pitchFamily="49" charset="0"/>
              </a:rPr>
              <a:t>(f, s)</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assertIs</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f,s</a:t>
            </a:r>
            <a:r>
              <a:rPr lang="en-US" dirty="0" smtClean="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assertGreater</a:t>
            </a:r>
            <a:r>
              <a:rPr lang="en-US" dirty="0" smtClean="0">
                <a:latin typeface="Courier New" panose="02070309020205020404" pitchFamily="49" charset="0"/>
                <a:cs typeface="Courier New" panose="02070309020205020404" pitchFamily="49" charset="0"/>
              </a:rPr>
              <a:t>(f, s)</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assertRaises</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exc</a:t>
            </a:r>
            <a:r>
              <a:rPr lang="en-US" dirty="0" smtClean="0">
                <a:latin typeface="Courier New" panose="02070309020205020404" pitchFamily="49" charset="0"/>
                <a:cs typeface="Courier New" panose="02070309020205020404" pitchFamily="49" charset="0"/>
              </a:rPr>
              <a:t>, f, …)</a:t>
            </a:r>
          </a:p>
          <a:p>
            <a:pPr>
              <a:buFont typeface="Arial" panose="020B0604020202020204" pitchFamily="34" charset="0"/>
              <a:buChar char="•"/>
            </a:pPr>
            <a:r>
              <a:rPr lang="en-US" dirty="0"/>
              <a:t> </a:t>
            </a:r>
            <a:r>
              <a:rPr lang="en-US" dirty="0" smtClean="0"/>
              <a:t>etc.</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0272508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a:t>
            </a:r>
            <a:endParaRPr lang="en-US" dirty="0"/>
          </a:p>
        </p:txBody>
      </p:sp>
      <p:sp>
        <p:nvSpPr>
          <p:cNvPr id="6" name="TextBox 5"/>
          <p:cNvSpPr txBox="1"/>
          <p:nvPr/>
        </p:nvSpPr>
        <p:spPr>
          <a:xfrm>
            <a:off x="800716" y="1900166"/>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a:t>
            </a:r>
            <a:r>
              <a:rPr lang="en-US" dirty="0" smtClean="0">
                <a:latin typeface="Courier New" panose="02070309020205020404" pitchFamily="49" charset="0"/>
                <a:cs typeface="Courier New" panose="02070309020205020404" pitchFamily="49" charset="0"/>
              </a:rPr>
              <a:t>est_even.py</a:t>
            </a:r>
            <a:endParaRPr lang="en-US" dirty="0">
              <a:latin typeface="Courier New" panose="02070309020205020404" pitchFamily="49" charset="0"/>
              <a:cs typeface="Courier New" panose="02070309020205020404" pitchFamily="49" charset="0"/>
            </a:endParaRPr>
          </a:p>
        </p:txBody>
      </p:sp>
      <p:sp>
        <p:nvSpPr>
          <p:cNvPr id="7" name="TextBox 6"/>
          <p:cNvSpPr txBox="1"/>
          <p:nvPr/>
        </p:nvSpPr>
        <p:spPr>
          <a:xfrm>
            <a:off x="7524206" y="1900166"/>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ven.py</a:t>
            </a:r>
            <a:endParaRPr lang="en-US" dirty="0">
              <a:latin typeface="Courier New" panose="02070309020205020404" pitchFamily="49" charset="0"/>
              <a:cs typeface="Courier New" panose="02070309020205020404" pitchFamily="49" charset="0"/>
            </a:endParaRPr>
          </a:p>
        </p:txBody>
      </p:sp>
      <p:sp>
        <p:nvSpPr>
          <p:cNvPr id="9" name="Rectangle 8"/>
          <p:cNvSpPr/>
          <p:nvPr/>
        </p:nvSpPr>
        <p:spPr>
          <a:xfrm>
            <a:off x="821617" y="2306321"/>
            <a:ext cx="6096000" cy="3139321"/>
          </a:xfrm>
          <a:prstGeom prst="rect">
            <a:avLst/>
          </a:prstGeom>
          <a:ln>
            <a:solidFill>
              <a:schemeClr val="accent6">
                <a:lumMod val="40000"/>
                <a:lumOff val="60000"/>
              </a:schemeClr>
            </a:solidFill>
          </a:ln>
        </p:spPr>
        <p:txBody>
          <a:bodyPr>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class</a:t>
            </a:r>
            <a:r>
              <a:rPr lang="en-US" dirty="0" smtClean="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TestCase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self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assertTrue</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even</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even</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test_two_positive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self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assertTrue</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even</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pos_even</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unittest</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main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10" name="Rectangle 9"/>
          <p:cNvSpPr/>
          <p:nvPr/>
        </p:nvSpPr>
        <p:spPr>
          <a:xfrm>
            <a:off x="7524206" y="2306321"/>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smtClean="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Tree>
    <p:extLst>
      <p:ext uri="{BB962C8B-B14F-4D97-AF65-F5344CB8AC3E}">
        <p14:creationId xmlns:p14="http://schemas.microsoft.com/office/powerpoint/2010/main" val="1828406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virtualenv</a:t>
            </a:r>
            <a:endParaRPr lang="en-US" dirty="0"/>
          </a:p>
        </p:txBody>
      </p:sp>
      <p:sp>
        <p:nvSpPr>
          <p:cNvPr id="3" name="Content Placeholder 2"/>
          <p:cNvSpPr>
            <a:spLocks noGrp="1"/>
          </p:cNvSpPr>
          <p:nvPr>
            <p:ph idx="1"/>
          </p:nvPr>
        </p:nvSpPr>
        <p:spPr/>
        <p:txBody>
          <a:bodyPr/>
          <a:lstStyle/>
          <a:p>
            <a:r>
              <a:rPr lang="en-US" dirty="0" smtClean="0"/>
              <a:t>For distributing your project and/or for easy set-up, freeze the current virtual environment. </a:t>
            </a:r>
          </a:p>
          <a:p>
            <a:endParaRPr lang="en-US" dirty="0"/>
          </a:p>
          <a:p>
            <a:endParaRPr lang="en-US" dirty="0" smtClean="0"/>
          </a:p>
          <a:p>
            <a:r>
              <a:rPr lang="en-US" dirty="0" smtClean="0"/>
              <a:t>This creates a list of the installed packages and versions inside of requirements.txt. This can be used to rebuild the environment later. This is useful for allowing another developer to run your project without having to figure out what packages and which versions were used. </a:t>
            </a:r>
            <a:endParaRPr lang="en-US" dirty="0"/>
          </a:p>
        </p:txBody>
      </p:sp>
      <p:sp>
        <p:nvSpPr>
          <p:cNvPr id="4" name="Rectangle 3"/>
          <p:cNvSpPr/>
          <p:nvPr/>
        </p:nvSpPr>
        <p:spPr>
          <a:xfrm>
            <a:off x="2203905" y="3198614"/>
            <a:ext cx="7189789" cy="461665"/>
          </a:xfrm>
          <a:prstGeom prst="rect">
            <a:avLst/>
          </a:prstGeom>
        </p:spPr>
        <p:txBody>
          <a:bodyPr wrap="none">
            <a:spAutoFit/>
          </a:bodyPr>
          <a:lstStyle/>
          <a:p>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venv</a:t>
            </a:r>
            <a:r>
              <a:rPr lang="en-US" sz="2400" dirty="0" smtClean="0">
                <a:latin typeface="Courier New" panose="02070309020205020404" pitchFamily="49" charset="0"/>
                <a:cs typeface="Courier New" panose="02070309020205020404" pitchFamily="49" charset="0"/>
              </a:rPr>
              <a:t>) $ </a:t>
            </a:r>
            <a:r>
              <a:rPr lang="en-US" sz="2400" dirty="0">
                <a:latin typeface="Courier New" panose="02070309020205020404" pitchFamily="49" charset="0"/>
                <a:cs typeface="Courier New" panose="02070309020205020404" pitchFamily="49" charset="0"/>
              </a:rPr>
              <a:t>pip freeze &gt; requirements.txt</a:t>
            </a:r>
          </a:p>
        </p:txBody>
      </p:sp>
    </p:spTree>
    <p:extLst>
      <p:ext uri="{BB962C8B-B14F-4D97-AF65-F5344CB8AC3E}">
        <p14:creationId xmlns:p14="http://schemas.microsoft.com/office/powerpoint/2010/main" val="18561914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a:t>
            </a:r>
            <a:endParaRPr lang="en-US" dirty="0"/>
          </a:p>
        </p:txBody>
      </p:sp>
      <p:sp>
        <p:nvSpPr>
          <p:cNvPr id="4" name="Rectangle 3"/>
          <p:cNvSpPr/>
          <p:nvPr/>
        </p:nvSpPr>
        <p:spPr>
          <a:xfrm>
            <a:off x="1024128" y="2596218"/>
            <a:ext cx="8448118" cy="2246769"/>
          </a:xfrm>
          <a:prstGeom prst="rect">
            <a:avLst/>
          </a:prstGeom>
        </p:spPr>
        <p:txBody>
          <a:bodyPr wrap="square">
            <a:spAutoFit/>
          </a:bodyPr>
          <a:lstStyle/>
          <a:p>
            <a:r>
              <a:rPr lang="en-US" sz="2000" dirty="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 python </a:t>
            </a:r>
            <a:r>
              <a:rPr lang="en-US" sz="2000" dirty="0">
                <a:solidFill>
                  <a:schemeClr val="tx1">
                    <a:lumMod val="95000"/>
                  </a:schemeClr>
                </a:solidFill>
                <a:latin typeface="Courier New" panose="02070309020205020404" pitchFamily="49" charset="0"/>
              </a:rPr>
              <a:t>test_even.py </a:t>
            </a:r>
            <a:r>
              <a:rPr lang="en-US" sz="2000" dirty="0" smtClean="0">
                <a:solidFill>
                  <a:schemeClr val="tx1">
                    <a:lumMod val="95000"/>
                  </a:schemeClr>
                </a:solidFill>
                <a:latin typeface="Courier New" panose="02070309020205020404" pitchFamily="49" charset="0"/>
              </a:rPr>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Ran </a:t>
            </a:r>
            <a:r>
              <a:rPr lang="en-US" sz="2000" dirty="0">
                <a:solidFill>
                  <a:schemeClr val="tx1">
                    <a:lumMod val="95000"/>
                  </a:schemeClr>
                </a:solidFill>
                <a:latin typeface="Courier New" panose="02070309020205020404" pitchFamily="49" charset="0"/>
              </a:rPr>
              <a:t>2 tests in 0.000s </a:t>
            </a:r>
            <a:r>
              <a:rPr lang="en-US" sz="2000" dirty="0" smtClean="0">
                <a:solidFill>
                  <a:schemeClr val="tx1">
                    <a:lumMod val="95000"/>
                  </a:schemeClr>
                </a:solidFill>
                <a:latin typeface="Courier New" panose="02070309020205020404" pitchFamily="49" charset="0"/>
              </a:rPr>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OK </a:t>
            </a:r>
            <a:r>
              <a:rPr lang="en-US" sz="2000" dirty="0">
                <a:solidFill>
                  <a:schemeClr val="tx1">
                    <a:lumMod val="95000"/>
                  </a:schemeClr>
                </a:solidFill>
                <a:latin typeface="Courier New" panose="02070309020205020404" pitchFamily="49" charset="0"/>
              </a:rPr>
              <a:t/>
            </a:r>
            <a:br>
              <a:rPr lang="en-US" sz="2000" dirty="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endParaRPr lang="en-US" sz="2000" dirty="0">
              <a:solidFill>
                <a:schemeClr val="tx1">
                  <a:lumMod val="95000"/>
                </a:schemeClr>
              </a:solidFill>
              <a:effectLst/>
            </a:endParaRPr>
          </a:p>
        </p:txBody>
      </p:sp>
    </p:spTree>
    <p:extLst>
      <p:ext uri="{BB962C8B-B14F-4D97-AF65-F5344CB8AC3E}">
        <p14:creationId xmlns:p14="http://schemas.microsoft.com/office/powerpoint/2010/main" val="36545704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a:t>
            </a:r>
            <a:endParaRPr lang="en-US" dirty="0"/>
          </a:p>
        </p:txBody>
      </p:sp>
      <p:sp>
        <p:nvSpPr>
          <p:cNvPr id="4" name="Content Placeholder 3"/>
          <p:cNvSpPr txBox="1">
            <a:spLocks noGrp="1"/>
          </p:cNvSpPr>
          <p:nvPr>
            <p:ph idx="1"/>
          </p:nvPr>
        </p:nvSpPr>
        <p:spPr>
          <a:xfrm>
            <a:off x="1024128" y="2286000"/>
            <a:ext cx="9720073" cy="2764859"/>
          </a:xfrm>
          <a:prstGeom prst="rect">
            <a:avLst/>
          </a:prstGeom>
          <a:noFill/>
        </p:spPr>
        <p:txBody>
          <a:bodyPr wrap="square" rtlCol="0">
            <a:spAutoFit/>
          </a:bodyPr>
          <a:lstStyle/>
          <a:p>
            <a:r>
              <a:rPr lang="en-US" sz="2000" dirty="0" smtClean="0"/>
              <a:t>We incrementally add unit test functions and run them – when they pass, we add more code and develop the unit tests to assert correctness. Do not remove unit tests as you pass them. </a:t>
            </a:r>
          </a:p>
          <a:p>
            <a:r>
              <a:rPr lang="en-US" sz="2000" dirty="0" smtClean="0"/>
              <a:t>Also, practice unit testing as much as you can. Do not wait until it is absolutely necessary. </a:t>
            </a:r>
            <a:br>
              <a:rPr lang="en-US" sz="2000" dirty="0" smtClean="0"/>
            </a:br>
            <a:r>
              <a:rPr lang="en-US" sz="2000" dirty="0" smtClean="0"/>
              <a:t/>
            </a:r>
            <a:br>
              <a:rPr lang="en-US" sz="2000" dirty="0" smtClean="0"/>
            </a:br>
            <a:r>
              <a:rPr lang="en-US" sz="2000" dirty="0" smtClean="0"/>
              <a:t>As with logging, there is a lot more to unit testing that we’re not covering here so definitely look up the docs and read articles about unit testing in Python to learn more about the advanced features. </a:t>
            </a:r>
            <a:br>
              <a:rPr lang="en-US" sz="2000" dirty="0" smtClean="0"/>
            </a:br>
            <a:r>
              <a:rPr lang="en-US" sz="2000" dirty="0" smtClean="0"/>
              <a:t/>
            </a:r>
            <a:br>
              <a:rPr lang="en-US" sz="2000" dirty="0" smtClean="0"/>
            </a:br>
            <a:r>
              <a:rPr lang="en-US" sz="2000" dirty="0" smtClean="0"/>
              <a:t>Ned </a:t>
            </a:r>
            <a:r>
              <a:rPr lang="en-US" sz="2000" dirty="0" err="1" smtClean="0"/>
              <a:t>Batchelder</a:t>
            </a:r>
            <a:r>
              <a:rPr lang="en-US" sz="2000" dirty="0" smtClean="0"/>
              <a:t> also has a relevant unit testing talk from </a:t>
            </a:r>
            <a:r>
              <a:rPr lang="en-US" sz="2000" dirty="0" err="1" smtClean="0"/>
              <a:t>PyCon</a:t>
            </a:r>
            <a:r>
              <a:rPr lang="en-US" sz="2000" dirty="0" smtClean="0"/>
              <a:t> ‘14. Check it out </a:t>
            </a:r>
            <a:r>
              <a:rPr lang="en-US" sz="2000" dirty="0" smtClean="0">
                <a:hlinkClick r:id="rId2" action="ppaction://hlinkfile"/>
              </a:rPr>
              <a:t>here</a:t>
            </a:r>
            <a:r>
              <a:rPr lang="en-US" sz="2000" dirty="0" smtClean="0"/>
              <a:t>. </a:t>
            </a:r>
            <a:endParaRPr lang="en-US" sz="2000" dirty="0"/>
          </a:p>
        </p:txBody>
      </p:sp>
    </p:spTree>
    <p:extLst>
      <p:ext uri="{BB962C8B-B14F-4D97-AF65-F5344CB8AC3E}">
        <p14:creationId xmlns:p14="http://schemas.microsoft.com/office/powerpoint/2010/main" val="25826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Virtualenv</a:t>
            </a:r>
            <a:endParaRPr lang="en-US" dirty="0"/>
          </a:p>
        </p:txBody>
      </p:sp>
      <p:sp>
        <p:nvSpPr>
          <p:cNvPr id="3" name="Content Placeholder 2"/>
          <p:cNvSpPr>
            <a:spLocks noGrp="1"/>
          </p:cNvSpPr>
          <p:nvPr>
            <p:ph idx="1"/>
          </p:nvPr>
        </p:nvSpPr>
        <p:spPr/>
        <p:txBody>
          <a:bodyPr>
            <a:normAutofit/>
          </a:bodyPr>
          <a:lstStyle/>
          <a:p>
            <a:r>
              <a:rPr lang="en-US" sz="2400" dirty="0" smtClean="0"/>
              <a:t>Putting all of this together, the typical use of a virtual environment is as follows: </a:t>
            </a:r>
            <a:endParaRPr lang="en-US" sz="2400" dirty="0"/>
          </a:p>
        </p:txBody>
      </p:sp>
      <p:sp>
        <p:nvSpPr>
          <p:cNvPr id="4" name="Rectangle 3"/>
          <p:cNvSpPr/>
          <p:nvPr/>
        </p:nvSpPr>
        <p:spPr>
          <a:xfrm>
            <a:off x="1954420" y="3201352"/>
            <a:ext cx="7558479" cy="1938992"/>
          </a:xfrm>
          <a:prstGeom prst="rect">
            <a:avLst/>
          </a:prstGeom>
        </p:spPr>
        <p:txBody>
          <a:bodyPr wrap="none">
            <a:spAutoFit/>
          </a:bodyPr>
          <a:lstStyle/>
          <a:p>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virtualenv</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venv</a:t>
            </a:r>
            <a:r>
              <a:rPr lang="en-US" sz="2400" dirty="0" smtClean="0">
                <a:latin typeface="Courier New" panose="02070309020205020404" pitchFamily="49" charset="0"/>
                <a:cs typeface="Courier New" panose="02070309020205020404" pitchFamily="49" charset="0"/>
              </a:rPr>
              <a:t> –no-site-packages</a:t>
            </a:r>
            <a:br>
              <a:rPr lang="en-US" sz="2400" dirty="0" smtClean="0">
                <a:latin typeface="Courier New" panose="02070309020205020404" pitchFamily="49" charset="0"/>
                <a:cs typeface="Courier New" panose="02070309020205020404" pitchFamily="49" charset="0"/>
              </a:rPr>
            </a:br>
            <a:r>
              <a:rPr lang="en-US" sz="2400" dirty="0" smtClean="0">
                <a:latin typeface="Courier New" panose="02070309020205020404" pitchFamily="49" charset="0"/>
                <a:cs typeface="Courier New" panose="02070309020205020404" pitchFamily="49" charset="0"/>
              </a:rPr>
              <a:t>$ source </a:t>
            </a:r>
            <a:r>
              <a:rPr lang="en-US" sz="2400" dirty="0" err="1" smtClean="0">
                <a:latin typeface="Courier New" panose="02070309020205020404" pitchFamily="49" charset="0"/>
                <a:cs typeface="Courier New" panose="02070309020205020404" pitchFamily="49" charset="0"/>
              </a:rPr>
              <a:t>venv</a:t>
            </a:r>
            <a:r>
              <a:rPr lang="en-US" sz="2400" dirty="0" smtClean="0">
                <a:latin typeface="Courier New" panose="02070309020205020404" pitchFamily="49" charset="0"/>
                <a:cs typeface="Courier New" panose="02070309020205020404" pitchFamily="49" charset="0"/>
              </a:rPr>
              <a:t>/bin/activate</a:t>
            </a:r>
            <a:br>
              <a:rPr lang="en-US" sz="2400" dirty="0" smtClean="0">
                <a:latin typeface="Courier New" panose="02070309020205020404" pitchFamily="49" charset="0"/>
                <a:cs typeface="Courier New" panose="02070309020205020404" pitchFamily="49" charset="0"/>
              </a:rPr>
            </a:b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venv</a:t>
            </a:r>
            <a:r>
              <a:rPr lang="en-US" sz="2400" dirty="0" smtClean="0">
                <a:latin typeface="Courier New" panose="02070309020205020404" pitchFamily="49" charset="0"/>
                <a:cs typeface="Courier New" panose="02070309020205020404" pitchFamily="49" charset="0"/>
              </a:rPr>
              <a:t>) $ </a:t>
            </a:r>
            <a:r>
              <a:rPr lang="en-US" sz="2400" dirty="0">
                <a:latin typeface="Courier New" panose="02070309020205020404" pitchFamily="49" charset="0"/>
                <a:cs typeface="Courier New" panose="02070309020205020404" pitchFamily="49" charset="0"/>
              </a:rPr>
              <a:t>pip install -r </a:t>
            </a:r>
            <a:r>
              <a:rPr lang="en-US" sz="2400" dirty="0" smtClean="0">
                <a:latin typeface="Courier New" panose="02070309020205020404" pitchFamily="49" charset="0"/>
                <a:cs typeface="Courier New" panose="02070309020205020404" pitchFamily="49" charset="0"/>
              </a:rPr>
              <a:t>requirements.txt</a:t>
            </a:r>
          </a:p>
          <a:p>
            <a:r>
              <a:rPr lang="en-US" sz="2400" dirty="0" smtClean="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venv</a:t>
            </a:r>
            <a:r>
              <a:rPr lang="en-US" sz="2400" dirty="0" smtClean="0">
                <a:latin typeface="Courier New" panose="02070309020205020404" pitchFamily="49" charset="0"/>
                <a:cs typeface="Courier New" panose="02070309020205020404" pitchFamily="49" charset="0"/>
              </a:rPr>
              <a:t>) $ deactivate</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8652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Virtualenv</a:t>
            </a:r>
            <a:endParaRPr lang="en-US" dirty="0"/>
          </a:p>
        </p:txBody>
      </p:sp>
      <p:sp>
        <p:nvSpPr>
          <p:cNvPr id="3" name="Content Placeholder 2"/>
          <p:cNvSpPr>
            <a:spLocks noGrp="1"/>
          </p:cNvSpPr>
          <p:nvPr>
            <p:ph idx="1"/>
          </p:nvPr>
        </p:nvSpPr>
        <p:spPr/>
        <p:txBody>
          <a:bodyPr/>
          <a:lstStyle/>
          <a:p>
            <a:r>
              <a:rPr lang="en-US" dirty="0" smtClean="0"/>
              <a:t>You are encouraged to use virtual environments in your projects and to keep an updated requirements.txt with your project. </a:t>
            </a:r>
          </a:p>
          <a:p>
            <a:r>
              <a:rPr lang="en-US" dirty="0" smtClean="0"/>
              <a:t>You are also encouraged to house all of your code in a repository. This makes sharing code between group members much easier. You can just pull the code and create a virtual environment with the included requirements.txt file. Easy! </a:t>
            </a:r>
            <a:endParaRPr lang="en-US" dirty="0"/>
          </a:p>
        </p:txBody>
      </p:sp>
    </p:spTree>
    <p:extLst>
      <p:ext uri="{BB962C8B-B14F-4D97-AF65-F5344CB8AC3E}">
        <p14:creationId xmlns:p14="http://schemas.microsoft.com/office/powerpoint/2010/main" val="2948185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610</TotalTime>
  <Words>3251</Words>
  <Application>Microsoft Office PowerPoint</Application>
  <PresentationFormat>Widescreen</PresentationFormat>
  <Paragraphs>420</Paragraphs>
  <Slides>71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vt:lpstr>
      <vt:lpstr>Consolas</vt:lpstr>
      <vt:lpstr>Courier New</vt:lpstr>
      <vt:lpstr>Tw Cen MT</vt:lpstr>
      <vt:lpstr>Tw Cen MT Condensed</vt:lpstr>
      <vt:lpstr>Wingdings</vt:lpstr>
      <vt:lpstr>Wingdings 3</vt:lpstr>
      <vt:lpstr>Integral</vt:lpstr>
      <vt:lpstr>Lecture 9</vt:lpstr>
      <vt:lpstr>Development tools</vt:lpstr>
      <vt:lpstr>Virtualenv</vt:lpstr>
      <vt:lpstr>virtualenv</vt:lpstr>
      <vt:lpstr>virtualenv</vt:lpstr>
      <vt:lpstr>virtualenv</vt:lpstr>
      <vt:lpstr>virtualenv</vt:lpstr>
      <vt:lpstr>Virtualenv</vt:lpstr>
      <vt:lpstr>Virtualenv</vt:lpstr>
      <vt:lpstr>Documentation</vt:lpstr>
      <vt:lpstr>Sphinx</vt:lpstr>
      <vt:lpstr>What is sphinx?</vt:lpstr>
      <vt:lpstr>Sphinx features</vt:lpstr>
      <vt:lpstr>Setting up SphinX</vt:lpstr>
      <vt:lpstr>quickstart</vt:lpstr>
      <vt:lpstr>Index.rst</vt:lpstr>
      <vt:lpstr>Index.rst</vt:lpstr>
      <vt:lpstr>reStructuredtext</vt:lpstr>
      <vt:lpstr>restructuredtext</vt:lpstr>
      <vt:lpstr>Restructuredtext</vt:lpstr>
      <vt:lpstr>Restructuredtext</vt:lpstr>
      <vt:lpstr>restructuredtext</vt:lpstr>
      <vt:lpstr>Intro.rst</vt:lpstr>
      <vt:lpstr>Tech.rst</vt:lpstr>
      <vt:lpstr>Building sphinx</vt:lpstr>
      <vt:lpstr>Building sphinx</vt:lpstr>
      <vt:lpstr>Building sphinx</vt:lpstr>
      <vt:lpstr>Building sphinx</vt:lpstr>
      <vt:lpstr>Documenting code </vt:lpstr>
      <vt:lpstr>Scraper.rst</vt:lpstr>
      <vt:lpstr>Scraper.rst</vt:lpstr>
      <vt:lpstr>autodoc</vt:lpstr>
      <vt:lpstr>autodoc</vt:lpstr>
      <vt:lpstr>The new scraper.rst</vt:lpstr>
      <vt:lpstr>The new scraper.rst</vt:lpstr>
      <vt:lpstr>And a pdf!</vt:lpstr>
      <vt:lpstr>Sphinx</vt:lpstr>
      <vt:lpstr>Logging</vt:lpstr>
      <vt:lpstr>Logging</vt:lpstr>
      <vt:lpstr>logging</vt:lpstr>
      <vt:lpstr>Logging</vt:lpstr>
      <vt:lpstr>logging</vt:lpstr>
      <vt:lpstr>logging</vt:lpstr>
      <vt:lpstr>logging</vt:lpstr>
      <vt:lpstr>logging</vt:lpstr>
      <vt:lpstr>logging</vt:lpstr>
      <vt:lpstr>logging</vt:lpstr>
      <vt:lpstr>logging</vt:lpstr>
      <vt:lpstr>Logging</vt:lpstr>
      <vt:lpstr>logging</vt:lpstr>
      <vt:lpstr>logging</vt:lpstr>
      <vt:lpstr>logging</vt:lpstr>
      <vt:lpstr>logging</vt:lpstr>
      <vt:lpstr>Automated testing</vt:lpstr>
      <vt:lpstr>testing</vt:lpstr>
      <vt:lpstr>testing</vt:lpstr>
      <vt:lpstr>testing</vt:lpstr>
      <vt:lpstr>testing</vt:lpstr>
      <vt:lpstr>testing</vt:lpstr>
      <vt:lpstr>testing</vt:lpstr>
      <vt:lpstr>testing</vt:lpstr>
      <vt:lpstr>unittest</vt:lpstr>
      <vt:lpstr>unittest</vt:lpstr>
      <vt:lpstr>unittest</vt:lpstr>
      <vt:lpstr>Unittest behind the scenes</vt:lpstr>
      <vt:lpstr>unittest</vt:lpstr>
      <vt:lpstr>unittest</vt:lpstr>
      <vt:lpstr>unittest</vt:lpstr>
      <vt:lpstr>unittest</vt:lpstr>
      <vt:lpstr>unittest</vt:lpstr>
      <vt:lpstr>unittest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9</dc:title>
  <dc:creator>Atiya, Yasser</dc:creator>
  <cp:lastModifiedBy>Caitlin Carnahan</cp:lastModifiedBy>
  <cp:revision>112</cp:revision>
  <dcterms:created xsi:type="dcterms:W3CDTF">2015-06-09T11:36:28Z</dcterms:created>
  <dcterms:modified xsi:type="dcterms:W3CDTF">2015-06-12T15:25:35Z</dcterms:modified>
</cp:coreProperties>
</file>