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56" r:id="rId2"/>
    <p:sldId id="257" r:id="rId3"/>
    <p:sldId id="282" r:id="rId4"/>
    <p:sldId id="266" r:id="rId5"/>
    <p:sldId id="267" r:id="rId6"/>
    <p:sldId id="273" r:id="rId7"/>
    <p:sldId id="274" r:id="rId8"/>
    <p:sldId id="275" r:id="rId9"/>
    <p:sldId id="276" r:id="rId10"/>
    <p:sldId id="279" r:id="rId11"/>
    <p:sldId id="281" r:id="rId12"/>
    <p:sldId id="283" r:id="rId13"/>
    <p:sldId id="285" r:id="rId14"/>
    <p:sldId id="284"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id="{94DEEBB0-45DF-41D8-91A1-64DF9BC1A1E8}">
          <p14:sldIdLst>
            <p14:sldId id="256"/>
          </p14:sldIdLst>
        </p14:section>
        <p14:section name="Intro" id="{21445C69-7BE9-4B99-B384-B7521B9613B4}">
          <p14:sldIdLst>
            <p14:sldId id="257"/>
          </p14:sldIdLst>
        </p14:section>
        <p14:section name="Workflow" id="{A1A9C25D-3965-4920-A544-39704D026BB8}">
          <p14:sldIdLst>
            <p14:sldId id="282"/>
          </p14:sldIdLst>
        </p14:section>
        <p14:section name="To Phrases" id="{7435FFE1-6E6D-4EEA-A125-4C9487F3C859}">
          <p14:sldIdLst>
            <p14:sldId id="266"/>
            <p14:sldId id="267"/>
          </p14:sldIdLst>
        </p14:section>
        <p14:section name="Word2vec" id="{01D71E52-5D64-4CA8-983D-318DB226E818}">
          <p14:sldIdLst>
            <p14:sldId id="273"/>
            <p14:sldId id="274"/>
          </p14:sldIdLst>
        </p14:section>
        <p14:section name="Clustering phrases into tight topic" id="{5C3B8C7C-A5B9-474E-80BA-7EDFFFCCC777}">
          <p14:sldIdLst>
            <p14:sldId id="275"/>
            <p14:sldId id="276"/>
          </p14:sldIdLst>
        </p14:section>
        <p14:section name="The human curation post-process" id="{075F9FBA-2DE3-4EFF-A214-FEED858C3263}">
          <p14:sldIdLst>
            <p14:sldId id="279"/>
            <p14:sldId id="281"/>
          </p14:sldIdLst>
        </p14:section>
        <p14:section name="conclusion" id="{FA98BCAE-5166-4D3D-B8E6-DAAF76A701CD}">
          <p14:sldIdLst>
            <p14:sldId id="283"/>
            <p14:sldId id="285"/>
            <p14:sldId id="284"/>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C0B2"/>
    <a:srgbClr val="8D6374"/>
    <a:srgbClr val="636B92"/>
    <a:srgbClr val="629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291E59-C408-44A5-A780-0D8232F25647}" type="doc">
      <dgm:prSet loTypeId="urn:microsoft.com/office/officeart/2005/8/layout/pyramid3" loCatId="pyramid" qsTypeId="urn:microsoft.com/office/officeart/2005/8/quickstyle/simple1" qsCatId="simple" csTypeId="urn:microsoft.com/office/officeart/2005/8/colors/colorful5" csCatId="colorful" phldr="1"/>
      <dgm:spPr/>
    </dgm:pt>
    <dgm:pt modelId="{EDC1AFF6-2107-4064-B422-F0CC63442942}">
      <dgm:prSet phldrT="[文本]"/>
      <dgm:spPr/>
      <dgm:t>
        <a:bodyPr/>
        <a:lstStyle/>
        <a:p>
          <a:r>
            <a:rPr lang="en-US" altLang="zh-CN" dirty="0"/>
            <a:t>Raw material</a:t>
          </a:r>
          <a:endParaRPr lang="zh-CN" altLang="en-US" dirty="0"/>
        </a:p>
      </dgm:t>
    </dgm:pt>
    <dgm:pt modelId="{45612DE7-B077-494C-9DC2-4ECE0EA0F6B4}" type="parTrans" cxnId="{571EDE72-BB06-4076-8965-F46D51821543}">
      <dgm:prSet/>
      <dgm:spPr/>
      <dgm:t>
        <a:bodyPr/>
        <a:lstStyle/>
        <a:p>
          <a:endParaRPr lang="zh-CN" altLang="en-US"/>
        </a:p>
      </dgm:t>
    </dgm:pt>
    <dgm:pt modelId="{4458C112-0F6F-4CF3-9211-790F502A7489}" type="sibTrans" cxnId="{571EDE72-BB06-4076-8965-F46D51821543}">
      <dgm:prSet/>
      <dgm:spPr/>
      <dgm:t>
        <a:bodyPr/>
        <a:lstStyle/>
        <a:p>
          <a:endParaRPr lang="zh-CN" altLang="en-US"/>
        </a:p>
      </dgm:t>
    </dgm:pt>
    <dgm:pt modelId="{D26F479E-6D51-4E6F-8696-05DE93ACFAA4}">
      <dgm:prSet phldrT="[文本]"/>
      <dgm:spPr/>
      <dgm:t>
        <a:bodyPr/>
        <a:lstStyle/>
        <a:p>
          <a:r>
            <a:rPr lang="en-US" altLang="zh-CN" dirty="0"/>
            <a:t>Vectors</a:t>
          </a:r>
          <a:endParaRPr lang="zh-CN" altLang="en-US" dirty="0"/>
        </a:p>
      </dgm:t>
    </dgm:pt>
    <dgm:pt modelId="{8C84D4EC-2382-4264-A11C-C6B56D15317B}" type="parTrans" cxnId="{1CC46423-B4B3-4E6F-8AB6-A2C9C1C43D0A}">
      <dgm:prSet/>
      <dgm:spPr/>
      <dgm:t>
        <a:bodyPr/>
        <a:lstStyle/>
        <a:p>
          <a:endParaRPr lang="zh-CN" altLang="en-US"/>
        </a:p>
      </dgm:t>
    </dgm:pt>
    <dgm:pt modelId="{D21282C6-D0E1-4143-A590-3AF333347B11}" type="sibTrans" cxnId="{1CC46423-B4B3-4E6F-8AB6-A2C9C1C43D0A}">
      <dgm:prSet/>
      <dgm:spPr/>
      <dgm:t>
        <a:bodyPr/>
        <a:lstStyle/>
        <a:p>
          <a:endParaRPr lang="zh-CN" altLang="en-US"/>
        </a:p>
      </dgm:t>
    </dgm:pt>
    <dgm:pt modelId="{24786CE1-B2DE-4F5D-B913-DF6EEB433395}">
      <dgm:prSet phldrT="[文本]"/>
      <dgm:spPr/>
      <dgm:t>
        <a:bodyPr/>
        <a:lstStyle/>
        <a:p>
          <a:r>
            <a:rPr lang="en-US" altLang="zh-CN" dirty="0"/>
            <a:t>Themes</a:t>
          </a:r>
        </a:p>
        <a:p>
          <a:endParaRPr lang="zh-CN" altLang="en-US" dirty="0"/>
        </a:p>
      </dgm:t>
    </dgm:pt>
    <dgm:pt modelId="{1777B5AC-0625-42BF-97FE-960A9B0ED87F}" type="parTrans" cxnId="{306E5BC5-96F5-4944-A880-583CAFF14793}">
      <dgm:prSet/>
      <dgm:spPr/>
      <dgm:t>
        <a:bodyPr/>
        <a:lstStyle/>
        <a:p>
          <a:endParaRPr lang="zh-CN" altLang="en-US"/>
        </a:p>
      </dgm:t>
    </dgm:pt>
    <dgm:pt modelId="{9DE7444A-103F-4643-BE64-9A677D974698}" type="sibTrans" cxnId="{306E5BC5-96F5-4944-A880-583CAFF14793}">
      <dgm:prSet/>
      <dgm:spPr/>
      <dgm:t>
        <a:bodyPr/>
        <a:lstStyle/>
        <a:p>
          <a:endParaRPr lang="zh-CN" altLang="en-US"/>
        </a:p>
      </dgm:t>
    </dgm:pt>
    <dgm:pt modelId="{A2BB0F85-153C-4902-876C-20D911885016}">
      <dgm:prSet/>
      <dgm:spPr/>
      <dgm:t>
        <a:bodyPr/>
        <a:lstStyle/>
        <a:p>
          <a:r>
            <a:rPr lang="en-US" altLang="zh-CN" dirty="0"/>
            <a:t>Phrases</a:t>
          </a:r>
          <a:endParaRPr lang="zh-CN" altLang="en-US" dirty="0"/>
        </a:p>
      </dgm:t>
    </dgm:pt>
    <dgm:pt modelId="{A59F3B9F-EB8F-45CB-9A8A-3EFE7502CA54}" type="parTrans" cxnId="{6863E4D8-C532-4587-AA46-BDFD99BE437B}">
      <dgm:prSet/>
      <dgm:spPr/>
      <dgm:t>
        <a:bodyPr/>
        <a:lstStyle/>
        <a:p>
          <a:endParaRPr lang="zh-CN" altLang="en-US"/>
        </a:p>
      </dgm:t>
    </dgm:pt>
    <dgm:pt modelId="{8DE041C9-A28F-4797-9D63-76780678305D}" type="sibTrans" cxnId="{6863E4D8-C532-4587-AA46-BDFD99BE437B}">
      <dgm:prSet/>
      <dgm:spPr/>
      <dgm:t>
        <a:bodyPr/>
        <a:lstStyle/>
        <a:p>
          <a:endParaRPr lang="zh-CN" altLang="en-US"/>
        </a:p>
      </dgm:t>
    </dgm:pt>
    <dgm:pt modelId="{A51D7C49-8143-4874-8553-022E81B0841C}" type="pres">
      <dgm:prSet presAssocID="{13291E59-C408-44A5-A780-0D8232F25647}" presName="Name0" presStyleCnt="0">
        <dgm:presLayoutVars>
          <dgm:dir/>
          <dgm:animLvl val="lvl"/>
          <dgm:resizeHandles val="exact"/>
        </dgm:presLayoutVars>
      </dgm:prSet>
      <dgm:spPr/>
    </dgm:pt>
    <dgm:pt modelId="{ACE36643-AACA-487F-8A7A-95B9A7C94409}" type="pres">
      <dgm:prSet presAssocID="{EDC1AFF6-2107-4064-B422-F0CC63442942}" presName="Name8" presStyleCnt="0"/>
      <dgm:spPr/>
    </dgm:pt>
    <dgm:pt modelId="{1FB01371-1673-49CE-8964-E43F286425F3}" type="pres">
      <dgm:prSet presAssocID="{EDC1AFF6-2107-4064-B422-F0CC63442942}" presName="level" presStyleLbl="node1" presStyleIdx="0" presStyleCnt="4">
        <dgm:presLayoutVars>
          <dgm:chMax val="1"/>
          <dgm:bulletEnabled val="1"/>
        </dgm:presLayoutVars>
      </dgm:prSet>
      <dgm:spPr/>
    </dgm:pt>
    <dgm:pt modelId="{87F9A8DB-E5FD-4DFA-9225-A60EB34E328D}" type="pres">
      <dgm:prSet presAssocID="{EDC1AFF6-2107-4064-B422-F0CC63442942}" presName="levelTx" presStyleLbl="revTx" presStyleIdx="0" presStyleCnt="0">
        <dgm:presLayoutVars>
          <dgm:chMax val="1"/>
          <dgm:bulletEnabled val="1"/>
        </dgm:presLayoutVars>
      </dgm:prSet>
      <dgm:spPr/>
    </dgm:pt>
    <dgm:pt modelId="{5EF3B14C-9B57-4E85-9DCB-6267D8ACB84B}" type="pres">
      <dgm:prSet presAssocID="{A2BB0F85-153C-4902-876C-20D911885016}" presName="Name8" presStyleCnt="0"/>
      <dgm:spPr/>
    </dgm:pt>
    <dgm:pt modelId="{99079F59-374A-4E2F-B841-03805A2C3C28}" type="pres">
      <dgm:prSet presAssocID="{A2BB0F85-153C-4902-876C-20D911885016}" presName="level" presStyleLbl="node1" presStyleIdx="1" presStyleCnt="4">
        <dgm:presLayoutVars>
          <dgm:chMax val="1"/>
          <dgm:bulletEnabled val="1"/>
        </dgm:presLayoutVars>
      </dgm:prSet>
      <dgm:spPr/>
    </dgm:pt>
    <dgm:pt modelId="{879E07B9-3857-4043-B120-6DC923DB08CD}" type="pres">
      <dgm:prSet presAssocID="{A2BB0F85-153C-4902-876C-20D911885016}" presName="levelTx" presStyleLbl="revTx" presStyleIdx="0" presStyleCnt="0">
        <dgm:presLayoutVars>
          <dgm:chMax val="1"/>
          <dgm:bulletEnabled val="1"/>
        </dgm:presLayoutVars>
      </dgm:prSet>
      <dgm:spPr/>
    </dgm:pt>
    <dgm:pt modelId="{D171D764-6C5A-43D1-B0D1-049AE018DB91}" type="pres">
      <dgm:prSet presAssocID="{D26F479E-6D51-4E6F-8696-05DE93ACFAA4}" presName="Name8" presStyleCnt="0"/>
      <dgm:spPr/>
    </dgm:pt>
    <dgm:pt modelId="{DDD8C058-63A0-41BF-84CE-7428AE5D9697}" type="pres">
      <dgm:prSet presAssocID="{D26F479E-6D51-4E6F-8696-05DE93ACFAA4}" presName="level" presStyleLbl="node1" presStyleIdx="2" presStyleCnt="4">
        <dgm:presLayoutVars>
          <dgm:chMax val="1"/>
          <dgm:bulletEnabled val="1"/>
        </dgm:presLayoutVars>
      </dgm:prSet>
      <dgm:spPr/>
    </dgm:pt>
    <dgm:pt modelId="{DBA1B9B5-6840-44CA-A06D-9B2C7E075CF8}" type="pres">
      <dgm:prSet presAssocID="{D26F479E-6D51-4E6F-8696-05DE93ACFAA4}" presName="levelTx" presStyleLbl="revTx" presStyleIdx="0" presStyleCnt="0">
        <dgm:presLayoutVars>
          <dgm:chMax val="1"/>
          <dgm:bulletEnabled val="1"/>
        </dgm:presLayoutVars>
      </dgm:prSet>
      <dgm:spPr/>
    </dgm:pt>
    <dgm:pt modelId="{FCA62006-A83B-499F-9497-ECDF778BC9D9}" type="pres">
      <dgm:prSet presAssocID="{24786CE1-B2DE-4F5D-B913-DF6EEB433395}" presName="Name8" presStyleCnt="0"/>
      <dgm:spPr/>
    </dgm:pt>
    <dgm:pt modelId="{1A4A3795-2DD1-406D-BFC6-800ACFD22922}" type="pres">
      <dgm:prSet presAssocID="{24786CE1-B2DE-4F5D-B913-DF6EEB433395}" presName="level" presStyleLbl="node1" presStyleIdx="3" presStyleCnt="4">
        <dgm:presLayoutVars>
          <dgm:chMax val="1"/>
          <dgm:bulletEnabled val="1"/>
        </dgm:presLayoutVars>
      </dgm:prSet>
      <dgm:spPr/>
    </dgm:pt>
    <dgm:pt modelId="{FB2938B9-8D7C-4151-AB92-97CCE2ED41A6}" type="pres">
      <dgm:prSet presAssocID="{24786CE1-B2DE-4F5D-B913-DF6EEB433395}" presName="levelTx" presStyleLbl="revTx" presStyleIdx="0" presStyleCnt="0">
        <dgm:presLayoutVars>
          <dgm:chMax val="1"/>
          <dgm:bulletEnabled val="1"/>
        </dgm:presLayoutVars>
      </dgm:prSet>
      <dgm:spPr/>
    </dgm:pt>
  </dgm:ptLst>
  <dgm:cxnLst>
    <dgm:cxn modelId="{B74D8181-121F-43F3-AE1F-E60103A7716C}" type="presOf" srcId="{A2BB0F85-153C-4902-876C-20D911885016}" destId="{99079F59-374A-4E2F-B841-03805A2C3C28}" srcOrd="0" destOrd="0" presId="urn:microsoft.com/office/officeart/2005/8/layout/pyramid3"/>
    <dgm:cxn modelId="{1CC46423-B4B3-4E6F-8AB6-A2C9C1C43D0A}" srcId="{13291E59-C408-44A5-A780-0D8232F25647}" destId="{D26F479E-6D51-4E6F-8696-05DE93ACFAA4}" srcOrd="2" destOrd="0" parTransId="{8C84D4EC-2382-4264-A11C-C6B56D15317B}" sibTransId="{D21282C6-D0E1-4143-A590-3AF333347B11}"/>
    <dgm:cxn modelId="{73697C19-2228-475A-B6C3-DE0EDED8E6A3}" type="presOf" srcId="{A2BB0F85-153C-4902-876C-20D911885016}" destId="{879E07B9-3857-4043-B120-6DC923DB08CD}" srcOrd="1" destOrd="0" presId="urn:microsoft.com/office/officeart/2005/8/layout/pyramid3"/>
    <dgm:cxn modelId="{ADDF0BDD-55CB-4530-A252-B8FE5456AC30}" type="presOf" srcId="{24786CE1-B2DE-4F5D-B913-DF6EEB433395}" destId="{1A4A3795-2DD1-406D-BFC6-800ACFD22922}" srcOrd="0" destOrd="0" presId="urn:microsoft.com/office/officeart/2005/8/layout/pyramid3"/>
    <dgm:cxn modelId="{1BAB0F2D-E547-4A22-8430-B5DDAACE898B}" type="presOf" srcId="{D26F479E-6D51-4E6F-8696-05DE93ACFAA4}" destId="{DDD8C058-63A0-41BF-84CE-7428AE5D9697}" srcOrd="0" destOrd="0" presId="urn:microsoft.com/office/officeart/2005/8/layout/pyramid3"/>
    <dgm:cxn modelId="{6863E4D8-C532-4587-AA46-BDFD99BE437B}" srcId="{13291E59-C408-44A5-A780-0D8232F25647}" destId="{A2BB0F85-153C-4902-876C-20D911885016}" srcOrd="1" destOrd="0" parTransId="{A59F3B9F-EB8F-45CB-9A8A-3EFE7502CA54}" sibTransId="{8DE041C9-A28F-4797-9D63-76780678305D}"/>
    <dgm:cxn modelId="{B255622F-AE5C-4311-A069-C73BF1C8AE05}" type="presOf" srcId="{24786CE1-B2DE-4F5D-B913-DF6EEB433395}" destId="{FB2938B9-8D7C-4151-AB92-97CCE2ED41A6}" srcOrd="1" destOrd="0" presId="urn:microsoft.com/office/officeart/2005/8/layout/pyramid3"/>
    <dgm:cxn modelId="{A7246D66-1C21-4FED-957E-AAFAFB33BD81}" type="presOf" srcId="{13291E59-C408-44A5-A780-0D8232F25647}" destId="{A51D7C49-8143-4874-8553-022E81B0841C}" srcOrd="0" destOrd="0" presId="urn:microsoft.com/office/officeart/2005/8/layout/pyramid3"/>
    <dgm:cxn modelId="{306E5BC5-96F5-4944-A880-583CAFF14793}" srcId="{13291E59-C408-44A5-A780-0D8232F25647}" destId="{24786CE1-B2DE-4F5D-B913-DF6EEB433395}" srcOrd="3" destOrd="0" parTransId="{1777B5AC-0625-42BF-97FE-960A9B0ED87F}" sibTransId="{9DE7444A-103F-4643-BE64-9A677D974698}"/>
    <dgm:cxn modelId="{ED96101C-1ABF-4904-A291-DE5A6DBF53C1}" type="presOf" srcId="{D26F479E-6D51-4E6F-8696-05DE93ACFAA4}" destId="{DBA1B9B5-6840-44CA-A06D-9B2C7E075CF8}" srcOrd="1" destOrd="0" presId="urn:microsoft.com/office/officeart/2005/8/layout/pyramid3"/>
    <dgm:cxn modelId="{270BB81A-DFAB-4A27-BD6B-560C3C80B286}" type="presOf" srcId="{EDC1AFF6-2107-4064-B422-F0CC63442942}" destId="{1FB01371-1673-49CE-8964-E43F286425F3}" srcOrd="0" destOrd="0" presId="urn:microsoft.com/office/officeart/2005/8/layout/pyramid3"/>
    <dgm:cxn modelId="{EBA084FA-8171-4C7E-A3D9-D66ECC8DBC31}" type="presOf" srcId="{EDC1AFF6-2107-4064-B422-F0CC63442942}" destId="{87F9A8DB-E5FD-4DFA-9225-A60EB34E328D}" srcOrd="1" destOrd="0" presId="urn:microsoft.com/office/officeart/2005/8/layout/pyramid3"/>
    <dgm:cxn modelId="{571EDE72-BB06-4076-8965-F46D51821543}" srcId="{13291E59-C408-44A5-A780-0D8232F25647}" destId="{EDC1AFF6-2107-4064-B422-F0CC63442942}" srcOrd="0" destOrd="0" parTransId="{45612DE7-B077-494C-9DC2-4ECE0EA0F6B4}" sibTransId="{4458C112-0F6F-4CF3-9211-790F502A7489}"/>
    <dgm:cxn modelId="{52200FD0-61CC-413E-BF2B-1CD1BB5FDD94}" type="presParOf" srcId="{A51D7C49-8143-4874-8553-022E81B0841C}" destId="{ACE36643-AACA-487F-8A7A-95B9A7C94409}" srcOrd="0" destOrd="0" presId="urn:microsoft.com/office/officeart/2005/8/layout/pyramid3"/>
    <dgm:cxn modelId="{E319EAA9-BC1D-4BF9-9278-3217EE52C003}" type="presParOf" srcId="{ACE36643-AACA-487F-8A7A-95B9A7C94409}" destId="{1FB01371-1673-49CE-8964-E43F286425F3}" srcOrd="0" destOrd="0" presId="urn:microsoft.com/office/officeart/2005/8/layout/pyramid3"/>
    <dgm:cxn modelId="{CB912432-807F-4DC8-8406-65863FA5CF2D}" type="presParOf" srcId="{ACE36643-AACA-487F-8A7A-95B9A7C94409}" destId="{87F9A8DB-E5FD-4DFA-9225-A60EB34E328D}" srcOrd="1" destOrd="0" presId="urn:microsoft.com/office/officeart/2005/8/layout/pyramid3"/>
    <dgm:cxn modelId="{DDDB7739-DF3A-463F-A0EE-41DE1861BAC6}" type="presParOf" srcId="{A51D7C49-8143-4874-8553-022E81B0841C}" destId="{5EF3B14C-9B57-4E85-9DCB-6267D8ACB84B}" srcOrd="1" destOrd="0" presId="urn:microsoft.com/office/officeart/2005/8/layout/pyramid3"/>
    <dgm:cxn modelId="{2B526851-1280-4D4B-92AD-5AAA954F018F}" type="presParOf" srcId="{5EF3B14C-9B57-4E85-9DCB-6267D8ACB84B}" destId="{99079F59-374A-4E2F-B841-03805A2C3C28}" srcOrd="0" destOrd="0" presId="urn:microsoft.com/office/officeart/2005/8/layout/pyramid3"/>
    <dgm:cxn modelId="{011CC459-AD1D-467F-81C7-1D7B6C438C07}" type="presParOf" srcId="{5EF3B14C-9B57-4E85-9DCB-6267D8ACB84B}" destId="{879E07B9-3857-4043-B120-6DC923DB08CD}" srcOrd="1" destOrd="0" presId="urn:microsoft.com/office/officeart/2005/8/layout/pyramid3"/>
    <dgm:cxn modelId="{017B7F2F-F48B-4FFA-AA1C-7FA80E441A3A}" type="presParOf" srcId="{A51D7C49-8143-4874-8553-022E81B0841C}" destId="{D171D764-6C5A-43D1-B0D1-049AE018DB91}" srcOrd="2" destOrd="0" presId="urn:microsoft.com/office/officeart/2005/8/layout/pyramid3"/>
    <dgm:cxn modelId="{5451DBE6-2DBE-4274-AD98-7B8B47FCEE0A}" type="presParOf" srcId="{D171D764-6C5A-43D1-B0D1-049AE018DB91}" destId="{DDD8C058-63A0-41BF-84CE-7428AE5D9697}" srcOrd="0" destOrd="0" presId="urn:microsoft.com/office/officeart/2005/8/layout/pyramid3"/>
    <dgm:cxn modelId="{3C19E23A-697F-4EE7-A055-D481FEC3C8B4}" type="presParOf" srcId="{D171D764-6C5A-43D1-B0D1-049AE018DB91}" destId="{DBA1B9B5-6840-44CA-A06D-9B2C7E075CF8}" srcOrd="1" destOrd="0" presId="urn:microsoft.com/office/officeart/2005/8/layout/pyramid3"/>
    <dgm:cxn modelId="{31354D55-19EC-4A78-8C31-B6E3D633A454}" type="presParOf" srcId="{A51D7C49-8143-4874-8553-022E81B0841C}" destId="{FCA62006-A83B-499F-9497-ECDF778BC9D9}" srcOrd="3" destOrd="0" presId="urn:microsoft.com/office/officeart/2005/8/layout/pyramid3"/>
    <dgm:cxn modelId="{3E81B0DF-B4C4-4489-A3A6-A1AFBA12F14D}" type="presParOf" srcId="{FCA62006-A83B-499F-9497-ECDF778BC9D9}" destId="{1A4A3795-2DD1-406D-BFC6-800ACFD22922}" srcOrd="0" destOrd="0" presId="urn:microsoft.com/office/officeart/2005/8/layout/pyramid3"/>
    <dgm:cxn modelId="{3A0D958F-8071-47E4-9284-4CC64168DED9}" type="presParOf" srcId="{FCA62006-A83B-499F-9497-ECDF778BC9D9}" destId="{FB2938B9-8D7C-4151-AB92-97CCE2ED41A6}"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01371-1673-49CE-8964-E43F286425F3}">
      <dsp:nvSpPr>
        <dsp:cNvPr id="0" name=""/>
        <dsp:cNvSpPr/>
      </dsp:nvSpPr>
      <dsp:spPr>
        <a:xfrm rot="10800000">
          <a:off x="0" y="0"/>
          <a:ext cx="8594725" cy="1087834"/>
        </a:xfrm>
        <a:prstGeom prst="trapezoid">
          <a:avLst>
            <a:gd name="adj" fmla="val 98760"/>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Raw material</a:t>
          </a:r>
          <a:endParaRPr lang="zh-CN" altLang="en-US" sz="3000" kern="1200" dirty="0"/>
        </a:p>
      </dsp:txBody>
      <dsp:txXfrm rot="-10800000">
        <a:off x="1504076" y="0"/>
        <a:ext cx="5586571" cy="1087834"/>
      </dsp:txXfrm>
    </dsp:sp>
    <dsp:sp modelId="{99079F59-374A-4E2F-B841-03805A2C3C28}">
      <dsp:nvSpPr>
        <dsp:cNvPr id="0" name=""/>
        <dsp:cNvSpPr/>
      </dsp:nvSpPr>
      <dsp:spPr>
        <a:xfrm rot="10800000">
          <a:off x="1074340" y="1087834"/>
          <a:ext cx="6446043" cy="1087834"/>
        </a:xfrm>
        <a:prstGeom prst="trapezoid">
          <a:avLst>
            <a:gd name="adj" fmla="val 98760"/>
          </a:avLst>
        </a:prstGeom>
        <a:solidFill>
          <a:schemeClr val="accent5">
            <a:hueOff val="-6356385"/>
            <a:satOff val="1676"/>
            <a:lumOff val="85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Phrases</a:t>
          </a:r>
          <a:endParaRPr lang="zh-CN" altLang="en-US" sz="3000" kern="1200" dirty="0"/>
        </a:p>
      </dsp:txBody>
      <dsp:txXfrm rot="-10800000">
        <a:off x="2202398" y="1087834"/>
        <a:ext cx="4189928" cy="1087834"/>
      </dsp:txXfrm>
    </dsp:sp>
    <dsp:sp modelId="{DDD8C058-63A0-41BF-84CE-7428AE5D9697}">
      <dsp:nvSpPr>
        <dsp:cNvPr id="0" name=""/>
        <dsp:cNvSpPr/>
      </dsp:nvSpPr>
      <dsp:spPr>
        <a:xfrm rot="10800000">
          <a:off x="2148681" y="2175669"/>
          <a:ext cx="4297362" cy="1087834"/>
        </a:xfrm>
        <a:prstGeom prst="trapezoid">
          <a:avLst>
            <a:gd name="adj" fmla="val 98760"/>
          </a:avLst>
        </a:prstGeom>
        <a:solidFill>
          <a:schemeClr val="accent5">
            <a:hueOff val="-12712771"/>
            <a:satOff val="3353"/>
            <a:lumOff val="169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Vectors</a:t>
          </a:r>
          <a:endParaRPr lang="zh-CN" altLang="en-US" sz="3000" kern="1200" dirty="0"/>
        </a:p>
      </dsp:txBody>
      <dsp:txXfrm rot="-10800000">
        <a:off x="2900719" y="2175669"/>
        <a:ext cx="2793285" cy="1087834"/>
      </dsp:txXfrm>
    </dsp:sp>
    <dsp:sp modelId="{1A4A3795-2DD1-406D-BFC6-800ACFD22922}">
      <dsp:nvSpPr>
        <dsp:cNvPr id="0" name=""/>
        <dsp:cNvSpPr/>
      </dsp:nvSpPr>
      <dsp:spPr>
        <a:xfrm rot="10800000">
          <a:off x="3223021" y="3263503"/>
          <a:ext cx="2148681" cy="1087834"/>
        </a:xfrm>
        <a:prstGeom prst="trapezoid">
          <a:avLst>
            <a:gd name="adj" fmla="val 98760"/>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Themes</a:t>
          </a:r>
        </a:p>
        <a:p>
          <a:pPr marL="0" lvl="0" indent="0" algn="ctr" defTabSz="1333500">
            <a:lnSpc>
              <a:spcPct val="90000"/>
            </a:lnSpc>
            <a:spcBef>
              <a:spcPct val="0"/>
            </a:spcBef>
            <a:spcAft>
              <a:spcPct val="35000"/>
            </a:spcAft>
            <a:buNone/>
          </a:pPr>
          <a:endParaRPr lang="zh-CN" altLang="en-US" sz="3000" kern="1200" dirty="0"/>
        </a:p>
      </dsp:txBody>
      <dsp:txXfrm rot="-10800000">
        <a:off x="3223021" y="3263503"/>
        <a:ext cx="2148681" cy="1087834"/>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D5277-1346-437E-A63C-CEB5182B7FCA}" type="datetimeFigureOut">
              <a:rPr lang="zh-CN" altLang="en-US" smtClean="0"/>
              <a:t>2016/12/25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380BB-2147-4046-8BB7-4A6450C8E87C}" type="slidenum">
              <a:rPr lang="zh-CN" altLang="en-US" smtClean="0"/>
              <a:t>‹#›</a:t>
            </a:fld>
            <a:endParaRPr lang="zh-CN" altLang="en-US"/>
          </a:p>
        </p:txBody>
      </p:sp>
    </p:spTree>
    <p:extLst>
      <p:ext uri="{BB962C8B-B14F-4D97-AF65-F5344CB8AC3E}">
        <p14:creationId xmlns:p14="http://schemas.microsoft.com/office/powerpoint/2010/main" val="4228268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12/25/2016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08A7C6C-0F39-4D70-8E8D-FE5B9C95FA73}"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12/25/2016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F53789A-C914-4DB1-8815-80B5EC7335C5}" type="datetimeFigureOut">
              <a:rPr lang="en-US" dirty="0"/>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E6440AA-91A0-436F-8FDB-C0F939DCAE21}" type="datetimeFigureOut">
              <a:rPr lang="en-US" dirty="0"/>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12/25/2016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949525" y="228599"/>
            <a:ext cx="10132452" cy="3839633"/>
          </a:xfrm>
        </p:spPr>
        <p:txBody>
          <a:bodyPr anchor="b">
            <a:normAutofit/>
          </a:bodyPr>
          <a:lstStyle/>
          <a:p>
            <a:r>
              <a:rPr lang="en-US" altLang="zh-CN" sz="4800" dirty="0"/>
              <a:t>NLP IN HOTEL REVIEWS</a:t>
            </a:r>
            <a:endParaRPr lang="zh-CN" altLang="en-US" sz="4800" dirty="0"/>
          </a:p>
        </p:txBody>
      </p:sp>
      <p:sp>
        <p:nvSpPr>
          <p:cNvPr id="3" name="副标题 2"/>
          <p:cNvSpPr>
            <a:spLocks noGrp="1"/>
          </p:cNvSpPr>
          <p:nvPr>
            <p:ph type="subTitle" idx="1"/>
          </p:nvPr>
        </p:nvSpPr>
        <p:spPr>
          <a:xfrm>
            <a:off x="949525" y="4389966"/>
            <a:ext cx="10132452" cy="2229198"/>
          </a:xfrm>
          <a:noFill/>
        </p:spPr>
        <p:txBody>
          <a:bodyPr anchor="t">
            <a:normAutofit/>
          </a:bodyPr>
          <a:lstStyle/>
          <a:p>
            <a:r>
              <a:rPr lang="en-US" altLang="zh-CN" sz="3200" dirty="0">
                <a:solidFill>
                  <a:schemeClr val="tx1"/>
                </a:solidFill>
              </a:rPr>
              <a:t>Smart-Dec </a:t>
            </a:r>
          </a:p>
          <a:p>
            <a:r>
              <a:rPr lang="en-US" altLang="zh-CN" sz="3200" dirty="0">
                <a:solidFill>
                  <a:schemeClr val="tx1"/>
                </a:solidFill>
              </a:rPr>
              <a:t>2016-12-25</a:t>
            </a:r>
            <a:endParaRPr lang="zh-CN" altLang="en-US" sz="3200" dirty="0">
              <a:solidFill>
                <a:schemeClr val="tx1"/>
              </a:solidFill>
            </a:endParaRPr>
          </a:p>
        </p:txBody>
      </p:sp>
    </p:spTree>
    <p:extLst>
      <p:ext uri="{BB962C8B-B14F-4D97-AF65-F5344CB8AC3E}">
        <p14:creationId xmlns:p14="http://schemas.microsoft.com/office/powerpoint/2010/main" val="2541306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85800" y="135241"/>
            <a:ext cx="6838950" cy="1849264"/>
          </a:xfrm>
        </p:spPr>
        <p:txBody>
          <a:bodyPr>
            <a:normAutofit fontScale="90000"/>
          </a:bodyPr>
          <a:lstStyle/>
          <a:p>
            <a:br>
              <a:rPr lang="en-US" altLang="zh-CN" dirty="0"/>
            </a:br>
            <a:r>
              <a:rPr lang="en-US" altLang="zh-CN" dirty="0"/>
              <a:t>The Human Curation </a:t>
            </a:r>
            <a:br>
              <a:rPr lang="en-US" altLang="zh-CN" dirty="0"/>
            </a:br>
            <a:r>
              <a:rPr lang="en-US" altLang="zh-CN" dirty="0"/>
              <a:t>Post-Process</a:t>
            </a:r>
            <a:endParaRPr lang="zh-CN" altLang="en-US" sz="3200" dirty="0"/>
          </a:p>
        </p:txBody>
      </p:sp>
      <p:sp>
        <p:nvSpPr>
          <p:cNvPr id="8" name="Content Placeholder 7"/>
          <p:cNvSpPr>
            <a:spLocks noGrp="1"/>
          </p:cNvSpPr>
          <p:nvPr>
            <p:ph idx="1"/>
          </p:nvPr>
        </p:nvSpPr>
        <p:spPr>
          <a:xfrm>
            <a:off x="685799" y="2352503"/>
            <a:ext cx="9448801" cy="4272742"/>
          </a:xfrm>
        </p:spPr>
        <p:txBody>
          <a:bodyPr>
            <a:normAutofit/>
          </a:bodyPr>
          <a:lstStyle/>
          <a:p>
            <a:pPr marL="0" indent="0" fontAlgn="base">
              <a:buNone/>
            </a:pPr>
            <a:endParaRPr lang="en-US" altLang="zh-CN" dirty="0"/>
          </a:p>
          <a:p>
            <a:pPr fontAlgn="base"/>
            <a:r>
              <a:rPr lang="en-US" altLang="zh-CN" dirty="0"/>
              <a:t>Up to this point we have had a totally automated process, that use phrase detection, word2vec features, and agglomerative clustering to find clusters of phrases. The remaining step is to find the interesting ones. At this point we rely on human curation to pick out the interesting ones, and give them a snappy name.</a:t>
            </a:r>
          </a:p>
          <a:p>
            <a:pPr fontAlgn="base"/>
            <a:endParaRPr lang="en-US" altLang="zh-CN" dirty="0"/>
          </a:p>
          <a:p>
            <a:pPr fontAlgn="base"/>
            <a:r>
              <a:rPr lang="en-US" altLang="zh-CN" dirty="0"/>
              <a:t>The manual process is fairly easy. We provide a list of phrases for a cluster, the hotels that are the most related to the cluster, even some examples sentences from the review text for those hotels. It is fairly easy to look at that information, and determine if it would a good way to explore the hotels of a city. It is hard to mathematically define what is interesting, but easy for a human to know when they see it. The human also comes up with a clever name, which is also simple given the list of phrases.</a:t>
            </a:r>
          </a:p>
        </p:txBody>
      </p:sp>
    </p:spTree>
    <p:extLst>
      <p:ext uri="{BB962C8B-B14F-4D97-AF65-F5344CB8AC3E}">
        <p14:creationId xmlns:p14="http://schemas.microsoft.com/office/powerpoint/2010/main" val="216707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28599" y="126929"/>
            <a:ext cx="6838950" cy="978664"/>
          </a:xfrm>
        </p:spPr>
        <p:txBody>
          <a:bodyPr>
            <a:normAutofit fontScale="90000"/>
          </a:bodyPr>
          <a:lstStyle/>
          <a:p>
            <a:br>
              <a:rPr lang="en-US" altLang="zh-CN" dirty="0"/>
            </a:br>
            <a:r>
              <a:rPr lang="en-US" altLang="zh-CN" dirty="0"/>
              <a:t>Some Interesting Collections</a:t>
            </a:r>
            <a:endParaRPr lang="zh-CN" altLang="en-US" sz="3200" dirty="0"/>
          </a:p>
        </p:txBody>
      </p:sp>
      <p:sp>
        <p:nvSpPr>
          <p:cNvPr id="3" name="文本框 2"/>
          <p:cNvSpPr txBox="1"/>
          <p:nvPr/>
        </p:nvSpPr>
        <p:spPr>
          <a:xfrm>
            <a:off x="926792" y="1253572"/>
            <a:ext cx="3192087" cy="1200329"/>
          </a:xfrm>
          <a:prstGeom prst="rect">
            <a:avLst/>
          </a:prstGeom>
          <a:noFill/>
        </p:spPr>
        <p:txBody>
          <a:bodyPr wrap="square" rtlCol="0">
            <a:spAutoFit/>
          </a:bodyPr>
          <a:lstStyle/>
          <a:p>
            <a:r>
              <a:rPr lang="en-US" altLang="zh-CN" dirty="0"/>
              <a:t>The “Catch a Show” collection has phrases like this: </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1372766" y="2206462"/>
            <a:ext cx="2658907" cy="4306989"/>
          </a:xfrm>
          <a:prstGeom prst="rect">
            <a:avLst/>
          </a:prstGeom>
        </p:spPr>
      </p:pic>
      <p:sp>
        <p:nvSpPr>
          <p:cNvPr id="9" name="文本框 8"/>
          <p:cNvSpPr txBox="1"/>
          <p:nvPr/>
        </p:nvSpPr>
        <p:spPr>
          <a:xfrm>
            <a:off x="6240907" y="1253572"/>
            <a:ext cx="3192087" cy="923330"/>
          </a:xfrm>
          <a:prstGeom prst="rect">
            <a:avLst/>
          </a:prstGeom>
          <a:noFill/>
        </p:spPr>
        <p:txBody>
          <a:bodyPr wrap="square" rtlCol="0">
            <a:spAutoFit/>
          </a:bodyPr>
          <a:lstStyle/>
          <a:p>
            <a:r>
              <a:rPr lang="en-US" altLang="zh-CN" dirty="0"/>
              <a:t>The “Near The High Line” collection has:</a:t>
            </a:r>
            <a:br>
              <a:rPr lang="en-US" altLang="zh-CN" dirty="0"/>
            </a:br>
            <a:endParaRPr lang="zh-CN" altLang="en-US" dirty="0"/>
          </a:p>
        </p:txBody>
      </p:sp>
      <p:pic>
        <p:nvPicPr>
          <p:cNvPr id="7" name="图片 6"/>
          <p:cNvPicPr>
            <a:picLocks noChangeAspect="1"/>
          </p:cNvPicPr>
          <p:nvPr/>
        </p:nvPicPr>
        <p:blipFill>
          <a:blip r:embed="rId3"/>
          <a:stretch>
            <a:fillRect/>
          </a:stretch>
        </p:blipFill>
        <p:spPr>
          <a:xfrm>
            <a:off x="6345382" y="2206462"/>
            <a:ext cx="2786292" cy="1691677"/>
          </a:xfrm>
          <a:prstGeom prst="rect">
            <a:avLst/>
          </a:prstGeom>
        </p:spPr>
      </p:pic>
    </p:spTree>
    <p:extLst>
      <p:ext uri="{BB962C8B-B14F-4D97-AF65-F5344CB8AC3E}">
        <p14:creationId xmlns:p14="http://schemas.microsoft.com/office/powerpoint/2010/main" val="19136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内容占位符 3"/>
          <p:cNvPicPr>
            <a:picLocks noChangeAspect="1"/>
          </p:cNvPicPr>
          <p:nvPr/>
        </p:nvPicPr>
        <p:blipFill rotWithShape="1">
          <a:blip r:embed="rId2"/>
          <a:srcRect l="2" t="61" r="52863" b="-61"/>
          <a:stretch/>
        </p:blipFill>
        <p:spPr>
          <a:xfrm>
            <a:off x="5550436" y="0"/>
            <a:ext cx="5742403" cy="6858000"/>
          </a:xfrm>
          <a:prstGeom prst="rect">
            <a:avLst/>
          </a:prstGeom>
        </p:spPr>
      </p:pic>
      <p:sp>
        <p:nvSpPr>
          <p:cNvPr id="2" name="标题 1"/>
          <p:cNvSpPr>
            <a:spLocks noGrp="1"/>
          </p:cNvSpPr>
          <p:nvPr>
            <p:ph type="title"/>
          </p:nvPr>
        </p:nvSpPr>
        <p:spPr>
          <a:xfrm>
            <a:off x="685800" y="135241"/>
            <a:ext cx="4289367" cy="1849264"/>
          </a:xfrm>
        </p:spPr>
        <p:txBody>
          <a:bodyPr>
            <a:normAutofit/>
          </a:bodyPr>
          <a:lstStyle/>
          <a:p>
            <a:r>
              <a:rPr lang="en-US" altLang="zh-CN" sz="3200" dirty="0"/>
              <a:t>The Final Output</a:t>
            </a:r>
            <a:endParaRPr lang="zh-CN" altLang="en-US" sz="3200" dirty="0"/>
          </a:p>
        </p:txBody>
      </p:sp>
      <p:sp>
        <p:nvSpPr>
          <p:cNvPr id="8" name="Content Placeholder 7"/>
          <p:cNvSpPr>
            <a:spLocks noGrp="1"/>
          </p:cNvSpPr>
          <p:nvPr>
            <p:ph idx="1"/>
          </p:nvPr>
        </p:nvSpPr>
        <p:spPr>
          <a:xfrm>
            <a:off x="685800" y="2352503"/>
            <a:ext cx="4289366" cy="4272742"/>
          </a:xfrm>
        </p:spPr>
        <p:txBody>
          <a:bodyPr>
            <a:normAutofit/>
          </a:bodyPr>
          <a:lstStyle/>
          <a:p>
            <a:r>
              <a:rPr lang="en-US" altLang="zh-CN" dirty="0"/>
              <a:t>Finally, we can create collections of hotels sharing the same topics.</a:t>
            </a:r>
          </a:p>
          <a:p>
            <a:endParaRPr lang="en-US" altLang="zh-CN" dirty="0"/>
          </a:p>
          <a:p>
            <a:r>
              <a:rPr lang="en-US" altLang="zh-CN" dirty="0"/>
              <a:t>Beyond simple ratings, we now can describe hotels with meaningful and localized subjects. </a:t>
            </a:r>
          </a:p>
          <a:p>
            <a:endParaRPr lang="en-US" altLang="zh-CN" dirty="0"/>
          </a:p>
        </p:txBody>
      </p:sp>
    </p:spTree>
    <p:extLst>
      <p:ext uri="{BB962C8B-B14F-4D97-AF65-F5344CB8AC3E}">
        <p14:creationId xmlns:p14="http://schemas.microsoft.com/office/powerpoint/2010/main" val="110648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图片 2"/>
          <p:cNvPicPr>
            <a:picLocks noChangeAspect="1"/>
          </p:cNvPicPr>
          <p:nvPr/>
        </p:nvPicPr>
        <p:blipFill rotWithShape="1">
          <a:blip r:embed="rId2"/>
          <a:srcRect/>
          <a:stretch/>
        </p:blipFill>
        <p:spPr>
          <a:xfrm>
            <a:off x="5345084" y="285411"/>
            <a:ext cx="5328118" cy="3143589"/>
          </a:xfrm>
          <a:prstGeom prst="rect">
            <a:avLst/>
          </a:prstGeom>
        </p:spPr>
      </p:pic>
      <p:pic>
        <p:nvPicPr>
          <p:cNvPr id="7" name="Picture 4" descr="http://engineering.tripadvisor.com/wp-content/uploads/2015/10/cs.clustering.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026835" y="3582954"/>
            <a:ext cx="5852497" cy="286772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263995" y="2238373"/>
            <a:ext cx="4623889" cy="4046538"/>
          </a:xfrm>
        </p:spPr>
        <p:txBody>
          <a:bodyPr>
            <a:normAutofit fontScale="92500" lnSpcReduction="10000"/>
          </a:bodyPr>
          <a:lstStyle/>
          <a:p>
            <a:pPr marL="0" indent="0">
              <a:buNone/>
            </a:pPr>
            <a:endParaRPr lang="en-US" altLang="zh-CN" dirty="0"/>
          </a:p>
          <a:p>
            <a:pPr marL="0" indent="0">
              <a:buNone/>
            </a:pPr>
            <a:r>
              <a:rPr lang="en-US" altLang="zh-CN" i="1" dirty="0"/>
              <a:t>What can we learn from HKJC customer reviews?</a:t>
            </a:r>
          </a:p>
          <a:p>
            <a:endParaRPr lang="en-US" altLang="zh-CN" dirty="0"/>
          </a:p>
          <a:p>
            <a:r>
              <a:rPr lang="en-US" altLang="zh-CN" dirty="0"/>
              <a:t>NLP model can extract a cluster structure similar to SEM model on HKJC questionnaires.</a:t>
            </a:r>
          </a:p>
          <a:p>
            <a:r>
              <a:rPr lang="en-US" altLang="zh-CN" dirty="0"/>
              <a:t>Without questionnaires design and collecting, NLP model much lower.</a:t>
            </a:r>
          </a:p>
          <a:p>
            <a:r>
              <a:rPr lang="en-US" altLang="zh-CN" dirty="0"/>
              <a:t>Topics are grouped automatically base on similarity, no need for tuning tons of model parameters comparing to SEM model.</a:t>
            </a:r>
          </a:p>
        </p:txBody>
      </p:sp>
      <p:sp>
        <p:nvSpPr>
          <p:cNvPr id="16" name="Content Placeholder 7"/>
          <p:cNvSpPr txBox="1">
            <a:spLocks/>
          </p:cNvSpPr>
          <p:nvPr/>
        </p:nvSpPr>
        <p:spPr>
          <a:xfrm>
            <a:off x="643831" y="1936955"/>
            <a:ext cx="3690425" cy="42431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altLang="zh-CN" sz="1600" dirty="0"/>
          </a:p>
          <a:p>
            <a:endParaRPr lang="en-US" altLang="zh-CN" sz="1600" dirty="0"/>
          </a:p>
        </p:txBody>
      </p:sp>
      <p:sp>
        <p:nvSpPr>
          <p:cNvPr id="9" name="标题 1"/>
          <p:cNvSpPr>
            <a:spLocks noGrp="1"/>
          </p:cNvSpPr>
          <p:nvPr>
            <p:ph type="title"/>
          </p:nvPr>
        </p:nvSpPr>
        <p:spPr>
          <a:xfrm>
            <a:off x="643831" y="640080"/>
            <a:ext cx="3690425" cy="1325562"/>
          </a:xfrm>
        </p:spPr>
        <p:txBody>
          <a:bodyPr>
            <a:normAutofit/>
          </a:bodyPr>
          <a:lstStyle/>
          <a:p>
            <a:r>
              <a:rPr lang="en-US" altLang="zh-CN" sz="3200" dirty="0"/>
              <a:t>The Analysis of Variance</a:t>
            </a:r>
            <a:endParaRPr lang="zh-CN" altLang="en-US" sz="3200" dirty="0"/>
          </a:p>
        </p:txBody>
      </p:sp>
    </p:spTree>
    <p:extLst>
      <p:ext uri="{BB962C8B-B14F-4D97-AF65-F5344CB8AC3E}">
        <p14:creationId xmlns:p14="http://schemas.microsoft.com/office/powerpoint/2010/main" val="367119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图片 4"/>
          <p:cNvPicPr>
            <a:picLocks noChangeAspect="1"/>
          </p:cNvPicPr>
          <p:nvPr/>
        </p:nvPicPr>
        <p:blipFill>
          <a:blip r:embed="rId2"/>
          <a:stretch>
            <a:fillRect/>
          </a:stretch>
        </p:blipFill>
        <p:spPr>
          <a:xfrm>
            <a:off x="4904509" y="1199183"/>
            <a:ext cx="5905523" cy="4104338"/>
          </a:xfrm>
          <a:prstGeom prst="rect">
            <a:avLst/>
          </a:prstGeom>
        </p:spPr>
      </p:pic>
      <p:sp>
        <p:nvSpPr>
          <p:cNvPr id="2" name="标题 1"/>
          <p:cNvSpPr>
            <a:spLocks noGrp="1"/>
          </p:cNvSpPr>
          <p:nvPr>
            <p:ph type="title"/>
          </p:nvPr>
        </p:nvSpPr>
        <p:spPr>
          <a:xfrm>
            <a:off x="643831" y="640080"/>
            <a:ext cx="3690425" cy="1325562"/>
          </a:xfrm>
        </p:spPr>
        <p:txBody>
          <a:bodyPr>
            <a:normAutofit/>
          </a:bodyPr>
          <a:lstStyle/>
          <a:p>
            <a:r>
              <a:rPr lang="en-US" altLang="zh-CN" sz="3200" dirty="0"/>
              <a:t>The Analysis of Variance</a:t>
            </a:r>
            <a:endParaRPr lang="zh-CN" altLang="en-US" sz="3200" dirty="0"/>
          </a:p>
        </p:txBody>
      </p:sp>
      <p:sp>
        <p:nvSpPr>
          <p:cNvPr id="8" name="Content Placeholder 7"/>
          <p:cNvSpPr>
            <a:spLocks noGrp="1"/>
          </p:cNvSpPr>
          <p:nvPr>
            <p:ph idx="1"/>
          </p:nvPr>
        </p:nvSpPr>
        <p:spPr>
          <a:xfrm>
            <a:off x="365761" y="1936955"/>
            <a:ext cx="4446578" cy="4243182"/>
          </a:xfrm>
        </p:spPr>
        <p:txBody>
          <a:bodyPr>
            <a:normAutofit/>
          </a:bodyPr>
          <a:lstStyle/>
          <a:p>
            <a:pPr marL="0" indent="0">
              <a:buNone/>
            </a:pPr>
            <a:endParaRPr lang="en-US" altLang="zh-CN" dirty="0"/>
          </a:p>
          <a:p>
            <a:pPr marL="0" indent="0">
              <a:buNone/>
            </a:pPr>
            <a:endParaRPr lang="en-US" altLang="zh-CN" dirty="0"/>
          </a:p>
          <a:p>
            <a:pPr marL="0" indent="0">
              <a:buNone/>
            </a:pPr>
            <a:r>
              <a:rPr lang="en-US" altLang="zh-CN" i="1" dirty="0"/>
              <a:t>Topics mining on reviews reflects customers satisfaction.</a:t>
            </a:r>
          </a:p>
          <a:p>
            <a:endParaRPr lang="en-US" altLang="zh-CN" dirty="0"/>
          </a:p>
          <a:p>
            <a:r>
              <a:rPr lang="en-US" altLang="zh-CN" dirty="0"/>
              <a:t>Topics will change over time.</a:t>
            </a:r>
          </a:p>
          <a:p>
            <a:r>
              <a:rPr lang="en-US" altLang="zh-CN" dirty="0"/>
              <a:t>Customers reviews on various clubhouses may focus on different topics.</a:t>
            </a:r>
          </a:p>
          <a:p>
            <a:r>
              <a:rPr lang="en-US" altLang="zh-CN" dirty="0"/>
              <a:t>Customers of different membership may show different preference.</a:t>
            </a:r>
          </a:p>
          <a:p>
            <a:endParaRPr lang="en-US" altLang="zh-CN" dirty="0"/>
          </a:p>
        </p:txBody>
      </p:sp>
    </p:spTree>
    <p:extLst>
      <p:ext uri="{BB962C8B-B14F-4D97-AF65-F5344CB8AC3E}">
        <p14:creationId xmlns:p14="http://schemas.microsoft.com/office/powerpoint/2010/main" val="3444552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ctrTitle"/>
          </p:nvPr>
        </p:nvSpPr>
        <p:spPr>
          <a:xfrm>
            <a:off x="949525" y="228599"/>
            <a:ext cx="10132452" cy="3839633"/>
          </a:xfrm>
        </p:spPr>
        <p:txBody>
          <a:bodyPr anchor="b">
            <a:normAutofit/>
          </a:bodyPr>
          <a:lstStyle/>
          <a:p>
            <a:r>
              <a:rPr lang="en-US" altLang="zh-CN" sz="4800"/>
              <a:t>Thank you</a:t>
            </a:r>
            <a:endParaRPr lang="zh-CN" altLang="en-US" sz="4800"/>
          </a:p>
        </p:txBody>
      </p:sp>
    </p:spTree>
    <p:extLst>
      <p:ext uri="{BB962C8B-B14F-4D97-AF65-F5344CB8AC3E}">
        <p14:creationId xmlns:p14="http://schemas.microsoft.com/office/powerpoint/2010/main" val="29277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内容占位符 3"/>
          <p:cNvPicPr>
            <a:picLocks noChangeAspect="1"/>
          </p:cNvPicPr>
          <p:nvPr/>
        </p:nvPicPr>
        <p:blipFill rotWithShape="1">
          <a:blip r:embed="rId2"/>
          <a:srcRect l="2" t="61" r="52863" b="-61"/>
          <a:stretch/>
        </p:blipFill>
        <p:spPr>
          <a:xfrm>
            <a:off x="5550436" y="0"/>
            <a:ext cx="5742403" cy="6858000"/>
          </a:xfrm>
          <a:prstGeom prst="rect">
            <a:avLst/>
          </a:prstGeom>
        </p:spPr>
      </p:pic>
      <p:sp>
        <p:nvSpPr>
          <p:cNvPr id="2" name="标题 1"/>
          <p:cNvSpPr>
            <a:spLocks noGrp="1"/>
          </p:cNvSpPr>
          <p:nvPr>
            <p:ph type="title"/>
          </p:nvPr>
        </p:nvSpPr>
        <p:spPr>
          <a:xfrm>
            <a:off x="685800" y="135241"/>
            <a:ext cx="4289367" cy="1849264"/>
          </a:xfrm>
        </p:spPr>
        <p:txBody>
          <a:bodyPr>
            <a:normAutofit/>
          </a:bodyPr>
          <a:lstStyle/>
          <a:p>
            <a:r>
              <a:rPr lang="en-US" altLang="zh-CN" sz="3200" dirty="0"/>
              <a:t>Extract </a:t>
            </a:r>
            <a:br>
              <a:rPr lang="en-US" altLang="zh-CN" sz="3200" dirty="0"/>
            </a:br>
            <a:r>
              <a:rPr lang="en-US" altLang="zh-CN" sz="3200" dirty="0"/>
              <a:t>Interesting Themes Among NYC Hotels</a:t>
            </a:r>
            <a:endParaRPr lang="zh-CN" altLang="en-US" sz="3200" dirty="0"/>
          </a:p>
        </p:txBody>
      </p:sp>
      <p:sp>
        <p:nvSpPr>
          <p:cNvPr id="8" name="Content Placeholder 7"/>
          <p:cNvSpPr>
            <a:spLocks noGrp="1"/>
          </p:cNvSpPr>
          <p:nvPr>
            <p:ph idx="1"/>
          </p:nvPr>
        </p:nvSpPr>
        <p:spPr>
          <a:xfrm>
            <a:off x="685800" y="2352503"/>
            <a:ext cx="4289366" cy="4272742"/>
          </a:xfrm>
        </p:spPr>
        <p:txBody>
          <a:bodyPr>
            <a:normAutofit/>
          </a:bodyPr>
          <a:lstStyle/>
          <a:p>
            <a:r>
              <a:rPr lang="en-US" altLang="zh-CN" dirty="0"/>
              <a:t>At the moment, there are 1790 hotels listed for Paris, 1054 hotels for London, and 466 hotels in New York City. </a:t>
            </a:r>
          </a:p>
          <a:p>
            <a:r>
              <a:rPr lang="en-US" altLang="zh-CN" dirty="0"/>
              <a:t>Natural Language Processing (NLP) help to find groups of hotels that have an interesting theme. </a:t>
            </a:r>
          </a:p>
          <a:p>
            <a:r>
              <a:rPr lang="en-US" altLang="zh-CN" dirty="0"/>
              <a:t>It is a semi-automated process that can be scaled across many cities.</a:t>
            </a:r>
          </a:p>
        </p:txBody>
      </p:sp>
    </p:spTree>
    <p:extLst>
      <p:ext uri="{BB962C8B-B14F-4D97-AF65-F5344CB8AC3E}">
        <p14:creationId xmlns:p14="http://schemas.microsoft.com/office/powerpoint/2010/main" val="219580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8775" y="589369"/>
            <a:ext cx="9692640" cy="756459"/>
          </a:xfrm>
        </p:spPr>
        <p:txBody>
          <a:bodyPr/>
          <a:lstStyle/>
          <a:p>
            <a:r>
              <a:rPr lang="en-US" altLang="zh-CN" dirty="0"/>
              <a:t>Workflow</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065549354"/>
              </p:ext>
            </p:extLst>
          </p:nvPr>
        </p:nvGraphicFramePr>
        <p:xfrm>
          <a:off x="1420004" y="1677385"/>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p:cNvSpPr txBox="1"/>
          <p:nvPr/>
        </p:nvSpPr>
        <p:spPr>
          <a:xfrm>
            <a:off x="867017" y="2751264"/>
            <a:ext cx="1471353" cy="369332"/>
          </a:xfrm>
          <a:prstGeom prst="rect">
            <a:avLst/>
          </a:prstGeom>
          <a:noFill/>
        </p:spPr>
        <p:txBody>
          <a:bodyPr wrap="square" rtlCol="0">
            <a:spAutoFit/>
          </a:bodyPr>
          <a:lstStyle/>
          <a:p>
            <a:r>
              <a:rPr lang="en-US" altLang="zh-CN" dirty="0"/>
              <a:t>SegPhrase </a:t>
            </a:r>
            <a:endParaRPr lang="zh-CN" altLang="en-US" dirty="0"/>
          </a:p>
        </p:txBody>
      </p:sp>
      <p:sp>
        <p:nvSpPr>
          <p:cNvPr id="11" name="文本框 10"/>
          <p:cNvSpPr txBox="1"/>
          <p:nvPr/>
        </p:nvSpPr>
        <p:spPr>
          <a:xfrm>
            <a:off x="2575197" y="4864209"/>
            <a:ext cx="1986742" cy="646331"/>
          </a:xfrm>
          <a:prstGeom prst="rect">
            <a:avLst/>
          </a:prstGeom>
          <a:noFill/>
        </p:spPr>
        <p:txBody>
          <a:bodyPr wrap="square" rtlCol="0">
            <a:spAutoFit/>
          </a:bodyPr>
          <a:lstStyle/>
          <a:p>
            <a:r>
              <a:rPr lang="en-US" altLang="zh-CN" dirty="0"/>
              <a:t>Agglomerative clustering</a:t>
            </a:r>
            <a:endParaRPr lang="zh-CN" altLang="en-US" dirty="0"/>
          </a:p>
        </p:txBody>
      </p:sp>
      <p:sp>
        <p:nvSpPr>
          <p:cNvPr id="12" name="文本框 11"/>
          <p:cNvSpPr txBox="1"/>
          <p:nvPr/>
        </p:nvSpPr>
        <p:spPr>
          <a:xfrm>
            <a:off x="1839521" y="3825143"/>
            <a:ext cx="1471353" cy="369332"/>
          </a:xfrm>
          <a:prstGeom prst="rect">
            <a:avLst/>
          </a:prstGeom>
          <a:noFill/>
        </p:spPr>
        <p:txBody>
          <a:bodyPr wrap="square" rtlCol="0">
            <a:spAutoFit/>
          </a:bodyPr>
          <a:lstStyle/>
          <a:p>
            <a:r>
              <a:rPr lang="en-US" altLang="zh-CN" dirty="0"/>
              <a:t>Word2vec </a:t>
            </a:r>
            <a:endParaRPr lang="zh-CN" altLang="en-US" dirty="0"/>
          </a:p>
        </p:txBody>
      </p:sp>
      <p:cxnSp>
        <p:nvCxnSpPr>
          <p:cNvPr id="41" name="直接箭头连接符 40"/>
          <p:cNvCxnSpPr/>
          <p:nvPr/>
        </p:nvCxnSpPr>
        <p:spPr>
          <a:xfrm>
            <a:off x="2059912" y="2622620"/>
            <a:ext cx="2793442" cy="2813538"/>
          </a:xfrm>
          <a:prstGeom prst="straightConnector1">
            <a:avLst/>
          </a:prstGeom>
          <a:ln w="25400">
            <a:solidFill>
              <a:srgbClr val="30C0B2"/>
            </a:solidFill>
            <a:headEnd type="none" w="med" len="med"/>
            <a:tailEnd type="stealth" w="lg"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2267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85800" y="135241"/>
            <a:ext cx="4289367" cy="1849264"/>
          </a:xfrm>
        </p:spPr>
        <p:txBody>
          <a:bodyPr>
            <a:normAutofit/>
          </a:bodyPr>
          <a:lstStyle/>
          <a:p>
            <a:r>
              <a:rPr lang="en-US" altLang="zh-CN" sz="3200" dirty="0"/>
              <a:t>Raw Material To</a:t>
            </a:r>
            <a:br>
              <a:rPr lang="en-US" altLang="zh-CN" sz="3200" dirty="0"/>
            </a:br>
            <a:r>
              <a:rPr lang="en-US" altLang="zh-CN" sz="3200" dirty="0"/>
              <a:t>Phrases</a:t>
            </a:r>
            <a:endParaRPr lang="zh-CN" altLang="en-US" sz="3200" dirty="0"/>
          </a:p>
        </p:txBody>
      </p:sp>
      <p:sp>
        <p:nvSpPr>
          <p:cNvPr id="8" name="Content Placeholder 7"/>
          <p:cNvSpPr>
            <a:spLocks noGrp="1"/>
          </p:cNvSpPr>
          <p:nvPr>
            <p:ph idx="1"/>
          </p:nvPr>
        </p:nvSpPr>
        <p:spPr>
          <a:xfrm>
            <a:off x="685800" y="2352503"/>
            <a:ext cx="4734098" cy="4272742"/>
          </a:xfrm>
        </p:spPr>
        <p:txBody>
          <a:bodyPr>
            <a:normAutofit/>
          </a:bodyPr>
          <a:lstStyle/>
          <a:p>
            <a:r>
              <a:rPr lang="en-US" altLang="zh-CN" dirty="0"/>
              <a:t>Traditional NLP use “word to word” understanding base on frequency of words, but a single word is not expressive, and it is misleading often and often.</a:t>
            </a:r>
          </a:p>
          <a:p>
            <a:r>
              <a:rPr lang="en-US" altLang="zh-CN" dirty="0"/>
              <a:t>For example,  we can’t tell the “good” is the part of “good location” or simple a “good morning”.</a:t>
            </a:r>
          </a:p>
        </p:txBody>
      </p:sp>
      <p:pic>
        <p:nvPicPr>
          <p:cNvPr id="7" name="图片 6"/>
          <p:cNvPicPr>
            <a:picLocks noChangeAspect="1"/>
          </p:cNvPicPr>
          <p:nvPr/>
        </p:nvPicPr>
        <p:blipFill>
          <a:blip r:embed="rId2"/>
          <a:stretch>
            <a:fillRect/>
          </a:stretch>
        </p:blipFill>
        <p:spPr>
          <a:xfrm>
            <a:off x="6309360" y="1557165"/>
            <a:ext cx="4638675" cy="1590675"/>
          </a:xfrm>
          <a:prstGeom prst="rect">
            <a:avLst/>
          </a:prstGeom>
        </p:spPr>
      </p:pic>
      <p:pic>
        <p:nvPicPr>
          <p:cNvPr id="9" name="图片 8"/>
          <p:cNvPicPr>
            <a:picLocks noChangeAspect="1"/>
          </p:cNvPicPr>
          <p:nvPr/>
        </p:nvPicPr>
        <p:blipFill>
          <a:blip r:embed="rId3"/>
          <a:stretch>
            <a:fillRect/>
          </a:stretch>
        </p:blipFill>
        <p:spPr>
          <a:xfrm>
            <a:off x="6299835" y="3841417"/>
            <a:ext cx="4648200" cy="1485900"/>
          </a:xfrm>
          <a:prstGeom prst="rect">
            <a:avLst/>
          </a:prstGeom>
        </p:spPr>
      </p:pic>
    </p:spTree>
    <p:extLst>
      <p:ext uri="{BB962C8B-B14F-4D97-AF65-F5344CB8AC3E}">
        <p14:creationId xmlns:p14="http://schemas.microsoft.com/office/powerpoint/2010/main" val="356249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9347" y="160866"/>
            <a:ext cx="1856777" cy="28031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001" y="4093880"/>
            <a:ext cx="1883167" cy="26179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p:cNvPicPr>
            <a:picLocks noChangeAspect="1"/>
          </p:cNvPicPr>
          <p:nvPr/>
        </p:nvPicPr>
        <p:blipFill rotWithShape="1">
          <a:blip r:embed="rId2"/>
          <a:srcRect l="310" r="-312" b="44602"/>
          <a:stretch/>
        </p:blipFill>
        <p:spPr>
          <a:xfrm>
            <a:off x="175001" y="160866"/>
            <a:ext cx="3762123" cy="3772147"/>
          </a:xfrm>
          <a:custGeom>
            <a:avLst/>
            <a:gdLst>
              <a:gd name="connsiteX0" fmla="*/ 0 w 3762123"/>
              <a:gd name="connsiteY0" fmla="*/ 0 h 3772147"/>
              <a:gd name="connsiteX1" fmla="*/ 3762123 w 3762123"/>
              <a:gd name="connsiteY1" fmla="*/ 0 h 3772147"/>
              <a:gd name="connsiteX2" fmla="*/ 3762123 w 3762123"/>
              <a:gd name="connsiteY2" fmla="*/ 2803198 h 3772147"/>
              <a:gd name="connsiteX3" fmla="*/ 1898122 w 3762123"/>
              <a:gd name="connsiteY3" fmla="*/ 2803198 h 3772147"/>
              <a:gd name="connsiteX4" fmla="*/ 1898122 w 3762123"/>
              <a:gd name="connsiteY4" fmla="*/ 3772147 h 3772147"/>
              <a:gd name="connsiteX5" fmla="*/ 0 w 3762123"/>
              <a:gd name="connsiteY5" fmla="*/ 3772147 h 377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2123" h="3772147">
                <a:moveTo>
                  <a:pt x="0" y="0"/>
                </a:moveTo>
                <a:lnTo>
                  <a:pt x="3762123" y="0"/>
                </a:lnTo>
                <a:lnTo>
                  <a:pt x="3762123" y="2803198"/>
                </a:lnTo>
                <a:lnTo>
                  <a:pt x="1898122" y="2803198"/>
                </a:lnTo>
                <a:lnTo>
                  <a:pt x="1898122" y="3772147"/>
                </a:lnTo>
                <a:lnTo>
                  <a:pt x="0" y="3772147"/>
                </a:lnTo>
                <a:close/>
              </a:path>
            </a:pathLst>
          </a:custGeom>
        </p:spPr>
      </p:pic>
      <p:pic>
        <p:nvPicPr>
          <p:cNvPr id="7" name="图片 6"/>
          <p:cNvPicPr>
            <a:picLocks noChangeAspect="1"/>
          </p:cNvPicPr>
          <p:nvPr/>
        </p:nvPicPr>
        <p:blipFill rotWithShape="1">
          <a:blip r:embed="rId3"/>
          <a:srcRect l="1914" t="-585" r="7119"/>
          <a:stretch/>
        </p:blipFill>
        <p:spPr>
          <a:xfrm>
            <a:off x="2213536" y="3050116"/>
            <a:ext cx="3732588" cy="3586936"/>
          </a:xfrm>
          <a:prstGeom prst="rect">
            <a:avLst/>
          </a:prstGeom>
        </p:spPr>
      </p:pic>
      <p:sp>
        <p:nvSpPr>
          <p:cNvPr id="2" name="标题 1"/>
          <p:cNvSpPr>
            <a:spLocks noGrp="1"/>
          </p:cNvSpPr>
          <p:nvPr>
            <p:ph type="title"/>
          </p:nvPr>
        </p:nvSpPr>
        <p:spPr>
          <a:xfrm>
            <a:off x="6315076" y="365760"/>
            <a:ext cx="4639436" cy="1325562"/>
          </a:xfrm>
        </p:spPr>
        <p:txBody>
          <a:bodyPr>
            <a:normAutofit/>
          </a:bodyPr>
          <a:lstStyle/>
          <a:p>
            <a:r>
              <a:rPr lang="en-US" altLang="zh-CN" dirty="0"/>
              <a:t>Raw Material To</a:t>
            </a:r>
            <a:br>
              <a:rPr lang="en-US" altLang="zh-CN" dirty="0"/>
            </a:br>
            <a:r>
              <a:rPr lang="en-US" altLang="zh-CN" dirty="0"/>
              <a:t>Phrases</a:t>
            </a:r>
            <a:endParaRPr lang="zh-CN" altLang="en-US" dirty="0"/>
          </a:p>
        </p:txBody>
      </p:sp>
      <p:sp>
        <p:nvSpPr>
          <p:cNvPr id="8" name="Content Placeholder 7"/>
          <p:cNvSpPr>
            <a:spLocks noGrp="1"/>
          </p:cNvSpPr>
          <p:nvPr>
            <p:ph idx="1"/>
          </p:nvPr>
        </p:nvSpPr>
        <p:spPr>
          <a:xfrm>
            <a:off x="6315076" y="1828800"/>
            <a:ext cx="4677389" cy="4476750"/>
          </a:xfrm>
        </p:spPr>
        <p:txBody>
          <a:bodyPr>
            <a:normAutofit/>
          </a:bodyPr>
          <a:lstStyle/>
          <a:p>
            <a:pPr>
              <a:lnSpc>
                <a:spcPct val="85000"/>
              </a:lnSpc>
            </a:pPr>
            <a:r>
              <a:rPr lang="en-US" altLang="zh-CN" dirty="0"/>
              <a:t>Since single words aren’t very expressive, we wanted to find some good phrases in our review text. </a:t>
            </a:r>
          </a:p>
          <a:p>
            <a:pPr>
              <a:lnSpc>
                <a:spcPct val="85000"/>
              </a:lnSpc>
            </a:pPr>
            <a:r>
              <a:rPr lang="en-US" altLang="zh-CN" dirty="0"/>
              <a:t>We tried the approach “SegPhrase” from paper “Mining Quality Phrases from Massive Text Corpora”.</a:t>
            </a:r>
          </a:p>
          <a:p>
            <a:pPr>
              <a:lnSpc>
                <a:spcPct val="85000"/>
              </a:lnSpc>
            </a:pPr>
            <a:r>
              <a:rPr lang="en-US" altLang="zh-CN" dirty="0"/>
              <a:t>It is a multiple step process, but the output is that you get a large set of phrases, and a score on how likely it is to be a phrase. </a:t>
            </a:r>
          </a:p>
          <a:p>
            <a:pPr>
              <a:lnSpc>
                <a:spcPct val="85000"/>
              </a:lnSpc>
            </a:pPr>
            <a:r>
              <a:rPr lang="en-US" altLang="zh-CN" dirty="0"/>
              <a:t>We dubbed this score the “</a:t>
            </a:r>
            <a:r>
              <a:rPr lang="en-US" altLang="zh-CN" dirty="0" err="1"/>
              <a:t>phrasiness</a:t>
            </a:r>
            <a:r>
              <a:rPr lang="en-US" altLang="zh-CN" dirty="0"/>
              <a:t>” metric. </a:t>
            </a:r>
          </a:p>
          <a:p>
            <a:pPr>
              <a:lnSpc>
                <a:spcPct val="85000"/>
              </a:lnSpc>
            </a:pPr>
            <a:r>
              <a:rPr lang="en-US" altLang="zh-CN" dirty="0"/>
              <a:t>All of these are clear semantic concepts, not just a sequence of words that frequently co-occur. </a:t>
            </a:r>
          </a:p>
        </p:txBody>
      </p:sp>
    </p:spTree>
    <p:extLst>
      <p:ext uri="{BB962C8B-B14F-4D97-AF65-F5344CB8AC3E}">
        <p14:creationId xmlns:p14="http://schemas.microsoft.com/office/powerpoint/2010/main" val="229996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图片 8"/>
          <p:cNvPicPr>
            <a:picLocks noChangeAspect="1"/>
          </p:cNvPicPr>
          <p:nvPr/>
        </p:nvPicPr>
        <p:blipFill>
          <a:blip r:embed="rId2"/>
          <a:stretch>
            <a:fillRect/>
          </a:stretch>
        </p:blipFill>
        <p:spPr>
          <a:xfrm>
            <a:off x="633999" y="1657231"/>
            <a:ext cx="4019312" cy="3553798"/>
          </a:xfrm>
          <a:prstGeom prst="rect">
            <a:avLst/>
          </a:prstGeom>
        </p:spPr>
      </p:pic>
      <p:sp>
        <p:nvSpPr>
          <p:cNvPr id="2" name="标题 1"/>
          <p:cNvSpPr>
            <a:spLocks noGrp="1"/>
          </p:cNvSpPr>
          <p:nvPr>
            <p:ph type="title"/>
          </p:nvPr>
        </p:nvSpPr>
        <p:spPr>
          <a:xfrm>
            <a:off x="4965290" y="365760"/>
            <a:ext cx="5997678" cy="1325562"/>
          </a:xfrm>
        </p:spPr>
        <p:txBody>
          <a:bodyPr>
            <a:normAutofit/>
          </a:bodyPr>
          <a:lstStyle/>
          <a:p>
            <a:r>
              <a:rPr lang="en-US" altLang="zh-CN" dirty="0"/>
              <a:t>Word2vec Tricks</a:t>
            </a:r>
            <a:endParaRPr lang="zh-CN" altLang="en-US" dirty="0"/>
          </a:p>
        </p:txBody>
      </p:sp>
      <p:sp>
        <p:nvSpPr>
          <p:cNvPr id="8" name="Content Placeholder 7"/>
          <p:cNvSpPr>
            <a:spLocks noGrp="1"/>
          </p:cNvSpPr>
          <p:nvPr>
            <p:ph idx="1"/>
          </p:nvPr>
        </p:nvSpPr>
        <p:spPr>
          <a:xfrm>
            <a:off x="4965290" y="1828800"/>
            <a:ext cx="6015571" cy="4351337"/>
          </a:xfrm>
        </p:spPr>
        <p:txBody>
          <a:bodyPr>
            <a:normAutofit/>
          </a:bodyPr>
          <a:lstStyle/>
          <a:p>
            <a:r>
              <a:rPr lang="en-US" altLang="zh-CN" dirty="0"/>
              <a:t>We have a bunch of phrases, and many of them are very similar. These phrases … </a:t>
            </a:r>
          </a:p>
          <a:p>
            <a:endParaRPr lang="en-US" altLang="zh-CN" dirty="0"/>
          </a:p>
          <a:p>
            <a:r>
              <a:rPr lang="en-US" altLang="zh-CN" dirty="0"/>
              <a:t>Seem like a great basis for making a hotel collection. But they are mixed in with tens of thousands of other phrases. It would be very helpful to cluster the related phrases into groups. </a:t>
            </a:r>
          </a:p>
          <a:p>
            <a:r>
              <a:rPr lang="en-US" altLang="zh-CN" dirty="0"/>
              <a:t>But what features should we use to do the clustering? </a:t>
            </a:r>
          </a:p>
          <a:p>
            <a:r>
              <a:rPr lang="en-US" altLang="zh-CN" dirty="0"/>
              <a:t>We need a similarity metric that puts these phrases close to each other.</a:t>
            </a:r>
          </a:p>
          <a:p>
            <a:endParaRPr lang="en-US" altLang="zh-CN" dirty="0"/>
          </a:p>
        </p:txBody>
      </p:sp>
    </p:spTree>
    <p:extLst>
      <p:ext uri="{BB962C8B-B14F-4D97-AF65-F5344CB8AC3E}">
        <p14:creationId xmlns:p14="http://schemas.microsoft.com/office/powerpoint/2010/main" val="348283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4481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239052"/>
            <a:ext cx="3152881" cy="37498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8095" y="2874898"/>
            <a:ext cx="2577906" cy="37498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p:cNvPicPr>
            <a:picLocks noChangeAspect="1"/>
          </p:cNvPicPr>
          <p:nvPr/>
        </p:nvPicPr>
        <p:blipFill>
          <a:blip r:embed="rId2"/>
          <a:stretch>
            <a:fillRect/>
          </a:stretch>
        </p:blipFill>
        <p:spPr>
          <a:xfrm>
            <a:off x="906029" y="404042"/>
            <a:ext cx="1807350" cy="3419856"/>
          </a:xfrm>
          <a:prstGeom prst="rect">
            <a:avLst/>
          </a:prstGeom>
        </p:spPr>
      </p:pic>
      <p:pic>
        <p:nvPicPr>
          <p:cNvPr id="7" name="图片 6"/>
          <p:cNvPicPr>
            <a:picLocks noChangeAspect="1"/>
          </p:cNvPicPr>
          <p:nvPr/>
        </p:nvPicPr>
        <p:blipFill>
          <a:blip r:embed="rId3"/>
          <a:stretch>
            <a:fillRect/>
          </a:stretch>
        </p:blipFill>
        <p:spPr>
          <a:xfrm>
            <a:off x="3942065" y="3039888"/>
            <a:ext cx="1729966" cy="3419856"/>
          </a:xfrm>
          <a:prstGeom prst="rect">
            <a:avLst/>
          </a:prstGeom>
        </p:spPr>
      </p:pic>
      <p:sp>
        <p:nvSpPr>
          <p:cNvPr id="41" name="Rectangle 4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3793" y="239052"/>
            <a:ext cx="2582207" cy="24749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4154694"/>
            <a:ext cx="3152881" cy="247004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578079" y="365760"/>
            <a:ext cx="4440488" cy="1805940"/>
          </a:xfrm>
        </p:spPr>
        <p:txBody>
          <a:bodyPr>
            <a:normAutofit/>
          </a:bodyPr>
          <a:lstStyle/>
          <a:p>
            <a:r>
              <a:rPr lang="en-US" altLang="zh-CN" sz="4000"/>
              <a:t>Word2vec Tricks</a:t>
            </a:r>
            <a:endParaRPr lang="zh-CN" altLang="en-US" sz="4000"/>
          </a:p>
        </p:txBody>
      </p:sp>
      <p:sp>
        <p:nvSpPr>
          <p:cNvPr id="8" name="Content Placeholder 7"/>
          <p:cNvSpPr>
            <a:spLocks noGrp="1"/>
          </p:cNvSpPr>
          <p:nvPr>
            <p:ph idx="1"/>
          </p:nvPr>
        </p:nvSpPr>
        <p:spPr>
          <a:xfrm>
            <a:off x="6578079" y="2314574"/>
            <a:ext cx="4429455" cy="4223877"/>
          </a:xfrm>
        </p:spPr>
        <p:txBody>
          <a:bodyPr>
            <a:normAutofit/>
          </a:bodyPr>
          <a:lstStyle/>
          <a:p>
            <a:r>
              <a:rPr lang="en-US" altLang="zh-CN" dirty="0"/>
              <a:t>The word2vec algorithm from </a:t>
            </a:r>
            <a:r>
              <a:rPr lang="en-US" altLang="zh-CN" dirty="0" err="1"/>
              <a:t>Mikolov</a:t>
            </a:r>
            <a:r>
              <a:rPr lang="en-US" altLang="zh-CN" dirty="0"/>
              <a:t> and other Google researchers is perfect for this case. </a:t>
            </a:r>
          </a:p>
          <a:p>
            <a:r>
              <a:rPr lang="en-US" altLang="zh-CN" dirty="0"/>
              <a:t>Given a corpus of text, it maps each word into a numerical vector of say 100 dimensions. </a:t>
            </a:r>
          </a:p>
          <a:p>
            <a:r>
              <a:rPr lang="en-US" altLang="zh-CN" dirty="0"/>
              <a:t>The mapping is done in a way that put words that are used in a similar way in the corpus are near each other in the vector space.</a:t>
            </a:r>
          </a:p>
        </p:txBody>
      </p:sp>
    </p:spTree>
    <p:extLst>
      <p:ext uri="{BB962C8B-B14F-4D97-AF65-F5344CB8AC3E}">
        <p14:creationId xmlns:p14="http://schemas.microsoft.com/office/powerpoint/2010/main" val="517845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7598664" y="2292569"/>
            <a:ext cx="3304622" cy="2921883"/>
          </a:xfrm>
          <a:prstGeom prst="rect">
            <a:avLst/>
          </a:prstGeom>
        </p:spPr>
      </p:pic>
      <p:sp>
        <p:nvSpPr>
          <p:cNvPr id="2" name="标题 1"/>
          <p:cNvSpPr>
            <a:spLocks noGrp="1"/>
          </p:cNvSpPr>
          <p:nvPr>
            <p:ph type="title"/>
          </p:nvPr>
        </p:nvSpPr>
        <p:spPr>
          <a:xfrm>
            <a:off x="1261872" y="365760"/>
            <a:ext cx="9692640" cy="1325562"/>
          </a:xfrm>
        </p:spPr>
        <p:txBody>
          <a:bodyPr>
            <a:normAutofit/>
          </a:bodyPr>
          <a:lstStyle/>
          <a:p>
            <a:br>
              <a:rPr lang="en-US" altLang="zh-CN"/>
            </a:br>
            <a:r>
              <a:rPr lang="en-US" altLang="zh-CN"/>
              <a:t>Clustering Phrases Into Tight Topics</a:t>
            </a:r>
            <a:endParaRPr lang="zh-CN" altLang="en-US"/>
          </a:p>
        </p:txBody>
      </p:sp>
      <p:sp>
        <p:nvSpPr>
          <p:cNvPr id="8" name="Content Placeholder 7"/>
          <p:cNvSpPr>
            <a:spLocks noGrp="1"/>
          </p:cNvSpPr>
          <p:nvPr>
            <p:ph idx="1"/>
          </p:nvPr>
        </p:nvSpPr>
        <p:spPr>
          <a:xfrm>
            <a:off x="1261872" y="1828800"/>
            <a:ext cx="5852160" cy="4351337"/>
          </a:xfrm>
        </p:spPr>
        <p:txBody>
          <a:bodyPr>
            <a:normAutofit/>
          </a:bodyPr>
          <a:lstStyle/>
          <a:p>
            <a:pPr marL="0" indent="0" fontAlgn="base">
              <a:lnSpc>
                <a:spcPct val="85000"/>
              </a:lnSpc>
              <a:buNone/>
            </a:pPr>
            <a:endParaRPr lang="en-US" altLang="zh-CN" sz="1500" dirty="0"/>
          </a:p>
          <a:p>
            <a:pPr fontAlgn="base">
              <a:lnSpc>
                <a:spcPct val="85000"/>
              </a:lnSpc>
            </a:pPr>
            <a:r>
              <a:rPr lang="en-US" altLang="zh-CN" sz="1500" dirty="0"/>
              <a:t>Usually, in a clustering problem we are interested in all of the clusters. </a:t>
            </a:r>
          </a:p>
          <a:p>
            <a:pPr fontAlgn="base">
              <a:lnSpc>
                <a:spcPct val="85000"/>
              </a:lnSpc>
            </a:pPr>
            <a:r>
              <a:rPr lang="en-US" altLang="zh-CN" sz="1500" dirty="0"/>
              <a:t>Here, we have a slightly different situation. We want to group similar keywords into very focused groups, like our “view of central park” phrases one the right. </a:t>
            </a:r>
          </a:p>
          <a:p>
            <a:pPr fontAlgn="base">
              <a:lnSpc>
                <a:spcPct val="85000"/>
              </a:lnSpc>
            </a:pPr>
            <a:r>
              <a:rPr lang="en-US" altLang="zh-CN" sz="1500" dirty="0"/>
              <a:t>We chose the agglomerative clustering </a:t>
            </a:r>
            <a:r>
              <a:rPr lang="en-US" altLang="zh-CN" sz="1500" dirty="0" err="1"/>
              <a:t>routine.Agglomerative</a:t>
            </a:r>
            <a:r>
              <a:rPr lang="en-US" altLang="zh-CN" sz="1500" dirty="0"/>
              <a:t> clustering starts with each phrase in its own cluster, so we have N clusters of size 1. It then goes through and tries to combine each pair of current clusters into a new combined one. </a:t>
            </a:r>
          </a:p>
        </p:txBody>
      </p:sp>
    </p:spTree>
    <p:extLst>
      <p:ext uri="{BB962C8B-B14F-4D97-AF65-F5344CB8AC3E}">
        <p14:creationId xmlns:p14="http://schemas.microsoft.com/office/powerpoint/2010/main" val="220162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engineering.tripadvisor.com/wp-content/uploads/2015/10/cs.cluste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486" y="118111"/>
            <a:ext cx="9896513" cy="48529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7"/>
          <p:cNvSpPr>
            <a:spLocks noGrp="1"/>
          </p:cNvSpPr>
          <p:nvPr>
            <p:ph idx="1"/>
          </p:nvPr>
        </p:nvSpPr>
        <p:spPr>
          <a:xfrm>
            <a:off x="773085" y="4912822"/>
            <a:ext cx="9285316" cy="1612670"/>
          </a:xfrm>
        </p:spPr>
        <p:txBody>
          <a:bodyPr>
            <a:normAutofit fontScale="70000" lnSpcReduction="20000"/>
          </a:bodyPr>
          <a:lstStyle/>
          <a:p>
            <a:pPr fontAlgn="base"/>
            <a:r>
              <a:rPr lang="en-US" altLang="zh-CN" dirty="0"/>
              <a:t>Let’s look at an example for our New York city hotel data. We chose 18 phrases, such that they formed some natural clusters. There are 4 keywords about the view, 6 about being comfortable, 2 about the wi-fi, 1 about breakfast, 3 about friendly staff, and 2 about feeling safe. </a:t>
            </a:r>
          </a:p>
          <a:p>
            <a:pPr fontAlgn="base"/>
            <a:r>
              <a:rPr lang="en-US" altLang="zh-CN" dirty="0"/>
              <a:t>With luck, the phrases should be clustered into these natural clusters at some point. Here is the clustering, with the natural clusters shown as different colors.</a:t>
            </a:r>
          </a:p>
          <a:p>
            <a:pPr fontAlgn="base"/>
            <a:r>
              <a:rPr lang="en-US" altLang="zh-CN" dirty="0"/>
              <a:t>The score of the combined cluster is the maximum of the distances between every pair of phrases in the combined cluster. </a:t>
            </a:r>
          </a:p>
          <a:p>
            <a:pPr fontAlgn="base"/>
            <a:endParaRPr lang="en-US" altLang="zh-CN" dirty="0"/>
          </a:p>
          <a:p>
            <a:pPr fontAlgn="base"/>
            <a:endParaRPr lang="en-US" altLang="zh-CN" dirty="0"/>
          </a:p>
        </p:txBody>
      </p:sp>
    </p:spTree>
    <p:extLst>
      <p:ext uri="{BB962C8B-B14F-4D97-AF65-F5344CB8AC3E}">
        <p14:creationId xmlns:p14="http://schemas.microsoft.com/office/powerpoint/2010/main" val="74010593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TM03457515[[fn=视图]]</Template>
  <TotalTime>768</TotalTime>
  <Words>907</Words>
  <Application>Microsoft Office PowerPoint</Application>
  <PresentationFormat>宽屏</PresentationFormat>
  <Paragraphs>70</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宋体</vt:lpstr>
      <vt:lpstr>Arial</vt:lpstr>
      <vt:lpstr>Century Schoolbook</vt:lpstr>
      <vt:lpstr>Wingdings 2</vt:lpstr>
      <vt:lpstr>View</vt:lpstr>
      <vt:lpstr>NLP IN HOTEL REVIEWS</vt:lpstr>
      <vt:lpstr>Extract  Interesting Themes Among NYC Hotels</vt:lpstr>
      <vt:lpstr>Workflow</vt:lpstr>
      <vt:lpstr>Raw Material To Phrases</vt:lpstr>
      <vt:lpstr>Raw Material To Phrases</vt:lpstr>
      <vt:lpstr>Word2vec Tricks</vt:lpstr>
      <vt:lpstr>Word2vec Tricks</vt:lpstr>
      <vt:lpstr> Clustering Phrases Into Tight Topics</vt:lpstr>
      <vt:lpstr>PowerPoint 演示文稿</vt:lpstr>
      <vt:lpstr> The Human Curation  Post-Process</vt:lpstr>
      <vt:lpstr> Some Interesting Collections</vt:lpstr>
      <vt:lpstr>The Final Output</vt:lpstr>
      <vt:lpstr>The Analysis of Variance</vt:lpstr>
      <vt:lpstr>The Analysis of Variance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IN HOTEL REVIEWS</dc:title>
  <dc:creator>Ted Zhao</dc:creator>
  <cp:lastModifiedBy>Ted Zhao</cp:lastModifiedBy>
  <cp:revision>50</cp:revision>
  <dcterms:created xsi:type="dcterms:W3CDTF">2016-12-15T02:00:32Z</dcterms:created>
  <dcterms:modified xsi:type="dcterms:W3CDTF">2016-12-25T13:10:08Z</dcterms:modified>
</cp:coreProperties>
</file>