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59" r:id="rId7"/>
    <p:sldId id="260" r:id="rId8"/>
    <p:sldId id="261" r:id="rId9"/>
    <p:sldId id="262" r:id="rId10"/>
    <p:sldId id="263" r:id="rId11"/>
    <p:sldId id="282" r:id="rId12"/>
    <p:sldId id="266" r:id="rId13"/>
    <p:sldId id="267" r:id="rId14"/>
    <p:sldId id="268" r:id="rId15"/>
    <p:sldId id="281"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6/19/2015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11</a:t>
            </a:r>
            <a:endParaRPr lang="en-US" dirty="0"/>
          </a:p>
        </p:txBody>
      </p:sp>
      <p:sp>
        <p:nvSpPr>
          <p:cNvPr id="3" name="Subtitle 2"/>
          <p:cNvSpPr>
            <a:spLocks noGrp="1"/>
          </p:cNvSpPr>
          <p:nvPr>
            <p:ph type="subTitle" idx="1"/>
          </p:nvPr>
        </p:nvSpPr>
        <p:spPr/>
        <p:txBody>
          <a:bodyPr/>
          <a:lstStyle/>
          <a:p>
            <a:r>
              <a:rPr lang="en-US" dirty="0" smtClean="0"/>
              <a:t>Networking </a:t>
            </a:r>
            <a:r>
              <a:rPr lang="en-US" dirty="0" smtClean="0"/>
              <a:t>Part 2</a:t>
            </a:r>
            <a:endParaRPr lang="en-US" dirty="0"/>
          </a:p>
        </p:txBody>
      </p:sp>
    </p:spTree>
    <p:extLst>
      <p:ext uri="{BB962C8B-B14F-4D97-AF65-F5344CB8AC3E}">
        <p14:creationId xmlns:p14="http://schemas.microsoft.com/office/powerpoint/2010/main" val="21639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a:xfrm>
            <a:off x="1024128" y="2285999"/>
            <a:ext cx="9720073" cy="4154129"/>
          </a:xfrm>
        </p:spPr>
        <p:txBody>
          <a:bodyPr>
            <a:normAutofit lnSpcReduction="10000"/>
          </a:bodyPr>
          <a:lstStyle/>
          <a:p>
            <a:r>
              <a:rPr lang="en-US" dirty="0" smtClean="0"/>
              <a:t>The last step is to either call </a:t>
            </a:r>
            <a:r>
              <a:rPr lang="en-US" dirty="0" err="1" smtClean="0">
                <a:latin typeface="Courier New" panose="02070309020205020404" pitchFamily="49" charset="0"/>
                <a:cs typeface="Courier New" panose="02070309020205020404" pitchFamily="49" charset="0"/>
              </a:rPr>
              <a:t>handle_request</a:t>
            </a:r>
            <a:r>
              <a:rPr lang="en-US" dirty="0" smtClean="0">
                <a:latin typeface="Courier New" panose="02070309020205020404" pitchFamily="49" charset="0"/>
                <a:cs typeface="Courier New" panose="02070309020205020404" pitchFamily="49" charset="0"/>
              </a:rPr>
              <a:t>()</a:t>
            </a:r>
            <a:r>
              <a:rPr lang="en-US" dirty="0" smtClean="0"/>
              <a:t> to process one request or </a:t>
            </a:r>
            <a:r>
              <a:rPr lang="en-US" dirty="0" err="1" smtClean="0">
                <a:latin typeface="Courier New" panose="02070309020205020404" pitchFamily="49" charset="0"/>
                <a:cs typeface="Courier New" panose="02070309020205020404" pitchFamily="49" charset="0"/>
              </a:rPr>
              <a:t>serve_forever</a:t>
            </a:r>
            <a:r>
              <a:rPr lang="en-US" dirty="0" smtClean="0">
                <a:latin typeface="Courier New" panose="02070309020205020404" pitchFamily="49" charset="0"/>
                <a:cs typeface="Courier New" panose="02070309020205020404" pitchFamily="49" charset="0"/>
              </a:rPr>
              <a:t>()</a:t>
            </a:r>
            <a:r>
              <a:rPr lang="en-US" dirty="0" smtClean="0"/>
              <a:t> to handle requests as they come in.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we have a </a:t>
            </a:r>
            <a:r>
              <a:rPr lang="en-US" dirty="0" err="1" smtClean="0"/>
              <a:t>SocketServer</a:t>
            </a:r>
            <a:r>
              <a:rPr lang="en-US" dirty="0" smtClean="0"/>
              <a:t> equivalent to the raw socket server shown earlier in the lecture. This includes the ability to only handle one connection at a time.</a:t>
            </a:r>
            <a:endParaRPr lang="en-US" dirty="0"/>
          </a:p>
        </p:txBody>
      </p:sp>
      <p:sp>
        <p:nvSpPr>
          <p:cNvPr id="4" name="Rectangle 3"/>
          <p:cNvSpPr/>
          <p:nvPr/>
        </p:nvSpPr>
        <p:spPr>
          <a:xfrm>
            <a:off x="1160205" y="3174295"/>
            <a:ext cx="10235381" cy="2246769"/>
          </a:xfrm>
          <a:prstGeom prst="rect">
            <a:avLst/>
          </a:prstGeom>
        </p:spPr>
        <p:txBody>
          <a:bodyPr wrap="square">
            <a:spAutoFit/>
          </a:bodyPr>
          <a:lstStyle/>
          <a:p>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9999</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Create the server, binding to localhost on port 9999</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server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SocketServer</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TCPServer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MyTCPHandler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Activate the server; this will keep running until you</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interrupt the program with Ctrl-C</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server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serve_forever</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194297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a:xfrm>
            <a:off x="1024128" y="2286000"/>
            <a:ext cx="9447227" cy="4023360"/>
          </a:xfrm>
        </p:spPr>
        <p:txBody>
          <a:bodyPr/>
          <a:lstStyle/>
          <a:p>
            <a:r>
              <a:rPr lang="en-US" dirty="0" smtClean="0"/>
              <a:t>My new server object has the following attributes available:</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server.server_address</a:t>
            </a:r>
            <a:r>
              <a:rPr lang="en-US" dirty="0" smtClean="0"/>
              <a:t> – the address on which the server is listening.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server.request_queue_size</a:t>
            </a:r>
            <a:r>
              <a:rPr lang="en-US" dirty="0" smtClean="0"/>
              <a:t> – the number of incoming connections to queue. Default is 5.</a:t>
            </a:r>
          </a:p>
          <a:p>
            <a:pPr>
              <a:buFont typeface="Arial" panose="020B0604020202020204" pitchFamily="34" charset="0"/>
              <a:buChar char="•"/>
            </a:pPr>
            <a:r>
              <a:rPr lang="en-US" dirty="0"/>
              <a:t> </a:t>
            </a:r>
            <a:r>
              <a:rPr lang="en-US" dirty="0" smtClean="0"/>
              <a:t>and many others. But the point is that we don’t need to worry about these details – </a:t>
            </a:r>
            <a:r>
              <a:rPr lang="en-US" dirty="0" err="1" smtClean="0"/>
              <a:t>SocketServer</a:t>
            </a:r>
            <a:r>
              <a:rPr lang="en-US" dirty="0" smtClean="0"/>
              <a:t> does it for us. </a:t>
            </a:r>
          </a:p>
          <a:p>
            <a:pPr marL="0" indent="0">
              <a:buNone/>
            </a:pPr>
            <a:endParaRPr lang="en-US" dirty="0" smtClean="0"/>
          </a:p>
        </p:txBody>
      </p:sp>
    </p:spTree>
    <p:extLst>
      <p:ext uri="{BB962C8B-B14F-4D97-AF65-F5344CB8AC3E}">
        <p14:creationId xmlns:p14="http://schemas.microsoft.com/office/powerpoint/2010/main" val="335729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a:xfrm>
            <a:off x="1024128" y="2285999"/>
            <a:ext cx="9720073" cy="4291781"/>
          </a:xfrm>
        </p:spPr>
        <p:txBody>
          <a:bodyPr>
            <a:normAutofit/>
          </a:bodyPr>
          <a:lstStyle/>
          <a:p>
            <a:r>
              <a:rPr lang="en-US" dirty="0" smtClean="0"/>
              <a:t>Of course, we want to be able to handle more than one connection at a time. Luckily, the </a:t>
            </a:r>
            <a:r>
              <a:rPr lang="en-US" dirty="0" err="1" smtClean="0"/>
              <a:t>SocketServer</a:t>
            </a:r>
            <a:r>
              <a:rPr lang="en-US" dirty="0" smtClean="0"/>
              <a:t> module makes this very easy. </a:t>
            </a:r>
          </a:p>
          <a:p>
            <a:r>
              <a:rPr lang="en-US" dirty="0" err="1" smtClean="0"/>
              <a:t>SocketServer</a:t>
            </a:r>
            <a:r>
              <a:rPr lang="en-US" dirty="0" smtClean="0"/>
              <a:t> also defines a mix-in class called </a:t>
            </a:r>
            <a:r>
              <a:rPr lang="en-US" dirty="0" err="1" smtClean="0">
                <a:latin typeface="Courier New" panose="02070309020205020404" pitchFamily="49" charset="0"/>
                <a:cs typeface="Courier New" panose="02070309020205020404" pitchFamily="49" charset="0"/>
              </a:rPr>
              <a:t>ThreadingMixIn</a:t>
            </a:r>
            <a:r>
              <a:rPr lang="en-US" dirty="0" smtClean="0"/>
              <a:t>. Mix-in classes are essentially classes that only exist to be inherited with other classes. They are not meant to be used on their own.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Now we have a custom TCP server that supports threading. Note that the </a:t>
            </a:r>
            <a:r>
              <a:rPr lang="en-US" dirty="0" err="1" smtClean="0">
                <a:latin typeface="Courier New" panose="02070309020205020404" pitchFamily="49" charset="0"/>
                <a:cs typeface="Courier New" panose="02070309020205020404" pitchFamily="49" charset="0"/>
              </a:rPr>
              <a:t>ThreadingMixIn</a:t>
            </a:r>
            <a:r>
              <a:rPr lang="en-US" dirty="0" smtClean="0"/>
              <a:t> class should always be inherited first as it overrides a method in the </a:t>
            </a:r>
            <a:r>
              <a:rPr lang="en-US" dirty="0" err="1" smtClean="0">
                <a:latin typeface="Courier New" panose="02070309020205020404" pitchFamily="49" charset="0"/>
                <a:cs typeface="Courier New" panose="02070309020205020404" pitchFamily="49" charset="0"/>
              </a:rPr>
              <a:t>TCPServer</a:t>
            </a:r>
            <a:r>
              <a:rPr lang="en-US" dirty="0" smtClean="0"/>
              <a:t> class. </a:t>
            </a:r>
            <a:endParaRPr lang="en-US" dirty="0"/>
          </a:p>
        </p:txBody>
      </p:sp>
      <p:sp>
        <p:nvSpPr>
          <p:cNvPr id="4" name="Rectangle 3"/>
          <p:cNvSpPr/>
          <p:nvPr/>
        </p:nvSpPr>
        <p:spPr>
          <a:xfrm>
            <a:off x="737419" y="4297680"/>
            <a:ext cx="11021961" cy="92333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SocketServer</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ThreadedTCPServer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SocketServer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ThreadingMixIn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SocketServer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TCPServer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pass</a:t>
            </a:r>
            <a:r>
              <a:rPr lang="en-US" dirty="0" smtClean="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76221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4" name="Rectangle 3"/>
          <p:cNvSpPr/>
          <p:nvPr/>
        </p:nvSpPr>
        <p:spPr>
          <a:xfrm>
            <a:off x="403121" y="2389434"/>
            <a:ext cx="11552905" cy="3893374"/>
          </a:xfrm>
          <a:prstGeom prst="rect">
            <a:avLst/>
          </a:prstGeom>
        </p:spPr>
        <p:txBody>
          <a:bodyPr wrap="square">
            <a:spAutoFit/>
          </a:bodyPr>
          <a:lstStyle/>
          <a:p>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SocketServer</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class</a:t>
            </a:r>
            <a:r>
              <a:rPr lang="en-US" sz="1900" dirty="0" smtClean="0">
                <a:solidFill>
                  <a:srgbClr val="FFFFFF"/>
                </a:solidFill>
                <a:latin typeface="Courier New" panose="02070309020205020404" pitchFamily="49" charset="0"/>
              </a:rPr>
              <a:t> </a:t>
            </a:r>
            <a:r>
              <a:rPr lang="en-US" sz="1900" b="1" dirty="0" err="1">
                <a:solidFill>
                  <a:srgbClr val="FFFFFF"/>
                </a:solidFill>
                <a:latin typeface="Courier New" panose="02070309020205020404" pitchFamily="49" charset="0"/>
              </a:rPr>
              <a:t>ThreadedTCPServer</a:t>
            </a:r>
            <a:r>
              <a:rPr lang="en-US" sz="1900" b="1" dirty="0">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SocketServer</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ThreadingMixIn</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SocketServer</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TCPServer</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t>
            </a:r>
            <a:r>
              <a:rPr lang="en-US" sz="1900" b="1" dirty="0" smtClean="0">
                <a:solidFill>
                  <a:srgbClr val="FF6600"/>
                </a:solidFill>
                <a:latin typeface="Courier New" panose="02070309020205020404" pitchFamily="49" charset="0"/>
              </a:rPr>
              <a:t>pass</a:t>
            </a:r>
            <a:r>
              <a:rPr lang="en-US" sz="1900" dirty="0" smtClean="0">
                <a:solidFill>
                  <a:srgbClr val="FFFFFF"/>
                </a:solidFill>
                <a:latin typeface="Courier New" panose="02070309020205020404" pitchFamily="49" charset="0"/>
              </a:rPr>
              <a:t>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if</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__name__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"__main__"</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HOST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PORT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"localhost"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99CC99"/>
                </a:solidFill>
                <a:latin typeface="Courier New" panose="02070309020205020404" pitchFamily="49" charset="0"/>
              </a:rPr>
              <a:t>9000</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server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ThreadedTCPServer</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HOST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PORT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smtClean="0">
                <a:solidFill>
                  <a:srgbClr val="FFFFFF"/>
                </a:solidFill>
                <a:latin typeface="Courier New" panose="02070309020205020404" pitchFamily="49" charset="0"/>
              </a:rPr>
              <a:t>MyTCPHandler</a:t>
            </a:r>
            <a:r>
              <a:rPr lang="en-US" sz="1900" b="1" dirty="0" smtClean="0">
                <a:solidFill>
                  <a:srgbClr val="FFCC00"/>
                </a:solidFill>
                <a:latin typeface="Courier New" panose="02070309020205020404" pitchFamily="49" charset="0"/>
              </a:rPr>
              <a:t>)</a:t>
            </a:r>
            <a:br>
              <a:rPr lang="en-US" sz="1900" b="1" dirty="0" smtClean="0">
                <a:solidFill>
                  <a:srgbClr val="FFCC00"/>
                </a:solidFill>
                <a:latin typeface="Courier New" panose="02070309020205020404" pitchFamily="49" charset="0"/>
              </a:rPr>
            </a:br>
            <a:r>
              <a:rPr lang="en-US" sz="1900" b="1" dirty="0" smtClean="0">
                <a:solidFill>
                  <a:srgbClr val="FFCC00"/>
                </a:solidFill>
                <a:latin typeface="Courier New" panose="02070309020205020404" pitchFamily="49" charset="0"/>
              </a:rPr>
              <a:t>   </a:t>
            </a:r>
            <a:r>
              <a:rPr lang="en-US" sz="1900" dirty="0" smtClean="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server</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serve_forever</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t>
            </a:r>
            <a:r>
              <a:rPr lang="en-US" sz="1900" i="1" dirty="0" smtClean="0">
                <a:solidFill>
                  <a:srgbClr val="00FF00"/>
                </a:solidFill>
                <a:latin typeface="Courier New" panose="02070309020205020404" pitchFamily="49" charset="0"/>
              </a:rPr>
              <a:t># </a:t>
            </a:r>
            <a:r>
              <a:rPr lang="en-US" sz="1900" i="1" dirty="0">
                <a:solidFill>
                  <a:srgbClr val="00FF00"/>
                </a:solidFill>
                <a:latin typeface="Courier New" panose="02070309020205020404" pitchFamily="49" charset="0"/>
              </a:rPr>
              <a:t>Alternatively, start a thread with the server which </a:t>
            </a:r>
            <a:r>
              <a:rPr lang="en-US" sz="1900" i="1" dirty="0" smtClean="0">
                <a:solidFill>
                  <a:srgbClr val="00FF00"/>
                </a:solidFill>
                <a:latin typeface="Courier New" panose="02070309020205020404" pitchFamily="49" charset="0"/>
              </a:rPr>
              <a:t/>
            </a:r>
            <a:br>
              <a:rPr lang="en-US" sz="1900" i="1" dirty="0" smtClean="0">
                <a:solidFill>
                  <a:srgbClr val="00FF00"/>
                </a:solidFill>
                <a:latin typeface="Courier New" panose="02070309020205020404" pitchFamily="49" charset="0"/>
              </a:rPr>
            </a:br>
            <a:r>
              <a:rPr lang="en-US" sz="1900" i="1" dirty="0" smtClean="0">
                <a:solidFill>
                  <a:srgbClr val="00FF00"/>
                </a:solidFill>
                <a:latin typeface="Courier New" panose="02070309020205020404" pitchFamily="49" charset="0"/>
              </a:rPr>
              <a:t>    # </a:t>
            </a:r>
            <a:r>
              <a:rPr lang="en-US" sz="1900" i="1" dirty="0">
                <a:solidFill>
                  <a:srgbClr val="00FF00"/>
                </a:solidFill>
                <a:latin typeface="Courier New" panose="02070309020205020404" pitchFamily="49" charset="0"/>
              </a:rPr>
              <a:t>will then start one for each request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t>
            </a:r>
            <a:r>
              <a:rPr lang="en-US" sz="1900" i="1" dirty="0" smtClean="0">
                <a:solidFill>
                  <a:srgbClr val="00FF00"/>
                </a:solidFill>
                <a:latin typeface="Courier New" panose="02070309020205020404" pitchFamily="49" charset="0"/>
              </a:rPr>
              <a:t># </a:t>
            </a:r>
            <a:r>
              <a:rPr lang="en-US" sz="1900" i="1" dirty="0" err="1">
                <a:solidFill>
                  <a:srgbClr val="00FF00"/>
                </a:solidFill>
                <a:latin typeface="Courier New" panose="02070309020205020404" pitchFamily="49" charset="0"/>
              </a:rPr>
              <a:t>server_thread</a:t>
            </a:r>
            <a:r>
              <a:rPr lang="en-US" sz="1900" i="1" dirty="0">
                <a:solidFill>
                  <a:srgbClr val="00FF00"/>
                </a:solidFill>
                <a:latin typeface="Courier New" panose="02070309020205020404" pitchFamily="49" charset="0"/>
              </a:rPr>
              <a:t> = </a:t>
            </a:r>
            <a:r>
              <a:rPr lang="en-US" sz="1900" i="1" dirty="0" err="1">
                <a:solidFill>
                  <a:srgbClr val="00FF00"/>
                </a:solidFill>
                <a:latin typeface="Courier New" panose="02070309020205020404" pitchFamily="49" charset="0"/>
              </a:rPr>
              <a:t>threading.Thread</a:t>
            </a:r>
            <a:r>
              <a:rPr lang="en-US" sz="1900" i="1" dirty="0">
                <a:solidFill>
                  <a:srgbClr val="00FF00"/>
                </a:solidFill>
                <a:latin typeface="Courier New" panose="02070309020205020404" pitchFamily="49" charset="0"/>
              </a:rPr>
              <a:t>(target=</a:t>
            </a:r>
            <a:r>
              <a:rPr lang="en-US" sz="1900" i="1" dirty="0" err="1">
                <a:solidFill>
                  <a:srgbClr val="00FF00"/>
                </a:solidFill>
                <a:latin typeface="Courier New" panose="02070309020205020404" pitchFamily="49" charset="0"/>
              </a:rPr>
              <a:t>server.serve_forever</a:t>
            </a:r>
            <a:r>
              <a:rPr lang="en-US" sz="1900" i="1" dirty="0">
                <a:solidFill>
                  <a:srgbClr val="00FF00"/>
                </a:solidFill>
                <a:latin typeface="Courier New" panose="02070309020205020404" pitchFamily="49" charset="0"/>
              </a:rPr>
              <a:t>) </a:t>
            </a:r>
            <a:r>
              <a:rPr lang="en-US" sz="1900" i="1" dirty="0" smtClean="0">
                <a:solidFill>
                  <a:srgbClr val="00FF00"/>
                </a:solidFill>
                <a:latin typeface="Courier New" panose="02070309020205020404" pitchFamily="49" charset="0"/>
              </a:rPr>
              <a:t/>
            </a:r>
            <a:br>
              <a:rPr lang="en-US" sz="1900" i="1" dirty="0" smtClean="0">
                <a:solidFill>
                  <a:srgbClr val="00FF00"/>
                </a:solidFill>
                <a:latin typeface="Courier New" panose="02070309020205020404" pitchFamily="49" charset="0"/>
              </a:rPr>
            </a:br>
            <a:r>
              <a:rPr lang="en-US" sz="1900" i="1" dirty="0" smtClean="0">
                <a:solidFill>
                  <a:srgbClr val="00FF00"/>
                </a:solidFill>
                <a:latin typeface="Courier New" panose="02070309020205020404" pitchFamily="49" charset="0"/>
              </a:rPr>
              <a:t>    # </a:t>
            </a:r>
            <a:r>
              <a:rPr lang="en-US" sz="1900" i="1" dirty="0" err="1">
                <a:solidFill>
                  <a:srgbClr val="00FF00"/>
                </a:solidFill>
                <a:latin typeface="Courier New" panose="02070309020205020404" pitchFamily="49" charset="0"/>
              </a:rPr>
              <a:t>server_thread.start</a:t>
            </a:r>
            <a:r>
              <a:rPr lang="en-US" sz="1900" i="1" dirty="0">
                <a:solidFill>
                  <a:srgbClr val="00FF00"/>
                </a:solidFill>
                <a:latin typeface="Courier New" panose="02070309020205020404" pitchFamily="49" charset="0"/>
              </a:rPr>
              <a:t>()</a:t>
            </a:r>
            <a:endParaRPr lang="en-US" sz="1900" dirty="0">
              <a:effectLst/>
            </a:endParaRPr>
          </a:p>
        </p:txBody>
      </p:sp>
    </p:spTree>
    <p:extLst>
      <p:ext uri="{BB962C8B-B14F-4D97-AF65-F5344CB8AC3E}">
        <p14:creationId xmlns:p14="http://schemas.microsoft.com/office/powerpoint/2010/main" val="305473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Blackjack </a:t>
            </a:r>
            <a:r>
              <a:rPr lang="en-US" dirty="0" err="1" smtClean="0"/>
              <a:t>socketserver</a:t>
            </a:r>
            <a:endParaRPr lang="en-US" dirty="0"/>
          </a:p>
        </p:txBody>
      </p:sp>
      <p:sp>
        <p:nvSpPr>
          <p:cNvPr id="3" name="Content Placeholder 2"/>
          <p:cNvSpPr>
            <a:spLocks noGrp="1"/>
          </p:cNvSpPr>
          <p:nvPr>
            <p:ph idx="1"/>
          </p:nvPr>
        </p:nvSpPr>
        <p:spPr/>
        <p:txBody>
          <a:bodyPr/>
          <a:lstStyle/>
          <a:p>
            <a:r>
              <a:rPr lang="en-US" dirty="0" smtClean="0"/>
              <a:t>Check out blackjack_ss_server.py to see a </a:t>
            </a:r>
            <a:r>
              <a:rPr lang="en-US" dirty="0" err="1" smtClean="0"/>
              <a:t>SocketServer</a:t>
            </a:r>
            <a:r>
              <a:rPr lang="en-US" dirty="0" smtClean="0"/>
              <a:t> version of our blackjack server.</a:t>
            </a:r>
            <a:endParaRPr lang="en-US" dirty="0"/>
          </a:p>
        </p:txBody>
      </p:sp>
    </p:spTree>
    <p:extLst>
      <p:ext uri="{BB962C8B-B14F-4D97-AF65-F5344CB8AC3E}">
        <p14:creationId xmlns:p14="http://schemas.microsoft.com/office/powerpoint/2010/main" val="3597775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
        <p:nvSpPr>
          <p:cNvPr id="3" name="Content Placeholder 2"/>
          <p:cNvSpPr>
            <a:spLocks noGrp="1"/>
          </p:cNvSpPr>
          <p:nvPr>
            <p:ph idx="1"/>
          </p:nvPr>
        </p:nvSpPr>
        <p:spPr/>
        <p:txBody>
          <a:bodyPr/>
          <a:lstStyle/>
          <a:p>
            <a:r>
              <a:rPr lang="en-US" dirty="0" smtClean="0"/>
              <a:t>Python </a:t>
            </a:r>
            <a:r>
              <a:rPr lang="en-US" dirty="0"/>
              <a:t>also has libraries that provide higher-level access to specific application-level network protocols, such as FTP, HTTP, and so on.</a:t>
            </a:r>
          </a:p>
        </p:txBody>
      </p:sp>
      <p:graphicFrame>
        <p:nvGraphicFramePr>
          <p:cNvPr id="4" name="Table 3"/>
          <p:cNvGraphicFramePr>
            <a:graphicFrameLocks noGrp="1"/>
          </p:cNvGraphicFramePr>
          <p:nvPr>
            <p:extLst/>
          </p:nvPr>
        </p:nvGraphicFramePr>
        <p:xfrm>
          <a:off x="2047240" y="3554306"/>
          <a:ext cx="8128000" cy="2595880"/>
        </p:xfrm>
        <a:graphic>
          <a:graphicData uri="http://schemas.openxmlformats.org/drawingml/2006/table">
            <a:tbl>
              <a:tblPr firstRow="1" bandRow="1">
                <a:tableStyleId>{BC89EF96-8CEA-46FF-86C4-4CE0E7609802}</a:tableStyleId>
              </a:tblPr>
              <a:tblGrid>
                <a:gridCol w="2032000"/>
                <a:gridCol w="2032000"/>
                <a:gridCol w="2032000"/>
                <a:gridCol w="2032000"/>
              </a:tblGrid>
              <a:tr h="370840">
                <a:tc>
                  <a:txBody>
                    <a:bodyPr/>
                    <a:lstStyle/>
                    <a:p>
                      <a:r>
                        <a:rPr lang="en-US" dirty="0" smtClean="0"/>
                        <a:t>Protocol</a:t>
                      </a:r>
                      <a:endParaRPr lang="en-US" dirty="0"/>
                    </a:p>
                  </a:txBody>
                  <a:tcPr/>
                </a:tc>
                <a:tc>
                  <a:txBody>
                    <a:bodyPr/>
                    <a:lstStyle/>
                    <a:p>
                      <a:r>
                        <a:rPr lang="en-US" dirty="0" smtClean="0"/>
                        <a:t>Function</a:t>
                      </a:r>
                      <a:endParaRPr lang="en-US" dirty="0"/>
                    </a:p>
                  </a:txBody>
                  <a:tcPr/>
                </a:tc>
                <a:tc>
                  <a:txBody>
                    <a:bodyPr/>
                    <a:lstStyle/>
                    <a:p>
                      <a:r>
                        <a:rPr lang="en-US" dirty="0" smtClean="0"/>
                        <a:t>Port</a:t>
                      </a:r>
                      <a:endParaRPr lang="en-US" dirty="0"/>
                    </a:p>
                  </a:txBody>
                  <a:tcPr/>
                </a:tc>
                <a:tc>
                  <a:txBody>
                    <a:bodyPr/>
                    <a:lstStyle/>
                    <a:p>
                      <a:r>
                        <a:rPr lang="en-US" dirty="0" smtClean="0"/>
                        <a:t>Python module</a:t>
                      </a:r>
                      <a:endParaRPr lang="en-US" dirty="0"/>
                    </a:p>
                  </a:txBody>
                  <a:tcPr/>
                </a:tc>
              </a:tr>
              <a:tr h="370840">
                <a:tc>
                  <a:txBody>
                    <a:bodyPr/>
                    <a:lstStyle/>
                    <a:p>
                      <a:r>
                        <a:rPr lang="en-US" dirty="0" smtClean="0"/>
                        <a:t>HTTP</a:t>
                      </a:r>
                      <a:endParaRPr lang="en-US" dirty="0"/>
                    </a:p>
                  </a:txBody>
                  <a:tcPr/>
                </a:tc>
                <a:tc>
                  <a:txBody>
                    <a:bodyPr/>
                    <a:lstStyle/>
                    <a:p>
                      <a:r>
                        <a:rPr lang="en-US" dirty="0" smtClean="0"/>
                        <a:t>Web pages</a:t>
                      </a:r>
                      <a:endParaRPr lang="en-US" dirty="0"/>
                    </a:p>
                  </a:txBody>
                  <a:tcPr/>
                </a:tc>
                <a:tc>
                  <a:txBody>
                    <a:bodyPr/>
                    <a:lstStyle/>
                    <a:p>
                      <a:r>
                        <a:rPr lang="en-US" dirty="0" smtClean="0"/>
                        <a:t>80</a:t>
                      </a:r>
                      <a:endParaRPr lang="en-US" dirty="0"/>
                    </a:p>
                  </a:txBody>
                  <a:tcPr/>
                </a:tc>
                <a:tc>
                  <a:txBody>
                    <a:bodyPr/>
                    <a:lstStyle/>
                    <a:p>
                      <a:r>
                        <a:rPr lang="en-US" dirty="0" err="1" smtClean="0"/>
                        <a:t>httplib</a:t>
                      </a:r>
                      <a:r>
                        <a:rPr lang="en-US" dirty="0" smtClean="0"/>
                        <a:t>,</a:t>
                      </a:r>
                      <a:r>
                        <a:rPr lang="en-US" baseline="0" dirty="0" smtClean="0"/>
                        <a:t> urllib2</a:t>
                      </a:r>
                      <a:endParaRPr lang="en-US" dirty="0"/>
                    </a:p>
                  </a:txBody>
                  <a:tcPr/>
                </a:tc>
              </a:tr>
              <a:tr h="370840">
                <a:tc>
                  <a:txBody>
                    <a:bodyPr/>
                    <a:lstStyle/>
                    <a:p>
                      <a:r>
                        <a:rPr lang="en-US" dirty="0" smtClean="0"/>
                        <a:t>FTP</a:t>
                      </a:r>
                      <a:endParaRPr lang="en-US" dirty="0"/>
                    </a:p>
                  </a:txBody>
                  <a:tcPr/>
                </a:tc>
                <a:tc>
                  <a:txBody>
                    <a:bodyPr/>
                    <a:lstStyle/>
                    <a:p>
                      <a:r>
                        <a:rPr lang="en-US" dirty="0" smtClean="0"/>
                        <a:t>File transfers</a:t>
                      </a:r>
                      <a:endParaRPr lang="en-US" dirty="0"/>
                    </a:p>
                  </a:txBody>
                  <a:tcPr/>
                </a:tc>
                <a:tc>
                  <a:txBody>
                    <a:bodyPr/>
                    <a:lstStyle/>
                    <a:p>
                      <a:r>
                        <a:rPr lang="en-US" dirty="0" smtClean="0"/>
                        <a:t>20</a:t>
                      </a:r>
                      <a:endParaRPr lang="en-US" dirty="0"/>
                    </a:p>
                  </a:txBody>
                  <a:tcPr/>
                </a:tc>
                <a:tc>
                  <a:txBody>
                    <a:bodyPr/>
                    <a:lstStyle/>
                    <a:p>
                      <a:r>
                        <a:rPr lang="en-US" dirty="0" err="1" smtClean="0"/>
                        <a:t>ftplib</a:t>
                      </a:r>
                      <a:endParaRPr lang="en-US" dirty="0"/>
                    </a:p>
                  </a:txBody>
                  <a:tcPr/>
                </a:tc>
              </a:tr>
              <a:tr h="370840">
                <a:tc>
                  <a:txBody>
                    <a:bodyPr/>
                    <a:lstStyle/>
                    <a:p>
                      <a:r>
                        <a:rPr lang="en-US" dirty="0" smtClean="0"/>
                        <a:t>SMTP</a:t>
                      </a:r>
                      <a:endParaRPr lang="en-US" dirty="0"/>
                    </a:p>
                  </a:txBody>
                  <a:tcPr/>
                </a:tc>
                <a:tc>
                  <a:txBody>
                    <a:bodyPr/>
                    <a:lstStyle/>
                    <a:p>
                      <a:r>
                        <a:rPr lang="en-US" dirty="0" smtClean="0"/>
                        <a:t>Sendin</a:t>
                      </a:r>
                      <a:r>
                        <a:rPr lang="en-US" baseline="0" dirty="0" smtClean="0"/>
                        <a:t>g e</a:t>
                      </a:r>
                      <a:r>
                        <a:rPr lang="en-US" dirty="0" smtClean="0"/>
                        <a:t>mail</a:t>
                      </a:r>
                      <a:endParaRPr lang="en-US" dirty="0"/>
                    </a:p>
                  </a:txBody>
                  <a:tcPr/>
                </a:tc>
                <a:tc>
                  <a:txBody>
                    <a:bodyPr/>
                    <a:lstStyle/>
                    <a:p>
                      <a:r>
                        <a:rPr lang="en-US" dirty="0" smtClean="0"/>
                        <a:t>25</a:t>
                      </a:r>
                      <a:endParaRPr lang="en-US" dirty="0"/>
                    </a:p>
                  </a:txBody>
                  <a:tcPr/>
                </a:tc>
                <a:tc>
                  <a:txBody>
                    <a:bodyPr/>
                    <a:lstStyle/>
                    <a:p>
                      <a:r>
                        <a:rPr lang="en-US" dirty="0" err="1" smtClean="0"/>
                        <a:t>smtplib</a:t>
                      </a:r>
                      <a:endParaRPr lang="en-US" dirty="0"/>
                    </a:p>
                  </a:txBody>
                  <a:tcPr/>
                </a:tc>
              </a:tr>
              <a:tr h="370840">
                <a:tc>
                  <a:txBody>
                    <a:bodyPr/>
                    <a:lstStyle/>
                    <a:p>
                      <a:r>
                        <a:rPr lang="en-US" dirty="0" smtClean="0"/>
                        <a:t>POP3</a:t>
                      </a:r>
                      <a:endParaRPr lang="en-US" dirty="0"/>
                    </a:p>
                  </a:txBody>
                  <a:tcPr/>
                </a:tc>
                <a:tc>
                  <a:txBody>
                    <a:bodyPr/>
                    <a:lstStyle/>
                    <a:p>
                      <a:r>
                        <a:rPr lang="en-US" dirty="0" smtClean="0"/>
                        <a:t>Fetching email</a:t>
                      </a:r>
                      <a:endParaRPr lang="en-US" dirty="0"/>
                    </a:p>
                  </a:txBody>
                  <a:tcPr/>
                </a:tc>
                <a:tc>
                  <a:txBody>
                    <a:bodyPr/>
                    <a:lstStyle/>
                    <a:p>
                      <a:r>
                        <a:rPr lang="en-US" dirty="0" smtClean="0"/>
                        <a:t>110</a:t>
                      </a:r>
                      <a:endParaRPr lang="en-US" dirty="0"/>
                    </a:p>
                  </a:txBody>
                  <a:tcPr/>
                </a:tc>
                <a:tc>
                  <a:txBody>
                    <a:bodyPr/>
                    <a:lstStyle/>
                    <a:p>
                      <a:r>
                        <a:rPr lang="en-US" dirty="0" err="1" smtClean="0"/>
                        <a:t>poplib</a:t>
                      </a:r>
                      <a:endParaRPr lang="en-US" dirty="0"/>
                    </a:p>
                  </a:txBody>
                  <a:tcPr/>
                </a:tc>
              </a:tr>
              <a:tr h="370840">
                <a:tc>
                  <a:txBody>
                    <a:bodyPr/>
                    <a:lstStyle/>
                    <a:p>
                      <a:r>
                        <a:rPr lang="en-US" dirty="0" smtClean="0"/>
                        <a:t>IMAP4</a:t>
                      </a:r>
                      <a:endParaRPr lang="en-US" dirty="0"/>
                    </a:p>
                  </a:txBody>
                  <a:tcPr/>
                </a:tc>
                <a:tc>
                  <a:txBody>
                    <a:bodyPr/>
                    <a:lstStyle/>
                    <a:p>
                      <a:r>
                        <a:rPr lang="en-US" dirty="0" smtClean="0"/>
                        <a:t>Fetching email</a:t>
                      </a:r>
                      <a:endParaRPr lang="en-US" dirty="0"/>
                    </a:p>
                  </a:txBody>
                  <a:tcPr/>
                </a:tc>
                <a:tc>
                  <a:txBody>
                    <a:bodyPr/>
                    <a:lstStyle/>
                    <a:p>
                      <a:r>
                        <a:rPr lang="en-US" dirty="0" smtClean="0"/>
                        <a:t>143</a:t>
                      </a:r>
                      <a:endParaRPr lang="en-US" dirty="0"/>
                    </a:p>
                  </a:txBody>
                  <a:tcPr/>
                </a:tc>
                <a:tc>
                  <a:txBody>
                    <a:bodyPr/>
                    <a:lstStyle/>
                    <a:p>
                      <a:r>
                        <a:rPr lang="en-US" dirty="0" err="1" smtClean="0"/>
                        <a:t>imaplib</a:t>
                      </a:r>
                      <a:endParaRPr lang="en-US" dirty="0"/>
                    </a:p>
                  </a:txBody>
                  <a:tcPr/>
                </a:tc>
              </a:tr>
              <a:tr h="370840">
                <a:tc>
                  <a:txBody>
                    <a:bodyPr/>
                    <a:lstStyle/>
                    <a:p>
                      <a:r>
                        <a:rPr lang="en-US" dirty="0" smtClean="0"/>
                        <a:t>Telnet</a:t>
                      </a:r>
                      <a:endParaRPr lang="en-US" dirty="0"/>
                    </a:p>
                  </a:txBody>
                  <a:tcPr/>
                </a:tc>
                <a:tc>
                  <a:txBody>
                    <a:bodyPr/>
                    <a:lstStyle/>
                    <a:p>
                      <a:r>
                        <a:rPr lang="en-US" dirty="0" smtClean="0"/>
                        <a:t>Command lines</a:t>
                      </a:r>
                      <a:endParaRPr lang="en-US" dirty="0"/>
                    </a:p>
                  </a:txBody>
                  <a:tcPr/>
                </a:tc>
                <a:tc>
                  <a:txBody>
                    <a:bodyPr/>
                    <a:lstStyle/>
                    <a:p>
                      <a:r>
                        <a:rPr lang="en-US" dirty="0" smtClean="0"/>
                        <a:t>23</a:t>
                      </a:r>
                      <a:endParaRPr lang="en-US" dirty="0"/>
                    </a:p>
                  </a:txBody>
                  <a:tcPr/>
                </a:tc>
                <a:tc>
                  <a:txBody>
                    <a:bodyPr/>
                    <a:lstStyle/>
                    <a:p>
                      <a:r>
                        <a:rPr lang="en-US" dirty="0" err="1" smtClean="0"/>
                        <a:t>telnetlib</a:t>
                      </a:r>
                      <a:endParaRPr lang="en-US" dirty="0"/>
                    </a:p>
                  </a:txBody>
                  <a:tcPr/>
                </a:tc>
              </a:tr>
            </a:tbl>
          </a:graphicData>
        </a:graphic>
      </p:graphicFrame>
    </p:spTree>
    <p:extLst>
      <p:ext uri="{BB962C8B-B14F-4D97-AF65-F5344CB8AC3E}">
        <p14:creationId xmlns:p14="http://schemas.microsoft.com/office/powerpoint/2010/main" val="1343772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a:t>
            </a:r>
            <a:endParaRPr lang="en-US" dirty="0"/>
          </a:p>
        </p:txBody>
      </p:sp>
      <p:sp>
        <p:nvSpPr>
          <p:cNvPr id="3" name="Content Placeholder 2"/>
          <p:cNvSpPr>
            <a:spLocks noGrp="1"/>
          </p:cNvSpPr>
          <p:nvPr>
            <p:ph idx="1"/>
          </p:nvPr>
        </p:nvSpPr>
        <p:spPr/>
        <p:txBody>
          <a:bodyPr/>
          <a:lstStyle/>
          <a:p>
            <a:r>
              <a:rPr lang="en-US" dirty="0"/>
              <a:t>Twisted is an event-driven networking engine written in </a:t>
            </a:r>
            <a:r>
              <a:rPr lang="en-US" dirty="0" smtClean="0"/>
              <a:t>Python. It is one of the most popular networking engines. In </a:t>
            </a:r>
            <a:r>
              <a:rPr lang="en-US" dirty="0" err="1" smtClean="0"/>
              <a:t>Twisted’s</a:t>
            </a:r>
            <a:r>
              <a:rPr lang="en-US" dirty="0" smtClean="0"/>
              <a:t> own words, the advantages of creating a Twisted-based server: </a:t>
            </a:r>
          </a:p>
          <a:p>
            <a:endParaRPr lang="en-US" dirty="0"/>
          </a:p>
          <a:p>
            <a:pPr>
              <a:buFont typeface="Arial" panose="020B0604020202020204" pitchFamily="34" charset="0"/>
              <a:buChar char="•"/>
            </a:pPr>
            <a:r>
              <a:rPr lang="en-US" dirty="0"/>
              <a:t> </a:t>
            </a:r>
            <a:r>
              <a:rPr lang="en-US" dirty="0" smtClean="0"/>
              <a:t>Twisted (and other Python-based servers) are immune to buffer-overflow attacks. </a:t>
            </a:r>
          </a:p>
          <a:p>
            <a:pPr>
              <a:buFont typeface="Arial" panose="020B0604020202020204" pitchFamily="34" charset="0"/>
              <a:buChar char="•"/>
            </a:pPr>
            <a:r>
              <a:rPr lang="en-US" dirty="0"/>
              <a:t> </a:t>
            </a:r>
            <a:r>
              <a:rPr lang="en-US" dirty="0" smtClean="0"/>
              <a:t>Extremely stable. </a:t>
            </a:r>
          </a:p>
          <a:p>
            <a:pPr>
              <a:buFont typeface="Arial" panose="020B0604020202020204" pitchFamily="34" charset="0"/>
              <a:buChar char="•"/>
            </a:pPr>
            <a:r>
              <a:rPr lang="en-US" dirty="0"/>
              <a:t> </a:t>
            </a:r>
            <a:r>
              <a:rPr lang="en-US" dirty="0" smtClean="0"/>
              <a:t>Supports a wide number of protocols and applications. </a:t>
            </a:r>
          </a:p>
          <a:p>
            <a:pPr>
              <a:buFont typeface="Arial" panose="020B0604020202020204" pitchFamily="34" charset="0"/>
              <a:buChar char="•"/>
            </a:pPr>
            <a:r>
              <a:rPr lang="en-US" dirty="0"/>
              <a:t> </a:t>
            </a:r>
            <a:r>
              <a:rPr lang="en-US" dirty="0" smtClean="0"/>
              <a:t>Active community, large base of users. </a:t>
            </a:r>
            <a:endParaRPr lang="en-US" dirty="0"/>
          </a:p>
        </p:txBody>
      </p:sp>
    </p:spTree>
    <p:extLst>
      <p:ext uri="{BB962C8B-B14F-4D97-AF65-F5344CB8AC3E}">
        <p14:creationId xmlns:p14="http://schemas.microsoft.com/office/powerpoint/2010/main" val="342994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smtClean="0"/>
              <a:t>At its core, Twisted is meant to implement non-blocking asynchronous servers</a:t>
            </a:r>
            <a:r>
              <a:rPr lang="en-US" dirty="0"/>
              <a:t>. </a:t>
            </a:r>
            <a:br>
              <a:rPr lang="en-US" dirty="0"/>
            </a:br>
            <a:r>
              <a:rPr lang="en-US" dirty="0"/>
              <a:t/>
            </a:r>
            <a:br>
              <a:rPr lang="en-US" dirty="0"/>
            </a:br>
            <a:r>
              <a:rPr lang="en-US" dirty="0" smtClean="0"/>
              <a:t>Tasks are scheduled in </a:t>
            </a:r>
            <a:r>
              <a:rPr lang="en-US" dirty="0"/>
              <a:t>the framework's execution thread, returning control to its caller immediately and before the completion of the task. An event-driven mechanism communicates the results of the execution</a:t>
            </a:r>
            <a:r>
              <a:rPr lang="en-US" dirty="0" smtClean="0"/>
              <a:t>.</a:t>
            </a:r>
            <a:br>
              <a:rPr lang="en-US" dirty="0" smtClean="0"/>
            </a:br>
            <a:r>
              <a:rPr lang="en-US" dirty="0" smtClean="0"/>
              <a:t/>
            </a:r>
            <a:br>
              <a:rPr lang="en-US" dirty="0" smtClean="0"/>
            </a:br>
            <a:r>
              <a:rPr lang="en-US" dirty="0" smtClean="0"/>
              <a:t>Before we begin building a Twisted server, let’s learn more about the asynchronous event-driven model. </a:t>
            </a:r>
            <a:endParaRPr lang="en-US" dirty="0"/>
          </a:p>
        </p:txBody>
      </p:sp>
    </p:spTree>
    <p:extLst>
      <p:ext uri="{BB962C8B-B14F-4D97-AF65-F5344CB8AC3E}">
        <p14:creationId xmlns:p14="http://schemas.microsoft.com/office/powerpoint/2010/main" val="265079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a:t>Many computing tasks take some time to complete, and there are two reasons why a task might take some time:</a:t>
            </a:r>
          </a:p>
          <a:p>
            <a:endParaRPr lang="en-US" dirty="0"/>
          </a:p>
          <a:p>
            <a:pPr>
              <a:buFont typeface="Arial" panose="020B0604020202020204" pitchFamily="34" charset="0"/>
              <a:buChar char="•"/>
            </a:pPr>
            <a:r>
              <a:rPr lang="en-US" dirty="0" smtClean="0"/>
              <a:t> It </a:t>
            </a:r>
            <a:r>
              <a:rPr lang="en-US" dirty="0"/>
              <a:t>is computationally intensive </a:t>
            </a:r>
            <a:r>
              <a:rPr lang="en-US" dirty="0" smtClean="0"/>
              <a:t>and </a:t>
            </a:r>
            <a:r>
              <a:rPr lang="en-US" dirty="0"/>
              <a:t>requires a certain amount of CPU time to calculate the </a:t>
            </a:r>
            <a:r>
              <a:rPr lang="en-US" dirty="0" smtClean="0"/>
              <a:t>answer</a:t>
            </a:r>
            <a:r>
              <a:rPr lang="en-US" dirty="0"/>
              <a:t>.</a:t>
            </a:r>
          </a:p>
          <a:p>
            <a:pPr>
              <a:buFont typeface="Arial" panose="020B0604020202020204" pitchFamily="34" charset="0"/>
              <a:buChar char="•"/>
            </a:pPr>
            <a:r>
              <a:rPr lang="en-US" dirty="0" smtClean="0"/>
              <a:t> It </a:t>
            </a:r>
            <a:r>
              <a:rPr lang="en-US" dirty="0"/>
              <a:t>is not computationally intensive but has to wait for data to be available to produce a result.</a:t>
            </a:r>
          </a:p>
        </p:txBody>
      </p:sp>
    </p:spTree>
    <p:extLst>
      <p:ext uri="{BB962C8B-B14F-4D97-AF65-F5344CB8AC3E}">
        <p14:creationId xmlns:p14="http://schemas.microsoft.com/office/powerpoint/2010/main" val="186478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a:xfrm>
            <a:off x="1024128" y="2286000"/>
            <a:ext cx="5269991" cy="4023360"/>
          </a:xfrm>
        </p:spPr>
        <p:txBody>
          <a:bodyPr/>
          <a:lstStyle/>
          <a:p>
            <a:r>
              <a:rPr lang="en-US" dirty="0" smtClean="0"/>
              <a:t>The simplest approach to the time-intensive task problem is to perform one task at a time, waiting until a task has finished before the next is started. This is known as the </a:t>
            </a:r>
            <a:r>
              <a:rPr lang="en-US" b="1" dirty="0" smtClean="0"/>
              <a:t>synchronous </a:t>
            </a:r>
            <a:r>
              <a:rPr lang="en-US" dirty="0" smtClean="0"/>
              <a:t>model.  </a:t>
            </a:r>
            <a:endParaRPr lang="en-US" dirty="0"/>
          </a:p>
        </p:txBody>
      </p:sp>
      <p:sp>
        <p:nvSpPr>
          <p:cNvPr id="4" name="Rectangle 3"/>
          <p:cNvSpPr/>
          <p:nvPr/>
        </p:nvSpPr>
        <p:spPr>
          <a:xfrm>
            <a:off x="8702040" y="1097280"/>
            <a:ext cx="259080" cy="13868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702040" y="2484120"/>
            <a:ext cx="259080" cy="1386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02040" y="3870960"/>
            <a:ext cx="259080" cy="13868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5720" y="1715500"/>
            <a:ext cx="762516" cy="369332"/>
          </a:xfrm>
          <a:prstGeom prst="rect">
            <a:avLst/>
          </a:prstGeom>
          <a:noFill/>
        </p:spPr>
        <p:txBody>
          <a:bodyPr wrap="none" rtlCol="0">
            <a:spAutoFit/>
          </a:bodyPr>
          <a:lstStyle/>
          <a:p>
            <a:r>
              <a:rPr lang="en-US" dirty="0" smtClean="0"/>
              <a:t>Task 1</a:t>
            </a:r>
            <a:endParaRPr lang="en-US" dirty="0"/>
          </a:p>
        </p:txBody>
      </p:sp>
      <p:sp>
        <p:nvSpPr>
          <p:cNvPr id="8" name="TextBox 7"/>
          <p:cNvSpPr txBox="1"/>
          <p:nvPr/>
        </p:nvSpPr>
        <p:spPr>
          <a:xfrm>
            <a:off x="7665720" y="3030450"/>
            <a:ext cx="762516" cy="369332"/>
          </a:xfrm>
          <a:prstGeom prst="rect">
            <a:avLst/>
          </a:prstGeom>
          <a:noFill/>
        </p:spPr>
        <p:txBody>
          <a:bodyPr wrap="none" rtlCol="0">
            <a:spAutoFit/>
          </a:bodyPr>
          <a:lstStyle/>
          <a:p>
            <a:r>
              <a:rPr lang="en-US" dirty="0" smtClean="0"/>
              <a:t>Task 2</a:t>
            </a:r>
            <a:endParaRPr lang="en-US" dirty="0"/>
          </a:p>
        </p:txBody>
      </p:sp>
      <p:sp>
        <p:nvSpPr>
          <p:cNvPr id="9" name="TextBox 8"/>
          <p:cNvSpPr txBox="1"/>
          <p:nvPr/>
        </p:nvSpPr>
        <p:spPr>
          <a:xfrm>
            <a:off x="7665720" y="4379714"/>
            <a:ext cx="762516" cy="369332"/>
          </a:xfrm>
          <a:prstGeom prst="rect">
            <a:avLst/>
          </a:prstGeom>
          <a:noFill/>
        </p:spPr>
        <p:txBody>
          <a:bodyPr wrap="none" rtlCol="0">
            <a:spAutoFit/>
          </a:bodyPr>
          <a:lstStyle/>
          <a:p>
            <a:r>
              <a:rPr lang="en-US" dirty="0" smtClean="0"/>
              <a:t>Task 3</a:t>
            </a:r>
            <a:endParaRPr lang="en-US" dirty="0"/>
          </a:p>
        </p:txBody>
      </p:sp>
      <p:cxnSp>
        <p:nvCxnSpPr>
          <p:cNvPr id="11" name="Straight Arrow Connector 10"/>
          <p:cNvCxnSpPr/>
          <p:nvPr/>
        </p:nvCxnSpPr>
        <p:spPr>
          <a:xfrm>
            <a:off x="9433560" y="1097280"/>
            <a:ext cx="0" cy="352044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646920" y="4099560"/>
            <a:ext cx="606256"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188681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in python</a:t>
            </a:r>
            <a:endParaRPr lang="en-US" dirty="0"/>
          </a:p>
        </p:txBody>
      </p:sp>
      <p:sp>
        <p:nvSpPr>
          <p:cNvPr id="3" name="Content Placeholder 2"/>
          <p:cNvSpPr>
            <a:spLocks noGrp="1"/>
          </p:cNvSpPr>
          <p:nvPr>
            <p:ph idx="1"/>
          </p:nvPr>
        </p:nvSpPr>
        <p:spPr/>
        <p:txBody>
          <a:bodyPr/>
          <a:lstStyle/>
          <a:p>
            <a:r>
              <a:rPr lang="en-US" dirty="0" smtClean="0"/>
              <a:t>At this point, we know how to write a simple TCP client and simple TCP server using Python’s raw sockets module. This is enough to manually create a simple networked application. Also, it is valuable to be able to work with sockets because it gives you insight into how a networked application works. </a:t>
            </a:r>
          </a:p>
          <a:p>
            <a:r>
              <a:rPr lang="en-US" dirty="0" smtClean="0"/>
              <a:t>However, more sophisticated networked applications are rarely created directly on top of sockets. Typically, it is more useful to use a higher-level networking library which hides some of those details.</a:t>
            </a:r>
          </a:p>
        </p:txBody>
      </p:sp>
    </p:spTree>
    <p:extLst>
      <p:ext uri="{BB962C8B-B14F-4D97-AF65-F5344CB8AC3E}">
        <p14:creationId xmlns:p14="http://schemas.microsoft.com/office/powerpoint/2010/main" val="1316276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a:xfrm>
            <a:off x="1024129" y="2286000"/>
            <a:ext cx="5148072" cy="4023360"/>
          </a:xfrm>
        </p:spPr>
        <p:txBody>
          <a:bodyPr/>
          <a:lstStyle/>
          <a:p>
            <a:r>
              <a:rPr lang="en-US" dirty="0" smtClean="0"/>
              <a:t>The threaded model allows for complete tasks to be performed concurrently in separate threads. </a:t>
            </a:r>
          </a:p>
          <a:p>
            <a:r>
              <a:rPr lang="en-US" dirty="0" smtClean="0"/>
              <a:t>You should note that, when the resources are not available, threads will not truly run concurrently but, as the programmer, you can assume they do. The rest is handled by the OS.</a:t>
            </a:r>
            <a:endParaRPr lang="en-US" dirty="0"/>
          </a:p>
        </p:txBody>
      </p:sp>
      <p:sp>
        <p:nvSpPr>
          <p:cNvPr id="4" name="Rectangle 3"/>
          <p:cNvSpPr/>
          <p:nvPr/>
        </p:nvSpPr>
        <p:spPr>
          <a:xfrm>
            <a:off x="6781800" y="2468880"/>
            <a:ext cx="259080" cy="13868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507730" y="2468880"/>
            <a:ext cx="259080" cy="1386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233660" y="2468880"/>
            <a:ext cx="259080" cy="13868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530082" y="3928348"/>
            <a:ext cx="762516" cy="369332"/>
          </a:xfrm>
          <a:prstGeom prst="rect">
            <a:avLst/>
          </a:prstGeom>
          <a:noFill/>
        </p:spPr>
        <p:txBody>
          <a:bodyPr wrap="none" rtlCol="0">
            <a:spAutoFit/>
          </a:bodyPr>
          <a:lstStyle/>
          <a:p>
            <a:r>
              <a:rPr lang="en-US" dirty="0" smtClean="0"/>
              <a:t>Task 1</a:t>
            </a:r>
            <a:endParaRPr lang="en-US" dirty="0"/>
          </a:p>
        </p:txBody>
      </p:sp>
      <p:sp>
        <p:nvSpPr>
          <p:cNvPr id="8" name="TextBox 7"/>
          <p:cNvSpPr txBox="1"/>
          <p:nvPr/>
        </p:nvSpPr>
        <p:spPr>
          <a:xfrm>
            <a:off x="8256012" y="3928348"/>
            <a:ext cx="762516" cy="369332"/>
          </a:xfrm>
          <a:prstGeom prst="rect">
            <a:avLst/>
          </a:prstGeom>
          <a:noFill/>
        </p:spPr>
        <p:txBody>
          <a:bodyPr wrap="none" rtlCol="0">
            <a:spAutoFit/>
          </a:bodyPr>
          <a:lstStyle/>
          <a:p>
            <a:r>
              <a:rPr lang="en-US" dirty="0" smtClean="0"/>
              <a:t>Task 2</a:t>
            </a:r>
            <a:endParaRPr lang="en-US" dirty="0"/>
          </a:p>
        </p:txBody>
      </p:sp>
      <p:sp>
        <p:nvSpPr>
          <p:cNvPr id="9" name="TextBox 8"/>
          <p:cNvSpPr txBox="1"/>
          <p:nvPr/>
        </p:nvSpPr>
        <p:spPr>
          <a:xfrm>
            <a:off x="9981942" y="3928348"/>
            <a:ext cx="762516" cy="369332"/>
          </a:xfrm>
          <a:prstGeom prst="rect">
            <a:avLst/>
          </a:prstGeom>
          <a:noFill/>
        </p:spPr>
        <p:txBody>
          <a:bodyPr wrap="none" rtlCol="0">
            <a:spAutoFit/>
          </a:bodyPr>
          <a:lstStyle/>
          <a:p>
            <a:r>
              <a:rPr lang="en-US" dirty="0" smtClean="0"/>
              <a:t>Task 3</a:t>
            </a:r>
            <a:endParaRPr lang="en-US" dirty="0"/>
          </a:p>
        </p:txBody>
      </p:sp>
      <p:cxnSp>
        <p:nvCxnSpPr>
          <p:cNvPr id="11" name="Straight Arrow Connector 10"/>
          <p:cNvCxnSpPr/>
          <p:nvPr/>
        </p:nvCxnSpPr>
        <p:spPr>
          <a:xfrm>
            <a:off x="11140440" y="2468880"/>
            <a:ext cx="0" cy="138684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338560" y="3162300"/>
            <a:ext cx="606256"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99725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a:xfrm>
            <a:off x="1024129" y="2286000"/>
            <a:ext cx="5102352" cy="4023360"/>
          </a:xfrm>
        </p:spPr>
        <p:txBody>
          <a:bodyPr/>
          <a:lstStyle/>
          <a:p>
            <a:pPr marL="0" indent="0">
              <a:buNone/>
            </a:pPr>
            <a:r>
              <a:rPr lang="en-US" dirty="0" smtClean="0"/>
              <a:t>In the </a:t>
            </a:r>
            <a:r>
              <a:rPr lang="en-US" b="1" dirty="0" smtClean="0"/>
              <a:t>asynchronous</a:t>
            </a:r>
            <a:r>
              <a:rPr lang="en-US" dirty="0" smtClean="0"/>
              <a:t> model, tasks are interleaved within a single thread of control. Only one task is being performed at a time, but it may relinquish control to another task before it has completed. </a:t>
            </a:r>
          </a:p>
          <a:p>
            <a:pPr marL="0" indent="0">
              <a:buNone/>
            </a:pPr>
            <a:r>
              <a:rPr lang="en-US" dirty="0" smtClean="0"/>
              <a:t>This is how threaded programs behave on single-processor systems. However, the difference is that threaded systems will look more like the second diagram when the resources are available. Single-thread asynchronous programs always interleave tasks.</a:t>
            </a:r>
            <a:endParaRPr lang="en-US" dirty="0"/>
          </a:p>
        </p:txBody>
      </p:sp>
      <p:sp>
        <p:nvSpPr>
          <p:cNvPr id="4" name="Rectangle 3"/>
          <p:cNvSpPr/>
          <p:nvPr/>
        </p:nvSpPr>
        <p:spPr>
          <a:xfrm>
            <a:off x="8839200" y="1036320"/>
            <a:ext cx="25908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39200" y="1493520"/>
            <a:ext cx="259080" cy="5913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839200" y="2084832"/>
            <a:ext cx="259080" cy="2011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39200" y="2286000"/>
            <a:ext cx="259080" cy="3657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39200" y="2648712"/>
            <a:ext cx="25908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839200" y="3101340"/>
            <a:ext cx="259080" cy="7376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839200" y="3840480"/>
            <a:ext cx="259080" cy="1981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839200" y="4053840"/>
            <a:ext cx="259080" cy="1066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839200" y="4175760"/>
            <a:ext cx="259080" cy="1219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839200" y="4297680"/>
            <a:ext cx="25908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839200" y="4602480"/>
            <a:ext cx="259080" cy="3962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9433560" y="1097280"/>
            <a:ext cx="0" cy="352044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646920" y="4099560"/>
            <a:ext cx="606256" cy="369332"/>
          </a:xfrm>
          <a:prstGeom prst="rect">
            <a:avLst/>
          </a:prstGeom>
          <a:noFill/>
        </p:spPr>
        <p:txBody>
          <a:bodyPr wrap="none" rtlCol="0">
            <a:spAutoFit/>
          </a:bodyPr>
          <a:lstStyle/>
          <a:p>
            <a:r>
              <a:rPr lang="en-US" dirty="0" smtClean="0"/>
              <a:t>Time</a:t>
            </a:r>
            <a:endParaRPr lang="en-US" dirty="0"/>
          </a:p>
        </p:txBody>
      </p:sp>
      <p:sp>
        <p:nvSpPr>
          <p:cNvPr id="17" name="Rectangle 16"/>
          <p:cNvSpPr/>
          <p:nvPr/>
        </p:nvSpPr>
        <p:spPr>
          <a:xfrm>
            <a:off x="7467601" y="5742432"/>
            <a:ext cx="259080" cy="228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67602" y="5180076"/>
            <a:ext cx="25908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467601" y="4617720"/>
            <a:ext cx="259080" cy="228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575547" y="4547354"/>
            <a:ext cx="762516" cy="369332"/>
          </a:xfrm>
          <a:prstGeom prst="rect">
            <a:avLst/>
          </a:prstGeom>
          <a:noFill/>
        </p:spPr>
        <p:txBody>
          <a:bodyPr wrap="none" rtlCol="0">
            <a:spAutoFit/>
          </a:bodyPr>
          <a:lstStyle/>
          <a:p>
            <a:r>
              <a:rPr lang="en-US" dirty="0" smtClean="0"/>
              <a:t>Task 1</a:t>
            </a:r>
            <a:endParaRPr lang="en-US" dirty="0"/>
          </a:p>
        </p:txBody>
      </p:sp>
      <p:sp>
        <p:nvSpPr>
          <p:cNvPr id="21" name="TextBox 20"/>
          <p:cNvSpPr txBox="1"/>
          <p:nvPr/>
        </p:nvSpPr>
        <p:spPr>
          <a:xfrm>
            <a:off x="6575547" y="5109710"/>
            <a:ext cx="762516" cy="369332"/>
          </a:xfrm>
          <a:prstGeom prst="rect">
            <a:avLst/>
          </a:prstGeom>
          <a:noFill/>
        </p:spPr>
        <p:txBody>
          <a:bodyPr wrap="none" rtlCol="0">
            <a:spAutoFit/>
          </a:bodyPr>
          <a:lstStyle/>
          <a:p>
            <a:r>
              <a:rPr lang="en-US" dirty="0" smtClean="0"/>
              <a:t>Task 2</a:t>
            </a:r>
            <a:endParaRPr lang="en-US" dirty="0"/>
          </a:p>
        </p:txBody>
      </p:sp>
      <p:sp>
        <p:nvSpPr>
          <p:cNvPr id="22" name="TextBox 21"/>
          <p:cNvSpPr txBox="1"/>
          <p:nvPr/>
        </p:nvSpPr>
        <p:spPr>
          <a:xfrm>
            <a:off x="6575547" y="5672066"/>
            <a:ext cx="762516" cy="369332"/>
          </a:xfrm>
          <a:prstGeom prst="rect">
            <a:avLst/>
          </a:prstGeom>
          <a:noFill/>
        </p:spPr>
        <p:txBody>
          <a:bodyPr wrap="none" rtlCol="0">
            <a:spAutoFit/>
          </a:bodyPr>
          <a:lstStyle/>
          <a:p>
            <a:r>
              <a:rPr lang="en-US" dirty="0" smtClean="0"/>
              <a:t>Task 3</a:t>
            </a:r>
            <a:endParaRPr lang="en-US" dirty="0"/>
          </a:p>
        </p:txBody>
      </p:sp>
    </p:spTree>
    <p:extLst>
      <p:ext uri="{BB962C8B-B14F-4D97-AF65-F5344CB8AC3E}">
        <p14:creationId xmlns:p14="http://schemas.microsoft.com/office/powerpoint/2010/main" val="1392819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a:xfrm>
            <a:off x="1024129" y="2286000"/>
            <a:ext cx="5696712" cy="4023360"/>
          </a:xfrm>
        </p:spPr>
        <p:txBody>
          <a:bodyPr/>
          <a:lstStyle/>
          <a:p>
            <a:r>
              <a:rPr lang="en-US" dirty="0" smtClean="0"/>
              <a:t>One of the advantages of the asynchronous model is that it minimizes the time spent waiting on blocking actions. </a:t>
            </a:r>
            <a:br>
              <a:rPr lang="en-US" dirty="0" smtClean="0"/>
            </a:br>
            <a:r>
              <a:rPr lang="en-US" dirty="0" smtClean="0"/>
              <a:t/>
            </a:r>
            <a:br>
              <a:rPr lang="en-US" dirty="0" smtClean="0"/>
            </a:br>
            <a:r>
              <a:rPr lang="en-US" dirty="0" smtClean="0"/>
              <a:t>Any time that would be spent waiting for some blocking call (external call or I/O, </a:t>
            </a:r>
            <a:r>
              <a:rPr lang="en-US" dirty="0" err="1" smtClean="0"/>
              <a:t>etc</a:t>
            </a:r>
            <a:r>
              <a:rPr lang="en-US" dirty="0" smtClean="0"/>
              <a:t>), we will use to make progress on another task within the same thread. </a:t>
            </a:r>
          </a:p>
          <a:p>
            <a:endParaRPr lang="en-US" dirty="0"/>
          </a:p>
        </p:txBody>
      </p:sp>
      <p:sp>
        <p:nvSpPr>
          <p:cNvPr id="4" name="Rectangle 3"/>
          <p:cNvSpPr/>
          <p:nvPr/>
        </p:nvSpPr>
        <p:spPr>
          <a:xfrm>
            <a:off x="8702040" y="1097280"/>
            <a:ext cx="259080" cy="13868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702040" y="2484120"/>
            <a:ext cx="259080" cy="1386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02040" y="3870960"/>
            <a:ext cx="259080" cy="13868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5720" y="1715500"/>
            <a:ext cx="762516" cy="369332"/>
          </a:xfrm>
          <a:prstGeom prst="rect">
            <a:avLst/>
          </a:prstGeom>
          <a:noFill/>
        </p:spPr>
        <p:txBody>
          <a:bodyPr wrap="none" rtlCol="0">
            <a:spAutoFit/>
          </a:bodyPr>
          <a:lstStyle/>
          <a:p>
            <a:r>
              <a:rPr lang="en-US" dirty="0" smtClean="0"/>
              <a:t>Task 1</a:t>
            </a:r>
            <a:endParaRPr lang="en-US" dirty="0"/>
          </a:p>
        </p:txBody>
      </p:sp>
      <p:sp>
        <p:nvSpPr>
          <p:cNvPr id="8" name="TextBox 7"/>
          <p:cNvSpPr txBox="1"/>
          <p:nvPr/>
        </p:nvSpPr>
        <p:spPr>
          <a:xfrm>
            <a:off x="7665720" y="3030450"/>
            <a:ext cx="762516" cy="369332"/>
          </a:xfrm>
          <a:prstGeom prst="rect">
            <a:avLst/>
          </a:prstGeom>
          <a:noFill/>
        </p:spPr>
        <p:txBody>
          <a:bodyPr wrap="none" rtlCol="0">
            <a:spAutoFit/>
          </a:bodyPr>
          <a:lstStyle/>
          <a:p>
            <a:r>
              <a:rPr lang="en-US" dirty="0" smtClean="0"/>
              <a:t>Task 2</a:t>
            </a:r>
            <a:endParaRPr lang="en-US" dirty="0"/>
          </a:p>
        </p:txBody>
      </p:sp>
      <p:sp>
        <p:nvSpPr>
          <p:cNvPr id="9" name="TextBox 8"/>
          <p:cNvSpPr txBox="1"/>
          <p:nvPr/>
        </p:nvSpPr>
        <p:spPr>
          <a:xfrm>
            <a:off x="7665720" y="4379714"/>
            <a:ext cx="762516" cy="369332"/>
          </a:xfrm>
          <a:prstGeom prst="rect">
            <a:avLst/>
          </a:prstGeom>
          <a:noFill/>
        </p:spPr>
        <p:txBody>
          <a:bodyPr wrap="none" rtlCol="0">
            <a:spAutoFit/>
          </a:bodyPr>
          <a:lstStyle/>
          <a:p>
            <a:r>
              <a:rPr lang="en-US" dirty="0" smtClean="0"/>
              <a:t>Task 3</a:t>
            </a:r>
            <a:endParaRPr lang="en-US" dirty="0"/>
          </a:p>
        </p:txBody>
      </p:sp>
      <p:cxnSp>
        <p:nvCxnSpPr>
          <p:cNvPr id="10" name="Straight Arrow Connector 9"/>
          <p:cNvCxnSpPr/>
          <p:nvPr/>
        </p:nvCxnSpPr>
        <p:spPr>
          <a:xfrm>
            <a:off x="9433560" y="1097280"/>
            <a:ext cx="0" cy="352044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646920" y="4099560"/>
            <a:ext cx="606256" cy="369332"/>
          </a:xfrm>
          <a:prstGeom prst="rect">
            <a:avLst/>
          </a:prstGeom>
          <a:noFill/>
        </p:spPr>
        <p:txBody>
          <a:bodyPr wrap="none" rtlCol="0">
            <a:spAutoFit/>
          </a:bodyPr>
          <a:lstStyle/>
          <a:p>
            <a:r>
              <a:rPr lang="en-US" dirty="0" smtClean="0"/>
              <a:t>Time</a:t>
            </a:r>
            <a:endParaRPr lang="en-US" dirty="0"/>
          </a:p>
        </p:txBody>
      </p:sp>
      <p:sp>
        <p:nvSpPr>
          <p:cNvPr id="12" name="Rectangle 11"/>
          <p:cNvSpPr/>
          <p:nvPr/>
        </p:nvSpPr>
        <p:spPr>
          <a:xfrm>
            <a:off x="8702040" y="1335024"/>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02040" y="1866900"/>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702040" y="2596896"/>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702039" y="3055620"/>
            <a:ext cx="251975"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702040" y="3514344"/>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702040" y="4225814"/>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702040" y="4749046"/>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488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a:t>Compared to the synchronous model, the asynchronous model performs best when</a:t>
            </a:r>
            <a:r>
              <a:rPr lang="en-US" dirty="0" smtClean="0"/>
              <a:t>:</a:t>
            </a:r>
            <a:endParaRPr lang="en-US" dirty="0"/>
          </a:p>
          <a:p>
            <a:pPr>
              <a:buFont typeface="Arial" panose="020B0604020202020204" pitchFamily="34" charset="0"/>
              <a:buChar char="•"/>
            </a:pPr>
            <a:r>
              <a:rPr lang="en-US" dirty="0" smtClean="0"/>
              <a:t> There </a:t>
            </a:r>
            <a:r>
              <a:rPr lang="en-US" dirty="0"/>
              <a:t>are a large number of tasks so there is likely always at least one task that can make progress.</a:t>
            </a:r>
          </a:p>
          <a:p>
            <a:pPr>
              <a:buFont typeface="Arial" panose="020B0604020202020204" pitchFamily="34" charset="0"/>
              <a:buChar char="•"/>
            </a:pPr>
            <a:r>
              <a:rPr lang="en-US" dirty="0" smtClean="0"/>
              <a:t> The </a:t>
            </a:r>
            <a:r>
              <a:rPr lang="en-US" dirty="0"/>
              <a:t>tasks perform lots of I/O, causing a synchronous program to waste lots of time blocking when other tasks could be running.</a:t>
            </a:r>
          </a:p>
          <a:p>
            <a:pPr>
              <a:buFont typeface="Arial" panose="020B0604020202020204" pitchFamily="34" charset="0"/>
              <a:buChar char="•"/>
            </a:pPr>
            <a:r>
              <a:rPr lang="en-US" dirty="0" smtClean="0"/>
              <a:t> The </a:t>
            </a:r>
            <a:r>
              <a:rPr lang="en-US" dirty="0"/>
              <a:t>tasks are largely independent from one another so there is little need for inter-task </a:t>
            </a:r>
            <a:r>
              <a:rPr lang="en-US" dirty="0" smtClean="0"/>
              <a:t>communication.</a:t>
            </a:r>
            <a:endParaRPr lang="en-US" dirty="0"/>
          </a:p>
        </p:txBody>
      </p:sp>
    </p:spTree>
    <p:extLst>
      <p:ext uri="{BB962C8B-B14F-4D97-AF65-F5344CB8AC3E}">
        <p14:creationId xmlns:p14="http://schemas.microsoft.com/office/powerpoint/2010/main" val="186022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smtClean="0"/>
              <a:t>How does Twisted implement the asynchronous model? It enforces the use of non-blocking calls. The basic steps are these: </a:t>
            </a:r>
          </a:p>
          <a:p>
            <a:pPr>
              <a:buFont typeface="Arial" panose="020B0604020202020204" pitchFamily="34" charset="0"/>
              <a:buChar char="•"/>
            </a:pPr>
            <a:r>
              <a:rPr lang="en-US" dirty="0"/>
              <a:t> </a:t>
            </a:r>
            <a:r>
              <a:rPr lang="en-US" dirty="0" smtClean="0"/>
              <a:t>A call is made using some function f. Let’s say f is a scraper function, for example.  </a:t>
            </a:r>
          </a:p>
          <a:p>
            <a:pPr>
              <a:buFont typeface="Arial" panose="020B0604020202020204" pitchFamily="34" charset="0"/>
              <a:buChar char="•"/>
            </a:pPr>
            <a:r>
              <a:rPr lang="en-US" dirty="0"/>
              <a:t> </a:t>
            </a:r>
            <a:r>
              <a:rPr lang="en-US" dirty="0" smtClean="0"/>
              <a:t>The function f returns immediately with the expectation that a result will be returned when it is ready. That is, when the scraped results have been obtained, they will be returned. </a:t>
            </a:r>
          </a:p>
          <a:p>
            <a:pPr>
              <a:buFont typeface="Arial" panose="020B0604020202020204" pitchFamily="34" charset="0"/>
              <a:buChar char="•"/>
            </a:pPr>
            <a:r>
              <a:rPr lang="en-US" dirty="0"/>
              <a:t> </a:t>
            </a:r>
            <a:r>
              <a:rPr lang="en-US" dirty="0" smtClean="0"/>
              <a:t>When the scraped results are obtained, the caller of f is notified via a </a:t>
            </a:r>
            <a:r>
              <a:rPr lang="en-US" i="1" dirty="0" smtClean="0"/>
              <a:t>callback function</a:t>
            </a:r>
            <a:r>
              <a:rPr lang="en-US" dirty="0" smtClean="0"/>
              <a:t> that the results are now available. </a:t>
            </a:r>
            <a:endParaRPr lang="en-US" dirty="0"/>
          </a:p>
        </p:txBody>
      </p:sp>
    </p:spTree>
    <p:extLst>
      <p:ext uri="{BB962C8B-B14F-4D97-AF65-F5344CB8AC3E}">
        <p14:creationId xmlns:p14="http://schemas.microsoft.com/office/powerpoint/2010/main" val="311545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a:t>In </a:t>
            </a:r>
            <a:r>
              <a:rPr lang="en-US" dirty="0" smtClean="0"/>
              <a:t>synchronous </a:t>
            </a:r>
            <a:r>
              <a:rPr lang="en-US" dirty="0"/>
              <a:t>programming, </a:t>
            </a:r>
            <a:r>
              <a:rPr lang="en-US" dirty="0" smtClean="0"/>
              <a:t>the thread will simply wait for any function call to completely finish. </a:t>
            </a:r>
            <a:br>
              <a:rPr lang="en-US" dirty="0" smtClean="0"/>
            </a:br>
            <a:r>
              <a:rPr lang="en-US" dirty="0" smtClean="0"/>
              <a:t/>
            </a:r>
            <a:br>
              <a:rPr lang="en-US" dirty="0" smtClean="0"/>
            </a:br>
            <a:r>
              <a:rPr lang="en-US" dirty="0" smtClean="0"/>
              <a:t>In </a:t>
            </a:r>
            <a:r>
              <a:rPr lang="en-US" dirty="0"/>
              <a:t>asynchronous programming, a function requests the data, and lets the library call the callback function when the data is ready</a:t>
            </a:r>
            <a:r>
              <a:rPr lang="en-US" dirty="0" smtClean="0"/>
              <a:t>.</a:t>
            </a:r>
          </a:p>
          <a:p>
            <a:endParaRPr lang="en-US" dirty="0"/>
          </a:p>
          <a:p>
            <a:r>
              <a:rPr lang="en-US" dirty="0" smtClean="0"/>
              <a:t>To manage the callback sequence, Twisted uses </a:t>
            </a:r>
            <a:r>
              <a:rPr lang="en-US" i="1" dirty="0" smtClean="0"/>
              <a:t>Deferred</a:t>
            </a:r>
            <a:r>
              <a:rPr lang="en-US" dirty="0" smtClean="0"/>
              <a:t> objects. </a:t>
            </a:r>
            <a:r>
              <a:rPr lang="en-US" dirty="0" err="1" smtClean="0"/>
              <a:t>Deferreds</a:t>
            </a:r>
            <a:r>
              <a:rPr lang="en-US" dirty="0" smtClean="0"/>
              <a:t> have attached to them a sequence of callbacks and </a:t>
            </a:r>
            <a:r>
              <a:rPr lang="en-US" i="1" dirty="0" err="1" smtClean="0"/>
              <a:t>errbacks</a:t>
            </a:r>
            <a:r>
              <a:rPr lang="en-US" dirty="0" smtClean="0"/>
              <a:t> to be called when the results are finally returned. </a:t>
            </a:r>
          </a:p>
          <a:p>
            <a:r>
              <a:rPr lang="en-US" dirty="0" smtClean="0"/>
              <a:t>If a function returns a Deferred object, we know that its task hasn’t been completed – it’s waiting on some data. </a:t>
            </a:r>
            <a:endParaRPr lang="en-US" dirty="0"/>
          </a:p>
        </p:txBody>
      </p:sp>
    </p:spTree>
    <p:extLst>
      <p:ext uri="{BB962C8B-B14F-4D97-AF65-F5344CB8AC3E}">
        <p14:creationId xmlns:p14="http://schemas.microsoft.com/office/powerpoint/2010/main" val="3561925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model</a:t>
            </a:r>
            <a:endParaRPr lang="en-US" dirty="0"/>
          </a:p>
        </p:txBody>
      </p:sp>
      <p:sp>
        <p:nvSpPr>
          <p:cNvPr id="3" name="Content Placeholder 2"/>
          <p:cNvSpPr>
            <a:spLocks noGrp="1"/>
          </p:cNvSpPr>
          <p:nvPr>
            <p:ph idx="1"/>
          </p:nvPr>
        </p:nvSpPr>
        <p:spPr/>
        <p:txBody>
          <a:bodyPr/>
          <a:lstStyle/>
          <a:p>
            <a:r>
              <a:rPr lang="en-US" dirty="0" smtClean="0"/>
              <a:t>Now, we know what it means to be asynchronous. What about event driven? </a:t>
            </a:r>
            <a:br>
              <a:rPr lang="en-US" dirty="0" smtClean="0"/>
            </a:br>
            <a:r>
              <a:rPr lang="en-US" dirty="0" smtClean="0"/>
              <a:t/>
            </a:r>
            <a:br>
              <a:rPr lang="en-US" dirty="0" smtClean="0"/>
            </a:br>
            <a:r>
              <a:rPr lang="en-US" dirty="0" smtClean="0"/>
              <a:t>At the heart of any Twisted application is a </a:t>
            </a:r>
            <a:r>
              <a:rPr lang="en-US" i="1" dirty="0" smtClean="0"/>
              <a:t>reactor loop</a:t>
            </a:r>
            <a:r>
              <a:rPr lang="en-US" dirty="0" smtClean="0"/>
              <a:t>. The reactor loop, or event loop, is responsible for waiting on and dispatching events and/or messages within the application. This part is implemented by Twisted itself. </a:t>
            </a:r>
            <a:br>
              <a:rPr lang="en-US" dirty="0" smtClean="0"/>
            </a:br>
            <a:r>
              <a:rPr lang="en-US" dirty="0" smtClean="0"/>
              <a:t/>
            </a:r>
            <a:br>
              <a:rPr lang="en-US" dirty="0" smtClean="0"/>
            </a:br>
            <a:r>
              <a:rPr lang="en-US" dirty="0" smtClean="0"/>
              <a:t>Basically, as a Twisted developer, you may develop functions and data to be used in a Twisted application, but the calling and scheduling of these functions is performed by the Twisted reactor itself. </a:t>
            </a:r>
            <a:endParaRPr lang="en-US" dirty="0"/>
          </a:p>
        </p:txBody>
      </p:sp>
    </p:spTree>
    <p:extLst>
      <p:ext uri="{BB962C8B-B14F-4D97-AF65-F5344CB8AC3E}">
        <p14:creationId xmlns:p14="http://schemas.microsoft.com/office/powerpoint/2010/main" val="95186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a:t>
            </a:r>
            <a:endParaRPr lang="en-US" dirty="0"/>
          </a:p>
        </p:txBody>
      </p:sp>
      <p:sp>
        <p:nvSpPr>
          <p:cNvPr id="3" name="Content Placeholder 2"/>
          <p:cNvSpPr>
            <a:spLocks noGrp="1"/>
          </p:cNvSpPr>
          <p:nvPr>
            <p:ph idx="1"/>
          </p:nvPr>
        </p:nvSpPr>
        <p:spPr/>
        <p:txBody>
          <a:bodyPr/>
          <a:lstStyle/>
          <a:p>
            <a:r>
              <a:rPr lang="en-US" dirty="0" smtClean="0"/>
              <a:t>Next class we’ll learn about how to build a Twisted application and look at some examples. </a:t>
            </a:r>
            <a:endParaRPr lang="en-US" dirty="0"/>
          </a:p>
        </p:txBody>
      </p:sp>
    </p:spTree>
    <p:extLst>
      <p:ext uri="{BB962C8B-B14F-4D97-AF65-F5344CB8AC3E}">
        <p14:creationId xmlns:p14="http://schemas.microsoft.com/office/powerpoint/2010/main" val="312534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in python</a:t>
            </a:r>
            <a:endParaRPr lang="en-US" dirty="0"/>
          </a:p>
        </p:txBody>
      </p:sp>
      <p:sp>
        <p:nvSpPr>
          <p:cNvPr id="3" name="Content Placeholder 2"/>
          <p:cNvSpPr>
            <a:spLocks noGrp="1"/>
          </p:cNvSpPr>
          <p:nvPr>
            <p:ph idx="1"/>
          </p:nvPr>
        </p:nvSpPr>
        <p:spPr/>
        <p:txBody>
          <a:bodyPr/>
          <a:lstStyle/>
          <a:p>
            <a:r>
              <a:rPr lang="en-US" dirty="0" smtClean="0"/>
              <a:t>Today, we’ll look at the </a:t>
            </a:r>
            <a:r>
              <a:rPr lang="en-US" dirty="0" err="1" smtClean="0"/>
              <a:t>SocketServer</a:t>
            </a:r>
            <a:r>
              <a:rPr lang="en-US" dirty="0" smtClean="0"/>
              <a:t> library which is made to simplify the task of creating servers. </a:t>
            </a:r>
          </a:p>
          <a:p>
            <a:r>
              <a:rPr lang="en-US" dirty="0" smtClean="0"/>
              <a:t>Then, we’ll start looking at Twisted. Twisted is a popular event-driven networking engine which supports a variety of protocols. Admittedly, Twisted has a steep learning curve but once you know it, you’ll be able to write complex networked applications like a pro. </a:t>
            </a:r>
          </a:p>
        </p:txBody>
      </p:sp>
    </p:spTree>
    <p:extLst>
      <p:ext uri="{BB962C8B-B14F-4D97-AF65-F5344CB8AC3E}">
        <p14:creationId xmlns:p14="http://schemas.microsoft.com/office/powerpoint/2010/main" val="231357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lstStyle/>
          <a:p>
            <a:r>
              <a:rPr lang="en-US" dirty="0" smtClean="0"/>
              <a:t>First, let’s consider a simple TCP server made with raw sockets. What’s happening here?</a:t>
            </a:r>
            <a:endParaRPr lang="en-US" dirty="0"/>
          </a:p>
        </p:txBody>
      </p:sp>
      <p:sp>
        <p:nvSpPr>
          <p:cNvPr id="4" name="Rectangle 3"/>
          <p:cNvSpPr/>
          <p:nvPr/>
        </p:nvSpPr>
        <p:spPr>
          <a:xfrm>
            <a:off x="1366684" y="2953995"/>
            <a:ext cx="6096000" cy="3785652"/>
          </a:xfrm>
          <a:prstGeom prst="rect">
            <a:avLst/>
          </a:prstGeom>
        </p:spPr>
        <p:txBody>
          <a:bodyPr>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socket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socket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AF_INET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SOCK_STREAM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bind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9000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listen</a:t>
            </a:r>
            <a:r>
              <a:rPr lang="en-US" sz="2000" b="1" dirty="0" smtClean="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while</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a</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accept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recv</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1024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strip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wrote: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data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send</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data</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upper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94088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lstStyle/>
          <a:p>
            <a:r>
              <a:rPr lang="en-US" dirty="0" smtClean="0"/>
              <a:t>This simple TCP server simply echoes some data received by a client, but all in uppercase.</a:t>
            </a:r>
            <a:endParaRPr lang="en-US" dirty="0"/>
          </a:p>
        </p:txBody>
      </p:sp>
      <p:sp>
        <p:nvSpPr>
          <p:cNvPr id="4" name="Rectangle 3"/>
          <p:cNvSpPr/>
          <p:nvPr/>
        </p:nvSpPr>
        <p:spPr>
          <a:xfrm>
            <a:off x="1366684" y="2973659"/>
            <a:ext cx="6096000" cy="3785652"/>
          </a:xfrm>
          <a:prstGeom prst="rect">
            <a:avLst/>
          </a:prstGeom>
        </p:spPr>
        <p:txBody>
          <a:bodyPr>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socket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socket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AF_INET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SOCK_STREAM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bind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9000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listen</a:t>
            </a:r>
            <a:r>
              <a:rPr lang="en-US" sz="2000" b="1" dirty="0" smtClean="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while</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a</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accept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recv</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1024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strip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wrote: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data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send</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data</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upper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90952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r>
              <a:rPr lang="en-US" dirty="0" smtClean="0"/>
              <a:t> </a:t>
            </a:r>
            <a:endParaRPr lang="en-US" dirty="0"/>
          </a:p>
        </p:txBody>
      </p:sp>
      <p:sp>
        <p:nvSpPr>
          <p:cNvPr id="3" name="Content Placeholder 2"/>
          <p:cNvSpPr>
            <a:spLocks noGrp="1"/>
          </p:cNvSpPr>
          <p:nvPr>
            <p:ph idx="1"/>
          </p:nvPr>
        </p:nvSpPr>
        <p:spPr>
          <a:xfrm>
            <a:off x="1024128" y="2285999"/>
            <a:ext cx="9720073" cy="4311445"/>
          </a:xfrm>
        </p:spPr>
        <p:txBody>
          <a:bodyPr>
            <a:normAutofit lnSpcReduction="10000"/>
          </a:bodyPr>
          <a:lstStyle/>
          <a:p>
            <a:r>
              <a:rPr lang="en-US" dirty="0" smtClean="0"/>
              <a:t>The </a:t>
            </a:r>
            <a:r>
              <a:rPr lang="en-US" dirty="0" err="1" smtClean="0"/>
              <a:t>SocketServer</a:t>
            </a:r>
            <a:r>
              <a:rPr lang="en-US" dirty="0" smtClean="0"/>
              <a:t> module can be used by including the </a:t>
            </a: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SocketServer</a:t>
            </a:r>
            <a:r>
              <a:rPr lang="en-US" dirty="0" smtClean="0"/>
              <a:t> statement at the top of your module. </a:t>
            </a:r>
          </a:p>
          <a:p>
            <a:r>
              <a:rPr lang="en-US" dirty="0" smtClean="0"/>
              <a:t>The </a:t>
            </a:r>
            <a:r>
              <a:rPr lang="en-US" dirty="0" err="1" smtClean="0"/>
              <a:t>SocketServer</a:t>
            </a:r>
            <a:r>
              <a:rPr lang="en-US" dirty="0" smtClean="0"/>
              <a:t> module defines four basic server classes: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SocketServer.TCPServer</a:t>
            </a:r>
            <a:r>
              <a:rPr lang="en-US" dirty="0" smtClean="0">
                <a:latin typeface="Courier New" panose="02070309020205020404" pitchFamily="49" charset="0"/>
                <a:cs typeface="Courier New" panose="02070309020205020404" pitchFamily="49" charset="0"/>
              </a:rPr>
              <a:t>()</a:t>
            </a:r>
            <a:r>
              <a:rPr lang="en-US" dirty="0" smtClean="0"/>
              <a:t> – creates a TCP/IP server object.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SocketServer.UDPServer</a:t>
            </a:r>
            <a:r>
              <a:rPr lang="en-US" dirty="0" smtClean="0">
                <a:latin typeface="Courier New" panose="02070309020205020404" pitchFamily="49" charset="0"/>
                <a:cs typeface="Courier New" panose="02070309020205020404" pitchFamily="49" charset="0"/>
              </a:rPr>
              <a:t>()</a:t>
            </a:r>
            <a:r>
              <a:rPr lang="en-US" dirty="0" smtClean="0"/>
              <a:t> – creates a UDP/IP server object.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SocketServer.UnixStreamServer</a:t>
            </a:r>
            <a:r>
              <a:rPr lang="en-US" dirty="0" smtClean="0">
                <a:latin typeface="Courier New" panose="02070309020205020404" pitchFamily="49" charset="0"/>
                <a:cs typeface="Courier New" panose="02070309020205020404" pitchFamily="49" charset="0"/>
              </a:rPr>
              <a:t>()</a:t>
            </a:r>
            <a:r>
              <a:rPr lang="en-US" dirty="0" smtClean="0"/>
              <a:t> – creates a TCP server using Unix domain sockets.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SocketServer.UnixDatagramServer</a:t>
            </a:r>
            <a:r>
              <a:rPr lang="en-US" dirty="0" smtClean="0">
                <a:latin typeface="Courier New" panose="02070309020205020404" pitchFamily="49" charset="0"/>
                <a:cs typeface="Courier New" panose="02070309020205020404" pitchFamily="49" charset="0"/>
              </a:rPr>
              <a:t>()</a:t>
            </a:r>
            <a:r>
              <a:rPr lang="en-US" dirty="0" smtClean="0"/>
              <a:t> – creates a UDP server using Unix domain sockets.</a:t>
            </a:r>
          </a:p>
          <a:p>
            <a:pPr marL="0" indent="0">
              <a:buNone/>
            </a:pPr>
            <a:r>
              <a:rPr lang="en-US" dirty="0" smtClean="0"/>
              <a:t>As with the sockets lesson, we will only concern ourselves with TCP/IP as it is the most common.</a:t>
            </a:r>
            <a:endParaRPr lang="en-US" dirty="0"/>
          </a:p>
        </p:txBody>
      </p:sp>
    </p:spTree>
    <p:extLst>
      <p:ext uri="{BB962C8B-B14F-4D97-AF65-F5344CB8AC3E}">
        <p14:creationId xmlns:p14="http://schemas.microsoft.com/office/powerpoint/2010/main" val="92202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a:xfrm>
            <a:off x="768488" y="2325329"/>
            <a:ext cx="10735253" cy="4023360"/>
          </a:xfrm>
        </p:spPr>
        <p:txBody>
          <a:bodyPr/>
          <a:lstStyle/>
          <a:p>
            <a:r>
              <a:rPr lang="en-US" dirty="0" smtClean="0"/>
              <a:t>The </a:t>
            </a:r>
            <a:r>
              <a:rPr lang="en-US" dirty="0" err="1" smtClean="0"/>
              <a:t>SocketServer</a:t>
            </a:r>
            <a:r>
              <a:rPr lang="en-US" dirty="0" smtClean="0"/>
              <a:t> module also defines the </a:t>
            </a:r>
            <a:r>
              <a:rPr lang="en-US" dirty="0" err="1" smtClean="0">
                <a:latin typeface="Courier New" panose="02070309020205020404" pitchFamily="49" charset="0"/>
                <a:cs typeface="Courier New" panose="02070309020205020404" pitchFamily="49" charset="0"/>
              </a:rPr>
              <a:t>SocketServer.BaseRequestHandler</a:t>
            </a:r>
            <a:r>
              <a:rPr lang="en-US" dirty="0" smtClean="0">
                <a:latin typeface="Courier New" panose="02070309020205020404" pitchFamily="49" charset="0"/>
                <a:cs typeface="Courier New" panose="02070309020205020404" pitchFamily="49" charset="0"/>
              </a:rPr>
              <a:t>()</a:t>
            </a:r>
            <a:r>
              <a:rPr lang="en-US" dirty="0" smtClean="0"/>
              <a:t> class. </a:t>
            </a:r>
          </a:p>
          <a:p>
            <a:r>
              <a:rPr lang="en-US" dirty="0" smtClean="0"/>
              <a:t>The first step to creating a TCP/IP server is to create a request handler class which inherits from </a:t>
            </a:r>
            <a:r>
              <a:rPr lang="en-US" dirty="0" err="1" smtClean="0">
                <a:latin typeface="Courier New" panose="02070309020205020404" pitchFamily="49" charset="0"/>
                <a:cs typeface="Courier New" panose="02070309020205020404" pitchFamily="49" charset="0"/>
              </a:rPr>
              <a:t>BaseRequestHandler</a:t>
            </a:r>
            <a:r>
              <a:rPr lang="en-US" dirty="0" smtClean="0"/>
              <a:t>. We’ll override the </a:t>
            </a:r>
            <a:r>
              <a:rPr lang="en-US" dirty="0" err="1" smtClean="0">
                <a:latin typeface="Courier New" panose="02070309020205020404" pitchFamily="49" charset="0"/>
                <a:cs typeface="Courier New" panose="02070309020205020404" pitchFamily="49" charset="0"/>
              </a:rPr>
              <a:t>BaseRequentHandler.handle</a:t>
            </a:r>
            <a:r>
              <a:rPr lang="en-US" dirty="0" smtClean="0">
                <a:latin typeface="Courier New" panose="02070309020205020404" pitchFamily="49" charset="0"/>
                <a:cs typeface="Courier New" panose="02070309020205020404" pitchFamily="49" charset="0"/>
              </a:rPr>
              <a:t>()</a:t>
            </a:r>
            <a:r>
              <a:rPr lang="en-US" dirty="0" smtClean="0"/>
              <a:t> method, which is used to process incoming requests. </a:t>
            </a:r>
            <a:br>
              <a:rPr lang="en-US" dirty="0" smtClean="0"/>
            </a:br>
            <a:r>
              <a:rPr lang="en-US" dirty="0" smtClean="0"/>
              <a:t/>
            </a:r>
            <a:br>
              <a:rPr lang="en-US" dirty="0" smtClean="0"/>
            </a:br>
            <a:r>
              <a:rPr lang="en-US" dirty="0" smtClean="0"/>
              <a:t>We also have </a:t>
            </a:r>
            <a:r>
              <a:rPr lang="en-US" dirty="0" err="1" smtClean="0">
                <a:latin typeface="Courier New" panose="02070309020205020404" pitchFamily="49" charset="0"/>
                <a:cs typeface="Courier New" panose="02070309020205020404" pitchFamily="49" charset="0"/>
              </a:rPr>
              <a:t>BaseRequentHandler.request</a:t>
            </a:r>
            <a:r>
              <a:rPr lang="en-US" dirty="0" smtClean="0"/>
              <a:t>, the socket connected to the client, available to us as well as </a:t>
            </a:r>
            <a:r>
              <a:rPr lang="en-US" dirty="0" err="1" smtClean="0">
                <a:latin typeface="Courier New" panose="02070309020205020404" pitchFamily="49" charset="0"/>
                <a:cs typeface="Courier New" panose="02070309020205020404" pitchFamily="49" charset="0"/>
              </a:rPr>
              <a:t>BaseRequestHandler.client_address</a:t>
            </a:r>
            <a:r>
              <a:rPr lang="en-US" dirty="0" smtClean="0"/>
              <a:t>, the address of the client. </a:t>
            </a:r>
            <a:endParaRPr lang="en-US" dirty="0"/>
          </a:p>
        </p:txBody>
      </p:sp>
    </p:spTree>
    <p:extLst>
      <p:ext uri="{BB962C8B-B14F-4D97-AF65-F5344CB8AC3E}">
        <p14:creationId xmlns:p14="http://schemas.microsoft.com/office/powerpoint/2010/main" val="39617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p:txBody>
          <a:bodyPr/>
          <a:lstStyle/>
          <a:p>
            <a:r>
              <a:rPr lang="en-US" dirty="0" smtClean="0"/>
              <a:t>Here’s a simple little handler which takes in data from a client, and echoes the data back in uppercase format.</a:t>
            </a:r>
            <a:endParaRPr lang="en-US" dirty="0"/>
          </a:p>
        </p:txBody>
      </p:sp>
      <p:sp>
        <p:nvSpPr>
          <p:cNvPr id="4" name="Rectangle 3"/>
          <p:cNvSpPr/>
          <p:nvPr/>
        </p:nvSpPr>
        <p:spPr>
          <a:xfrm>
            <a:off x="1024128" y="3139261"/>
            <a:ext cx="10382865" cy="3170099"/>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SocketServer</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smtClean="0">
                <a:solidFill>
                  <a:srgbClr val="FFFFFF"/>
                </a:solidFill>
                <a:latin typeface="Courier New" panose="02070309020205020404" pitchFamily="49" charset="0"/>
              </a:rPr>
              <a:t>MyTCPHandler</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SocketServer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BaseRequestHandler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handle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err="1">
                <a:solidFill>
                  <a:srgbClr val="00FF00"/>
                </a:solidFill>
                <a:latin typeface="Courier New" panose="02070309020205020404" pitchFamily="49" charset="0"/>
              </a:rPr>
              <a:t>self.request</a:t>
            </a:r>
            <a:r>
              <a:rPr lang="en-US" sz="2000" i="1" dirty="0">
                <a:solidFill>
                  <a:srgbClr val="00FF00"/>
                </a:solidFill>
                <a:latin typeface="Courier New" panose="02070309020205020404" pitchFamily="49" charset="0"/>
              </a:rPr>
              <a:t> is the TCP socket connected to the client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self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data</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request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recv</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1024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strip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wrote</a:t>
            </a:r>
            <a:r>
              <a:rPr lang="en-US" sz="2000" dirty="0" smtClean="0">
                <a:solidFill>
                  <a:srgbClr val="66FF00"/>
                </a:solidFill>
                <a:latin typeface="Courier New" panose="02070309020205020404" pitchFamily="49" charset="0"/>
              </a:rPr>
              <a:t>: "</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client_address</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data</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just send back the same data, but </a:t>
            </a:r>
            <a:r>
              <a:rPr lang="en-US" sz="2000" i="1" dirty="0" smtClean="0">
                <a:solidFill>
                  <a:srgbClr val="00FF00"/>
                </a:solidFill>
                <a:latin typeface="Courier New" panose="02070309020205020404" pitchFamily="49" charset="0"/>
              </a:rPr>
              <a:t>upper-cased</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self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request</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send</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self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data</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upper</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368428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p:txBody>
          <a:bodyPr/>
          <a:lstStyle/>
          <a:p>
            <a:r>
              <a:rPr lang="en-US" dirty="0" smtClean="0"/>
              <a:t>The next step is to create an instance of one of the server classes, passing it the server’s address as well as the request handler class.</a:t>
            </a:r>
            <a:endParaRPr lang="en-US" dirty="0"/>
          </a:p>
        </p:txBody>
      </p:sp>
      <p:sp>
        <p:nvSpPr>
          <p:cNvPr id="4" name="Rectangle 3"/>
          <p:cNvSpPr/>
          <p:nvPr/>
        </p:nvSpPr>
        <p:spPr>
          <a:xfrm>
            <a:off x="1229031" y="3555575"/>
            <a:ext cx="10028903" cy="1323439"/>
          </a:xfrm>
          <a:prstGeom prst="rect">
            <a:avLst/>
          </a:prstGeom>
        </p:spPr>
        <p:txBody>
          <a:bodyPr wrap="square">
            <a:spAutoFit/>
          </a:bodyPr>
          <a:lstStyle/>
          <a:p>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9999</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Create the server, binding to localhost on port 9999</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server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SocketServer</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TCPServer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MyTCPHandler</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9071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242</TotalTime>
  <Words>1302</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Courier New</vt:lpstr>
      <vt:lpstr>Tw Cen MT</vt:lpstr>
      <vt:lpstr>Tw Cen MT Condensed</vt:lpstr>
      <vt:lpstr>Wingdings 3</vt:lpstr>
      <vt:lpstr>Integral</vt:lpstr>
      <vt:lpstr>Lecture 11</vt:lpstr>
      <vt:lpstr>Networking in python</vt:lpstr>
      <vt:lpstr>Networking in python</vt:lpstr>
      <vt:lpstr>sockets</vt:lpstr>
      <vt:lpstr>sockets</vt:lpstr>
      <vt:lpstr>Socketserver </vt:lpstr>
      <vt:lpstr>socketserver</vt:lpstr>
      <vt:lpstr>socketserver</vt:lpstr>
      <vt:lpstr>socketserver</vt:lpstr>
      <vt:lpstr>socketserver</vt:lpstr>
      <vt:lpstr>Socketserver</vt:lpstr>
      <vt:lpstr>socketserver</vt:lpstr>
      <vt:lpstr>socketserver</vt:lpstr>
      <vt:lpstr>Blackjack socketserver</vt:lpstr>
      <vt:lpstr>Networking</vt:lpstr>
      <vt:lpstr>Twisted</vt:lpstr>
      <vt:lpstr>Asynchronous model</vt:lpstr>
      <vt:lpstr>Asynchronous model</vt:lpstr>
      <vt:lpstr>Asynchronous model</vt:lpstr>
      <vt:lpstr>Asynchronous model</vt:lpstr>
      <vt:lpstr>Asynchronous model</vt:lpstr>
      <vt:lpstr>Asynchronous model</vt:lpstr>
      <vt:lpstr>Asynchronous model</vt:lpstr>
      <vt:lpstr>Asynchronous model</vt:lpstr>
      <vt:lpstr>Asynchronous model</vt:lpstr>
      <vt:lpstr>Event driven model</vt:lpstr>
      <vt:lpstr>Twisted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Atiya, Yasser</dc:creator>
  <cp:lastModifiedBy>Caitlin Carnahan</cp:lastModifiedBy>
  <cp:revision>40</cp:revision>
  <dcterms:created xsi:type="dcterms:W3CDTF">2015-06-19T02:05:03Z</dcterms:created>
  <dcterms:modified xsi:type="dcterms:W3CDTF">2015-06-19T15:37:12Z</dcterms:modified>
</cp:coreProperties>
</file>