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2" d="100"/>
          <a:sy n="122"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6/22/2015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12</a:t>
            </a:r>
            <a:endParaRPr lang="en-US" dirty="0"/>
          </a:p>
        </p:txBody>
      </p:sp>
      <p:sp>
        <p:nvSpPr>
          <p:cNvPr id="3" name="Subtitle 2"/>
          <p:cNvSpPr>
            <a:spLocks noGrp="1"/>
          </p:cNvSpPr>
          <p:nvPr>
            <p:ph type="subTitle" idx="1"/>
          </p:nvPr>
        </p:nvSpPr>
        <p:spPr/>
        <p:txBody>
          <a:bodyPr/>
          <a:lstStyle/>
          <a:p>
            <a:r>
              <a:rPr lang="en-US" dirty="0" smtClean="0"/>
              <a:t>Twisted</a:t>
            </a:r>
            <a:endParaRPr lang="en-US" dirty="0"/>
          </a:p>
        </p:txBody>
      </p:sp>
    </p:spTree>
    <p:extLst>
      <p:ext uri="{BB962C8B-B14F-4D97-AF65-F5344CB8AC3E}">
        <p14:creationId xmlns:p14="http://schemas.microsoft.com/office/powerpoint/2010/main" val="41512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5" name="TextBox 4"/>
          <p:cNvSpPr txBox="1"/>
          <p:nvPr/>
        </p:nvSpPr>
        <p:spPr>
          <a:xfrm>
            <a:off x="6932245" y="1062120"/>
            <a:ext cx="4755893" cy="646331"/>
          </a:xfrm>
          <a:prstGeom prst="rect">
            <a:avLst/>
          </a:prstGeom>
          <a:noFill/>
        </p:spPr>
        <p:txBody>
          <a:bodyPr wrap="square" rtlCol="0">
            <a:spAutoFit/>
          </a:bodyPr>
          <a:lstStyle/>
          <a:p>
            <a:r>
              <a:rPr lang="en-US" dirty="0" smtClean="0"/>
              <a:t>We have no blocking operations in our code so we perform our task, </a:t>
            </a:r>
            <a:r>
              <a:rPr lang="en-US" dirty="0" smtClean="0"/>
              <a:t>and shutdown the reactor.</a:t>
            </a:r>
            <a:endParaRPr lang="en-US" dirty="0"/>
          </a:p>
        </p:txBody>
      </p:sp>
      <p:sp>
        <p:nvSpPr>
          <p:cNvPr id="8" name="Rectangle 7"/>
          <p:cNvSpPr/>
          <p:nvPr/>
        </p:nvSpPr>
        <p:spPr>
          <a:xfrm>
            <a:off x="1024128" y="2084832"/>
            <a:ext cx="7708490" cy="4093428"/>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python</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log </a:t>
            </a:r>
            <a:r>
              <a:rPr lang="en-US" sz="2000" dirty="0" err="1">
                <a:solidFill>
                  <a:srgbClr val="FFFFFF"/>
                </a:solidFill>
                <a:latin typeface="Courier New" panose="02070309020205020404" pitchFamily="49" charset="0"/>
              </a:rPr>
              <a:t>log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startLogging</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stdout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 </a:t>
            </a:r>
            <a:r>
              <a:rPr lang="en-US" sz="2000" dirty="0" err="1">
                <a:solidFill>
                  <a:srgbClr val="66FF00"/>
                </a:solidFill>
                <a:latin typeface="Courier New" panose="02070309020205020404" pitchFamily="49" charset="0"/>
              </a:rPr>
              <a:t>func</a:t>
            </a:r>
            <a:r>
              <a:rPr lang="en-US" sz="2000" dirty="0">
                <a:solidFill>
                  <a:srgbClr val="66FF00"/>
                </a:solidFill>
                <a:latin typeface="Courier New" panose="02070309020205020404" pitchFamily="49" charset="0"/>
              </a:rPr>
              <a:t> as event 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str</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"Shutting down now!"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stop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reactor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callWhenRunning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run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p>
        </p:txBody>
      </p:sp>
      <p:pic>
        <p:nvPicPr>
          <p:cNvPr id="9" name="Picture 2" descr="http://i2.wp.com/krondo.com/blog/wp-content/uploads/2009/08/reactor-callb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5522" y="2709926"/>
            <a:ext cx="3205774" cy="37523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451690" y="5012878"/>
            <a:ext cx="835742" cy="452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451690" y="5511451"/>
            <a:ext cx="835742" cy="452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86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8" name="Rectangle 7"/>
          <p:cNvSpPr/>
          <p:nvPr/>
        </p:nvSpPr>
        <p:spPr>
          <a:xfrm>
            <a:off x="883448" y="2869662"/>
            <a:ext cx="6298887" cy="3354765"/>
          </a:xfrm>
          <a:prstGeom prst="rect">
            <a:avLst/>
          </a:prstGeom>
        </p:spPr>
        <p:txBody>
          <a:bodyPr wrap="square">
            <a:spAutoFit/>
          </a:bodyPr>
          <a:lstStyle/>
          <a:p>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sys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from</a:t>
            </a:r>
            <a:r>
              <a:rPr lang="en-US" sz="1600" dirty="0" smtClean="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twisted</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python</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log </a:t>
            </a:r>
            <a:r>
              <a:rPr lang="en-US" sz="1600" dirty="0" err="1">
                <a:solidFill>
                  <a:srgbClr val="FFFFFF"/>
                </a:solidFill>
                <a:latin typeface="Courier New" panose="02070309020205020404" pitchFamily="49" charset="0"/>
              </a:rPr>
              <a:t>log</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startLogging</a:t>
            </a:r>
            <a:r>
              <a:rPr lang="en-US" sz="1600" b="1" dirty="0">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sys</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stdout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def</a:t>
            </a:r>
            <a:r>
              <a:rPr lang="en-US" sz="1600" dirty="0" smtClean="0">
                <a:solidFill>
                  <a:srgbClr val="FFFFFF"/>
                </a:solidFill>
                <a:latin typeface="Courier New" panose="02070309020205020404" pitchFamily="49" charset="0"/>
              </a:rPr>
              <a:t> </a:t>
            </a:r>
            <a:r>
              <a:rPr lang="en-US" sz="1600" dirty="0" err="1">
                <a:solidFill>
                  <a:srgbClr val="FF00FF"/>
                </a:solidFill>
                <a:latin typeface="Courier New" panose="02070309020205020404" pitchFamily="49" charset="0"/>
              </a:rPr>
              <a:t>func</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x</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log</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msg</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"In </a:t>
            </a:r>
            <a:r>
              <a:rPr lang="en-US" sz="1600" dirty="0" err="1">
                <a:solidFill>
                  <a:srgbClr val="66FF00"/>
                </a:solidFill>
                <a:latin typeface="Courier New" panose="02070309020205020404" pitchFamily="49" charset="0"/>
              </a:rPr>
              <a:t>func</a:t>
            </a:r>
            <a:r>
              <a:rPr lang="en-US" sz="1600" dirty="0">
                <a:solidFill>
                  <a:srgbClr val="66FF00"/>
                </a:solidFill>
                <a:latin typeface="Courier New" panose="02070309020205020404" pitchFamily="49" charset="0"/>
              </a:rPr>
              <a:t> as event handler"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log</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msg</a:t>
            </a:r>
            <a:r>
              <a:rPr lang="en-US" sz="1600" b="1" dirty="0"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str</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x</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log</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msg</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"Shutting down now!"</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reactor</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stop</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from</a:t>
            </a:r>
            <a:r>
              <a:rPr lang="en-US" sz="1600" dirty="0" smtClean="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twisted</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internet</a:t>
            </a:r>
            <a:r>
              <a:rPr lang="en-US" sz="1600" dirty="0">
                <a:solidFill>
                  <a:srgbClr val="FFFFFF"/>
                </a:solidFill>
                <a:latin typeface="Courier New" panose="02070309020205020404" pitchFamily="49" charset="0"/>
              </a:rPr>
              <a:t> </a:t>
            </a:r>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reactor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reactor</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callWhenRunning</a:t>
            </a:r>
            <a:r>
              <a:rPr lang="en-US" sz="1600" b="1" dirty="0"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func</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"Hello!"</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reactor</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run</a:t>
            </a:r>
            <a:r>
              <a:rPr lang="en-US" sz="1600"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p>
        </p:txBody>
      </p:sp>
      <p:sp>
        <p:nvSpPr>
          <p:cNvPr id="3" name="Rectangle 2"/>
          <p:cNvSpPr/>
          <p:nvPr/>
        </p:nvSpPr>
        <p:spPr>
          <a:xfrm>
            <a:off x="5197232" y="2084832"/>
            <a:ext cx="7494953" cy="1569660"/>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python twist.py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Log opened.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In </a:t>
            </a:r>
            <a:r>
              <a:rPr lang="en-US" sz="1600" dirty="0" err="1">
                <a:latin typeface="Courier New" panose="02070309020205020404" pitchFamily="49" charset="0"/>
                <a:cs typeface="Courier New" panose="02070309020205020404" pitchFamily="49" charset="0"/>
              </a:rPr>
              <a:t>func</a:t>
            </a:r>
            <a:r>
              <a:rPr lang="en-US" sz="1600" dirty="0">
                <a:latin typeface="Courier New" panose="02070309020205020404" pitchFamily="49" charset="0"/>
                <a:cs typeface="Courier New" panose="02070309020205020404" pitchFamily="49" charset="0"/>
              </a:rPr>
              <a:t> as event handler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Hello!</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Shutting down now!</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2015-02-17 11:46:16-0500 [-] Main loop terminated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391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a:xfrm>
            <a:off x="6432061" y="1777614"/>
            <a:ext cx="5517661" cy="4023360"/>
          </a:xfrm>
        </p:spPr>
        <p:txBody>
          <a:bodyPr/>
          <a:lstStyle/>
          <a:p>
            <a:r>
              <a:rPr lang="en-US" dirty="0" smtClean="0"/>
              <a:t>Another example using the </a:t>
            </a:r>
            <a:r>
              <a:rPr lang="en-US" dirty="0" err="1" smtClean="0"/>
              <a:t>callLater</a:t>
            </a:r>
            <a:r>
              <a:rPr lang="en-US" dirty="0" smtClean="0"/>
              <a:t> method.</a:t>
            </a:r>
            <a:endParaRPr lang="en-US" dirty="0"/>
          </a:p>
        </p:txBody>
      </p:sp>
      <p:sp>
        <p:nvSpPr>
          <p:cNvPr id="4" name="Rectangle 3"/>
          <p:cNvSpPr/>
          <p:nvPr/>
        </p:nvSpPr>
        <p:spPr>
          <a:xfrm>
            <a:off x="844062" y="2035522"/>
            <a:ext cx="9401908" cy="4524315"/>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python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log</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startLogging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sys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stdout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now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localtime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strftime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"%y/%m/%d %H:%M:%S"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"Shutting down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stop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now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localtime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strftime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"%y/%m/%d %H:%M:%S"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after 5 seconds!"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82889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4" name="Rectangle 3"/>
          <p:cNvSpPr/>
          <p:nvPr/>
        </p:nvSpPr>
        <p:spPr>
          <a:xfrm>
            <a:off x="844062" y="2035522"/>
            <a:ext cx="9401908" cy="4524315"/>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python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log</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startLogging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sys</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stdout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now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localtime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strftime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"%y/%m/%d %H:%M:%S"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"Shutting down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stop</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now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localtime</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time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msg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strftime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"%y/%m/%d %H:%M:%S"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5</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after 5 seconds!"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5545016" y="1277475"/>
            <a:ext cx="6689970" cy="181588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python twist.py </a:t>
            </a:r>
          </a:p>
          <a:p>
            <a:r>
              <a:rPr lang="en-US" sz="1600" dirty="0">
                <a:latin typeface="Courier New" panose="02070309020205020404" pitchFamily="49" charset="0"/>
                <a:cs typeface="Courier New" panose="02070309020205020404" pitchFamily="49" charset="0"/>
              </a:rPr>
              <a:t>2015-02-17 11:49:10-0500 [-] Log opened.</a:t>
            </a:r>
          </a:p>
          <a:p>
            <a:r>
              <a:rPr lang="en-US" sz="1600" dirty="0">
                <a:latin typeface="Courier New" panose="02070309020205020404" pitchFamily="49" charset="0"/>
                <a:cs typeface="Courier New" panose="02070309020205020404" pitchFamily="49" charset="0"/>
              </a:rPr>
              <a:t>2015-02-17 11:49:10-0500 [-] 15/02/17 11:49:10</a:t>
            </a:r>
          </a:p>
          <a:p>
            <a:r>
              <a:rPr lang="en-US" sz="1600" dirty="0">
                <a:latin typeface="Courier New" panose="02070309020205020404" pitchFamily="49" charset="0"/>
                <a:cs typeface="Courier New" panose="02070309020205020404" pitchFamily="49" charset="0"/>
              </a:rPr>
              <a:t>2015-02-17 11:49:15-0500 [-] Hello after 5 seconds!</a:t>
            </a:r>
          </a:p>
          <a:p>
            <a:r>
              <a:rPr lang="en-US" sz="1600" dirty="0">
                <a:latin typeface="Courier New" panose="02070309020205020404" pitchFamily="49" charset="0"/>
                <a:cs typeface="Courier New" panose="02070309020205020404" pitchFamily="49" charset="0"/>
              </a:rPr>
              <a:t>2015-02-17 11:49:15-0500 [-] 15/02/17 11:49:15</a:t>
            </a:r>
          </a:p>
          <a:p>
            <a:r>
              <a:rPr lang="en-US" sz="1600" dirty="0">
                <a:latin typeface="Courier New" panose="02070309020205020404" pitchFamily="49" charset="0"/>
                <a:cs typeface="Courier New" panose="02070309020205020404" pitchFamily="49" charset="0"/>
              </a:rPr>
              <a:t>2015-02-17 11:49:15-0500 [-] Shutting down now!</a:t>
            </a:r>
          </a:p>
          <a:p>
            <a:r>
              <a:rPr lang="en-US" sz="1600" dirty="0">
                <a:latin typeface="Courier New" panose="02070309020205020404" pitchFamily="49" charset="0"/>
                <a:cs typeface="Courier New" panose="02070309020205020404" pitchFamily="49" charset="0"/>
              </a:rPr>
              <a:t>2015-02-17 11:49:15-0500 [-] Main loop terminated.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995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So far, we haven’t seen anything that helpful yet. Right now, we just have a reactor loop that schedules function calls. What if I do something like this?</a:t>
            </a:r>
            <a:endParaRPr lang="en-US" dirty="0"/>
          </a:p>
        </p:txBody>
      </p:sp>
      <p:sp>
        <p:nvSpPr>
          <p:cNvPr id="6" name="Rectangle 5"/>
          <p:cNvSpPr/>
          <p:nvPr/>
        </p:nvSpPr>
        <p:spPr>
          <a:xfrm>
            <a:off x="1148861" y="3141101"/>
            <a:ext cx="11043139" cy="341632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callWhenRunning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177771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So far, we haven’t seen anything that helpful yet. Right now, we just have a reactor loop that schedules function calls. What if I do something like this?</a:t>
            </a:r>
            <a:endParaRPr lang="en-US" dirty="0"/>
          </a:p>
        </p:txBody>
      </p:sp>
      <p:sp>
        <p:nvSpPr>
          <p:cNvPr id="4" name="TextBox 3"/>
          <p:cNvSpPr txBox="1"/>
          <p:nvPr/>
        </p:nvSpPr>
        <p:spPr>
          <a:xfrm>
            <a:off x="7033846" y="3204308"/>
            <a:ext cx="4841454" cy="2031325"/>
          </a:xfrm>
          <a:prstGeom prst="rect">
            <a:avLst/>
          </a:prstGeom>
          <a:noFill/>
        </p:spPr>
        <p:txBody>
          <a:bodyPr wrap="none" rtlCol="0">
            <a:spAutoFit/>
          </a:bodyPr>
          <a:lstStyle/>
          <a:p>
            <a:r>
              <a:rPr lang="en-US" dirty="0" smtClean="0"/>
              <a:t>The reactor will attempt to schedule a call to </a:t>
            </a:r>
            <a:r>
              <a:rPr lang="en-US" dirty="0" err="1" smtClean="0"/>
              <a:t>func</a:t>
            </a:r>
            <a:r>
              <a:rPr lang="en-US" dirty="0" smtClean="0"/>
              <a:t/>
            </a:r>
            <a:br>
              <a:rPr lang="en-US" dirty="0" smtClean="0"/>
            </a:br>
            <a:r>
              <a:rPr lang="en-US" dirty="0" smtClean="0"/>
              <a:t>at t = 0s and a call to print at t = 10s. </a:t>
            </a:r>
            <a:br>
              <a:rPr lang="en-US" dirty="0" smtClean="0"/>
            </a:br>
            <a:r>
              <a:rPr lang="en-US" dirty="0" smtClean="0"/>
              <a:t/>
            </a:r>
            <a:br>
              <a:rPr lang="en-US" dirty="0" smtClean="0"/>
            </a:br>
            <a:r>
              <a:rPr lang="en-US" dirty="0" smtClean="0"/>
              <a:t>However, </a:t>
            </a:r>
            <a:r>
              <a:rPr lang="en-US" dirty="0" err="1" smtClean="0"/>
              <a:t>func</a:t>
            </a:r>
            <a:r>
              <a:rPr lang="en-US" dirty="0" smtClean="0"/>
              <a:t> sleeps for 30s – effectively blocking</a:t>
            </a:r>
            <a:br>
              <a:rPr lang="en-US" dirty="0" smtClean="0"/>
            </a:br>
            <a:r>
              <a:rPr lang="en-US" dirty="0" smtClean="0"/>
              <a:t>the reactor for no reason at all. We should have </a:t>
            </a:r>
            <a:br>
              <a:rPr lang="en-US" dirty="0" smtClean="0"/>
            </a:br>
            <a:r>
              <a:rPr lang="en-US" dirty="0" err="1" smtClean="0"/>
              <a:t>func</a:t>
            </a:r>
            <a:r>
              <a:rPr lang="en-US" dirty="0" smtClean="0"/>
              <a:t> give back control to the reactor so that it can </a:t>
            </a:r>
            <a:br>
              <a:rPr lang="en-US" dirty="0" smtClean="0"/>
            </a:br>
            <a:r>
              <a:rPr lang="en-US" dirty="0" smtClean="0"/>
              <a:t>continue doing work. </a:t>
            </a:r>
            <a:endParaRPr lang="en-US" dirty="0"/>
          </a:p>
        </p:txBody>
      </p:sp>
      <p:sp>
        <p:nvSpPr>
          <p:cNvPr id="6" name="Rectangle 5"/>
          <p:cNvSpPr/>
          <p:nvPr/>
        </p:nvSpPr>
        <p:spPr>
          <a:xfrm>
            <a:off x="1148861" y="3141101"/>
            <a:ext cx="11043139" cy="341632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callWhenRunning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4893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So far, we haven’t seen anything that helpful yet. Right now, we just have a reactor loop that schedules function calls. What if I do something like this?</a:t>
            </a:r>
            <a:endParaRPr lang="en-US" dirty="0"/>
          </a:p>
        </p:txBody>
      </p:sp>
      <p:sp>
        <p:nvSpPr>
          <p:cNvPr id="6" name="Rectangle 5"/>
          <p:cNvSpPr/>
          <p:nvPr/>
        </p:nvSpPr>
        <p:spPr>
          <a:xfrm>
            <a:off x="1148861" y="3141101"/>
            <a:ext cx="11043139" cy="341632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callWhenRunning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
        <p:nvSpPr>
          <p:cNvPr id="5" name="TextBox 4"/>
          <p:cNvSpPr txBox="1"/>
          <p:nvPr/>
        </p:nvSpPr>
        <p:spPr>
          <a:xfrm>
            <a:off x="7596553" y="3274646"/>
            <a:ext cx="3355406" cy="1200329"/>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 python twisty.py</a:t>
            </a:r>
          </a:p>
          <a:p>
            <a:r>
              <a:rPr lang="en-US" dirty="0" smtClean="0">
                <a:latin typeface="Courier New" panose="02070309020205020404" pitchFamily="49" charset="0"/>
                <a:cs typeface="Courier New" panose="02070309020205020404" pitchFamily="49" charset="0"/>
              </a:rPr>
              <a:t>Hello!</a:t>
            </a:r>
          </a:p>
          <a:p>
            <a:r>
              <a:rPr lang="en-US" dirty="0" smtClean="0">
                <a:latin typeface="Courier New" panose="02070309020205020404" pitchFamily="49" charset="0"/>
                <a:cs typeface="Courier New" panose="02070309020205020404" pitchFamily="49" charset="0"/>
              </a:rPr>
              <a:t>30 seconds have passed!</a:t>
            </a:r>
          </a:p>
          <a:p>
            <a:r>
              <a:rPr lang="en-US" dirty="0" smtClean="0">
                <a:latin typeface="Courier New" panose="02070309020205020404" pitchFamily="49" charset="0"/>
                <a:cs typeface="Courier New" panose="02070309020205020404" pitchFamily="49" charset="0"/>
              </a:rPr>
              <a:t>10 seconds have passed!</a:t>
            </a:r>
          </a:p>
        </p:txBody>
      </p:sp>
    </p:spTree>
    <p:extLst>
      <p:ext uri="{BB962C8B-B14F-4D97-AF65-F5344CB8AC3E}">
        <p14:creationId xmlns:p14="http://schemas.microsoft.com/office/powerpoint/2010/main" val="422850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The Twisted docs have an excellent introduction to </a:t>
            </a:r>
            <a:r>
              <a:rPr lang="en-US" dirty="0" err="1" smtClean="0"/>
              <a:t>deferreds</a:t>
            </a:r>
            <a:r>
              <a:rPr lang="en-US" dirty="0" smtClean="0"/>
              <a:t> and </a:t>
            </a:r>
            <a:r>
              <a:rPr lang="en-US" dirty="0" err="1" smtClean="0"/>
              <a:t>async</a:t>
            </a:r>
            <a:r>
              <a:rPr lang="en-US" dirty="0" smtClean="0"/>
              <a:t> programming in general (but it’s, like, impossible to find). So, I’ll reproduce it here. </a:t>
            </a:r>
          </a:p>
          <a:p>
            <a:r>
              <a:rPr lang="en-US" dirty="0" smtClean="0"/>
              <a:t>Assume we have the following lines of Python code: </a:t>
            </a:r>
          </a:p>
          <a:p>
            <a:endParaRPr lang="en-US" dirty="0"/>
          </a:p>
          <a:p>
            <a:endParaRPr lang="en-US" dirty="0" smtClean="0"/>
          </a:p>
          <a:p>
            <a:r>
              <a:rPr lang="en-US" dirty="0" smtClean="0"/>
              <a:t>This piece of code relies on a certain order of execution. Of course, the pod bay doors must be open before we can launch the pod. Luckily, once we hit line two, we know that line one has completed. </a:t>
            </a:r>
            <a:endParaRPr lang="en-US" dirty="0"/>
          </a:p>
        </p:txBody>
      </p:sp>
      <p:sp>
        <p:nvSpPr>
          <p:cNvPr id="4" name="Rectangle 3"/>
          <p:cNvSpPr/>
          <p:nvPr/>
        </p:nvSpPr>
        <p:spPr>
          <a:xfrm>
            <a:off x="1712637" y="3556949"/>
            <a:ext cx="3416320" cy="707886"/>
          </a:xfrm>
          <a:prstGeom prst="rect">
            <a:avLst/>
          </a:prstGeom>
        </p:spPr>
        <p:txBody>
          <a:bodyPr wrap="none">
            <a:spAutoFit/>
          </a:bodyPr>
          <a:lstStyle/>
          <a:p>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pod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1759781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The Twisted docs have an excellent introduction to </a:t>
            </a:r>
            <a:r>
              <a:rPr lang="en-US" dirty="0" err="1" smtClean="0"/>
              <a:t>deferreds</a:t>
            </a:r>
            <a:r>
              <a:rPr lang="en-US" dirty="0" smtClean="0"/>
              <a:t> and </a:t>
            </a:r>
            <a:r>
              <a:rPr lang="en-US" dirty="0" err="1" smtClean="0"/>
              <a:t>async</a:t>
            </a:r>
            <a:r>
              <a:rPr lang="en-US" dirty="0" smtClean="0"/>
              <a:t> programming in general (but it’s, like, impossible to find). So, I’ll reproduce it here. </a:t>
            </a:r>
          </a:p>
          <a:p>
            <a:r>
              <a:rPr lang="en-US" dirty="0" smtClean="0"/>
              <a:t>Assume we have the following lines of Python code: </a:t>
            </a:r>
          </a:p>
          <a:p>
            <a:endParaRPr lang="en-US" dirty="0"/>
          </a:p>
          <a:p>
            <a:endParaRPr lang="en-US" dirty="0" smtClean="0"/>
          </a:p>
          <a:p>
            <a:r>
              <a:rPr lang="en-US" dirty="0" smtClean="0"/>
              <a:t>In asynchronous programming, however, operations should not block the reactor. If the </a:t>
            </a:r>
            <a:r>
              <a:rPr lang="en-US" dirty="0" err="1" smtClean="0">
                <a:latin typeface="Courier New" panose="02070309020205020404" pitchFamily="49" charset="0"/>
                <a:cs typeface="Courier New" panose="02070309020205020404" pitchFamily="49" charset="0"/>
              </a:rPr>
              <a:t>pod_bay_doors.open</a:t>
            </a:r>
            <a:r>
              <a:rPr lang="en-US" dirty="0" smtClean="0">
                <a:latin typeface="Courier New" panose="02070309020205020404" pitchFamily="49" charset="0"/>
                <a:cs typeface="Courier New" panose="02070309020205020404" pitchFamily="49" charset="0"/>
              </a:rPr>
              <a:t>()</a:t>
            </a:r>
            <a:r>
              <a:rPr lang="en-US" dirty="0" smtClean="0"/>
              <a:t> method takes a long time, we should immediately return to the reactor with an IOU. This lets the reactor work on other things in the meantime. However, we wouldn’t want it to work on </a:t>
            </a:r>
            <a:r>
              <a:rPr lang="en-US" dirty="0" err="1" smtClean="0">
                <a:latin typeface="Courier New" panose="02070309020205020404" pitchFamily="49" charset="0"/>
                <a:cs typeface="Courier New" panose="02070309020205020404" pitchFamily="49" charset="0"/>
              </a:rPr>
              <a:t>pod.launch</a:t>
            </a:r>
            <a:r>
              <a:rPr lang="en-US" dirty="0" smtClean="0">
                <a:latin typeface="Courier New" panose="02070309020205020404" pitchFamily="49" charset="0"/>
                <a:cs typeface="Courier New" panose="02070309020205020404" pitchFamily="49" charset="0"/>
              </a:rPr>
              <a:t>()</a:t>
            </a:r>
            <a:r>
              <a:rPr lang="en-US" dirty="0" smtClean="0"/>
              <a:t> just yet. What to do? </a:t>
            </a:r>
          </a:p>
        </p:txBody>
      </p:sp>
      <p:sp>
        <p:nvSpPr>
          <p:cNvPr id="4" name="Rectangle 3"/>
          <p:cNvSpPr/>
          <p:nvPr/>
        </p:nvSpPr>
        <p:spPr>
          <a:xfrm>
            <a:off x="1712637" y="3556949"/>
            <a:ext cx="3416320" cy="707886"/>
          </a:xfrm>
          <a:prstGeom prst="rect">
            <a:avLst/>
          </a:prstGeom>
        </p:spPr>
        <p:txBody>
          <a:bodyPr wrap="none">
            <a:spAutoFit/>
          </a:bodyPr>
          <a:lstStyle/>
          <a:p>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pod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53093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Something like this makes more sense for asynchronous programming:</a:t>
            </a:r>
          </a:p>
          <a:p>
            <a:endParaRPr lang="en-US" dirty="0"/>
          </a:p>
          <a:p>
            <a:endParaRPr lang="en-US" dirty="0" smtClean="0"/>
          </a:p>
          <a:p>
            <a:endParaRPr lang="en-US" dirty="0"/>
          </a:p>
          <a:p>
            <a:r>
              <a:rPr lang="en-US" dirty="0" smtClean="0"/>
              <a:t>We’re telling the reactor what to do when the results of the call to </a:t>
            </a:r>
            <a:r>
              <a:rPr lang="en-US" dirty="0" err="1" smtClean="0">
                <a:latin typeface="Courier New" panose="02070309020205020404" pitchFamily="49" charset="0"/>
                <a:cs typeface="Courier New" panose="02070309020205020404" pitchFamily="49" charset="0"/>
              </a:rPr>
              <a:t>pod_bay_doors.open</a:t>
            </a:r>
            <a:r>
              <a:rPr lang="en-US" dirty="0" smtClean="0">
                <a:latin typeface="Courier New" panose="02070309020205020404" pitchFamily="49" charset="0"/>
                <a:cs typeface="Courier New" panose="02070309020205020404" pitchFamily="49" charset="0"/>
              </a:rPr>
              <a:t>()</a:t>
            </a:r>
            <a:r>
              <a:rPr lang="en-US" dirty="0" smtClean="0"/>
              <a:t> are received. We’re instructing the reactor on the order of execution in the event that </a:t>
            </a:r>
            <a:r>
              <a:rPr lang="en-US" dirty="0" err="1" smtClean="0">
                <a:latin typeface="Courier New" panose="02070309020205020404" pitchFamily="49" charset="0"/>
                <a:cs typeface="Courier New" panose="02070309020205020404" pitchFamily="49" charset="0"/>
              </a:rPr>
              <a:t>pod_bay_doors.open</a:t>
            </a:r>
            <a:r>
              <a:rPr lang="en-US" dirty="0" smtClean="0">
                <a:latin typeface="Courier New" panose="02070309020205020404" pitchFamily="49" charset="0"/>
                <a:cs typeface="Courier New" panose="02070309020205020404" pitchFamily="49" charset="0"/>
              </a:rPr>
              <a:t>()</a:t>
            </a:r>
            <a:r>
              <a:rPr lang="en-US" dirty="0" smtClean="0"/>
              <a:t> actually makes good on its IOU.</a:t>
            </a:r>
            <a:endParaRPr lang="en-US" dirty="0"/>
          </a:p>
        </p:txBody>
      </p:sp>
      <p:sp>
        <p:nvSpPr>
          <p:cNvPr id="5" name="Rectangle 4"/>
          <p:cNvSpPr/>
          <p:nvPr/>
        </p:nvSpPr>
        <p:spPr>
          <a:xfrm>
            <a:off x="1539631" y="2957343"/>
            <a:ext cx="6096000" cy="707886"/>
          </a:xfrm>
          <a:prstGeom prst="rect">
            <a:avLst/>
          </a:prstGeom>
        </p:spPr>
        <p:txBody>
          <a:bodyPr>
            <a:spAutoFit/>
          </a:bodyPr>
          <a:lstStyle/>
          <a:p>
            <a:r>
              <a:rPr lang="en-US" sz="2000" dirty="0">
                <a:solidFill>
                  <a:srgbClr val="FFFFFF"/>
                </a:solidFill>
                <a:latin typeface="Courier New" panose="02070309020205020404" pitchFamily="49" charset="0"/>
              </a:rPr>
              <a:t>placeholder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placeholder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when_done</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pod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368912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a:t>
            </a:r>
            <a:endParaRPr lang="en-US" dirty="0"/>
          </a:p>
        </p:txBody>
      </p:sp>
      <p:sp>
        <p:nvSpPr>
          <p:cNvPr id="3" name="Content Placeholder 2"/>
          <p:cNvSpPr>
            <a:spLocks noGrp="1"/>
          </p:cNvSpPr>
          <p:nvPr>
            <p:ph idx="1"/>
          </p:nvPr>
        </p:nvSpPr>
        <p:spPr/>
        <p:txBody>
          <a:bodyPr>
            <a:normAutofit/>
          </a:bodyPr>
          <a:lstStyle/>
          <a:p>
            <a:r>
              <a:rPr lang="en-US" dirty="0" smtClean="0"/>
              <a:t>Last lecture, we introduced the mental model needed to work with Twisted. The most important points to keep in mind are:</a:t>
            </a:r>
          </a:p>
          <a:p>
            <a:pPr>
              <a:buFont typeface="Arial" panose="020B0604020202020204" pitchFamily="34" charset="0"/>
              <a:buChar char="•"/>
            </a:pPr>
            <a:r>
              <a:rPr lang="en-US" dirty="0"/>
              <a:t> </a:t>
            </a:r>
            <a:r>
              <a:rPr lang="en-US" dirty="0" smtClean="0"/>
              <a:t>Twisted is asynchronous. Multiple independent tasks may be interleaved within a single thread of control in order to avoid wasting time during blocking operations. </a:t>
            </a:r>
          </a:p>
          <a:p>
            <a:pPr lvl="1">
              <a:buFont typeface="Arial" panose="020B0604020202020204" pitchFamily="34" charset="0"/>
              <a:buChar char="•"/>
            </a:pPr>
            <a:r>
              <a:rPr lang="en-US" dirty="0"/>
              <a:t> </a:t>
            </a:r>
            <a:r>
              <a:rPr lang="en-US" dirty="0" smtClean="0"/>
              <a:t>One task running at a time </a:t>
            </a:r>
            <a:r>
              <a:rPr lang="en-US" dirty="0" smtClean="0">
                <a:sym typeface="Wingdings" panose="05000000000000000000" pitchFamily="2" charset="2"/>
              </a:rPr>
              <a:t> less complexity. </a:t>
            </a:r>
          </a:p>
          <a:p>
            <a:pPr lvl="1">
              <a:buFont typeface="Arial" panose="020B0604020202020204" pitchFamily="34" charset="0"/>
              <a:buChar char="•"/>
            </a:pPr>
            <a:r>
              <a:rPr lang="en-US" dirty="0">
                <a:sym typeface="Wingdings" panose="05000000000000000000" pitchFamily="2" charset="2"/>
              </a:rPr>
              <a:t> </a:t>
            </a:r>
            <a:r>
              <a:rPr lang="en-US" dirty="0" smtClean="0">
                <a:sym typeface="Wingdings" panose="05000000000000000000" pitchFamily="2" charset="2"/>
              </a:rPr>
              <a:t>Yielding control on blocking operations  time efficient. </a:t>
            </a:r>
            <a:endParaRPr lang="en-US" dirty="0" smtClean="0"/>
          </a:p>
          <a:p>
            <a:pPr>
              <a:buFont typeface="Arial" panose="020B0604020202020204" pitchFamily="34" charset="0"/>
              <a:buChar char="•"/>
            </a:pPr>
            <a:r>
              <a:rPr lang="en-US" dirty="0"/>
              <a:t> </a:t>
            </a:r>
            <a:r>
              <a:rPr lang="en-US" dirty="0" smtClean="0"/>
              <a:t>Twisted is event-driven. The program flow is determined by external events and managed by a reactor loop.  </a:t>
            </a:r>
            <a:endParaRPr lang="en-US" dirty="0"/>
          </a:p>
          <a:p>
            <a:pPr marL="0" indent="0">
              <a:buNone/>
            </a:pPr>
            <a:r>
              <a:rPr lang="en-US" dirty="0" smtClean="0"/>
              <a:t>We’re going to start with toy examples to learn the elements of twisted. Then, we’ll write a simple TCP echo server with Twisted.</a:t>
            </a:r>
            <a:endParaRPr lang="en-US" dirty="0"/>
          </a:p>
        </p:txBody>
      </p:sp>
    </p:spTree>
    <p:extLst>
      <p:ext uri="{BB962C8B-B14F-4D97-AF65-F5344CB8AC3E}">
        <p14:creationId xmlns:p14="http://schemas.microsoft.com/office/powerpoint/2010/main" val="684506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In Twisted, this placeholder is a Deferred object. So, instead of the synchronous scheme:</a:t>
            </a:r>
          </a:p>
          <a:p>
            <a:endParaRPr lang="en-US" dirty="0"/>
          </a:p>
          <a:p>
            <a:r>
              <a:rPr lang="en-US" dirty="0" smtClean="0"/>
              <a:t/>
            </a:r>
            <a:br>
              <a:rPr lang="en-US" dirty="0" smtClean="0"/>
            </a:br>
            <a:r>
              <a:rPr lang="en-US" dirty="0" smtClean="0"/>
              <a:t>We will use the “placeholder” method:</a:t>
            </a:r>
            <a:endParaRPr lang="en-US" dirty="0"/>
          </a:p>
        </p:txBody>
      </p:sp>
      <p:sp>
        <p:nvSpPr>
          <p:cNvPr id="4" name="Rectangle 3"/>
          <p:cNvSpPr/>
          <p:nvPr/>
        </p:nvSpPr>
        <p:spPr>
          <a:xfrm>
            <a:off x="1438031" y="4362454"/>
            <a:ext cx="9823938" cy="707886"/>
          </a:xfrm>
          <a:prstGeom prst="rect">
            <a:avLst/>
          </a:prstGeom>
        </p:spPr>
        <p:txBody>
          <a:bodyPr wrap="square">
            <a:spAutoFit/>
          </a:bodyPr>
          <a:lstStyle/>
          <a:p>
            <a:r>
              <a:rPr lang="en-US" sz="2000" dirty="0">
                <a:solidFill>
                  <a:srgbClr val="FFFFFF"/>
                </a:solidFill>
                <a:latin typeface="Courier New" panose="02070309020205020404" pitchFamily="49" charset="0"/>
              </a:rPr>
              <a:t>d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addCallback</a:t>
            </a:r>
            <a:r>
              <a:rPr lang="en-US" sz="2000" b="1" dirty="0" smtClean="0">
                <a:solidFill>
                  <a:srgbClr val="FFCC00"/>
                </a:solidFill>
                <a:latin typeface="Courier New" panose="02070309020205020404" pitchFamily="49" charset="0"/>
              </a:rPr>
              <a:t>(</a:t>
            </a:r>
            <a:r>
              <a:rPr lang="en-US" sz="2000" b="1" dirty="0" smtClean="0">
                <a:solidFill>
                  <a:srgbClr val="FF6600"/>
                </a:solidFill>
                <a:latin typeface="Courier New" panose="02070309020205020404" pitchFamily="49" charset="0"/>
              </a:rPr>
              <a:t>lambda</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ignored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
        <p:nvSpPr>
          <p:cNvPr id="6" name="Rectangle 5"/>
          <p:cNvSpPr/>
          <p:nvPr/>
        </p:nvSpPr>
        <p:spPr>
          <a:xfrm>
            <a:off x="1438031" y="3000325"/>
            <a:ext cx="3416320" cy="707886"/>
          </a:xfrm>
          <a:prstGeom prst="rect">
            <a:avLst/>
          </a:prstGeom>
        </p:spPr>
        <p:txBody>
          <a:bodyPr wrap="none">
            <a:spAutoFit/>
          </a:bodyPr>
          <a:lstStyle/>
          <a:p>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pod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102278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4" name="Rectangle 3"/>
          <p:cNvSpPr/>
          <p:nvPr/>
        </p:nvSpPr>
        <p:spPr>
          <a:xfrm>
            <a:off x="972195" y="2940053"/>
            <a:ext cx="9823938" cy="707886"/>
          </a:xfrm>
          <a:prstGeom prst="rect">
            <a:avLst/>
          </a:prstGeom>
        </p:spPr>
        <p:txBody>
          <a:bodyPr wrap="square">
            <a:spAutoFit/>
          </a:bodyPr>
          <a:lstStyle/>
          <a:p>
            <a:r>
              <a:rPr lang="en-US" sz="2000" dirty="0">
                <a:solidFill>
                  <a:srgbClr val="FFFFFF"/>
                </a:solidFill>
                <a:latin typeface="Courier New" panose="02070309020205020404" pitchFamily="49" charset="0"/>
              </a:rPr>
              <a:t>d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pod_bay_doors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d</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addCallback</a:t>
            </a:r>
            <a:r>
              <a:rPr lang="en-US" sz="2000" b="1" dirty="0" smtClean="0">
                <a:solidFill>
                  <a:srgbClr val="FFCC00"/>
                </a:solidFill>
                <a:latin typeface="Courier New" panose="02070309020205020404" pitchFamily="49" charset="0"/>
              </a:rPr>
              <a:t>(</a:t>
            </a:r>
            <a:r>
              <a:rPr lang="en-US" sz="2000" b="1" dirty="0" smtClean="0">
                <a:solidFill>
                  <a:srgbClr val="FF6600"/>
                </a:solidFill>
                <a:latin typeface="Courier New" panose="02070309020205020404" pitchFamily="49" charset="0"/>
              </a:rPr>
              <a:t>lambda</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ignored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pod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launch</a:t>
            </a:r>
            <a:r>
              <a:rPr lang="en-US" sz="2000" b="1" dirty="0">
                <a:solidFill>
                  <a:srgbClr val="FFCC00"/>
                </a:solidFill>
                <a:latin typeface="Courier New" panose="02070309020205020404" pitchFamily="49" charset="0"/>
              </a:rPr>
              <a:t>())</a:t>
            </a:r>
            <a:endParaRPr lang="en-US" sz="2000" dirty="0">
              <a:effectLst/>
            </a:endParaRPr>
          </a:p>
        </p:txBody>
      </p:sp>
      <p:sp>
        <p:nvSpPr>
          <p:cNvPr id="5" name="TextBox 4"/>
          <p:cNvSpPr txBox="1"/>
          <p:nvPr/>
        </p:nvSpPr>
        <p:spPr>
          <a:xfrm>
            <a:off x="820928" y="4024923"/>
            <a:ext cx="10689849" cy="1938992"/>
          </a:xfrm>
          <a:prstGeom prst="rect">
            <a:avLst/>
          </a:prstGeom>
          <a:noFill/>
        </p:spPr>
        <p:txBody>
          <a:bodyPr wrap="none" rtlCol="0">
            <a:spAutoFit/>
          </a:bodyPr>
          <a:lstStyle/>
          <a:p>
            <a:pPr marL="285750" indent="-285750">
              <a:buFont typeface="Arial" panose="020B0604020202020204" pitchFamily="34" charset="0"/>
              <a:buChar char="•"/>
            </a:pPr>
            <a:r>
              <a:rPr lang="en-US" sz="2000" dirty="0" err="1">
                <a:latin typeface="Courier New" panose="02070309020205020404" pitchFamily="49" charset="0"/>
                <a:cs typeface="Courier New" panose="02070309020205020404" pitchFamily="49" charset="0"/>
              </a:rPr>
              <a:t>p</a:t>
            </a:r>
            <a:r>
              <a:rPr lang="en-US" sz="2000" dirty="0" err="1" smtClean="0">
                <a:latin typeface="Courier New" panose="02070309020205020404" pitchFamily="49" charset="0"/>
                <a:cs typeface="Courier New" panose="02070309020205020404" pitchFamily="49" charset="0"/>
              </a:rPr>
              <a:t>od_bay_doors.open</a:t>
            </a:r>
            <a:r>
              <a:rPr lang="en-US" sz="2000" dirty="0" smtClean="0">
                <a:latin typeface="Courier New" panose="02070309020205020404" pitchFamily="49" charset="0"/>
                <a:cs typeface="Courier New" panose="02070309020205020404" pitchFamily="49" charset="0"/>
              </a:rPr>
              <a:t>()</a:t>
            </a:r>
            <a:r>
              <a:rPr lang="en-US" sz="2000" dirty="0" smtClean="0"/>
              <a:t> returns a Deferred object, which we assign to </a:t>
            </a:r>
            <a:r>
              <a:rPr lang="en-US" sz="2000" dirty="0" smtClean="0">
                <a:latin typeface="Courier New" panose="02070309020205020404" pitchFamily="49" charset="0"/>
                <a:cs typeface="Courier New" panose="02070309020205020404" pitchFamily="49" charset="0"/>
              </a:rPr>
              <a:t>d</a:t>
            </a:r>
            <a:r>
              <a:rPr lang="en-US" sz="2000" dirty="0" smtClean="0"/>
              <a:t>. </a:t>
            </a:r>
          </a:p>
          <a:p>
            <a:pPr marL="285750" indent="-285750">
              <a:buFont typeface="Arial" panose="020B0604020202020204" pitchFamily="34" charset="0"/>
              <a:buChar char="•"/>
            </a:pPr>
            <a:r>
              <a:rPr lang="en-US" sz="2000" dirty="0" smtClean="0"/>
              <a:t>The deferred </a:t>
            </a:r>
            <a:r>
              <a:rPr lang="en-US" sz="2000" dirty="0" smtClean="0">
                <a:latin typeface="Courier New" panose="02070309020205020404" pitchFamily="49" charset="0"/>
                <a:cs typeface="Courier New" panose="02070309020205020404" pitchFamily="49" charset="0"/>
              </a:rPr>
              <a:t>d</a:t>
            </a:r>
            <a:r>
              <a:rPr lang="en-US" sz="2000" dirty="0" smtClean="0"/>
              <a:t> is like a placeholder, representing the return value of </a:t>
            </a:r>
            <a:r>
              <a:rPr lang="en-US" sz="2000" dirty="0" smtClean="0">
                <a:latin typeface="Courier New" panose="02070309020205020404" pitchFamily="49" charset="0"/>
                <a:cs typeface="Courier New" panose="02070309020205020404" pitchFamily="49" charset="0"/>
              </a:rPr>
              <a:t>open()</a:t>
            </a:r>
            <a:r>
              <a:rPr lang="en-US" sz="2000" dirty="0" smtClean="0"/>
              <a:t>. </a:t>
            </a:r>
          </a:p>
          <a:p>
            <a:pPr marL="285750" indent="-285750">
              <a:buFont typeface="Arial" panose="020B0604020202020204" pitchFamily="34" charset="0"/>
              <a:buChar char="•"/>
            </a:pPr>
            <a:r>
              <a:rPr lang="en-US" sz="2000" dirty="0" smtClean="0"/>
              <a:t>We specify the next thing to do when </a:t>
            </a:r>
            <a:r>
              <a:rPr lang="en-US" sz="2000" dirty="0" smtClean="0">
                <a:latin typeface="Courier New" panose="02070309020205020404" pitchFamily="49" charset="0"/>
                <a:cs typeface="Courier New" panose="02070309020205020404" pitchFamily="49" charset="0"/>
              </a:rPr>
              <a:t>open()</a:t>
            </a:r>
            <a:r>
              <a:rPr lang="en-US" sz="2000" dirty="0" smtClean="0"/>
              <a:t> eventually finished by adding a callback to </a:t>
            </a:r>
            <a:r>
              <a:rPr lang="en-US" sz="2000" dirty="0" smtClean="0">
                <a:latin typeface="Courier New" panose="02070309020205020404" pitchFamily="49" charset="0"/>
                <a:cs typeface="Courier New" panose="02070309020205020404" pitchFamily="49" charset="0"/>
              </a:rPr>
              <a:t>d</a:t>
            </a:r>
            <a:r>
              <a:rPr lang="en-US" sz="2000" dirty="0" smtClean="0"/>
              <a:t>. </a:t>
            </a:r>
          </a:p>
          <a:p>
            <a:pPr marL="285750" indent="-285750">
              <a:buFont typeface="Arial" panose="020B0604020202020204" pitchFamily="34" charset="0"/>
              <a:buChar char="•"/>
            </a:pPr>
            <a:r>
              <a:rPr lang="en-US" sz="2000" dirty="0" smtClean="0"/>
              <a:t>Whenever </a:t>
            </a:r>
            <a:r>
              <a:rPr lang="en-US" sz="2000" dirty="0" smtClean="0">
                <a:latin typeface="Courier New" panose="02070309020205020404" pitchFamily="49" charset="0"/>
                <a:cs typeface="Courier New" panose="02070309020205020404" pitchFamily="49" charset="0"/>
              </a:rPr>
              <a:t>open()</a:t>
            </a:r>
            <a:r>
              <a:rPr lang="en-US" sz="2000" dirty="0" smtClean="0"/>
              <a:t> eventually finishes, the callback will be called. </a:t>
            </a:r>
          </a:p>
          <a:p>
            <a:pPr marL="285750" indent="-285750">
              <a:buFont typeface="Arial" panose="020B0604020202020204" pitchFamily="34" charset="0"/>
              <a:buChar char="•"/>
            </a:pPr>
            <a:r>
              <a:rPr lang="en-US" sz="2000" dirty="0" smtClean="0"/>
              <a:t>In this case, we don’t care what the return value is – we just want to know when it’s done – so we use </a:t>
            </a:r>
            <a:br>
              <a:rPr lang="en-US" sz="2000" dirty="0" smtClean="0"/>
            </a:br>
            <a:r>
              <a:rPr lang="en-US" sz="2000" dirty="0" smtClean="0"/>
              <a:t>a meaningless parameter in the callback function. </a:t>
            </a:r>
            <a:endParaRPr lang="en-US" sz="2000" dirty="0"/>
          </a:p>
        </p:txBody>
      </p:sp>
    </p:spTree>
    <p:extLst>
      <p:ext uri="{BB962C8B-B14F-4D97-AF65-F5344CB8AC3E}">
        <p14:creationId xmlns:p14="http://schemas.microsoft.com/office/powerpoint/2010/main" val="385132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try a little exercise: </a:t>
            </a:r>
          </a:p>
          <a:p>
            <a:endParaRPr lang="en-US" dirty="0"/>
          </a:p>
          <a:p>
            <a:r>
              <a:rPr lang="en-US" dirty="0" smtClean="0"/>
              <a:t>Let’s say that </a:t>
            </a:r>
            <a:r>
              <a:rPr lang="en-US" dirty="0" err="1" smtClean="0">
                <a:latin typeface="Courier New" panose="02070309020205020404" pitchFamily="49" charset="0"/>
                <a:cs typeface="Courier New" panose="02070309020205020404" pitchFamily="49" charset="0"/>
              </a:rPr>
              <a:t>x.get_names</a:t>
            </a:r>
            <a:r>
              <a:rPr lang="en-US" dirty="0" smtClean="0">
                <a:latin typeface="Courier New" panose="02070309020205020404" pitchFamily="49" charset="0"/>
                <a:cs typeface="Courier New" panose="02070309020205020404" pitchFamily="49" charset="0"/>
              </a:rPr>
              <a:t>()</a:t>
            </a:r>
            <a:r>
              <a:rPr lang="en-US" dirty="0" smtClean="0"/>
              <a:t> is a blocking operation. How can we rewrite this code with </a:t>
            </a:r>
            <a:r>
              <a:rPr lang="en-US" dirty="0" err="1" smtClean="0"/>
              <a:t>Deferreds</a:t>
            </a:r>
            <a:r>
              <a:rPr lang="en-US" dirty="0" smtClean="0"/>
              <a:t> to makes it asynchronous?</a:t>
            </a:r>
          </a:p>
        </p:txBody>
      </p:sp>
      <p:sp>
        <p:nvSpPr>
          <p:cNvPr id="4" name="Rectangle 3"/>
          <p:cNvSpPr/>
          <p:nvPr/>
        </p:nvSpPr>
        <p:spPr>
          <a:xfrm>
            <a:off x="1711355" y="2775410"/>
            <a:ext cx="3416320" cy="400110"/>
          </a:xfrm>
          <a:prstGeom prst="rect">
            <a:avLst/>
          </a:prstGeom>
        </p:spPr>
        <p:txBody>
          <a:bodyPr wrap="none">
            <a:spAutoFit/>
          </a:bodyPr>
          <a:lstStyle/>
          <a:p>
            <a:r>
              <a:rPr lang="en-US" sz="2000" dirty="0">
                <a:solidFill>
                  <a:srgbClr val="FFFFFF"/>
                </a:solidFill>
                <a:latin typeface="Courier New" panose="02070309020205020404" pitchFamily="49" charset="0"/>
              </a:rPr>
              <a:t>sorted</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4180122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try a little exercise: </a:t>
            </a:r>
          </a:p>
          <a:p>
            <a:endParaRPr lang="en-US" dirty="0"/>
          </a:p>
          <a:p>
            <a:r>
              <a:rPr lang="en-US" dirty="0" smtClean="0"/>
              <a:t>Let’s say that </a:t>
            </a:r>
            <a:r>
              <a:rPr lang="en-US" dirty="0" err="1" smtClean="0">
                <a:latin typeface="Courier New" panose="02070309020205020404" pitchFamily="49" charset="0"/>
                <a:cs typeface="Courier New" panose="02070309020205020404" pitchFamily="49" charset="0"/>
              </a:rPr>
              <a:t>x.get_names</a:t>
            </a:r>
            <a:r>
              <a:rPr lang="en-US" dirty="0" smtClean="0">
                <a:latin typeface="Courier New" panose="02070309020205020404" pitchFamily="49" charset="0"/>
                <a:cs typeface="Courier New" panose="02070309020205020404" pitchFamily="49" charset="0"/>
              </a:rPr>
              <a:t>()</a:t>
            </a:r>
            <a:r>
              <a:rPr lang="en-US" dirty="0" smtClean="0"/>
              <a:t> is a blocking operation. How can we rewrite this code with </a:t>
            </a:r>
            <a:r>
              <a:rPr lang="en-US" dirty="0" err="1" smtClean="0"/>
              <a:t>Deferreds</a:t>
            </a:r>
            <a:r>
              <a:rPr lang="en-US" dirty="0" smtClean="0"/>
              <a:t> to makes it asynchronous?</a:t>
            </a:r>
          </a:p>
          <a:p>
            <a:r>
              <a:rPr lang="en-US" dirty="0" smtClean="0"/>
              <a:t>Note that the above is equivalent to: </a:t>
            </a:r>
          </a:p>
        </p:txBody>
      </p:sp>
      <p:sp>
        <p:nvSpPr>
          <p:cNvPr id="4" name="Rectangle 3"/>
          <p:cNvSpPr/>
          <p:nvPr/>
        </p:nvSpPr>
        <p:spPr>
          <a:xfrm>
            <a:off x="1711355" y="2775410"/>
            <a:ext cx="3416320" cy="400110"/>
          </a:xfrm>
          <a:prstGeom prst="rect">
            <a:avLst/>
          </a:prstGeom>
        </p:spPr>
        <p:txBody>
          <a:bodyPr wrap="none">
            <a:spAutoFit/>
          </a:bodyPr>
          <a:lstStyle/>
          <a:p>
            <a:r>
              <a:rPr lang="en-US" sz="2000" dirty="0">
                <a:solidFill>
                  <a:srgbClr val="FFFFFF"/>
                </a:solidFill>
                <a:latin typeface="Courier New" panose="02070309020205020404" pitchFamily="49" charset="0"/>
              </a:rPr>
              <a:t>sorted</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endParaRPr lang="en-US" sz="2000" dirty="0">
              <a:effectLst/>
            </a:endParaRPr>
          </a:p>
        </p:txBody>
      </p:sp>
      <p:sp>
        <p:nvSpPr>
          <p:cNvPr id="5" name="Rectangle 4"/>
          <p:cNvSpPr/>
          <p:nvPr/>
        </p:nvSpPr>
        <p:spPr>
          <a:xfrm>
            <a:off x="1711355" y="4494796"/>
            <a:ext cx="3570208" cy="707886"/>
          </a:xfrm>
          <a:prstGeom prst="rect">
            <a:avLst/>
          </a:prstGeom>
        </p:spPr>
        <p:txBody>
          <a:bodyPr wrap="none">
            <a:spAutoFit/>
          </a:bodyPr>
          <a:lstStyle/>
          <a:p>
            <a:r>
              <a:rPr lang="en-US" sz="2000" dirty="0">
                <a:solidFill>
                  <a:srgbClr val="FFFFFF"/>
                </a:solidFill>
                <a:latin typeface="Courier New" panose="02070309020205020404" pitchFamily="49" charset="0"/>
              </a:rPr>
              <a:t>names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sorted</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names</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2463592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Since </a:t>
            </a:r>
            <a:r>
              <a:rPr lang="en-US" dirty="0" err="1" smtClean="0">
                <a:latin typeface="Courier New" panose="02070309020205020404" pitchFamily="49" charset="0"/>
                <a:cs typeface="Courier New" panose="02070309020205020404" pitchFamily="49" charset="0"/>
              </a:rPr>
              <a:t>x.get_names</a:t>
            </a:r>
            <a:r>
              <a:rPr lang="en-US" dirty="0" smtClean="0">
                <a:latin typeface="Courier New" panose="02070309020205020404" pitchFamily="49" charset="0"/>
                <a:cs typeface="Courier New" panose="02070309020205020404" pitchFamily="49" charset="0"/>
              </a:rPr>
              <a:t>()</a:t>
            </a:r>
            <a:r>
              <a:rPr lang="en-US" dirty="0" smtClean="0"/>
              <a:t> is a blocking </a:t>
            </a:r>
            <a:br>
              <a:rPr lang="en-US" dirty="0" smtClean="0"/>
            </a:br>
            <a:r>
              <a:rPr lang="en-US" dirty="0" smtClean="0"/>
              <a:t>operation, we should have it return</a:t>
            </a:r>
            <a:br>
              <a:rPr lang="en-US" dirty="0" smtClean="0"/>
            </a:br>
            <a:r>
              <a:rPr lang="en-US" dirty="0" smtClean="0"/>
              <a:t>a deferred object (i.e. placeholder or IOU).</a:t>
            </a:r>
          </a:p>
          <a:p>
            <a:r>
              <a:rPr lang="en-US" dirty="0" smtClean="0"/>
              <a:t>The next step is to sort the return value (</a:t>
            </a:r>
            <a:r>
              <a:rPr lang="en-US" dirty="0" smtClean="0">
                <a:latin typeface="Courier New" panose="02070309020205020404" pitchFamily="49" charset="0"/>
                <a:cs typeface="Courier New" panose="02070309020205020404" pitchFamily="49" charset="0"/>
              </a:rPr>
              <a:t>names</a:t>
            </a:r>
            <a:r>
              <a:rPr lang="en-US" dirty="0" smtClean="0"/>
              <a:t>) so we add the </a:t>
            </a:r>
            <a:r>
              <a:rPr lang="en-US" dirty="0" smtClean="0">
                <a:latin typeface="Courier New" panose="02070309020205020404" pitchFamily="49" charset="0"/>
                <a:cs typeface="Courier New" panose="02070309020205020404" pitchFamily="49" charset="0"/>
              </a:rPr>
              <a:t>sorted()</a:t>
            </a:r>
            <a:r>
              <a:rPr lang="en-US" dirty="0" smtClean="0"/>
              <a:t> function as a callback. </a:t>
            </a:r>
          </a:p>
          <a:p>
            <a:endParaRPr lang="en-US" dirty="0"/>
          </a:p>
          <a:p>
            <a:endParaRPr lang="en-US" dirty="0" smtClean="0"/>
          </a:p>
          <a:p>
            <a:r>
              <a:rPr lang="en-US" dirty="0" smtClean="0"/>
              <a:t>The return value </a:t>
            </a:r>
            <a:r>
              <a:rPr lang="en-US" dirty="0" smtClean="0">
                <a:latin typeface="Courier New" panose="02070309020205020404" pitchFamily="49" charset="0"/>
                <a:cs typeface="Courier New" panose="02070309020205020404" pitchFamily="49" charset="0"/>
              </a:rPr>
              <a:t>names</a:t>
            </a:r>
            <a:r>
              <a:rPr lang="en-US" dirty="0" smtClean="0"/>
              <a:t> is automatically passed as an argument to the </a:t>
            </a:r>
            <a:r>
              <a:rPr lang="en-US" dirty="0" smtClean="0">
                <a:latin typeface="Courier New" panose="02070309020205020404" pitchFamily="49" charset="0"/>
                <a:cs typeface="Courier New" panose="02070309020205020404" pitchFamily="49" charset="0"/>
              </a:rPr>
              <a:t>sorted()</a:t>
            </a:r>
            <a:r>
              <a:rPr lang="en-US" dirty="0" smtClean="0"/>
              <a:t> function when </a:t>
            </a:r>
            <a:r>
              <a:rPr lang="en-US" dirty="0" err="1" smtClean="0">
                <a:latin typeface="Courier New" panose="02070309020205020404" pitchFamily="49" charset="0"/>
                <a:cs typeface="Courier New" panose="02070309020205020404" pitchFamily="49" charset="0"/>
              </a:rPr>
              <a:t>x.get_names</a:t>
            </a:r>
            <a:r>
              <a:rPr lang="en-US" dirty="0" smtClean="0">
                <a:latin typeface="Courier New" panose="02070309020205020404" pitchFamily="49" charset="0"/>
                <a:cs typeface="Courier New" panose="02070309020205020404" pitchFamily="49" charset="0"/>
              </a:rPr>
              <a:t>()</a:t>
            </a:r>
            <a:r>
              <a:rPr lang="en-US" dirty="0" smtClean="0"/>
              <a:t> eventually finishes. </a:t>
            </a:r>
          </a:p>
          <a:p>
            <a:endParaRPr lang="en-US" dirty="0"/>
          </a:p>
        </p:txBody>
      </p:sp>
      <p:sp>
        <p:nvSpPr>
          <p:cNvPr id="4" name="Rectangle 3"/>
          <p:cNvSpPr/>
          <p:nvPr/>
        </p:nvSpPr>
        <p:spPr>
          <a:xfrm>
            <a:off x="6924217" y="2286000"/>
            <a:ext cx="3922869" cy="769441"/>
          </a:xfrm>
          <a:prstGeom prst="rect">
            <a:avLst/>
          </a:prstGeom>
        </p:spPr>
        <p:txBody>
          <a:bodyPr wrap="none">
            <a:spAutoFit/>
          </a:bodyPr>
          <a:lstStyle/>
          <a:p>
            <a:r>
              <a:rPr lang="en-US" sz="2200" dirty="0">
                <a:solidFill>
                  <a:srgbClr val="FFFFFF"/>
                </a:solidFill>
                <a:latin typeface="Courier New" panose="02070309020205020404" pitchFamily="49" charset="0"/>
              </a:rPr>
              <a:t>names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err="1">
                <a:solidFill>
                  <a:srgbClr val="FFFFFF"/>
                </a:solidFill>
                <a:latin typeface="Courier New" panose="02070309020205020404" pitchFamily="49" charset="0"/>
              </a:rPr>
              <a:t>x</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get_names</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smtClean="0">
                <a:solidFill>
                  <a:srgbClr val="FFFFFF"/>
                </a:solidFill>
                <a:latin typeface="Courier New" panose="02070309020205020404" pitchFamily="49" charset="0"/>
              </a:rPr>
              <a:t>sorted</a:t>
            </a:r>
            <a:r>
              <a:rPr lang="en-US" sz="2200" b="1" dirty="0" smtClean="0">
                <a:solidFill>
                  <a:srgbClr val="FFCC00"/>
                </a:solidFill>
                <a:latin typeface="Courier New" panose="02070309020205020404" pitchFamily="49" charset="0"/>
              </a:rPr>
              <a:t>(</a:t>
            </a:r>
            <a:r>
              <a:rPr lang="en-US" sz="2200" dirty="0" smtClean="0">
                <a:solidFill>
                  <a:srgbClr val="FFFFFF"/>
                </a:solidFill>
                <a:latin typeface="Courier New" panose="02070309020205020404" pitchFamily="49" charset="0"/>
              </a:rPr>
              <a:t>names</a:t>
            </a:r>
            <a:r>
              <a:rPr lang="en-US" sz="2200" b="1" dirty="0">
                <a:solidFill>
                  <a:srgbClr val="FFCC00"/>
                </a:solidFill>
                <a:latin typeface="Courier New" panose="02070309020205020404" pitchFamily="49" charset="0"/>
              </a:rPr>
              <a:t>)</a:t>
            </a:r>
            <a:endParaRPr lang="en-US" sz="2200" dirty="0">
              <a:effectLst/>
            </a:endParaRPr>
          </a:p>
        </p:txBody>
      </p:sp>
      <p:sp>
        <p:nvSpPr>
          <p:cNvPr id="5" name="Rectangle 4"/>
          <p:cNvSpPr/>
          <p:nvPr/>
        </p:nvSpPr>
        <p:spPr>
          <a:xfrm>
            <a:off x="2844586" y="4119657"/>
            <a:ext cx="3752950" cy="769441"/>
          </a:xfrm>
          <a:prstGeom prst="rect">
            <a:avLst/>
          </a:prstGeom>
        </p:spPr>
        <p:txBody>
          <a:bodyPr wrap="none">
            <a:spAutoFit/>
          </a:bodyPr>
          <a:lstStyle/>
          <a:p>
            <a:r>
              <a:rPr lang="en-US" sz="2200" dirty="0" smtClean="0">
                <a:solidFill>
                  <a:srgbClr val="FFFFFF"/>
                </a:solidFill>
                <a:latin typeface="Courier New" panose="02070309020205020404" pitchFamily="49" charset="0"/>
              </a:rPr>
              <a:t>d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err="1">
                <a:solidFill>
                  <a:srgbClr val="FFFFFF"/>
                </a:solidFill>
                <a:latin typeface="Courier New" panose="02070309020205020404" pitchFamily="49" charset="0"/>
              </a:rPr>
              <a:t>x</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get_names</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err="1" smtClean="0">
                <a:solidFill>
                  <a:srgbClr val="FFFFFF"/>
                </a:solidFill>
                <a:latin typeface="Courier New" panose="02070309020205020404" pitchFamily="49" charset="0"/>
              </a:rPr>
              <a:t>d</a:t>
            </a:r>
            <a:r>
              <a:rPr lang="en-US" sz="2200" b="1" dirty="0" err="1">
                <a:solidFill>
                  <a:srgbClr val="FFCC00"/>
                </a:solidFill>
                <a:latin typeface="Courier New" panose="02070309020205020404" pitchFamily="49" charset="0"/>
              </a:rPr>
              <a:t>.</a:t>
            </a:r>
            <a:r>
              <a:rPr lang="en-US" sz="2200" dirty="0" err="1" smtClean="0">
                <a:solidFill>
                  <a:srgbClr val="FFFFFF"/>
                </a:solidFill>
                <a:latin typeface="Courier New" panose="02070309020205020404" pitchFamily="49" charset="0"/>
              </a:rPr>
              <a:t>addCallback</a:t>
            </a:r>
            <a:r>
              <a:rPr lang="en-US" sz="2200" b="1" dirty="0" smtClean="0">
                <a:solidFill>
                  <a:srgbClr val="FFCC00"/>
                </a:solidFill>
                <a:latin typeface="Courier New" panose="02070309020205020404" pitchFamily="49" charset="0"/>
              </a:rPr>
              <a:t>(</a:t>
            </a:r>
            <a:r>
              <a:rPr lang="en-US" sz="2200" dirty="0" smtClean="0">
                <a:solidFill>
                  <a:srgbClr val="FFFFFF"/>
                </a:solidFill>
                <a:latin typeface="Courier New" panose="02070309020205020404" pitchFamily="49" charset="0"/>
              </a:rPr>
              <a:t>sorted</a:t>
            </a:r>
            <a:r>
              <a:rPr lang="en-US" sz="2200" b="1" dirty="0">
                <a:solidFill>
                  <a:srgbClr val="FFCC00"/>
                </a:solidFill>
                <a:latin typeface="Courier New" panose="02070309020205020404" pitchFamily="49" charset="0"/>
              </a:rPr>
              <a:t>)</a:t>
            </a:r>
            <a:endParaRPr lang="en-US" sz="2200" dirty="0">
              <a:effectLst/>
            </a:endParaRPr>
          </a:p>
        </p:txBody>
      </p:sp>
    </p:spTree>
    <p:extLst>
      <p:ext uri="{BB962C8B-B14F-4D97-AF65-F5344CB8AC3E}">
        <p14:creationId xmlns:p14="http://schemas.microsoft.com/office/powerpoint/2010/main" val="2194123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say we wanted to do the following where </a:t>
            </a:r>
            <a:r>
              <a:rPr lang="en-US" dirty="0" err="1" smtClean="0">
                <a:latin typeface="Courier New" panose="02070309020205020404" pitchFamily="49" charset="0"/>
                <a:cs typeface="Courier New" panose="02070309020205020404" pitchFamily="49" charset="0"/>
              </a:rPr>
              <a:t>get_names</a:t>
            </a:r>
            <a:r>
              <a:rPr lang="en-US" dirty="0" smtClean="0">
                <a:latin typeface="Courier New" panose="02070309020205020404" pitchFamily="49" charset="0"/>
                <a:cs typeface="Courier New" panose="02070309020205020404" pitchFamily="49" charset="0"/>
              </a:rPr>
              <a:t>()</a:t>
            </a:r>
            <a:r>
              <a:rPr lang="en-US" dirty="0" smtClean="0"/>
              <a:t> and </a:t>
            </a:r>
            <a:r>
              <a:rPr lang="en-US" dirty="0" smtClean="0">
                <a:latin typeface="Courier New" panose="02070309020205020404" pitchFamily="49" charset="0"/>
                <a:cs typeface="Courier New" panose="02070309020205020404" pitchFamily="49" charset="0"/>
              </a:rPr>
              <a:t>sorted()</a:t>
            </a:r>
            <a:r>
              <a:rPr lang="en-US" dirty="0" smtClean="0"/>
              <a:t> are both blocking operations:</a:t>
            </a:r>
          </a:p>
          <a:p>
            <a:pPr marL="0" indent="0">
              <a:buNone/>
            </a:pPr>
            <a:endParaRPr lang="en-US" dirty="0" smtClean="0"/>
          </a:p>
          <a:p>
            <a:r>
              <a:rPr lang="en-US" dirty="0" smtClean="0"/>
              <a:t>This is equivalent to: </a:t>
            </a:r>
          </a:p>
          <a:p>
            <a:endParaRPr lang="en-US" dirty="0"/>
          </a:p>
          <a:p>
            <a:endParaRPr lang="en-US" dirty="0" smtClean="0"/>
          </a:p>
          <a:p>
            <a:pPr marL="0" indent="0">
              <a:buNone/>
            </a:pPr>
            <a:r>
              <a:rPr lang="en-US" dirty="0" smtClean="0"/>
              <a:t> Which can be written asynchronously as: </a:t>
            </a:r>
            <a:endParaRPr lang="en-US" dirty="0"/>
          </a:p>
        </p:txBody>
      </p:sp>
      <p:sp>
        <p:nvSpPr>
          <p:cNvPr id="5" name="Rectangle 4"/>
          <p:cNvSpPr/>
          <p:nvPr/>
        </p:nvSpPr>
        <p:spPr>
          <a:xfrm>
            <a:off x="1800784" y="2986452"/>
            <a:ext cx="4647426" cy="400110"/>
          </a:xfrm>
          <a:prstGeom prst="rect">
            <a:avLst/>
          </a:prstGeom>
        </p:spPr>
        <p:txBody>
          <a:bodyPr wrap="none">
            <a:spAutoFit/>
          </a:bodyPr>
          <a:lstStyle/>
          <a:p>
            <a:r>
              <a:rPr lang="en-US" sz="2000" dirty="0" err="1">
                <a:solidFill>
                  <a:srgbClr val="FFFFFF"/>
                </a:solidFill>
                <a:latin typeface="Courier New" panose="02070309020205020404" pitchFamily="49" charset="0"/>
              </a:rPr>
              <a:t>pprint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sorted</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endParaRPr lang="en-US" sz="2000" dirty="0">
              <a:effectLst/>
            </a:endParaRPr>
          </a:p>
        </p:txBody>
      </p:sp>
      <p:sp>
        <p:nvSpPr>
          <p:cNvPr id="6" name="Rectangle 5"/>
          <p:cNvSpPr/>
          <p:nvPr/>
        </p:nvSpPr>
        <p:spPr>
          <a:xfrm>
            <a:off x="1800784" y="3899396"/>
            <a:ext cx="6096000" cy="1015663"/>
          </a:xfrm>
          <a:prstGeom prst="rect">
            <a:avLst/>
          </a:prstGeom>
        </p:spPr>
        <p:txBody>
          <a:bodyPr>
            <a:spAutoFit/>
          </a:bodyPr>
          <a:lstStyle/>
          <a:p>
            <a:r>
              <a:rPr lang="en-US" sz="2000" dirty="0">
                <a:solidFill>
                  <a:srgbClr val="FFFFFF"/>
                </a:solidFill>
                <a:latin typeface="Courier New" panose="02070309020205020404" pitchFamily="49" charset="0"/>
              </a:rPr>
              <a:t>names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sorted_names</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sorted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pprint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sorted_names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1800784" y="5427893"/>
            <a:ext cx="6096000" cy="923330"/>
          </a:xfrm>
          <a:prstGeom prst="rect">
            <a:avLst/>
          </a:prstGeom>
        </p:spPr>
        <p:txBody>
          <a:bodyPr>
            <a:spAutoFit/>
          </a:bodyPr>
          <a:lstStyle/>
          <a:p>
            <a:r>
              <a:rPr lang="en-US" dirty="0">
                <a:solidFill>
                  <a:srgbClr val="FFFFFF"/>
                </a:solidFill>
                <a:latin typeface="Courier New" panose="02070309020205020404" pitchFamily="49" charset="0"/>
              </a:rPr>
              <a:t>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x</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get_names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sorted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004319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say we wanted to do the following where </a:t>
            </a:r>
            <a:r>
              <a:rPr lang="en-US" dirty="0" err="1" smtClean="0">
                <a:latin typeface="Courier New" panose="02070309020205020404" pitchFamily="49" charset="0"/>
                <a:cs typeface="Courier New" panose="02070309020205020404" pitchFamily="49" charset="0"/>
              </a:rPr>
              <a:t>get_names</a:t>
            </a:r>
            <a:r>
              <a:rPr lang="en-US" dirty="0" smtClean="0">
                <a:latin typeface="Courier New" panose="02070309020205020404" pitchFamily="49" charset="0"/>
                <a:cs typeface="Courier New" panose="02070309020205020404" pitchFamily="49" charset="0"/>
              </a:rPr>
              <a:t>()</a:t>
            </a:r>
            <a:r>
              <a:rPr lang="en-US" dirty="0" smtClean="0"/>
              <a:t> and </a:t>
            </a:r>
            <a:r>
              <a:rPr lang="en-US" dirty="0" smtClean="0">
                <a:latin typeface="Courier New" panose="02070309020205020404" pitchFamily="49" charset="0"/>
                <a:cs typeface="Courier New" panose="02070309020205020404" pitchFamily="49" charset="0"/>
              </a:rPr>
              <a:t>sorted()</a:t>
            </a:r>
            <a:r>
              <a:rPr lang="en-US" dirty="0" smtClean="0"/>
              <a:t> are both blocking operations:</a:t>
            </a:r>
          </a:p>
          <a:p>
            <a:pPr marL="0" indent="0">
              <a:buNone/>
            </a:pPr>
            <a:endParaRPr lang="en-US" dirty="0" smtClean="0"/>
          </a:p>
          <a:p>
            <a:r>
              <a:rPr lang="en-US" dirty="0" smtClean="0"/>
              <a:t>This is equivalent to: </a:t>
            </a:r>
          </a:p>
          <a:p>
            <a:endParaRPr lang="en-US" dirty="0"/>
          </a:p>
          <a:p>
            <a:endParaRPr lang="en-US" dirty="0" smtClean="0"/>
          </a:p>
          <a:p>
            <a:pPr marL="0" indent="0">
              <a:buNone/>
            </a:pPr>
            <a:r>
              <a:rPr lang="en-US" dirty="0" smtClean="0"/>
              <a:t> Which can be written asynchronously as: </a:t>
            </a:r>
            <a:endParaRPr lang="en-US" dirty="0"/>
          </a:p>
        </p:txBody>
      </p:sp>
      <p:sp>
        <p:nvSpPr>
          <p:cNvPr id="5" name="Rectangle 4"/>
          <p:cNvSpPr/>
          <p:nvPr/>
        </p:nvSpPr>
        <p:spPr>
          <a:xfrm>
            <a:off x="1800784" y="2986452"/>
            <a:ext cx="4647426" cy="400110"/>
          </a:xfrm>
          <a:prstGeom prst="rect">
            <a:avLst/>
          </a:prstGeom>
        </p:spPr>
        <p:txBody>
          <a:bodyPr wrap="none">
            <a:spAutoFit/>
          </a:bodyPr>
          <a:lstStyle/>
          <a:p>
            <a:r>
              <a:rPr lang="en-US" sz="2000" dirty="0" err="1">
                <a:solidFill>
                  <a:srgbClr val="FFFFFF"/>
                </a:solidFill>
                <a:latin typeface="Courier New" panose="02070309020205020404" pitchFamily="49" charset="0"/>
              </a:rPr>
              <a:t>pprint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sorted</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endParaRPr lang="en-US" sz="2000" dirty="0">
              <a:effectLst/>
            </a:endParaRPr>
          </a:p>
        </p:txBody>
      </p:sp>
      <p:sp>
        <p:nvSpPr>
          <p:cNvPr id="6" name="Rectangle 5"/>
          <p:cNvSpPr/>
          <p:nvPr/>
        </p:nvSpPr>
        <p:spPr>
          <a:xfrm>
            <a:off x="1800784" y="3899396"/>
            <a:ext cx="6096000" cy="1015663"/>
          </a:xfrm>
          <a:prstGeom prst="rect">
            <a:avLst/>
          </a:prstGeom>
        </p:spPr>
        <p:txBody>
          <a:bodyPr>
            <a:spAutoFit/>
          </a:bodyPr>
          <a:lstStyle/>
          <a:p>
            <a:r>
              <a:rPr lang="en-US" sz="2000" dirty="0">
                <a:solidFill>
                  <a:srgbClr val="FFFFFF"/>
                </a:solidFill>
                <a:latin typeface="Courier New" panose="02070309020205020404" pitchFamily="49" charset="0"/>
              </a:rPr>
              <a:t>names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x</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sorted_names</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sorted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pprint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sorted_names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1800784" y="5427893"/>
            <a:ext cx="6096000" cy="923330"/>
          </a:xfrm>
          <a:prstGeom prst="rect">
            <a:avLst/>
          </a:prstGeom>
        </p:spPr>
        <p:txBody>
          <a:bodyPr>
            <a:spAutoFit/>
          </a:bodyPr>
          <a:lstStyle/>
          <a:p>
            <a:r>
              <a:rPr lang="en-US" dirty="0">
                <a:solidFill>
                  <a:srgbClr val="FFFFFF"/>
                </a:solidFill>
                <a:latin typeface="Courier New" panose="02070309020205020404" pitchFamily="49" charset="0"/>
              </a:rPr>
              <a:t>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x</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get_names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sorted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TextBox 3"/>
          <p:cNvSpPr txBox="1"/>
          <p:nvPr/>
        </p:nvSpPr>
        <p:spPr>
          <a:xfrm>
            <a:off x="5118314" y="5519258"/>
            <a:ext cx="6735113" cy="615553"/>
          </a:xfrm>
          <a:prstGeom prst="rect">
            <a:avLst/>
          </a:prstGeom>
          <a:noFill/>
          <a:ln>
            <a:solidFill>
              <a:schemeClr val="accent1"/>
            </a:solidFill>
          </a:ln>
        </p:spPr>
        <p:txBody>
          <a:bodyPr wrap="none" rtlCol="0">
            <a:spAutoFit/>
          </a:bodyPr>
          <a:lstStyle/>
          <a:p>
            <a:r>
              <a:rPr lang="en-US" dirty="0" smtClean="0"/>
              <a:t>We’ve just created a callback chain. These statements are equivalent to:</a:t>
            </a:r>
            <a:br>
              <a:rPr lang="en-US" dirty="0" smtClean="0"/>
            </a:br>
            <a:r>
              <a:rPr lang="en-US" sz="1600" dirty="0" err="1">
                <a:solidFill>
                  <a:srgbClr val="FFFFFF"/>
                </a:solidFill>
                <a:latin typeface="Courier New" panose="02070309020205020404" pitchFamily="49" charset="0"/>
              </a:rPr>
              <a:t>x</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get_names</a:t>
            </a:r>
            <a:r>
              <a:rPr lang="en-US" sz="1600" b="1" dirty="0">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addCallback</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sorted</a:t>
            </a:r>
            <a:r>
              <a:rPr lang="en-US" sz="1600" b="1" dirty="0">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addCallback</a:t>
            </a:r>
            <a:r>
              <a:rPr lang="en-US" sz="1600" b="1" dirty="0">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pprint</a:t>
            </a:r>
            <a:r>
              <a:rPr lang="en-US" sz="1600" b="1" dirty="0" smtClean="0">
                <a:solidFill>
                  <a:srgbClr val="FFCC00"/>
                </a:solidFill>
                <a:latin typeface="Courier New" panose="02070309020205020404" pitchFamily="49" charset="0"/>
              </a:rPr>
              <a:t>)</a:t>
            </a:r>
            <a:endParaRPr lang="en-US" dirty="0"/>
          </a:p>
        </p:txBody>
      </p:sp>
    </p:spTree>
    <p:extLst>
      <p:ext uri="{BB962C8B-B14F-4D97-AF65-F5344CB8AC3E}">
        <p14:creationId xmlns:p14="http://schemas.microsoft.com/office/powerpoint/2010/main" val="264830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So, now let’s try to make our blocking example asynchronous. Note that this is sort-of contrived because we don’t actually have a mechanism to fire signals for us so we have to do it ourselves. </a:t>
            </a:r>
            <a:endParaRPr lang="en-US" dirty="0"/>
          </a:p>
        </p:txBody>
      </p:sp>
      <p:sp>
        <p:nvSpPr>
          <p:cNvPr id="4" name="Rectangle 3"/>
          <p:cNvSpPr/>
          <p:nvPr/>
        </p:nvSpPr>
        <p:spPr>
          <a:xfrm>
            <a:off x="1274221" y="3274646"/>
            <a:ext cx="11043139" cy="3416320"/>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print_function</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time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sleep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callWhenRunning</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
        <p:nvSpPr>
          <p:cNvPr id="5" name="TextBox 4"/>
          <p:cNvSpPr txBox="1"/>
          <p:nvPr/>
        </p:nvSpPr>
        <p:spPr>
          <a:xfrm>
            <a:off x="7596553" y="3274646"/>
            <a:ext cx="3355406" cy="1200329"/>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 python twisty.py</a:t>
            </a:r>
          </a:p>
          <a:p>
            <a:r>
              <a:rPr lang="en-US" dirty="0" smtClean="0">
                <a:latin typeface="Courier New" panose="02070309020205020404" pitchFamily="49" charset="0"/>
                <a:cs typeface="Courier New" panose="02070309020205020404" pitchFamily="49" charset="0"/>
              </a:rPr>
              <a:t>Hello!</a:t>
            </a:r>
          </a:p>
          <a:p>
            <a:r>
              <a:rPr lang="en-US" dirty="0" smtClean="0">
                <a:latin typeface="Courier New" panose="02070309020205020404" pitchFamily="49" charset="0"/>
                <a:cs typeface="Courier New" panose="02070309020205020404" pitchFamily="49" charset="0"/>
              </a:rPr>
              <a:t>30 seconds have passed!</a:t>
            </a:r>
          </a:p>
          <a:p>
            <a:r>
              <a:rPr lang="en-US" dirty="0" smtClean="0">
                <a:latin typeface="Courier New" panose="02070309020205020404" pitchFamily="49" charset="0"/>
                <a:cs typeface="Courier New" panose="02070309020205020404" pitchFamily="49" charset="0"/>
              </a:rPr>
              <a:t>10 seconds have passed!</a:t>
            </a:r>
          </a:p>
        </p:txBody>
      </p:sp>
    </p:spTree>
    <p:extLst>
      <p:ext uri="{BB962C8B-B14F-4D97-AF65-F5344CB8AC3E}">
        <p14:creationId xmlns:p14="http://schemas.microsoft.com/office/powerpoint/2010/main" val="1183788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4" name="Rectangle 3"/>
          <p:cNvSpPr/>
          <p:nvPr/>
        </p:nvSpPr>
        <p:spPr>
          <a:xfrm>
            <a:off x="750277" y="2286000"/>
            <a:ext cx="10613292" cy="3970318"/>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defer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defer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Deferred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callback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d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73723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4" name="Rectangle 3"/>
          <p:cNvSpPr/>
          <p:nvPr/>
        </p:nvSpPr>
        <p:spPr>
          <a:xfrm>
            <a:off x="750277" y="2286000"/>
            <a:ext cx="10613292" cy="3970318"/>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defer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sys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time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defer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Deferred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30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callback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"30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d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addCallback</a:t>
            </a:r>
            <a:r>
              <a:rPr lang="en-US" b="1" dirty="0" smtClean="0">
                <a:solidFill>
                  <a:srgbClr val="FFCC00"/>
                </a:solidFill>
                <a:latin typeface="Courier New" panose="02070309020205020404" pitchFamily="49" charset="0"/>
              </a:rPr>
              <a:t>(</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callLater</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 seconds have passed!"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endParaRPr lang="en-US" dirty="0">
              <a:effectLst/>
            </a:endParaRPr>
          </a:p>
        </p:txBody>
      </p:sp>
      <p:sp>
        <p:nvSpPr>
          <p:cNvPr id="3" name="TextBox 2"/>
          <p:cNvSpPr txBox="1"/>
          <p:nvPr/>
        </p:nvSpPr>
        <p:spPr>
          <a:xfrm>
            <a:off x="7639473" y="2286000"/>
            <a:ext cx="3724096" cy="1323439"/>
          </a:xfrm>
          <a:prstGeom prst="rect">
            <a:avLst/>
          </a:prstGeom>
          <a:noFill/>
        </p:spPr>
        <p:txBody>
          <a:bodyPr wrap="none" rtlCol="0">
            <a:spAutoFit/>
          </a:bodyPr>
          <a:lstStyle/>
          <a:p>
            <a:r>
              <a:rPr lang="en-US" sz="2000" dirty="0" smtClean="0">
                <a:latin typeface="Courier New" panose="02070309020205020404" pitchFamily="49" charset="0"/>
                <a:cs typeface="Courier New" panose="02070309020205020404" pitchFamily="49" charset="0"/>
              </a:rPr>
              <a:t>$ python twisty.py</a:t>
            </a:r>
          </a:p>
          <a:p>
            <a:r>
              <a:rPr lang="en-US" sz="2000" dirty="0" smtClean="0">
                <a:latin typeface="Courier New" panose="02070309020205020404" pitchFamily="49" charset="0"/>
                <a:cs typeface="Courier New" panose="02070309020205020404" pitchFamily="49" charset="0"/>
              </a:rPr>
              <a:t>Hello!</a:t>
            </a:r>
          </a:p>
          <a:p>
            <a:r>
              <a:rPr lang="en-US" sz="2000" dirty="0" smtClean="0">
                <a:latin typeface="Courier New" panose="02070309020205020404" pitchFamily="49" charset="0"/>
                <a:cs typeface="Courier New" panose="02070309020205020404" pitchFamily="49" charset="0"/>
              </a:rPr>
              <a:t>10 seconds have passed!</a:t>
            </a:r>
          </a:p>
          <a:p>
            <a:r>
              <a:rPr lang="en-US" sz="2000" dirty="0" smtClean="0">
                <a:latin typeface="Courier New" panose="02070309020205020404" pitchFamily="49" charset="0"/>
                <a:cs typeface="Courier New" panose="02070309020205020404" pitchFamily="49" charset="0"/>
              </a:rPr>
              <a:t>30 seconds have passed!</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5862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twisted</a:t>
            </a:r>
            <a:endParaRPr lang="en-US" dirty="0"/>
          </a:p>
        </p:txBody>
      </p:sp>
      <p:sp>
        <p:nvSpPr>
          <p:cNvPr id="3" name="Content Placeholder 2"/>
          <p:cNvSpPr>
            <a:spLocks noGrp="1"/>
          </p:cNvSpPr>
          <p:nvPr>
            <p:ph idx="1"/>
          </p:nvPr>
        </p:nvSpPr>
        <p:spPr/>
        <p:txBody>
          <a:bodyPr/>
          <a:lstStyle/>
          <a:p>
            <a:r>
              <a:rPr lang="en-US" dirty="0" smtClean="0"/>
              <a:t>Twisted is the first library we’ll be working with that does not come with the Python Standard Library. </a:t>
            </a:r>
          </a:p>
          <a:p>
            <a:r>
              <a:rPr lang="en-US" dirty="0" smtClean="0"/>
              <a:t>Will update this slide with installation instructions!</a:t>
            </a:r>
            <a:endParaRPr lang="en-US" dirty="0"/>
          </a:p>
        </p:txBody>
      </p:sp>
    </p:spTree>
    <p:extLst>
      <p:ext uri="{BB962C8B-B14F-4D97-AF65-F5344CB8AC3E}">
        <p14:creationId xmlns:p14="http://schemas.microsoft.com/office/powerpoint/2010/main" val="51410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a:t>
            </a:r>
            <a:r>
              <a:rPr lang="en-US" dirty="0" err="1" smtClean="0"/>
              <a:t>deferreds</a:t>
            </a:r>
            <a:endParaRPr lang="en-US" dirty="0"/>
          </a:p>
        </p:txBody>
      </p:sp>
      <p:sp>
        <p:nvSpPr>
          <p:cNvPr id="3" name="Content Placeholder 2"/>
          <p:cNvSpPr>
            <a:spLocks noGrp="1"/>
          </p:cNvSpPr>
          <p:nvPr>
            <p:ph idx="1"/>
          </p:nvPr>
        </p:nvSpPr>
        <p:spPr/>
        <p:txBody>
          <a:bodyPr/>
          <a:lstStyle/>
          <a:p>
            <a:r>
              <a:rPr lang="en-US" dirty="0" smtClean="0"/>
              <a:t>Let’s get some other abstractions under our belt before we continue with </a:t>
            </a:r>
            <a:r>
              <a:rPr lang="en-US" dirty="0" err="1" smtClean="0"/>
              <a:t>deferreds</a:t>
            </a:r>
            <a:r>
              <a:rPr lang="en-US" dirty="0" smtClean="0"/>
              <a:t>. They’re a tricky topic so don’t be discouraged if it’s not clear right away. It will be clearer when we look at a fuller example. </a:t>
            </a:r>
            <a:endParaRPr lang="en-US" dirty="0"/>
          </a:p>
        </p:txBody>
      </p:sp>
    </p:spTree>
    <p:extLst>
      <p:ext uri="{BB962C8B-B14F-4D97-AF65-F5344CB8AC3E}">
        <p14:creationId xmlns:p14="http://schemas.microsoft.com/office/powerpoint/2010/main" val="10606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basics</a:t>
            </a:r>
            <a:endParaRPr lang="en-US" dirty="0"/>
          </a:p>
        </p:txBody>
      </p:sp>
      <p:sp>
        <p:nvSpPr>
          <p:cNvPr id="3" name="Content Placeholder 2"/>
          <p:cNvSpPr>
            <a:spLocks noGrp="1"/>
          </p:cNvSpPr>
          <p:nvPr>
            <p:ph idx="1"/>
          </p:nvPr>
        </p:nvSpPr>
        <p:spPr>
          <a:xfrm>
            <a:off x="1024128" y="2286000"/>
            <a:ext cx="10050272" cy="4023360"/>
          </a:xfrm>
        </p:spPr>
        <p:txBody>
          <a:bodyPr>
            <a:normAutofit/>
          </a:bodyPr>
          <a:lstStyle/>
          <a:p>
            <a:pPr marL="0" indent="0">
              <a:buNone/>
            </a:pPr>
            <a:r>
              <a:rPr lang="en-US" dirty="0" smtClean="0"/>
              <a:t>A </a:t>
            </a:r>
            <a:r>
              <a:rPr lang="en-US" dirty="0"/>
              <a:t>Twisted </a:t>
            </a:r>
            <a:r>
              <a:rPr lang="en-US" i="1" dirty="0"/>
              <a:t>Transport</a:t>
            </a:r>
            <a:r>
              <a:rPr lang="en-US" dirty="0"/>
              <a:t> represents a single connection that can </a:t>
            </a:r>
            <a:r>
              <a:rPr lang="en-US" dirty="0" smtClean="0"/>
              <a:t>send/receive data. </a:t>
            </a:r>
            <a:r>
              <a:rPr lang="en-US" dirty="0" smtClean="0"/>
              <a:t>Think of it like </a:t>
            </a:r>
            <a:r>
              <a:rPr lang="en-US" dirty="0" err="1" smtClean="0"/>
              <a:t>Twisted’s</a:t>
            </a:r>
            <a:r>
              <a:rPr lang="en-US" dirty="0" smtClean="0"/>
              <a:t> version of a socket object. But much nicer.</a:t>
            </a:r>
            <a:r>
              <a:rPr lang="en-US" dirty="0"/>
              <a:t/>
            </a:r>
            <a:br>
              <a:rPr lang="en-US" dirty="0"/>
            </a:br>
            <a:r>
              <a:rPr lang="en-US" dirty="0"/>
              <a:t/>
            </a:r>
            <a:br>
              <a:rPr lang="en-US" dirty="0"/>
            </a:br>
            <a:r>
              <a:rPr lang="en-US" dirty="0"/>
              <a:t>The Transport abstraction represents</a:t>
            </a:r>
            <a:r>
              <a:rPr lang="en-US" i="1" dirty="0"/>
              <a:t> any </a:t>
            </a:r>
            <a:r>
              <a:rPr lang="en-US" dirty="0"/>
              <a:t>such connection and handles the details of asynchronous I/O for whatever sort of connection it represents</a:t>
            </a:r>
            <a:r>
              <a:rPr lang="en-US" dirty="0" smtClean="0"/>
              <a:t>. The methods </a:t>
            </a:r>
            <a:r>
              <a:rPr lang="en-US" dirty="0" smtClean="0"/>
              <a:t>defined are</a:t>
            </a:r>
            <a:r>
              <a:rPr lang="en-US" dirty="0" smtClean="0"/>
              <a:t>: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write(data) </a:t>
            </a:r>
            <a:r>
              <a:rPr lang="en-US" dirty="0" smtClean="0"/>
              <a:t>– send some data.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writeSequence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list_of_data</a:t>
            </a:r>
            <a:r>
              <a:rPr lang="en-US" dirty="0" smtClean="0">
                <a:latin typeface="Courier New" panose="02070309020205020404" pitchFamily="49" charset="0"/>
                <a:cs typeface="Courier New" panose="02070309020205020404" pitchFamily="49" charset="0"/>
              </a:rPr>
              <a:t>)</a:t>
            </a:r>
            <a:r>
              <a:rPr lang="en-US" dirty="0" smtClean="0"/>
              <a:t> – send a sequence of data.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loseConnection</a:t>
            </a:r>
            <a:r>
              <a:rPr lang="en-US" dirty="0" smtClean="0">
                <a:latin typeface="Courier New" panose="02070309020205020404" pitchFamily="49" charset="0"/>
                <a:cs typeface="Courier New" panose="02070309020205020404" pitchFamily="49" charset="0"/>
              </a:rPr>
              <a:t>() </a:t>
            </a:r>
            <a:r>
              <a:rPr lang="en-US" dirty="0" smtClean="0"/>
              <a:t>– close connection.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getPeer</a:t>
            </a:r>
            <a:r>
              <a:rPr lang="en-US" dirty="0" smtClean="0">
                <a:latin typeface="Courier New" panose="02070309020205020404" pitchFamily="49" charset="0"/>
                <a:cs typeface="Courier New" panose="02070309020205020404" pitchFamily="49" charset="0"/>
              </a:rPr>
              <a:t>() </a:t>
            </a:r>
            <a:r>
              <a:rPr lang="en-US" dirty="0" smtClean="0"/>
              <a:t>– get remote address of other side of connection.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getHost</a:t>
            </a:r>
            <a:r>
              <a:rPr lang="en-US" dirty="0" smtClean="0">
                <a:latin typeface="Courier New" panose="02070309020205020404" pitchFamily="49" charset="0"/>
                <a:cs typeface="Courier New" panose="02070309020205020404" pitchFamily="49" charset="0"/>
              </a:rPr>
              <a:t>() </a:t>
            </a:r>
            <a:r>
              <a:rPr lang="en-US" dirty="0" smtClean="0"/>
              <a:t>– get address of this side of connection. </a:t>
            </a:r>
            <a:endParaRPr lang="en-US" dirty="0"/>
          </a:p>
        </p:txBody>
      </p:sp>
    </p:spTree>
    <p:extLst>
      <p:ext uri="{BB962C8B-B14F-4D97-AF65-F5344CB8AC3E}">
        <p14:creationId xmlns:p14="http://schemas.microsoft.com/office/powerpoint/2010/main" val="1980356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basics</a:t>
            </a:r>
            <a:endParaRPr lang="en-US" dirty="0"/>
          </a:p>
        </p:txBody>
      </p:sp>
      <p:sp>
        <p:nvSpPr>
          <p:cNvPr id="3" name="Content Placeholder 2"/>
          <p:cNvSpPr>
            <a:spLocks noGrp="1"/>
          </p:cNvSpPr>
          <p:nvPr>
            <p:ph idx="1"/>
          </p:nvPr>
        </p:nvSpPr>
        <p:spPr/>
        <p:txBody>
          <a:bodyPr/>
          <a:lstStyle/>
          <a:p>
            <a:r>
              <a:rPr lang="en-US" dirty="0" smtClean="0"/>
              <a:t>You may have noticed that there are no methods for </a:t>
            </a:r>
            <a:r>
              <a:rPr lang="en-US" i="1" dirty="0" smtClean="0"/>
              <a:t>reading</a:t>
            </a:r>
            <a:r>
              <a:rPr lang="en-US" dirty="0" smtClean="0"/>
              <a:t> data. The Transport object will make a callback when it receives data – we don’t have to explicitly make it happen. </a:t>
            </a:r>
            <a:br>
              <a:rPr lang="en-US" dirty="0" smtClean="0"/>
            </a:br>
            <a:r>
              <a:rPr lang="en-US" dirty="0" smtClean="0"/>
              <a:t/>
            </a:r>
            <a:br>
              <a:rPr lang="en-US" dirty="0" smtClean="0"/>
            </a:br>
            <a:r>
              <a:rPr lang="en-US" dirty="0" smtClean="0"/>
              <a:t>Also, note that these methods are really just suggestions. Remember, Twisted is in control, not us. So when we tell the Transport to write some data, we’re really asking it to write some data whenever it is able to. </a:t>
            </a:r>
            <a:endParaRPr lang="en-US" dirty="0"/>
          </a:p>
        </p:txBody>
      </p:sp>
    </p:spTree>
    <p:extLst>
      <p:ext uri="{BB962C8B-B14F-4D97-AF65-F5344CB8AC3E}">
        <p14:creationId xmlns:p14="http://schemas.microsoft.com/office/powerpoint/2010/main" val="4166734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i="1" dirty="0" smtClean="0"/>
              <a:t>Protocol</a:t>
            </a:r>
            <a:r>
              <a:rPr lang="en-US" dirty="0" smtClean="0"/>
              <a:t>s </a:t>
            </a:r>
            <a:r>
              <a:rPr lang="en-US" dirty="0" smtClean="0"/>
              <a:t>implement protocols. This could be one of the built-in protocols in </a:t>
            </a:r>
            <a:r>
              <a:rPr lang="en-US" dirty="0" err="1" smtClean="0"/>
              <a:t>twisted.protocols.basic</a:t>
            </a:r>
            <a:r>
              <a:rPr lang="en-US" dirty="0" smtClean="0"/>
              <a:t> or one of your own design. </a:t>
            </a:r>
            <a:br>
              <a:rPr lang="en-US" dirty="0" smtClean="0"/>
            </a:br>
            <a:r>
              <a:rPr lang="en-US" dirty="0" smtClean="0"/>
              <a:t/>
            </a:r>
            <a:br>
              <a:rPr lang="en-US" dirty="0" smtClean="0"/>
            </a:br>
            <a:r>
              <a:rPr lang="en-US" dirty="0" smtClean="0"/>
              <a:t>Strictly speaking, a Protocol instance implements the protocol for a single connection. This connection is represented by a Transport object. </a:t>
            </a:r>
            <a:br>
              <a:rPr lang="en-US" dirty="0" smtClean="0"/>
            </a:br>
            <a:r>
              <a:rPr lang="en-US" dirty="0" smtClean="0"/>
              <a:t/>
            </a:r>
            <a:br>
              <a:rPr lang="en-US" dirty="0" smtClean="0"/>
            </a:br>
            <a:r>
              <a:rPr lang="en-US" dirty="0" smtClean="0"/>
              <a:t>So every connection requires its own Protocol instance (and therefore, Protocol is a good candidate for storing </a:t>
            </a:r>
            <a:r>
              <a:rPr lang="en-US" dirty="0" err="1" smtClean="0"/>
              <a:t>stateful</a:t>
            </a:r>
            <a:r>
              <a:rPr lang="en-US" dirty="0" smtClean="0"/>
              <a:t> information about the connection).</a:t>
            </a:r>
            <a:endParaRPr lang="en-US" dirty="0"/>
          </a:p>
        </p:txBody>
      </p:sp>
    </p:spTree>
    <p:extLst>
      <p:ext uri="{BB962C8B-B14F-4D97-AF65-F5344CB8AC3E}">
        <p14:creationId xmlns:p14="http://schemas.microsoft.com/office/powerpoint/2010/main" val="323657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smtClean="0"/>
              <a:t>Methods of the </a:t>
            </a:r>
            <a:r>
              <a:rPr lang="en-US" dirty="0" smtClean="0"/>
              <a:t>Protocol include: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dataReceived</a:t>
            </a:r>
            <a:r>
              <a:rPr lang="en-US" dirty="0" smtClean="0">
                <a:latin typeface="Courier New" panose="02070309020205020404" pitchFamily="49" charset="0"/>
                <a:cs typeface="Courier New" panose="02070309020205020404" pitchFamily="49" charset="0"/>
              </a:rPr>
              <a:t>(data</a:t>
            </a:r>
            <a:r>
              <a:rPr lang="en-US" dirty="0" smtClean="0">
                <a:latin typeface="Courier New" panose="02070309020205020404" pitchFamily="49" charset="0"/>
                <a:cs typeface="Courier New" panose="02070309020205020404" pitchFamily="49" charset="0"/>
              </a:rPr>
              <a:t>)</a:t>
            </a:r>
            <a:r>
              <a:rPr lang="en-US" dirty="0" smtClean="0"/>
              <a:t> – called whenever data is received (transport’s callback!)</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connectionLost</a:t>
            </a:r>
            <a:r>
              <a:rPr lang="en-US" dirty="0" smtClean="0">
                <a:latin typeface="Courier New" panose="02070309020205020404" pitchFamily="49" charset="0"/>
                <a:cs typeface="Courier New" panose="02070309020205020404" pitchFamily="49" charset="0"/>
              </a:rPr>
              <a:t>(reason)</a:t>
            </a:r>
            <a:r>
              <a:rPr lang="en-US" dirty="0" smtClean="0"/>
              <a:t> – called when connection is shut down.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makeConnection</a:t>
            </a:r>
            <a:r>
              <a:rPr lang="en-US" dirty="0" smtClean="0">
                <a:latin typeface="Courier New" panose="02070309020205020404" pitchFamily="49" charset="0"/>
                <a:cs typeface="Courier New" panose="02070309020205020404" pitchFamily="49" charset="0"/>
              </a:rPr>
              <a:t>(transport)</a:t>
            </a:r>
            <a:r>
              <a:rPr lang="en-US" dirty="0" smtClean="0"/>
              <a:t> – associates transport with protocol instance to make connection.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connectionMade</a:t>
            </a:r>
            <a:r>
              <a:rPr lang="en-US" dirty="0" smtClean="0">
                <a:latin typeface="Courier New" panose="02070309020205020404" pitchFamily="49" charset="0"/>
                <a:cs typeface="Courier New" panose="02070309020205020404" pitchFamily="49" charset="0"/>
              </a:rPr>
              <a:t>()</a:t>
            </a:r>
            <a:r>
              <a:rPr lang="en-US" dirty="0" smtClean="0"/>
              <a:t> – called when a connection is made. </a:t>
            </a:r>
            <a:endParaRPr lang="en-US" dirty="0"/>
          </a:p>
        </p:txBody>
      </p:sp>
    </p:spTree>
    <p:extLst>
      <p:ext uri="{BB962C8B-B14F-4D97-AF65-F5344CB8AC3E}">
        <p14:creationId xmlns:p14="http://schemas.microsoft.com/office/powerpoint/2010/main" val="1434447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factories </a:t>
            </a:r>
            <a:endParaRPr lang="en-US" dirty="0"/>
          </a:p>
        </p:txBody>
      </p:sp>
      <p:sp>
        <p:nvSpPr>
          <p:cNvPr id="3" name="Content Placeholder 2"/>
          <p:cNvSpPr>
            <a:spLocks noGrp="1"/>
          </p:cNvSpPr>
          <p:nvPr>
            <p:ph idx="1"/>
          </p:nvPr>
        </p:nvSpPr>
        <p:spPr/>
        <p:txBody>
          <a:bodyPr/>
          <a:lstStyle/>
          <a:p>
            <a:r>
              <a:rPr lang="en-US" i="1" dirty="0" smtClean="0"/>
              <a:t>Protocol </a:t>
            </a:r>
            <a:r>
              <a:rPr lang="en-US" i="1" dirty="0" smtClean="0"/>
              <a:t>Factories </a:t>
            </a:r>
            <a:r>
              <a:rPr lang="en-US" dirty="0" smtClean="0"/>
              <a:t>simply create Protocol instances for each individual connection. Of interest is just one method:</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buildProtocol</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addr</a:t>
            </a:r>
            <a:r>
              <a:rPr lang="en-US" dirty="0" smtClean="0">
                <a:latin typeface="Courier New" panose="02070309020205020404" pitchFamily="49" charset="0"/>
                <a:cs typeface="Courier New" panose="02070309020205020404" pitchFamily="49" charset="0"/>
              </a:rPr>
              <a:t>)</a:t>
            </a:r>
            <a:r>
              <a:rPr lang="en-US" dirty="0" smtClean="0"/>
              <a:t>: The </a:t>
            </a:r>
            <a:r>
              <a:rPr lang="en-US" dirty="0" err="1">
                <a:latin typeface="Courier New" panose="02070309020205020404" pitchFamily="49" charset="0"/>
                <a:cs typeface="Courier New" panose="02070309020205020404" pitchFamily="49" charset="0"/>
              </a:rPr>
              <a:t>buildProtocol</a:t>
            </a:r>
            <a:r>
              <a:rPr lang="en-US" dirty="0"/>
              <a:t> method is supposed to return a new Protocol instance </a:t>
            </a:r>
            <a:r>
              <a:rPr lang="en-US" dirty="0" smtClean="0"/>
              <a:t>for the connection to </a:t>
            </a:r>
            <a:r>
              <a:rPr lang="en-US" i="1" dirty="0" err="1" smtClean="0"/>
              <a:t>addr</a:t>
            </a:r>
            <a:r>
              <a:rPr lang="en-US" dirty="0" smtClean="0"/>
              <a:t>. Twisted will call this method to establish Protocols for connections. </a:t>
            </a:r>
            <a:endParaRPr lang="en-US" dirty="0"/>
          </a:p>
        </p:txBody>
      </p:sp>
    </p:spTree>
    <p:extLst>
      <p:ext uri="{BB962C8B-B14F-4D97-AF65-F5344CB8AC3E}">
        <p14:creationId xmlns:p14="http://schemas.microsoft.com/office/powerpoint/2010/main" val="2553264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TCP Server</a:t>
            </a:r>
            <a:endParaRPr lang="en-US" dirty="0"/>
          </a:p>
        </p:txBody>
      </p:sp>
      <p:sp>
        <p:nvSpPr>
          <p:cNvPr id="5" name="Rectangle 4"/>
          <p:cNvSpPr/>
          <p:nvPr/>
        </p:nvSpPr>
        <p:spPr>
          <a:xfrm>
            <a:off x="703697" y="2176311"/>
            <a:ext cx="10605164" cy="3970318"/>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protocol</a:t>
            </a:r>
            <a:r>
              <a:rPr lang="en-US" dirty="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Protocol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Factory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Echo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Protocol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reactor will call </a:t>
            </a:r>
            <a:r>
              <a:rPr lang="en-US" i="1" dirty="0" err="1">
                <a:solidFill>
                  <a:srgbClr val="00FF00"/>
                </a:solidFill>
                <a:latin typeface="Courier New" panose="02070309020205020404" pitchFamily="49" charset="0"/>
              </a:rPr>
              <a:t>makeConnection</a:t>
            </a:r>
            <a:r>
              <a:rPr lang="en-US" i="1" dirty="0">
                <a:solidFill>
                  <a:srgbClr val="00FF00"/>
                </a:solidFill>
                <a:latin typeface="Courier New" panose="02070309020205020404" pitchFamily="49" charset="0"/>
              </a:rPr>
              <a:t> with current transport instance.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dataReceived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when transport executes callback </a:t>
            </a:r>
            <a:r>
              <a:rPr lang="en-US" i="1" dirty="0" smtClean="0">
                <a:solidFill>
                  <a:srgbClr val="00FF00"/>
                </a:solidFill>
                <a:latin typeface="Courier New" panose="02070309020205020404" pitchFamily="49" charset="0"/>
              </a:rPr>
              <a:t/>
            </a:r>
            <a:br>
              <a:rPr lang="en-US" i="1" dirty="0" smtClean="0">
                <a:solidFill>
                  <a:srgbClr val="00FF00"/>
                </a:solidFill>
                <a:latin typeface="Courier New" panose="02070309020205020404" pitchFamily="49" charset="0"/>
              </a:rPr>
            </a:br>
            <a:r>
              <a:rPr lang="en-US" i="1" dirty="0" smtClean="0">
                <a:solidFill>
                  <a:srgbClr val="00FF00"/>
                </a:solidFill>
                <a:latin typeface="Courier New" panose="02070309020205020404" pitchFamily="49" charset="0"/>
              </a:rPr>
              <a:t>        # with </a:t>
            </a:r>
            <a:r>
              <a:rPr lang="en-US" i="1" dirty="0">
                <a:solidFill>
                  <a:srgbClr val="00FF00"/>
                </a:solidFill>
                <a:latin typeface="Courier New" panose="02070309020205020404" pitchFamily="49" charset="0"/>
              </a:rPr>
              <a:t>data, just echo</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transport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write</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Factory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protocol</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Echo </a:t>
            </a:r>
            <a:r>
              <a:rPr lang="en-US" i="1" dirty="0">
                <a:solidFill>
                  <a:srgbClr val="00FF00"/>
                </a:solidFill>
                <a:latin typeface="Courier New" panose="02070309020205020404" pitchFamily="49" charset="0"/>
              </a:rPr>
              <a:t># </a:t>
            </a:r>
            <a:r>
              <a:rPr lang="en-US" i="1" dirty="0" err="1">
                <a:solidFill>
                  <a:srgbClr val="00FF00"/>
                </a:solidFill>
                <a:latin typeface="Courier New" panose="02070309020205020404" pitchFamily="49" charset="0"/>
              </a:rPr>
              <a:t>f.buildProtocol</a:t>
            </a:r>
            <a:r>
              <a:rPr lang="en-US" i="1" dirty="0">
                <a:solidFill>
                  <a:srgbClr val="00FF00"/>
                </a:solidFill>
                <a:latin typeface="Courier New" panose="02070309020205020404" pitchFamily="49" charset="0"/>
              </a:rPr>
              <a:t>() will create an instance of </a:t>
            </a:r>
            <a:r>
              <a:rPr lang="en-US" i="1" dirty="0" err="1">
                <a:solidFill>
                  <a:srgbClr val="00FF00"/>
                </a:solidFill>
                <a:latin typeface="Courier New" panose="02070309020205020404" pitchFamily="49" charset="0"/>
              </a:rPr>
              <a:t>f.protocol</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listenTCP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9000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i="1" dirty="0">
                <a:solidFill>
                  <a:srgbClr val="00FF00"/>
                </a:solidFill>
                <a:latin typeface="Courier New" panose="02070309020205020404" pitchFamily="49" charset="0"/>
              </a:rPr>
              <a:t># </a:t>
            </a:r>
            <a:r>
              <a:rPr lang="en-US" i="1" dirty="0" err="1">
                <a:solidFill>
                  <a:srgbClr val="00FF00"/>
                </a:solidFill>
                <a:latin typeface="Courier New" panose="02070309020205020404" pitchFamily="49" charset="0"/>
              </a:rPr>
              <a:t>listenTCP</a:t>
            </a:r>
            <a:r>
              <a:rPr lang="en-US" i="1" dirty="0">
                <a:solidFill>
                  <a:srgbClr val="00FF00"/>
                </a:solidFill>
                <a:latin typeface="Courier New" panose="02070309020205020404" pitchFamily="49" charset="0"/>
              </a:rPr>
              <a:t> </a:t>
            </a:r>
            <a:r>
              <a:rPr lang="en-US" i="1" dirty="0" smtClean="0">
                <a:solidFill>
                  <a:srgbClr val="00FF00"/>
                </a:solidFill>
                <a:latin typeface="Courier New" panose="02070309020205020404" pitchFamily="49" charset="0"/>
              </a:rPr>
              <a:t>is a built-in method of reactor</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394720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TCP Server</a:t>
            </a:r>
            <a:endParaRPr lang="en-US" dirty="0"/>
          </a:p>
        </p:txBody>
      </p:sp>
      <p:sp>
        <p:nvSpPr>
          <p:cNvPr id="5" name="Rectangle 4"/>
          <p:cNvSpPr/>
          <p:nvPr/>
        </p:nvSpPr>
        <p:spPr>
          <a:xfrm>
            <a:off x="703697" y="2176311"/>
            <a:ext cx="10605164" cy="3970318"/>
          </a:xfrm>
          <a:prstGeom prst="rect">
            <a:avLst/>
          </a:prstGeom>
        </p:spPr>
        <p:txBody>
          <a:bodyPr wrap="squar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protocol</a:t>
            </a:r>
            <a:r>
              <a:rPr lang="en-US" dirty="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Protocol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Factory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a:solidFill>
                  <a:srgbClr val="FFFFFF"/>
                </a:solidFill>
                <a:latin typeface="Courier New" panose="02070309020205020404" pitchFamily="49" charset="0"/>
              </a:rPr>
              <a:t>Echo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Protocol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reactor will call </a:t>
            </a:r>
            <a:r>
              <a:rPr lang="en-US" i="1" dirty="0" err="1">
                <a:solidFill>
                  <a:srgbClr val="00FF00"/>
                </a:solidFill>
                <a:latin typeface="Courier New" panose="02070309020205020404" pitchFamily="49" charset="0"/>
              </a:rPr>
              <a:t>makeConnection</a:t>
            </a:r>
            <a:r>
              <a:rPr lang="en-US" i="1" dirty="0">
                <a:solidFill>
                  <a:srgbClr val="00FF00"/>
                </a:solidFill>
                <a:latin typeface="Courier New" panose="02070309020205020404" pitchFamily="49" charset="0"/>
              </a:rPr>
              <a:t> with current transport instance.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dataReceived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i="1" dirty="0" smtClean="0">
                <a:solidFill>
                  <a:srgbClr val="00FF00"/>
                </a:solidFill>
                <a:latin typeface="Courier New" panose="02070309020205020404" pitchFamily="49" charset="0"/>
              </a:rPr>
              <a:t># </a:t>
            </a:r>
            <a:r>
              <a:rPr lang="en-US" i="1" dirty="0">
                <a:solidFill>
                  <a:srgbClr val="00FF00"/>
                </a:solidFill>
                <a:latin typeface="Courier New" panose="02070309020205020404" pitchFamily="49" charset="0"/>
              </a:rPr>
              <a:t>when transport executes callback </a:t>
            </a:r>
            <a:r>
              <a:rPr lang="en-US" i="1" dirty="0" smtClean="0">
                <a:solidFill>
                  <a:srgbClr val="00FF00"/>
                </a:solidFill>
                <a:latin typeface="Courier New" panose="02070309020205020404" pitchFamily="49" charset="0"/>
              </a:rPr>
              <a:t/>
            </a:r>
            <a:br>
              <a:rPr lang="en-US" i="1" dirty="0" smtClean="0">
                <a:solidFill>
                  <a:srgbClr val="00FF00"/>
                </a:solidFill>
                <a:latin typeface="Courier New" panose="02070309020205020404" pitchFamily="49" charset="0"/>
              </a:rPr>
            </a:br>
            <a:r>
              <a:rPr lang="en-US" i="1" dirty="0" smtClean="0">
                <a:solidFill>
                  <a:srgbClr val="00FF00"/>
                </a:solidFill>
                <a:latin typeface="Courier New" panose="02070309020205020404" pitchFamily="49" charset="0"/>
              </a:rPr>
              <a:t>        # with </a:t>
            </a:r>
            <a:r>
              <a:rPr lang="en-US" i="1" dirty="0">
                <a:solidFill>
                  <a:srgbClr val="00FF00"/>
                </a:solidFill>
                <a:latin typeface="Courier New" panose="02070309020205020404" pitchFamily="49" charset="0"/>
              </a:rPr>
              <a:t>data, just echo</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transport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write</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data</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Factory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protocol</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Echo </a:t>
            </a:r>
            <a:r>
              <a:rPr lang="en-US" i="1" dirty="0">
                <a:solidFill>
                  <a:srgbClr val="00FF00"/>
                </a:solidFill>
                <a:latin typeface="Courier New" panose="02070309020205020404" pitchFamily="49" charset="0"/>
              </a:rPr>
              <a:t># </a:t>
            </a:r>
            <a:r>
              <a:rPr lang="en-US" i="1" dirty="0" err="1">
                <a:solidFill>
                  <a:srgbClr val="00FF00"/>
                </a:solidFill>
                <a:latin typeface="Courier New" panose="02070309020205020404" pitchFamily="49" charset="0"/>
              </a:rPr>
              <a:t>f.buildProtocol</a:t>
            </a:r>
            <a:r>
              <a:rPr lang="en-US" i="1" dirty="0">
                <a:solidFill>
                  <a:srgbClr val="00FF00"/>
                </a:solidFill>
                <a:latin typeface="Courier New" panose="02070309020205020404" pitchFamily="49" charset="0"/>
              </a:rPr>
              <a:t>() will create an instance of </a:t>
            </a:r>
            <a:r>
              <a:rPr lang="en-US" i="1" dirty="0" err="1">
                <a:solidFill>
                  <a:srgbClr val="00FF00"/>
                </a:solidFill>
                <a:latin typeface="Courier New" panose="02070309020205020404" pitchFamily="49" charset="0"/>
              </a:rPr>
              <a:t>f.protocol</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from</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twisted</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internet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reactor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listenTCP</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9000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i="1" dirty="0">
                <a:solidFill>
                  <a:srgbClr val="00FF00"/>
                </a:solidFill>
                <a:latin typeface="Courier New" panose="02070309020205020404" pitchFamily="49" charset="0"/>
              </a:rPr>
              <a:t># </a:t>
            </a:r>
            <a:r>
              <a:rPr lang="en-US" i="1" dirty="0" err="1">
                <a:solidFill>
                  <a:srgbClr val="00FF00"/>
                </a:solidFill>
                <a:latin typeface="Courier New" panose="02070309020205020404" pitchFamily="49" charset="0"/>
              </a:rPr>
              <a:t>listenTCP</a:t>
            </a:r>
            <a:r>
              <a:rPr lang="en-US" i="1" dirty="0">
                <a:solidFill>
                  <a:srgbClr val="00FF00"/>
                </a:solidFill>
                <a:latin typeface="Courier New" panose="02070309020205020404" pitchFamily="49" charset="0"/>
              </a:rPr>
              <a:t> </a:t>
            </a:r>
            <a:r>
              <a:rPr lang="en-US" i="1" dirty="0" smtClean="0">
                <a:solidFill>
                  <a:srgbClr val="00FF00"/>
                </a:solidFill>
                <a:latin typeface="Courier New" panose="02070309020205020404" pitchFamily="49" charset="0"/>
              </a:rPr>
              <a:t>is a built-in method of reactor</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reactor</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run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3" name="Rectangle 2"/>
          <p:cNvSpPr/>
          <p:nvPr/>
        </p:nvSpPr>
        <p:spPr>
          <a:xfrm>
            <a:off x="6729046" y="493737"/>
            <a:ext cx="6096000" cy="646331"/>
          </a:xfrm>
          <a:prstGeom prst="rect">
            <a:avLst/>
          </a:prstGeom>
        </p:spPr>
        <p:txBody>
          <a:bodyPr>
            <a:spAutoFit/>
          </a:bodyPr>
          <a:lstStyle/>
          <a:p>
            <a:r>
              <a:rPr lang="en-US" dirty="0"/>
              <a:t>Try “telnet </a:t>
            </a:r>
            <a:r>
              <a:rPr lang="en-US" dirty="0" err="1"/>
              <a:t>localhost</a:t>
            </a:r>
            <a:r>
              <a:rPr lang="en-US" dirty="0"/>
              <a:t> 9000”. </a:t>
            </a:r>
            <a:br>
              <a:rPr lang="en-US" dirty="0"/>
            </a:br>
            <a:r>
              <a:rPr lang="en-US" dirty="0"/>
              <a:t>Anything you send will be echoed back to you. </a:t>
            </a:r>
            <a:endParaRPr lang="en-US" dirty="0"/>
          </a:p>
        </p:txBody>
      </p:sp>
      <p:sp>
        <p:nvSpPr>
          <p:cNvPr id="4" name="Rectangle 3"/>
          <p:cNvSpPr/>
          <p:nvPr/>
        </p:nvSpPr>
        <p:spPr>
          <a:xfrm>
            <a:off x="6729046" y="1140068"/>
            <a:ext cx="6096000" cy="923330"/>
          </a:xfrm>
          <a:prstGeom prst="rect">
            <a:avLst/>
          </a:prstGeom>
        </p:spPr>
        <p:txBody>
          <a:bodyPr>
            <a:spAutoFit/>
          </a:bodyPr>
          <a:lstStyle/>
          <a:p>
            <a:r>
              <a:rPr lang="en-US" dirty="0"/>
              <a:t>The only thing we’re doing explicitly is running </a:t>
            </a:r>
            <a:br>
              <a:rPr lang="en-US" dirty="0"/>
            </a:br>
            <a:r>
              <a:rPr lang="en-US" dirty="0"/>
              <a:t>the server. Everything that is executed from that</a:t>
            </a:r>
            <a:br>
              <a:rPr lang="en-US" dirty="0"/>
            </a:br>
            <a:r>
              <a:rPr lang="en-US" dirty="0"/>
              <a:t>point forward is handled and scheduled by Twisted.</a:t>
            </a:r>
            <a:endParaRPr lang="en-US" dirty="0"/>
          </a:p>
        </p:txBody>
      </p:sp>
    </p:spTree>
    <p:extLst>
      <p:ext uri="{BB962C8B-B14F-4D97-AF65-F5344CB8AC3E}">
        <p14:creationId xmlns:p14="http://schemas.microsoft.com/office/powerpoint/2010/main" val="301720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 </a:t>
            </a:r>
            <a:endParaRPr lang="en-US" dirty="0"/>
          </a:p>
        </p:txBody>
      </p:sp>
      <p:sp>
        <p:nvSpPr>
          <p:cNvPr id="3" name="Content Placeholder 2"/>
          <p:cNvSpPr>
            <a:spLocks noGrp="1"/>
          </p:cNvSpPr>
          <p:nvPr>
            <p:ph idx="1"/>
          </p:nvPr>
        </p:nvSpPr>
        <p:spPr>
          <a:xfrm>
            <a:off x="1024129" y="2286000"/>
            <a:ext cx="5402090" cy="4023360"/>
          </a:xfrm>
        </p:spPr>
        <p:txBody>
          <a:bodyPr/>
          <a:lstStyle/>
          <a:p>
            <a:r>
              <a:rPr lang="en-US" dirty="0" smtClean="0"/>
              <a:t>As we mentioned last lecture, at the heart of every twisted application is a single reactor loop. </a:t>
            </a:r>
          </a:p>
          <a:p>
            <a:r>
              <a:rPr lang="en-US" dirty="0" smtClean="0"/>
              <a:t>The reactor is responsible for listening for and responding to network, </a:t>
            </a:r>
            <a:r>
              <a:rPr lang="en-US" dirty="0" err="1" smtClean="0"/>
              <a:t>filesystem</a:t>
            </a:r>
            <a:r>
              <a:rPr lang="en-US" dirty="0" smtClean="0"/>
              <a:t> and timer events. The term “responding” in this context means dispatching events to event handlers. </a:t>
            </a:r>
            <a:endParaRPr lang="en-US" dirty="0"/>
          </a:p>
        </p:txBody>
      </p:sp>
      <p:pic>
        <p:nvPicPr>
          <p:cNvPr id="1026" name="Picture 2" descr="http://e-nouri.com/wp-content/uploads/2014/08/reacto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361" y="2043988"/>
            <a:ext cx="3496206" cy="4265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Creating a reactor couldn’t be simpler.</a:t>
            </a:r>
          </a:p>
          <a:p>
            <a:endParaRPr lang="en-US" dirty="0"/>
          </a:p>
          <a:p>
            <a:endParaRPr lang="en-US" dirty="0" smtClean="0"/>
          </a:p>
          <a:p>
            <a:r>
              <a:rPr lang="en-US" dirty="0" smtClean="0"/>
              <a:t>This import statement not only makes the reactor name available to us but also initializes the singleton reactor that will be used throughout our entire Twisted application.</a:t>
            </a:r>
            <a:endParaRPr lang="en-US" dirty="0"/>
          </a:p>
        </p:txBody>
      </p:sp>
      <p:sp>
        <p:nvSpPr>
          <p:cNvPr id="4" name="Rectangle 3"/>
          <p:cNvSpPr/>
          <p:nvPr/>
        </p:nvSpPr>
        <p:spPr>
          <a:xfrm>
            <a:off x="1565496" y="2939534"/>
            <a:ext cx="5878532" cy="400110"/>
          </a:xfrm>
          <a:prstGeom prst="rect">
            <a:avLst/>
          </a:prstGeom>
        </p:spPr>
        <p:txBody>
          <a:bodyPr wrap="none">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reactor </a:t>
            </a:r>
            <a:endParaRPr lang="en-US" sz="2000" dirty="0">
              <a:effectLst/>
            </a:endParaRPr>
          </a:p>
        </p:txBody>
      </p:sp>
    </p:spTree>
    <p:extLst>
      <p:ext uri="{BB962C8B-B14F-4D97-AF65-F5344CB8AC3E}">
        <p14:creationId xmlns:p14="http://schemas.microsoft.com/office/powerpoint/2010/main" val="146140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A reactor has a number of core methods available.</a:t>
            </a:r>
          </a:p>
          <a:p>
            <a:endParaRPr lang="en-US" dirty="0"/>
          </a:p>
          <a:p>
            <a:endParaRPr lang="en-US" dirty="0" smtClean="0"/>
          </a:p>
          <a:p>
            <a:endParaRPr lang="en-US" dirty="0"/>
          </a:p>
          <a:p>
            <a:endParaRPr lang="en-US" dirty="0" smtClean="0"/>
          </a:p>
          <a:p>
            <a:r>
              <a:rPr lang="en-US" dirty="0" smtClean="0"/>
              <a:t>The simplest are </a:t>
            </a:r>
            <a:r>
              <a:rPr lang="en-US" dirty="0" smtClean="0">
                <a:latin typeface="Courier New" panose="02070309020205020404" pitchFamily="49" charset="0"/>
                <a:cs typeface="Courier New" panose="02070309020205020404" pitchFamily="49" charset="0"/>
              </a:rPr>
              <a:t>run()</a:t>
            </a:r>
            <a:r>
              <a:rPr lang="en-US" dirty="0" smtClean="0"/>
              <a:t> and </a:t>
            </a:r>
            <a:r>
              <a:rPr lang="en-US" dirty="0" smtClean="0">
                <a:latin typeface="Courier New" panose="02070309020205020404" pitchFamily="49" charset="0"/>
                <a:cs typeface="Courier New" panose="02070309020205020404" pitchFamily="49" charset="0"/>
              </a:rPr>
              <a:t>stop()</a:t>
            </a:r>
            <a:r>
              <a:rPr lang="en-US" dirty="0" smtClean="0"/>
              <a:t> which simply start and stop the reactor. Note that in this simple code, the reactor has no scheduled event and no system triggers. This reactor will block on doing nothing. In fact, it won’t even stop. Why would that be? </a:t>
            </a:r>
          </a:p>
          <a:p>
            <a:pPr marL="0" indent="0">
              <a:buNone/>
            </a:pPr>
            <a:endParaRPr lang="en-US" dirty="0"/>
          </a:p>
        </p:txBody>
      </p:sp>
      <p:sp>
        <p:nvSpPr>
          <p:cNvPr id="4" name="Rectangle 3"/>
          <p:cNvSpPr/>
          <p:nvPr/>
        </p:nvSpPr>
        <p:spPr>
          <a:xfrm>
            <a:off x="1524000" y="2974241"/>
            <a:ext cx="6096000" cy="1323439"/>
          </a:xfrm>
          <a:prstGeom prst="rect">
            <a:avLst/>
          </a:prstGeom>
        </p:spPr>
        <p:txBody>
          <a:bodyPr>
            <a:spAutoFit/>
          </a:bodyPr>
          <a:lstStyle/>
          <a:p>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reactor</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run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Start the reactor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reactor</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stop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Stop the reactor</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20096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3" name="Content Placeholder 2"/>
          <p:cNvSpPr>
            <a:spLocks noGrp="1"/>
          </p:cNvSpPr>
          <p:nvPr>
            <p:ph idx="1"/>
          </p:nvPr>
        </p:nvSpPr>
        <p:spPr/>
        <p:txBody>
          <a:bodyPr/>
          <a:lstStyle/>
          <a:p>
            <a:r>
              <a:rPr lang="en-US" dirty="0" smtClean="0"/>
              <a:t>To actually get a reactor that does something, we could use one of the following methods:</a:t>
            </a:r>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callWhenRunning</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callable</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kwargs</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r>
              <a:rPr lang="en-US" dirty="0"/>
              <a:t>– Call a function when the reactor is </a:t>
            </a:r>
            <a:r>
              <a:rPr lang="en-US" dirty="0" smtClean="0"/>
              <a:t>running. If </a:t>
            </a:r>
            <a:r>
              <a:rPr lang="en-US" dirty="0"/>
              <a:t>the reactor has not started, the callable will be scheduled to run when it does start. Otherwise, the callable will be invoked immediately</a:t>
            </a:r>
            <a:r>
              <a:rPr lang="en-US" dirty="0" smtClean="0"/>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callLater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delay</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callable</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kwargs</a:t>
            </a:r>
            <a:r>
              <a:rPr lang="en-US" dirty="0" smtClean="0">
                <a:latin typeface="Courier New" panose="02070309020205020404" pitchFamily="49" charset="0"/>
                <a:cs typeface="Courier New" panose="02070309020205020404" pitchFamily="49" charset="0"/>
              </a:rPr>
              <a:t>)</a:t>
            </a:r>
            <a:r>
              <a:rPr lang="en-US" dirty="0" smtClean="0"/>
              <a:t> – Call a function </a:t>
            </a:r>
            <a:r>
              <a:rPr lang="en-US" i="1" dirty="0" smtClean="0"/>
              <a:t>delay</a:t>
            </a:r>
            <a:r>
              <a:rPr lang="en-US" dirty="0" smtClean="0"/>
              <a:t> seconds later.</a:t>
            </a:r>
            <a:endParaRPr lang="en-US" dirty="0"/>
          </a:p>
        </p:txBody>
      </p:sp>
    </p:spTree>
    <p:extLst>
      <p:ext uri="{BB962C8B-B14F-4D97-AF65-F5344CB8AC3E}">
        <p14:creationId xmlns:p14="http://schemas.microsoft.com/office/powerpoint/2010/main" val="413226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sp>
        <p:nvSpPr>
          <p:cNvPr id="4" name="Rectangle 3"/>
          <p:cNvSpPr/>
          <p:nvPr/>
        </p:nvSpPr>
        <p:spPr>
          <a:xfrm>
            <a:off x="1024128" y="2084832"/>
            <a:ext cx="7708490" cy="4093428"/>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python</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log </a:t>
            </a:r>
            <a:r>
              <a:rPr lang="en-US" sz="2000" dirty="0" err="1">
                <a:solidFill>
                  <a:srgbClr val="FFFFFF"/>
                </a:solidFill>
                <a:latin typeface="Courier New" panose="02070309020205020404" pitchFamily="49" charset="0"/>
              </a:rPr>
              <a:t>log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startLogging</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stdout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 </a:t>
            </a:r>
            <a:r>
              <a:rPr lang="en-US" sz="2000" dirty="0" err="1">
                <a:solidFill>
                  <a:srgbClr val="66FF00"/>
                </a:solidFill>
                <a:latin typeface="Courier New" panose="02070309020205020404" pitchFamily="49" charset="0"/>
              </a:rPr>
              <a:t>func</a:t>
            </a:r>
            <a:r>
              <a:rPr lang="en-US" sz="2000" dirty="0">
                <a:solidFill>
                  <a:srgbClr val="66FF00"/>
                </a:solidFill>
                <a:latin typeface="Courier New" panose="02070309020205020404" pitchFamily="49" charset="0"/>
              </a:rPr>
              <a:t> as event 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str</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"Shutting down now!"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stop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reactor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callWhenRunning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run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p>
        </p:txBody>
      </p:sp>
    </p:spTree>
    <p:extLst>
      <p:ext uri="{BB962C8B-B14F-4D97-AF65-F5344CB8AC3E}">
        <p14:creationId xmlns:p14="http://schemas.microsoft.com/office/powerpoint/2010/main" val="10126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reactor</a:t>
            </a:r>
            <a:endParaRPr lang="en-US" dirty="0"/>
          </a:p>
        </p:txBody>
      </p:sp>
      <p:pic>
        <p:nvPicPr>
          <p:cNvPr id="2050" name="Picture 2" descr="http://i2.wp.com/krondo.com/blog/wp-content/uploads/2009/08/reactor-callb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5522" y="2709926"/>
            <a:ext cx="3205774" cy="37523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451690" y="5012878"/>
            <a:ext cx="835742" cy="452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51690" y="5511451"/>
            <a:ext cx="835742" cy="4522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666523" y="1474049"/>
            <a:ext cx="5153059" cy="923330"/>
          </a:xfrm>
          <a:prstGeom prst="rect">
            <a:avLst/>
          </a:prstGeom>
          <a:noFill/>
        </p:spPr>
        <p:txBody>
          <a:bodyPr wrap="square" rtlCol="0">
            <a:spAutoFit/>
          </a:bodyPr>
          <a:lstStyle/>
          <a:p>
            <a:r>
              <a:rPr lang="en-US" dirty="0" smtClean="0"/>
              <a:t>The reactor schedules a call to our function </a:t>
            </a:r>
            <a:r>
              <a:rPr lang="en-US" dirty="0" err="1" smtClean="0"/>
              <a:t>func</a:t>
            </a:r>
            <a:r>
              <a:rPr lang="en-US" dirty="0" smtClean="0"/>
              <a:t> for when it starts running. </a:t>
            </a:r>
            <a:r>
              <a:rPr lang="en-US" dirty="0" smtClean="0"/>
              <a:t>At this </a:t>
            </a:r>
            <a:r>
              <a:rPr lang="en-US" dirty="0" smtClean="0"/>
              <a:t>point, it yields control to our code until we explicitly return control back. </a:t>
            </a:r>
            <a:endParaRPr lang="en-US" dirty="0"/>
          </a:p>
        </p:txBody>
      </p:sp>
      <p:sp>
        <p:nvSpPr>
          <p:cNvPr id="8" name="Rectangle 7"/>
          <p:cNvSpPr/>
          <p:nvPr/>
        </p:nvSpPr>
        <p:spPr>
          <a:xfrm>
            <a:off x="1024128" y="2084832"/>
            <a:ext cx="7708490" cy="4093428"/>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python</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log </a:t>
            </a:r>
            <a:r>
              <a:rPr lang="en-US" sz="2000" dirty="0" err="1">
                <a:solidFill>
                  <a:srgbClr val="FFFFFF"/>
                </a:solidFill>
                <a:latin typeface="Courier New" panose="02070309020205020404" pitchFamily="49" charset="0"/>
              </a:rPr>
              <a:t>log</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startLogging</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stdout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err="1">
                <a:solidFill>
                  <a:srgbClr val="FF00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 </a:t>
            </a:r>
            <a:r>
              <a:rPr lang="en-US" sz="2000" dirty="0" err="1">
                <a:solidFill>
                  <a:srgbClr val="66FF00"/>
                </a:solidFill>
                <a:latin typeface="Courier New" panose="02070309020205020404" pitchFamily="49" charset="0"/>
              </a:rPr>
              <a:t>func</a:t>
            </a:r>
            <a:r>
              <a:rPr lang="en-US" sz="2000" dirty="0">
                <a:solidFill>
                  <a:srgbClr val="66FF00"/>
                </a:solidFill>
                <a:latin typeface="Courier New" panose="02070309020205020404" pitchFamily="49" charset="0"/>
              </a:rPr>
              <a:t> as event handler"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str</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x</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log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msg</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"Shutting down now!"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stop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from</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twisted</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internet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reactor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callWhenRunning</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reactor</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run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p>
        </p:txBody>
      </p:sp>
    </p:spTree>
    <p:extLst>
      <p:ext uri="{BB962C8B-B14F-4D97-AF65-F5344CB8AC3E}">
        <p14:creationId xmlns:p14="http://schemas.microsoft.com/office/powerpoint/2010/main" val="2181530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458</TotalTime>
  <Words>1601</Words>
  <Application>Microsoft Office PowerPoint</Application>
  <PresentationFormat>Widescreen</PresentationFormat>
  <Paragraphs>188</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Courier New</vt:lpstr>
      <vt:lpstr>Tw Cen MT</vt:lpstr>
      <vt:lpstr>Tw Cen MT Condensed</vt:lpstr>
      <vt:lpstr>Wingdings</vt:lpstr>
      <vt:lpstr>Wingdings 3</vt:lpstr>
      <vt:lpstr>Integral</vt:lpstr>
      <vt:lpstr>Lecture 12</vt:lpstr>
      <vt:lpstr>Twisted</vt:lpstr>
      <vt:lpstr>Installing twisted</vt:lpstr>
      <vt:lpstr>Twisted reactor </vt:lpstr>
      <vt:lpstr>Twisted reactor</vt:lpstr>
      <vt:lpstr>Twisted reactor</vt:lpstr>
      <vt:lpstr>Twisted reactor</vt:lpstr>
      <vt:lpstr>Twisted reactor</vt:lpstr>
      <vt:lpstr>Twisted reactor</vt:lpstr>
      <vt:lpstr>Twisted reactor</vt:lpstr>
      <vt:lpstr>Twisted reactor</vt:lpstr>
      <vt:lpstr>Twisted reactor</vt:lpstr>
      <vt:lpstr>Twisted reactor</vt:lpstr>
      <vt:lpstr>Twisted Reactor</vt:lpstr>
      <vt:lpstr>Twisted Reactor</vt:lpstr>
      <vt:lpstr>Twisted Reactor</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Twisted deferreds</vt:lpstr>
      <vt:lpstr>Transport basics</vt:lpstr>
      <vt:lpstr>Transport basics</vt:lpstr>
      <vt:lpstr>protocols</vt:lpstr>
      <vt:lpstr>protocols</vt:lpstr>
      <vt:lpstr>Protocol factories </vt:lpstr>
      <vt:lpstr>Simple TCP Server</vt:lpstr>
      <vt:lpstr>Simple TCP Server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dc:title>
  <dc:creator>Atiya, Yasser</dc:creator>
  <cp:lastModifiedBy>Caitlin Carnahan</cp:lastModifiedBy>
  <cp:revision>49</cp:revision>
  <dcterms:created xsi:type="dcterms:W3CDTF">2015-06-21T18:09:51Z</dcterms:created>
  <dcterms:modified xsi:type="dcterms:W3CDTF">2015-06-22T15:10:59Z</dcterms:modified>
</cp:coreProperties>
</file>