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7/13/2015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7/13/2015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7/13/2015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7/13/2015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7/13/2015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7/13/2015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7/13/2015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7/13/2015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7/13/2015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7/13/2015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7/13/2015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7/13/2015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GUI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704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pyqt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</a:t>
            </a:r>
            <a:r>
              <a:rPr lang="en-US" dirty="0" smtClean="0"/>
              <a:t>dive right in by </a:t>
            </a:r>
            <a:r>
              <a:rPr lang="en-US" dirty="0"/>
              <a:t>looking at an embarrassingly basic </a:t>
            </a:r>
            <a:r>
              <a:rPr lang="en-US" dirty="0" smtClean="0"/>
              <a:t>PyQt</a:t>
            </a:r>
            <a:r>
              <a:rPr lang="en-US" dirty="0"/>
              <a:t> </a:t>
            </a:r>
            <a:r>
              <a:rPr lang="en-US" dirty="0" smtClean="0"/>
              <a:t>program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55031" y="2984974"/>
            <a:ext cx="81333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sys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PyQt4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00FF00"/>
                </a:solidFill>
                <a:latin typeface="Courier New" panose="02070309020205020404" pitchFamily="49" charset="0"/>
              </a:rPr>
              <a:t># Import basic GUI components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app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QApplication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sys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argv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w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QWidget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w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resize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250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150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w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move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300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300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w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setWindowTitle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'Our first gooey!'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w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show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app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exec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endParaRPr lang="en-US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80882" y="4277636"/>
            <a:ext cx="4876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A widget is a control element which is visible and can be manipulated by the user. These include elements such as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buttons</a:t>
            </a:r>
            <a:r>
              <a:rPr lang="en-US" sz="1600" dirty="0"/>
              <a:t>, text fields, radio selections, etc. </a:t>
            </a:r>
          </a:p>
          <a:p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If </a:t>
            </a:r>
            <a:r>
              <a:rPr lang="en-US" sz="1600" dirty="0"/>
              <a:t>we create a basic widget </a:t>
            </a:r>
            <a:r>
              <a:rPr lang="en-US" sz="1600" dirty="0" err="1"/>
              <a:t>Qwidget</a:t>
            </a:r>
            <a:r>
              <a:rPr lang="en-US" sz="1600" dirty="0"/>
              <a:t> instance without a parent widget, it automatically becomes a window. </a:t>
            </a:r>
          </a:p>
        </p:txBody>
      </p:sp>
    </p:spTree>
    <p:extLst>
      <p:ext uri="{BB962C8B-B14F-4D97-AF65-F5344CB8AC3E}">
        <p14:creationId xmlns:p14="http://schemas.microsoft.com/office/powerpoint/2010/main" val="1449592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pyqt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</a:t>
            </a:r>
            <a:r>
              <a:rPr lang="en-US" dirty="0" smtClean="0"/>
              <a:t>dive right in by </a:t>
            </a:r>
            <a:r>
              <a:rPr lang="en-US" dirty="0"/>
              <a:t>looking at an embarrassingly basic </a:t>
            </a:r>
            <a:r>
              <a:rPr lang="en-US" dirty="0" smtClean="0"/>
              <a:t>PyQt</a:t>
            </a:r>
            <a:r>
              <a:rPr lang="en-US" dirty="0"/>
              <a:t> </a:t>
            </a:r>
            <a:r>
              <a:rPr lang="en-US" dirty="0" smtClean="0"/>
              <a:t>program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55031" y="2984974"/>
            <a:ext cx="81333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sys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PyQt4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00FF00"/>
                </a:solidFill>
                <a:latin typeface="Courier New" panose="02070309020205020404" pitchFamily="49" charset="0"/>
              </a:rPr>
              <a:t># Import basic GUI components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app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QApplication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sys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argv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w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QWidget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w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resize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250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150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w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move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300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300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w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setWindowTitle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'Our first gooey!'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w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show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app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exec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endParaRPr lang="en-US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80882" y="4277636"/>
            <a:ext cx="4876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/>
              <a:t>QWidget</a:t>
            </a:r>
            <a:r>
              <a:rPr lang="en-US" sz="1600" dirty="0" smtClean="0"/>
              <a:t> implements </a:t>
            </a:r>
            <a:r>
              <a:rPr lang="en-US" sz="1600" dirty="0"/>
              <a:t>a variety of </a:t>
            </a:r>
            <a:r>
              <a:rPr lang="en-US" sz="1600" dirty="0" smtClean="0"/>
              <a:t>methods for </a:t>
            </a:r>
            <a:r>
              <a:rPr lang="en-US" sz="1600" dirty="0"/>
              <a:t>it and its derived classes. These </a:t>
            </a:r>
            <a:r>
              <a:rPr lang="en-US" sz="1600" dirty="0" smtClean="0"/>
              <a:t>include resize</a:t>
            </a:r>
            <a:r>
              <a:rPr lang="en-US" sz="1600" dirty="0"/>
              <a:t>, </a:t>
            </a:r>
            <a:r>
              <a:rPr lang="en-US" sz="1600" dirty="0" smtClean="0"/>
              <a:t>move, </a:t>
            </a:r>
            <a:r>
              <a:rPr lang="en-US" sz="1600" dirty="0" err="1" smtClean="0"/>
              <a:t>setWindowTitle</a:t>
            </a:r>
            <a:r>
              <a:rPr lang="en-US" sz="1600" dirty="0"/>
              <a:t> </a:t>
            </a:r>
            <a:r>
              <a:rPr lang="en-US" sz="1600" dirty="0" smtClean="0"/>
              <a:t>(for </a:t>
            </a:r>
            <a:r>
              <a:rPr lang="en-US" sz="1600" dirty="0"/>
              <a:t>widgets with </a:t>
            </a:r>
            <a:r>
              <a:rPr lang="en-US" sz="1600" dirty="0" smtClean="0"/>
              <a:t>no </a:t>
            </a:r>
            <a:r>
              <a:rPr lang="en-US" sz="1600" dirty="0"/>
              <a:t>parents), among many others. 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/>
          </a:p>
          <a:p>
            <a:r>
              <a:rPr lang="en-US" sz="1600" dirty="0"/>
              <a:t>Widgets and their children are created in memory </a:t>
            </a:r>
          </a:p>
          <a:p>
            <a:r>
              <a:rPr lang="en-US" sz="1600" dirty="0"/>
              <a:t>and made visible with the show() method. </a:t>
            </a:r>
          </a:p>
        </p:txBody>
      </p:sp>
    </p:spTree>
    <p:extLst>
      <p:ext uri="{BB962C8B-B14F-4D97-AF65-F5344CB8AC3E}">
        <p14:creationId xmlns:p14="http://schemas.microsoft.com/office/powerpoint/2010/main" val="1166504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pyqt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</a:t>
            </a:r>
            <a:r>
              <a:rPr lang="en-US" dirty="0" smtClean="0"/>
              <a:t>dive right in by </a:t>
            </a:r>
            <a:r>
              <a:rPr lang="en-US" dirty="0"/>
              <a:t>looking at an embarrassingly basic </a:t>
            </a:r>
            <a:r>
              <a:rPr lang="en-US" dirty="0" smtClean="0"/>
              <a:t>PyQt</a:t>
            </a:r>
            <a:r>
              <a:rPr lang="en-US" dirty="0"/>
              <a:t> </a:t>
            </a:r>
            <a:r>
              <a:rPr lang="en-US" dirty="0" smtClean="0"/>
              <a:t>program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55031" y="2984974"/>
            <a:ext cx="81333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sys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PyQt4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00FF00"/>
                </a:solidFill>
                <a:latin typeface="Courier New" panose="02070309020205020404" pitchFamily="49" charset="0"/>
              </a:rPr>
              <a:t># Import basic GUI components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app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QApplication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sys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argv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w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QWidget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w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resize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250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150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w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move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300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300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w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setWindowTitle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'Our first gooey!'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w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show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app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exec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endParaRPr lang="en-US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80882" y="4277636"/>
            <a:ext cx="4876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Calling exec_() on our </a:t>
            </a:r>
            <a:r>
              <a:rPr lang="en-US" sz="1600" dirty="0" err="1" smtClean="0"/>
              <a:t>QApplication</a:t>
            </a:r>
            <a:r>
              <a:rPr lang="en-US" sz="1600" dirty="0" smtClean="0"/>
              <a:t> instance will start</a:t>
            </a:r>
            <a:endParaRPr lang="en-US" sz="1600" dirty="0"/>
          </a:p>
          <a:p>
            <a:r>
              <a:rPr lang="en-US" sz="1600" dirty="0" smtClean="0"/>
              <a:t>our </a:t>
            </a:r>
            <a:r>
              <a:rPr lang="en-US" sz="1600" dirty="0"/>
              <a:t>main event loop. </a:t>
            </a:r>
          </a:p>
        </p:txBody>
      </p:sp>
    </p:spTree>
    <p:extLst>
      <p:ext uri="{BB962C8B-B14F-4D97-AF65-F5344CB8AC3E}">
        <p14:creationId xmlns:p14="http://schemas.microsoft.com/office/powerpoint/2010/main" val="3788240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pyqt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</a:t>
            </a:r>
            <a:r>
              <a:rPr lang="en-US" dirty="0" smtClean="0"/>
              <a:t>dive right in by </a:t>
            </a:r>
            <a:r>
              <a:rPr lang="en-US" dirty="0"/>
              <a:t>looking at an embarrassingly basic </a:t>
            </a:r>
            <a:r>
              <a:rPr lang="en-US" dirty="0" smtClean="0"/>
              <a:t>PyQt</a:t>
            </a:r>
            <a:r>
              <a:rPr lang="en-US" dirty="0"/>
              <a:t> </a:t>
            </a:r>
            <a:r>
              <a:rPr lang="en-US" dirty="0" smtClean="0"/>
              <a:t>program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55031" y="2984974"/>
            <a:ext cx="81333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sys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PyQt4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00FF00"/>
                </a:solidFill>
                <a:latin typeface="Courier New" panose="02070309020205020404" pitchFamily="49" charset="0"/>
              </a:rPr>
              <a:t># Import basic GUI components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app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QApplication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sys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argv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w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QWidget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w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resize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250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150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w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move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300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300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w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setWindowTitle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'Our first gooey!'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w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show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app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exec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endParaRPr lang="en-US" dirty="0">
              <a:effectLst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238" y="3954253"/>
            <a:ext cx="29908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120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pyqt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31368" y="310380"/>
            <a:ext cx="8193505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sys 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PyQt4 </a:t>
            </a:r>
            <a:r>
              <a:rPr lang="en-US" sz="1400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QtCore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FFFF"/>
                </a:solidFill>
                <a:latin typeface="Courier New" panose="02070309020205020404" pitchFamily="49" charset="0"/>
              </a:rPr>
              <a:t>Example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4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QWidget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super</a:t>
            </a:r>
            <a:r>
              <a:rPr lang="en-US" sz="14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Example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self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).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init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initUI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initUI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4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QToolTip</a:t>
            </a:r>
            <a:r>
              <a:rPr lang="en-US" sz="14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setFont</a:t>
            </a:r>
            <a:r>
              <a:rPr lang="en-US" sz="14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4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QFont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66FF00"/>
                </a:solidFill>
                <a:latin typeface="Courier New" panose="02070309020205020404" pitchFamily="49" charset="0"/>
              </a:rPr>
              <a:t>SansSerif</a:t>
            </a:r>
            <a:r>
              <a:rPr lang="en-US" sz="1400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99CC99"/>
                </a:solidFill>
                <a:latin typeface="Courier New" panose="02070309020205020404" pitchFamily="49" charset="0"/>
              </a:rPr>
              <a:t>10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setToolTip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66FF00"/>
                </a:solidFill>
                <a:latin typeface="Courier New" panose="02070309020205020404" pitchFamily="49" charset="0"/>
              </a:rPr>
              <a:t>'This is window for our gooey.'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btn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4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QPushButton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66FF00"/>
                </a:solidFill>
                <a:latin typeface="Courier New" panose="02070309020205020404" pitchFamily="49" charset="0"/>
              </a:rPr>
              <a:t>'Click me if you dare.'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self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btn</a:t>
            </a:r>
            <a:r>
              <a:rPr lang="en-US" sz="14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setToolTip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66FF00"/>
                </a:solidFill>
                <a:latin typeface="Courier New" panose="02070309020205020404" pitchFamily="49" charset="0"/>
              </a:rPr>
              <a:t>'This is a button for our gooey.'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btn</a:t>
            </a:r>
            <a:r>
              <a:rPr lang="en-US" sz="14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resize</a:t>
            </a:r>
            <a:r>
              <a:rPr lang="en-US" sz="14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btn</a:t>
            </a:r>
            <a:r>
              <a:rPr lang="en-US" sz="14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sizeHint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())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btn</a:t>
            </a:r>
            <a:r>
              <a:rPr lang="en-US" sz="14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move</a:t>
            </a:r>
            <a:r>
              <a:rPr lang="en-US" sz="14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50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99CC99"/>
                </a:solidFill>
                <a:latin typeface="Courier New" panose="02070309020205020404" pitchFamily="49" charset="0"/>
              </a:rPr>
              <a:t>50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qbtn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4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QPushButton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66FF00"/>
                </a:solidFill>
                <a:latin typeface="Courier New" panose="02070309020205020404" pitchFamily="49" charset="0"/>
              </a:rPr>
              <a:t>'or just quit'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self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qbtn</a:t>
            </a:r>
            <a:r>
              <a:rPr lang="en-US" sz="14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clicked</a:t>
            </a:r>
            <a:r>
              <a:rPr lang="en-US" sz="14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connect</a:t>
            </a:r>
            <a:r>
              <a:rPr lang="en-US" sz="14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QtCore</a:t>
            </a:r>
            <a:r>
              <a:rPr lang="en-US" sz="14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QCoreApplication</a:t>
            </a:r>
            <a:r>
              <a:rPr lang="en-US" sz="14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instance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().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quit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qbtn</a:t>
            </a:r>
            <a:r>
              <a:rPr lang="en-US" sz="14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resize</a:t>
            </a:r>
            <a:r>
              <a:rPr lang="en-US" sz="14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qbtn</a:t>
            </a:r>
            <a:r>
              <a:rPr lang="en-US" sz="14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sizeHint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())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qbtn</a:t>
            </a:r>
            <a:r>
              <a:rPr lang="en-US" sz="14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move</a:t>
            </a:r>
            <a:r>
              <a:rPr lang="en-US" sz="14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100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99CC99"/>
                </a:solidFill>
                <a:latin typeface="Courier New" panose="02070309020205020404" pitchFamily="49" charset="0"/>
              </a:rPr>
              <a:t>100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setGeometry</a:t>
            </a:r>
            <a:r>
              <a:rPr lang="en-US" sz="14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300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99CC99"/>
                </a:solidFill>
                <a:latin typeface="Courier New" panose="02070309020205020404" pitchFamily="49" charset="0"/>
              </a:rPr>
              <a:t>300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99CC99"/>
                </a:solidFill>
                <a:latin typeface="Courier New" panose="02070309020205020404" pitchFamily="49" charset="0"/>
              </a:rPr>
              <a:t>250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99CC99"/>
                </a:solidFill>
                <a:latin typeface="Courier New" panose="02070309020205020404" pitchFamily="49" charset="0"/>
              </a:rPr>
              <a:t>150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setWindowTitle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66FF00"/>
                </a:solidFill>
                <a:latin typeface="Courier New" panose="02070309020205020404" pitchFamily="49" charset="0"/>
              </a:rPr>
              <a:t>'Our first gooey!'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show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app 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4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QApplication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sys</a:t>
            </a:r>
            <a:r>
              <a:rPr lang="en-US" sz="14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argv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ex 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Example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app</a:t>
            </a:r>
            <a:r>
              <a:rPr lang="en-US" sz="14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exec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_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endParaRPr lang="en-US" sz="1400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5431" y="2504047"/>
            <a:ext cx="389021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Here we introduce a new GUI</a:t>
            </a:r>
          </a:p>
          <a:p>
            <a:r>
              <a:rPr lang="en-US" dirty="0"/>
              <a:t>component: tooltips! (Those things that </a:t>
            </a:r>
          </a:p>
          <a:p>
            <a:r>
              <a:rPr lang="en-US" dirty="0"/>
              <a:t>pop up to give you info about whatever</a:t>
            </a:r>
          </a:p>
          <a:p>
            <a:r>
              <a:rPr lang="en-US" dirty="0"/>
              <a:t>you’re hovering over</a:t>
            </a:r>
            <a:r>
              <a:rPr lang="en-US" dirty="0" smtClean="0"/>
              <a:t>.)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Also, we have buttons. We pass the </a:t>
            </a:r>
          </a:p>
          <a:p>
            <a:r>
              <a:rPr lang="en-US" dirty="0"/>
              <a:t>button text as the first argument and the</a:t>
            </a:r>
          </a:p>
          <a:p>
            <a:r>
              <a:rPr lang="en-US" dirty="0"/>
              <a:t>parent widget as the next argument.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97304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pyqt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31368" y="310380"/>
            <a:ext cx="8193505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sys 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PyQt4 </a:t>
            </a:r>
            <a:r>
              <a:rPr lang="en-US" sz="1400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QtCore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FFFF"/>
                </a:solidFill>
                <a:latin typeface="Courier New" panose="02070309020205020404" pitchFamily="49" charset="0"/>
              </a:rPr>
              <a:t>Example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4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QWidget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super</a:t>
            </a:r>
            <a:r>
              <a:rPr lang="en-US" sz="14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Example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self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).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init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initUI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initUI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4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QToolTip</a:t>
            </a:r>
            <a:r>
              <a:rPr lang="en-US" sz="14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setFont</a:t>
            </a:r>
            <a:r>
              <a:rPr lang="en-US" sz="14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4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QFont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66FF00"/>
                </a:solidFill>
                <a:latin typeface="Courier New" panose="02070309020205020404" pitchFamily="49" charset="0"/>
              </a:rPr>
              <a:t>SansSerif</a:t>
            </a:r>
            <a:r>
              <a:rPr lang="en-US" sz="1400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99CC99"/>
                </a:solidFill>
                <a:latin typeface="Courier New" panose="02070309020205020404" pitchFamily="49" charset="0"/>
              </a:rPr>
              <a:t>10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setToolTip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66FF00"/>
                </a:solidFill>
                <a:latin typeface="Courier New" panose="02070309020205020404" pitchFamily="49" charset="0"/>
              </a:rPr>
              <a:t>'This is window for our gooey.'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btn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4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QPushButton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66FF00"/>
                </a:solidFill>
                <a:latin typeface="Courier New" panose="02070309020205020404" pitchFamily="49" charset="0"/>
              </a:rPr>
              <a:t>'Click me if you dare.'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self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btn</a:t>
            </a:r>
            <a:r>
              <a:rPr lang="en-US" sz="14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setToolTip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66FF00"/>
                </a:solidFill>
                <a:latin typeface="Courier New" panose="02070309020205020404" pitchFamily="49" charset="0"/>
              </a:rPr>
              <a:t>'This is a button for our gooey.'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btn</a:t>
            </a:r>
            <a:r>
              <a:rPr lang="en-US" sz="14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resize</a:t>
            </a:r>
            <a:r>
              <a:rPr lang="en-US" sz="14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btn</a:t>
            </a:r>
            <a:r>
              <a:rPr lang="en-US" sz="14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sizeHint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())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btn</a:t>
            </a:r>
            <a:r>
              <a:rPr lang="en-US" sz="14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move</a:t>
            </a:r>
            <a:r>
              <a:rPr lang="en-US" sz="14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50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99CC99"/>
                </a:solidFill>
                <a:latin typeface="Courier New" panose="02070309020205020404" pitchFamily="49" charset="0"/>
              </a:rPr>
              <a:t>50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qbtn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4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QPushButton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66FF00"/>
                </a:solidFill>
                <a:latin typeface="Courier New" panose="02070309020205020404" pitchFamily="49" charset="0"/>
              </a:rPr>
              <a:t>'or just quit'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self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qbtn</a:t>
            </a:r>
            <a:r>
              <a:rPr lang="en-US" sz="14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clicked</a:t>
            </a:r>
            <a:r>
              <a:rPr lang="en-US" sz="14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connect</a:t>
            </a:r>
            <a:r>
              <a:rPr lang="en-US" sz="14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QtCore</a:t>
            </a:r>
            <a:r>
              <a:rPr lang="en-US" sz="14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QCoreApplication</a:t>
            </a:r>
            <a:r>
              <a:rPr lang="en-US" sz="14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instance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().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quit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qbtn</a:t>
            </a:r>
            <a:r>
              <a:rPr lang="en-US" sz="14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resize</a:t>
            </a:r>
            <a:r>
              <a:rPr lang="en-US" sz="14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qbtn</a:t>
            </a:r>
            <a:r>
              <a:rPr lang="en-US" sz="14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sizeHint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())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qbtn</a:t>
            </a:r>
            <a:r>
              <a:rPr lang="en-US" sz="14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move</a:t>
            </a:r>
            <a:r>
              <a:rPr lang="en-US" sz="14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100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99CC99"/>
                </a:solidFill>
                <a:latin typeface="Courier New" panose="02070309020205020404" pitchFamily="49" charset="0"/>
              </a:rPr>
              <a:t>100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setGeometry</a:t>
            </a:r>
            <a:r>
              <a:rPr lang="en-US" sz="14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300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99CC99"/>
                </a:solidFill>
                <a:latin typeface="Courier New" panose="02070309020205020404" pitchFamily="49" charset="0"/>
              </a:rPr>
              <a:t>300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99CC99"/>
                </a:solidFill>
                <a:latin typeface="Courier New" panose="02070309020205020404" pitchFamily="49" charset="0"/>
              </a:rPr>
              <a:t>250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99CC99"/>
                </a:solidFill>
                <a:latin typeface="Courier New" panose="02070309020205020404" pitchFamily="49" charset="0"/>
              </a:rPr>
              <a:t>150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setWindowTitle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66FF00"/>
                </a:solidFill>
                <a:latin typeface="Courier New" panose="02070309020205020404" pitchFamily="49" charset="0"/>
              </a:rPr>
              <a:t>'Our first gooey</a:t>
            </a:r>
            <a:r>
              <a:rPr lang="en-US" sz="1400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!'</a:t>
            </a:r>
            <a:r>
              <a:rPr lang="en-US" sz="14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endParaRPr lang="en-US" sz="1400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show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app 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4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QApplication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sys</a:t>
            </a:r>
            <a:r>
              <a:rPr lang="en-US" sz="14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argv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ex 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Example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app</a:t>
            </a:r>
            <a:r>
              <a:rPr lang="en-US" sz="14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exec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_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endParaRPr lang="en-US" sz="1400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5431" y="2263416"/>
            <a:ext cx="389021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sizeHint</a:t>
            </a:r>
            <a:r>
              <a:rPr lang="en-US" dirty="0" smtClean="0"/>
              <a:t>() </a:t>
            </a:r>
            <a:r>
              <a:rPr lang="en-US" dirty="0"/>
              <a:t>returns the recommended size </a:t>
            </a:r>
          </a:p>
          <a:p>
            <a:r>
              <a:rPr lang="en-US" dirty="0"/>
              <a:t>for a </a:t>
            </a:r>
            <a:r>
              <a:rPr lang="en-US" dirty="0" smtClean="0"/>
              <a:t>widget.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move</a:t>
            </a:r>
            <a:r>
              <a:rPr lang="en-US" dirty="0"/>
              <a:t>() moves </a:t>
            </a:r>
            <a:r>
              <a:rPr lang="en-US" dirty="0" smtClean="0"/>
              <a:t>widget </a:t>
            </a:r>
            <a:r>
              <a:rPr lang="en-US" dirty="0"/>
              <a:t>to </a:t>
            </a:r>
            <a:r>
              <a:rPr lang="en-US" dirty="0" err="1" smtClean="0"/>
              <a:t>x,y</a:t>
            </a:r>
            <a:r>
              <a:rPr lang="en-US" dirty="0"/>
              <a:t> </a:t>
            </a:r>
            <a:r>
              <a:rPr lang="en-US" dirty="0" smtClean="0"/>
              <a:t>in parent</a:t>
            </a:r>
            <a:r>
              <a:rPr lang="en-US" dirty="0"/>
              <a:t>.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btn</a:t>
            </a:r>
            <a:r>
              <a:rPr lang="en-US" dirty="0" smtClean="0"/>
              <a:t> has </a:t>
            </a:r>
            <a:r>
              <a:rPr lang="en-US" dirty="0"/>
              <a:t>no associated action but </a:t>
            </a:r>
          </a:p>
          <a:p>
            <a:r>
              <a:rPr lang="en-US" dirty="0" err="1"/>
              <a:t>q</a:t>
            </a:r>
            <a:r>
              <a:rPr lang="en-US" dirty="0" err="1" smtClean="0"/>
              <a:t>btn</a:t>
            </a:r>
            <a:r>
              <a:rPr lang="en-US" dirty="0" smtClean="0"/>
              <a:t> will </a:t>
            </a:r>
            <a:r>
              <a:rPr lang="en-US" dirty="0"/>
              <a:t>quit the application when clicked.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setGeometry</a:t>
            </a:r>
            <a:r>
              <a:rPr lang="en-US" dirty="0" smtClean="0"/>
              <a:t>() </a:t>
            </a:r>
            <a:r>
              <a:rPr lang="en-US" dirty="0"/>
              <a:t>represents a call to </a:t>
            </a:r>
          </a:p>
          <a:p>
            <a:r>
              <a:rPr lang="en-US" dirty="0"/>
              <a:t>move and resize all at once. </a:t>
            </a:r>
          </a:p>
        </p:txBody>
      </p:sp>
    </p:spTree>
    <p:extLst>
      <p:ext uri="{BB962C8B-B14F-4D97-AF65-F5344CB8AC3E}">
        <p14:creationId xmlns:p14="http://schemas.microsoft.com/office/powerpoint/2010/main" val="654507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pyqt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31368" y="310380"/>
            <a:ext cx="8193505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sys 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PyQt4 </a:t>
            </a:r>
            <a:r>
              <a:rPr lang="en-US" sz="1400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QtCore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FFFF"/>
                </a:solidFill>
                <a:latin typeface="Courier New" panose="02070309020205020404" pitchFamily="49" charset="0"/>
              </a:rPr>
              <a:t>Example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4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QWidget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super</a:t>
            </a:r>
            <a:r>
              <a:rPr lang="en-US" sz="14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Example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self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).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init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initUI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initUI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4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QToolTip</a:t>
            </a:r>
            <a:r>
              <a:rPr lang="en-US" sz="14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setFont</a:t>
            </a:r>
            <a:r>
              <a:rPr lang="en-US" sz="14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4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QFont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66FF00"/>
                </a:solidFill>
                <a:latin typeface="Courier New" panose="02070309020205020404" pitchFamily="49" charset="0"/>
              </a:rPr>
              <a:t>SansSerif</a:t>
            </a:r>
            <a:r>
              <a:rPr lang="en-US" sz="1400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99CC99"/>
                </a:solidFill>
                <a:latin typeface="Courier New" panose="02070309020205020404" pitchFamily="49" charset="0"/>
              </a:rPr>
              <a:t>10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setToolTip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66FF00"/>
                </a:solidFill>
                <a:latin typeface="Courier New" panose="02070309020205020404" pitchFamily="49" charset="0"/>
              </a:rPr>
              <a:t>'This is window for our gooey.'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btn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4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QPushButton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66FF00"/>
                </a:solidFill>
                <a:latin typeface="Courier New" panose="02070309020205020404" pitchFamily="49" charset="0"/>
              </a:rPr>
              <a:t>'Click me if you dare.'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self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btn</a:t>
            </a:r>
            <a:r>
              <a:rPr lang="en-US" sz="14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setToolTip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66FF00"/>
                </a:solidFill>
                <a:latin typeface="Courier New" panose="02070309020205020404" pitchFamily="49" charset="0"/>
              </a:rPr>
              <a:t>'This is a button for our gooey.'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btn</a:t>
            </a:r>
            <a:r>
              <a:rPr lang="en-US" sz="14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resize</a:t>
            </a:r>
            <a:r>
              <a:rPr lang="en-US" sz="14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btn</a:t>
            </a:r>
            <a:r>
              <a:rPr lang="en-US" sz="14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sizeHint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())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btn</a:t>
            </a:r>
            <a:r>
              <a:rPr lang="en-US" sz="14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move</a:t>
            </a:r>
            <a:r>
              <a:rPr lang="en-US" sz="14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50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99CC99"/>
                </a:solidFill>
                <a:latin typeface="Courier New" panose="02070309020205020404" pitchFamily="49" charset="0"/>
              </a:rPr>
              <a:t>50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qbtn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4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QPushButton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66FF00"/>
                </a:solidFill>
                <a:latin typeface="Courier New" panose="02070309020205020404" pitchFamily="49" charset="0"/>
              </a:rPr>
              <a:t>'or just quit'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self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qbtn</a:t>
            </a:r>
            <a:r>
              <a:rPr lang="en-US" sz="14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clicked</a:t>
            </a:r>
            <a:r>
              <a:rPr lang="en-US" sz="14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connect</a:t>
            </a:r>
            <a:r>
              <a:rPr lang="en-US" sz="14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QtCore</a:t>
            </a:r>
            <a:r>
              <a:rPr lang="en-US" sz="14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QCoreApplication</a:t>
            </a:r>
            <a:r>
              <a:rPr lang="en-US" sz="14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instance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().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quit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qbtn</a:t>
            </a:r>
            <a:r>
              <a:rPr lang="en-US" sz="14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resize</a:t>
            </a:r>
            <a:r>
              <a:rPr lang="en-US" sz="14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qbtn</a:t>
            </a:r>
            <a:r>
              <a:rPr lang="en-US" sz="14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sizeHint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())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qbtn</a:t>
            </a:r>
            <a:r>
              <a:rPr lang="en-US" sz="14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move</a:t>
            </a:r>
            <a:r>
              <a:rPr lang="en-US" sz="14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100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99CC99"/>
                </a:solidFill>
                <a:latin typeface="Courier New" panose="02070309020205020404" pitchFamily="49" charset="0"/>
              </a:rPr>
              <a:t>100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setGeometry</a:t>
            </a:r>
            <a:r>
              <a:rPr lang="en-US" sz="14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300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99CC99"/>
                </a:solidFill>
                <a:latin typeface="Courier New" panose="02070309020205020404" pitchFamily="49" charset="0"/>
              </a:rPr>
              <a:t>300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99CC99"/>
                </a:solidFill>
                <a:latin typeface="Courier New" panose="02070309020205020404" pitchFamily="49" charset="0"/>
              </a:rPr>
              <a:t>250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99CC99"/>
                </a:solidFill>
                <a:latin typeface="Courier New" panose="02070309020205020404" pitchFamily="49" charset="0"/>
              </a:rPr>
              <a:t>150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setWindowTitle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66FF00"/>
                </a:solidFill>
                <a:latin typeface="Courier New" panose="02070309020205020404" pitchFamily="49" charset="0"/>
              </a:rPr>
              <a:t>'Our first gooey!'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show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app 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4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QApplication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sys</a:t>
            </a:r>
            <a:r>
              <a:rPr lang="en-US" sz="14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argv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ex 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Example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app</a:t>
            </a:r>
            <a:r>
              <a:rPr lang="en-US" sz="14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exec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_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endParaRPr lang="en-US" sz="1400" dirty="0"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20" y="2799347"/>
            <a:ext cx="4825344" cy="216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305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pyqt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31368" y="310380"/>
            <a:ext cx="8193505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sys 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PyQt4 </a:t>
            </a:r>
            <a:r>
              <a:rPr lang="en-US" sz="1400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QtCore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FFFF"/>
                </a:solidFill>
                <a:latin typeface="Courier New" panose="02070309020205020404" pitchFamily="49" charset="0"/>
              </a:rPr>
              <a:t>Example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4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QWidget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super</a:t>
            </a:r>
            <a:r>
              <a:rPr lang="en-US" sz="14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Example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self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).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init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initUI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initUI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4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QToolTip</a:t>
            </a:r>
            <a:r>
              <a:rPr lang="en-US" sz="14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setFont</a:t>
            </a:r>
            <a:r>
              <a:rPr lang="en-US" sz="14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4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QFont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66FF00"/>
                </a:solidFill>
                <a:latin typeface="Courier New" panose="02070309020205020404" pitchFamily="49" charset="0"/>
              </a:rPr>
              <a:t>SansSerif</a:t>
            </a:r>
            <a:r>
              <a:rPr lang="en-US" sz="1400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99CC99"/>
                </a:solidFill>
                <a:latin typeface="Courier New" panose="02070309020205020404" pitchFamily="49" charset="0"/>
              </a:rPr>
              <a:t>10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setToolTip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66FF00"/>
                </a:solidFill>
                <a:latin typeface="Courier New" panose="02070309020205020404" pitchFamily="49" charset="0"/>
              </a:rPr>
              <a:t>'This is window for our gooey.'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btn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4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QPushButton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66FF00"/>
                </a:solidFill>
                <a:latin typeface="Courier New" panose="02070309020205020404" pitchFamily="49" charset="0"/>
              </a:rPr>
              <a:t>'Click me if you dare.'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self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btn</a:t>
            </a:r>
            <a:r>
              <a:rPr lang="en-US" sz="14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setToolTip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66FF00"/>
                </a:solidFill>
                <a:latin typeface="Courier New" panose="02070309020205020404" pitchFamily="49" charset="0"/>
              </a:rPr>
              <a:t>'This is a button for our gooey.'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btn</a:t>
            </a:r>
            <a:r>
              <a:rPr lang="en-US" sz="14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resize</a:t>
            </a:r>
            <a:r>
              <a:rPr lang="en-US" sz="14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btn</a:t>
            </a:r>
            <a:r>
              <a:rPr lang="en-US" sz="14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sizeHint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())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btn</a:t>
            </a:r>
            <a:r>
              <a:rPr lang="en-US" sz="14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move</a:t>
            </a:r>
            <a:r>
              <a:rPr lang="en-US" sz="14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50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99CC99"/>
                </a:solidFill>
                <a:latin typeface="Courier New" panose="02070309020205020404" pitchFamily="49" charset="0"/>
              </a:rPr>
              <a:t>50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qbtn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4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QPushButton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66FF00"/>
                </a:solidFill>
                <a:latin typeface="Courier New" panose="02070309020205020404" pitchFamily="49" charset="0"/>
              </a:rPr>
              <a:t>'or just quit'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self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qbtn</a:t>
            </a:r>
            <a:r>
              <a:rPr lang="en-US" sz="14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clicked</a:t>
            </a:r>
            <a:r>
              <a:rPr lang="en-US" sz="14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connect</a:t>
            </a:r>
            <a:r>
              <a:rPr lang="en-US" sz="14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QtCore</a:t>
            </a:r>
            <a:r>
              <a:rPr lang="en-US" sz="14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QCoreApplication</a:t>
            </a:r>
            <a:r>
              <a:rPr lang="en-US" sz="14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instance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().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quit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qbtn</a:t>
            </a:r>
            <a:r>
              <a:rPr lang="en-US" sz="14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resize</a:t>
            </a:r>
            <a:r>
              <a:rPr lang="en-US" sz="14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qbtn</a:t>
            </a:r>
            <a:r>
              <a:rPr lang="en-US" sz="14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sizeHint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())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qbtn</a:t>
            </a:r>
            <a:r>
              <a:rPr lang="en-US" sz="14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move</a:t>
            </a:r>
            <a:r>
              <a:rPr lang="en-US" sz="14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100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99CC99"/>
                </a:solidFill>
                <a:latin typeface="Courier New" panose="02070309020205020404" pitchFamily="49" charset="0"/>
              </a:rPr>
              <a:t>100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setGeometry</a:t>
            </a:r>
            <a:r>
              <a:rPr lang="en-US" sz="14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300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99CC99"/>
                </a:solidFill>
                <a:latin typeface="Courier New" panose="02070309020205020404" pitchFamily="49" charset="0"/>
              </a:rPr>
              <a:t>300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99CC99"/>
                </a:solidFill>
                <a:latin typeface="Courier New" panose="02070309020205020404" pitchFamily="49" charset="0"/>
              </a:rPr>
              <a:t>250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99CC99"/>
                </a:solidFill>
                <a:latin typeface="Courier New" panose="02070309020205020404" pitchFamily="49" charset="0"/>
              </a:rPr>
              <a:t>150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setWindowTitle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66FF00"/>
                </a:solidFill>
                <a:latin typeface="Courier New" panose="02070309020205020404" pitchFamily="49" charset="0"/>
              </a:rPr>
              <a:t>'Our first gooey!'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show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app 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4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QApplication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sys</a:t>
            </a:r>
            <a:r>
              <a:rPr lang="en-US" sz="14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argv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ex 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Example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app</a:t>
            </a:r>
            <a:r>
              <a:rPr lang="en-US" sz="14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exec</a:t>
            </a:r>
            <a:r>
              <a:rPr 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_</a:t>
            </a:r>
            <a:r>
              <a:rPr lang="en-US" sz="14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endParaRPr lang="en-US" sz="1400" dirty="0"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83" y="2654968"/>
            <a:ext cx="4635582" cy="229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445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pyqt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836873"/>
            <a:ext cx="10467474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sys </a:t>
            </a: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5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PyQt4 </a:t>
            </a:r>
            <a:r>
              <a:rPr lang="en-US" sz="1500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QtCore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5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FFFFFF"/>
                </a:solidFill>
                <a:latin typeface="Courier New" panose="02070309020205020404" pitchFamily="49" charset="0"/>
              </a:rPr>
              <a:t>Example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5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QWidget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5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5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sz="15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super</a:t>
            </a:r>
            <a:r>
              <a:rPr lang="en-US" sz="15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Example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self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).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sz="15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init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5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5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initUI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5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initUI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5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5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FF00FF"/>
                </a:solidFill>
                <a:latin typeface="Courier New" panose="02070309020205020404" pitchFamily="49" charset="0"/>
              </a:rPr>
              <a:t>closeEvent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event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reply 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5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QMessageBox</a:t>
            </a:r>
            <a:r>
              <a:rPr lang="en-US" sz="15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question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sz="1500" dirty="0" err="1">
                <a:solidFill>
                  <a:srgbClr val="66FF00"/>
                </a:solidFill>
                <a:latin typeface="Courier New" panose="02070309020205020404" pitchFamily="49" charset="0"/>
              </a:rPr>
              <a:t>Message'</a:t>
            </a:r>
            <a:r>
              <a:rPr lang="en-US" sz="15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500" dirty="0" err="1">
                <a:solidFill>
                  <a:srgbClr val="66FF00"/>
                </a:solidFill>
                <a:latin typeface="Courier New" panose="02070309020205020404" pitchFamily="49" charset="0"/>
              </a:rPr>
              <a:t>"Are</a:t>
            </a:r>
            <a:r>
              <a:rPr lang="en-US" sz="1500" dirty="0">
                <a:solidFill>
                  <a:srgbClr val="66FF00"/>
                </a:solidFill>
                <a:latin typeface="Courier New" panose="02070309020205020404" pitchFamily="49" charset="0"/>
              </a:rPr>
              <a:t> you sure?"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    </a:t>
            </a:r>
            <a:r>
              <a:rPr lang="en-US" sz="15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5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QMessageBox</a:t>
            </a:r>
            <a:r>
              <a:rPr lang="en-US" sz="15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Yes</a:t>
            </a:r>
            <a:r>
              <a:rPr lang="en-US" sz="15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|</a:t>
            </a:r>
            <a:r>
              <a:rPr lang="en-US" sz="15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5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QMessageBox</a:t>
            </a:r>
            <a:r>
              <a:rPr lang="en-US" sz="15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No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    </a:t>
            </a:r>
            <a:r>
              <a:rPr lang="en-US" sz="15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5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QMessageBox</a:t>
            </a:r>
            <a:r>
              <a:rPr lang="en-US" sz="15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No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5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reply 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==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5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QMessageBox</a:t>
            </a:r>
            <a:r>
              <a:rPr lang="en-US" sz="15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Yes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5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event</a:t>
            </a:r>
            <a:r>
              <a:rPr lang="en-US" sz="15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accept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5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else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5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event</a:t>
            </a:r>
            <a:r>
              <a:rPr lang="en-US" sz="15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ignore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app 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5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QApplication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sys</a:t>
            </a:r>
            <a:r>
              <a:rPr lang="en-US" sz="15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argv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ex 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Example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5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app</a:t>
            </a:r>
            <a:r>
              <a:rPr lang="en-US" sz="15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exec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_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endParaRPr lang="en-US" sz="1500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95602" y="100213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We are also free to define the </a:t>
            </a:r>
            <a:r>
              <a:rPr lang="en-US" dirty="0" smtClean="0"/>
              <a:t>behavior </a:t>
            </a:r>
            <a:r>
              <a:rPr lang="en-US" dirty="0"/>
              <a:t>of our application by </a:t>
            </a:r>
          </a:p>
          <a:p>
            <a:r>
              <a:rPr lang="en-US" dirty="0"/>
              <a:t>overriding </a:t>
            </a:r>
            <a:r>
              <a:rPr lang="en-US" dirty="0" smtClean="0"/>
              <a:t>built-in </a:t>
            </a:r>
            <a:r>
              <a:rPr lang="en-US" dirty="0"/>
              <a:t>methods.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example, </a:t>
            </a:r>
            <a:r>
              <a:rPr lang="en-US" dirty="0" err="1" smtClean="0"/>
              <a:t>QtGui.QWidget</a:t>
            </a:r>
            <a:r>
              <a:rPr lang="en-US" dirty="0" smtClean="0"/>
              <a:t> has </a:t>
            </a:r>
            <a:r>
              <a:rPr lang="en-US" dirty="0"/>
              <a:t>a </a:t>
            </a:r>
            <a:r>
              <a:rPr lang="en-US" dirty="0" smtClean="0"/>
              <a:t>method </a:t>
            </a:r>
            <a:r>
              <a:rPr lang="en-US" dirty="0"/>
              <a:t>called </a:t>
            </a:r>
            <a:r>
              <a:rPr lang="en-US" dirty="0" err="1" smtClean="0"/>
              <a:t>closeEvent</a:t>
            </a:r>
            <a:r>
              <a:rPr lang="en-US" dirty="0" smtClean="0"/>
              <a:t>() which receives </a:t>
            </a:r>
            <a:r>
              <a:rPr lang="en-US" dirty="0"/>
              <a:t>an instance of a window </a:t>
            </a:r>
            <a:r>
              <a:rPr lang="en-US" dirty="0" smtClean="0"/>
              <a:t>close request</a:t>
            </a:r>
            <a:r>
              <a:rPr lang="en-US" dirty="0"/>
              <a:t>. </a:t>
            </a:r>
          </a:p>
          <a:p>
            <a:r>
              <a:rPr lang="en-US" dirty="0"/>
              <a:t>By default, we just accept the </a:t>
            </a:r>
            <a:r>
              <a:rPr lang="en-US" dirty="0" smtClean="0"/>
              <a:t>request and </a:t>
            </a:r>
            <a:r>
              <a:rPr lang="en-US" dirty="0"/>
              <a:t>close the window. </a:t>
            </a:r>
          </a:p>
          <a:p>
            <a:r>
              <a:rPr lang="en-US" dirty="0"/>
              <a:t>Here, we’ll override the function to </a:t>
            </a:r>
            <a:r>
              <a:rPr lang="en-US" dirty="0" smtClean="0"/>
              <a:t>warn </a:t>
            </a:r>
            <a:r>
              <a:rPr lang="en-US" dirty="0"/>
              <a:t>the user that they’re making a </a:t>
            </a:r>
            <a:r>
              <a:rPr lang="en-US" dirty="0" smtClean="0"/>
              <a:t>terrible </a:t>
            </a:r>
            <a:r>
              <a:rPr lang="en-US" dirty="0"/>
              <a:t>mistake.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68548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pyqt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836873"/>
            <a:ext cx="10467474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sys </a:t>
            </a: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5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PyQt4 </a:t>
            </a:r>
            <a:r>
              <a:rPr lang="en-US" sz="1500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QtCore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5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FFFFFF"/>
                </a:solidFill>
                <a:latin typeface="Courier New" panose="02070309020205020404" pitchFamily="49" charset="0"/>
              </a:rPr>
              <a:t>Example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5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QWidget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5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5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sz="15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super</a:t>
            </a:r>
            <a:r>
              <a:rPr lang="en-US" sz="15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Example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self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).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sz="15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init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5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5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initUI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5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initUI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5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5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FF00FF"/>
                </a:solidFill>
                <a:latin typeface="Courier New" panose="02070309020205020404" pitchFamily="49" charset="0"/>
              </a:rPr>
              <a:t>closeEvent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event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reply 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5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QMessageBox</a:t>
            </a:r>
            <a:r>
              <a:rPr lang="en-US" sz="15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question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sz="1500" dirty="0" err="1">
                <a:solidFill>
                  <a:srgbClr val="66FF00"/>
                </a:solidFill>
                <a:latin typeface="Courier New" panose="02070309020205020404" pitchFamily="49" charset="0"/>
              </a:rPr>
              <a:t>Message'</a:t>
            </a:r>
            <a:r>
              <a:rPr lang="en-US" sz="15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500" dirty="0" err="1">
                <a:solidFill>
                  <a:srgbClr val="66FF00"/>
                </a:solidFill>
                <a:latin typeface="Courier New" panose="02070309020205020404" pitchFamily="49" charset="0"/>
              </a:rPr>
              <a:t>"Are</a:t>
            </a:r>
            <a:r>
              <a:rPr lang="en-US" sz="1500" dirty="0">
                <a:solidFill>
                  <a:srgbClr val="66FF00"/>
                </a:solidFill>
                <a:latin typeface="Courier New" panose="02070309020205020404" pitchFamily="49" charset="0"/>
              </a:rPr>
              <a:t> you sure?"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    </a:t>
            </a:r>
            <a:r>
              <a:rPr lang="en-US" sz="15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5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QMessageBox</a:t>
            </a:r>
            <a:r>
              <a:rPr lang="en-US" sz="15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Yes</a:t>
            </a:r>
            <a:r>
              <a:rPr lang="en-US" sz="15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|</a:t>
            </a:r>
            <a:r>
              <a:rPr lang="en-US" sz="15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5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QMessageBox</a:t>
            </a:r>
            <a:r>
              <a:rPr lang="en-US" sz="15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No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    </a:t>
            </a:r>
            <a:r>
              <a:rPr lang="en-US" sz="15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5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QMessageBox</a:t>
            </a:r>
            <a:r>
              <a:rPr lang="en-US" sz="15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No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5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reply 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==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5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QMessageBox</a:t>
            </a:r>
            <a:r>
              <a:rPr lang="en-US" sz="15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Yes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5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event</a:t>
            </a:r>
            <a:r>
              <a:rPr lang="en-US" sz="15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accept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5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else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5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event</a:t>
            </a:r>
            <a:r>
              <a:rPr lang="en-US" sz="15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ignore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app 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5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QApplication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sys</a:t>
            </a:r>
            <a:r>
              <a:rPr lang="en-US" sz="15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argv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ex 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Example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5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app</a:t>
            </a:r>
            <a:r>
              <a:rPr lang="en-US" sz="15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exec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_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endParaRPr lang="en-US" sz="1500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95602" y="100213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We introduce a new GUI </a:t>
            </a:r>
            <a:r>
              <a:rPr lang="en-US" dirty="0" smtClean="0"/>
              <a:t>component, the </a:t>
            </a:r>
            <a:r>
              <a:rPr lang="en-US" dirty="0"/>
              <a:t>Message Box. This is just a little </a:t>
            </a:r>
            <a:r>
              <a:rPr lang="en-US" dirty="0" smtClean="0"/>
              <a:t>pop-up </a:t>
            </a:r>
            <a:r>
              <a:rPr lang="en-US" dirty="0"/>
              <a:t>message for the user with some </a:t>
            </a:r>
            <a:r>
              <a:rPr lang="en-US" dirty="0" smtClean="0"/>
              <a:t>buttons</a:t>
            </a:r>
            <a:r>
              <a:rPr lang="en-US" dirty="0"/>
              <a:t>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The Message Box has a static </a:t>
            </a:r>
            <a:r>
              <a:rPr lang="en-US" dirty="0" smtClean="0"/>
              <a:t>method called </a:t>
            </a:r>
            <a:r>
              <a:rPr lang="en-US" dirty="0"/>
              <a:t>question into which we’re </a:t>
            </a:r>
            <a:r>
              <a:rPr lang="en-US" dirty="0" smtClean="0"/>
              <a:t>passing </a:t>
            </a:r>
            <a:r>
              <a:rPr lang="en-US" dirty="0"/>
              <a:t>in the parent widget, title, </a:t>
            </a:r>
            <a:r>
              <a:rPr lang="en-US" dirty="0" smtClean="0"/>
              <a:t>text</a:t>
            </a:r>
            <a:r>
              <a:rPr lang="en-US" dirty="0"/>
              <a:t>, yes button and no buttons (already </a:t>
            </a:r>
            <a:r>
              <a:rPr lang="en-US" dirty="0" smtClean="0"/>
              <a:t>defined</a:t>
            </a:r>
            <a:r>
              <a:rPr lang="en-US" dirty="0"/>
              <a:t>), and the default button.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Depending </a:t>
            </a:r>
            <a:r>
              <a:rPr lang="en-US" dirty="0"/>
              <a:t>on the selection made by </a:t>
            </a:r>
            <a:r>
              <a:rPr lang="en-US" dirty="0" smtClean="0"/>
              <a:t>the user</a:t>
            </a:r>
            <a:r>
              <a:rPr lang="en-US" dirty="0"/>
              <a:t>, we either grant the request or </a:t>
            </a:r>
            <a:r>
              <a:rPr lang="en-US" dirty="0" smtClean="0"/>
              <a:t>discard 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17694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Today, we’re going to begin looking at how we can create GUIs (Graphical User Interfaces) in Python.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 far, every application we’ve built has been either console-based or a web application. If we want to create a user-friendly standalone application, we really must create a nice interface for it. So, let’s take our console-based Blackjack application and give it a GUI. </a:t>
            </a:r>
          </a:p>
          <a:p>
            <a:r>
              <a:rPr lang="en-US" dirty="0" smtClean="0"/>
              <a:t>First, let’s see what packages are available to help us do this.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897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pyqt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836873"/>
            <a:ext cx="10467474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sys </a:t>
            </a: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5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PyQt4 </a:t>
            </a:r>
            <a:r>
              <a:rPr lang="en-US" sz="1500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QtCore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5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FFFFFF"/>
                </a:solidFill>
                <a:latin typeface="Courier New" panose="02070309020205020404" pitchFamily="49" charset="0"/>
              </a:rPr>
              <a:t>Example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5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QWidget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5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5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sz="15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super</a:t>
            </a:r>
            <a:r>
              <a:rPr lang="en-US" sz="15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Example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self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).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sz="15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init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5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5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initUI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5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initUI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5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5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FF00FF"/>
                </a:solidFill>
                <a:latin typeface="Courier New" panose="02070309020205020404" pitchFamily="49" charset="0"/>
              </a:rPr>
              <a:t>closeEvent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event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reply 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5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QMessageBox</a:t>
            </a:r>
            <a:r>
              <a:rPr lang="en-US" sz="15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question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sz="1500" dirty="0" err="1">
                <a:solidFill>
                  <a:srgbClr val="66FF00"/>
                </a:solidFill>
                <a:latin typeface="Courier New" panose="02070309020205020404" pitchFamily="49" charset="0"/>
              </a:rPr>
              <a:t>Message'</a:t>
            </a:r>
            <a:r>
              <a:rPr lang="en-US" sz="15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500" dirty="0" err="1">
                <a:solidFill>
                  <a:srgbClr val="66FF00"/>
                </a:solidFill>
                <a:latin typeface="Courier New" panose="02070309020205020404" pitchFamily="49" charset="0"/>
              </a:rPr>
              <a:t>"Are</a:t>
            </a:r>
            <a:r>
              <a:rPr lang="en-US" sz="1500" dirty="0">
                <a:solidFill>
                  <a:srgbClr val="66FF00"/>
                </a:solidFill>
                <a:latin typeface="Courier New" panose="02070309020205020404" pitchFamily="49" charset="0"/>
              </a:rPr>
              <a:t> you sure?"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    </a:t>
            </a:r>
            <a:r>
              <a:rPr lang="en-US" sz="15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5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QMessageBox</a:t>
            </a:r>
            <a:r>
              <a:rPr lang="en-US" sz="15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Yes</a:t>
            </a:r>
            <a:r>
              <a:rPr lang="en-US" sz="15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|</a:t>
            </a:r>
            <a:r>
              <a:rPr lang="en-US" sz="15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5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QMessageBox</a:t>
            </a:r>
            <a:r>
              <a:rPr lang="en-US" sz="15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No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    </a:t>
            </a:r>
            <a:r>
              <a:rPr lang="en-US" sz="15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5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QMessageBox</a:t>
            </a:r>
            <a:r>
              <a:rPr lang="en-US" sz="15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No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5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reply 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==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5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QMessageBox</a:t>
            </a:r>
            <a:r>
              <a:rPr lang="en-US" sz="15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Yes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5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event</a:t>
            </a:r>
            <a:r>
              <a:rPr lang="en-US" sz="15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accept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5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else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5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event</a:t>
            </a:r>
            <a:r>
              <a:rPr lang="en-US" sz="15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ignore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app 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5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QApplication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sys</a:t>
            </a:r>
            <a:r>
              <a:rPr lang="en-US" sz="15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argv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ex 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Example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5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app</a:t>
            </a:r>
            <a:r>
              <a:rPr lang="en-US" sz="15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exec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_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endParaRPr lang="en-US" sz="1500" dirty="0"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0" y="964764"/>
            <a:ext cx="40767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474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pyqt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836873"/>
            <a:ext cx="10467474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sys </a:t>
            </a: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5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PyQt4 </a:t>
            </a:r>
            <a:r>
              <a:rPr lang="en-US" sz="1500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QtCore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5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FFFFFF"/>
                </a:solidFill>
                <a:latin typeface="Courier New" panose="02070309020205020404" pitchFamily="49" charset="0"/>
              </a:rPr>
              <a:t>Example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5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QWidget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5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5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sz="15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super</a:t>
            </a:r>
            <a:r>
              <a:rPr lang="en-US" sz="15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Example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self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).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sz="15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init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5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5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initUI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5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initUI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5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5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FF00FF"/>
                </a:solidFill>
                <a:latin typeface="Courier New" panose="02070309020205020404" pitchFamily="49" charset="0"/>
              </a:rPr>
              <a:t>closeEvent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event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reply 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5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QMessageBox</a:t>
            </a:r>
            <a:r>
              <a:rPr lang="en-US" sz="15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question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sz="1500" dirty="0" err="1">
                <a:solidFill>
                  <a:srgbClr val="66FF00"/>
                </a:solidFill>
                <a:latin typeface="Courier New" panose="02070309020205020404" pitchFamily="49" charset="0"/>
              </a:rPr>
              <a:t>Message'</a:t>
            </a:r>
            <a:r>
              <a:rPr lang="en-US" sz="15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500" dirty="0" err="1">
                <a:solidFill>
                  <a:srgbClr val="66FF00"/>
                </a:solidFill>
                <a:latin typeface="Courier New" panose="02070309020205020404" pitchFamily="49" charset="0"/>
              </a:rPr>
              <a:t>"Are</a:t>
            </a:r>
            <a:r>
              <a:rPr lang="en-US" sz="1500" dirty="0">
                <a:solidFill>
                  <a:srgbClr val="66FF00"/>
                </a:solidFill>
                <a:latin typeface="Courier New" panose="02070309020205020404" pitchFamily="49" charset="0"/>
              </a:rPr>
              <a:t> you sure?"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    </a:t>
            </a:r>
            <a:r>
              <a:rPr lang="en-US" sz="15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5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QMessageBox</a:t>
            </a:r>
            <a:r>
              <a:rPr lang="en-US" sz="15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Yes</a:t>
            </a:r>
            <a:r>
              <a:rPr lang="en-US" sz="15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|</a:t>
            </a:r>
            <a:r>
              <a:rPr lang="en-US" sz="15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5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QMessageBox</a:t>
            </a:r>
            <a:r>
              <a:rPr lang="en-US" sz="15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No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    </a:t>
            </a:r>
            <a:r>
              <a:rPr lang="en-US" sz="15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5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QMessageBox</a:t>
            </a:r>
            <a:r>
              <a:rPr lang="en-US" sz="15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No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5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reply 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==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5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QMessageBox</a:t>
            </a:r>
            <a:r>
              <a:rPr lang="en-US" sz="15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Yes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5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event</a:t>
            </a:r>
            <a:r>
              <a:rPr lang="en-US" sz="15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accept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5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else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5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event</a:t>
            </a:r>
            <a:r>
              <a:rPr lang="en-US" sz="15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ignore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app 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5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QApplication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sys</a:t>
            </a:r>
            <a:r>
              <a:rPr lang="en-US" sz="15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argv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ex 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Example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5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5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app</a:t>
            </a:r>
            <a:r>
              <a:rPr lang="en-US" sz="15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exec</a:t>
            </a:r>
            <a:r>
              <a:rPr lang="en-US" sz="1500" dirty="0">
                <a:solidFill>
                  <a:srgbClr val="FFFFFF"/>
                </a:solidFill>
                <a:latin typeface="Courier New" panose="02070309020205020404" pitchFamily="49" charset="0"/>
              </a:rPr>
              <a:t>_</a:t>
            </a:r>
            <a:r>
              <a:rPr lang="en-US" sz="15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endParaRPr lang="en-US" sz="1500" dirty="0"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381" y="887459"/>
            <a:ext cx="32385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033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QT MAIN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 smtClean="0"/>
              <a:t>QMainWindow</a:t>
            </a:r>
            <a:r>
              <a:rPr lang="en-US" dirty="0"/>
              <a:t> </a:t>
            </a:r>
            <a:r>
              <a:rPr lang="en-US" dirty="0" smtClean="0"/>
              <a:t>class </a:t>
            </a:r>
            <a:r>
              <a:rPr lang="en-US" dirty="0"/>
              <a:t>provides a main application window. </a:t>
            </a:r>
            <a:r>
              <a:rPr lang="en-US" dirty="0" smtClean="0"/>
              <a:t> </a:t>
            </a:r>
            <a:r>
              <a:rPr lang="en-US" dirty="0" err="1" smtClean="0"/>
              <a:t>QMainWindow</a:t>
            </a:r>
            <a:r>
              <a:rPr lang="en-US" dirty="0"/>
              <a:t> </a:t>
            </a:r>
            <a:r>
              <a:rPr lang="en-US" dirty="0" smtClean="0"/>
              <a:t>has </a:t>
            </a:r>
            <a:r>
              <a:rPr lang="en-US" dirty="0"/>
              <a:t>its own layout as opposed </a:t>
            </a:r>
            <a:r>
              <a:rPr lang="en-US" dirty="0" smtClean="0"/>
              <a:t>to </a:t>
            </a:r>
            <a:r>
              <a:rPr lang="en-US" dirty="0" err="1" smtClean="0"/>
              <a:t>QWidget</a:t>
            </a:r>
            <a:r>
              <a:rPr lang="en-US" dirty="0" smtClean="0"/>
              <a:t> (but </a:t>
            </a:r>
            <a:r>
              <a:rPr lang="en-US" dirty="0"/>
              <a:t>it inherits </a:t>
            </a:r>
            <a:r>
              <a:rPr lang="en-US" dirty="0" smtClean="0"/>
              <a:t>from </a:t>
            </a:r>
            <a:r>
              <a:rPr lang="en-US" dirty="0" err="1" smtClean="0"/>
              <a:t>QWidget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 err="1" smtClean="0"/>
              <a:t>QMainWindow</a:t>
            </a:r>
            <a:r>
              <a:rPr lang="en-US" dirty="0"/>
              <a:t> </a:t>
            </a:r>
            <a:r>
              <a:rPr lang="en-US" dirty="0" smtClean="0"/>
              <a:t>allows </a:t>
            </a:r>
            <a:r>
              <a:rPr lang="en-US" dirty="0"/>
              <a:t>for:</a:t>
            </a:r>
          </a:p>
          <a:p>
            <a:r>
              <a:rPr lang="en-US" dirty="0" smtClean="0"/>
              <a:t>• </a:t>
            </a:r>
            <a:r>
              <a:rPr lang="en-US" dirty="0" err="1" smtClean="0"/>
              <a:t>QToolBar</a:t>
            </a:r>
            <a:endParaRPr lang="en-US" dirty="0"/>
          </a:p>
          <a:p>
            <a:r>
              <a:rPr lang="en-US" dirty="0" smtClean="0"/>
              <a:t>• </a:t>
            </a:r>
            <a:r>
              <a:rPr lang="en-US" dirty="0" err="1" smtClean="0"/>
              <a:t>QDockWidget</a:t>
            </a:r>
            <a:endParaRPr lang="en-US" dirty="0"/>
          </a:p>
          <a:p>
            <a:r>
              <a:rPr lang="en-US" dirty="0" smtClean="0"/>
              <a:t>• </a:t>
            </a:r>
            <a:r>
              <a:rPr lang="en-US" dirty="0" err="1" smtClean="0"/>
              <a:t>QMenuBar</a:t>
            </a:r>
            <a:endParaRPr lang="en-US" dirty="0"/>
          </a:p>
          <a:p>
            <a:r>
              <a:rPr lang="en-US" dirty="0" smtClean="0"/>
              <a:t>• </a:t>
            </a:r>
            <a:r>
              <a:rPr lang="en-US" dirty="0" err="1" smtClean="0"/>
              <a:t>QStatusBar</a:t>
            </a:r>
            <a:endParaRPr lang="en-US" dirty="0"/>
          </a:p>
          <a:p>
            <a:r>
              <a:rPr lang="en-US" dirty="0" smtClean="0"/>
              <a:t>• Any </a:t>
            </a:r>
            <a:r>
              <a:rPr lang="en-US" dirty="0"/>
              <a:t>widget can occupy Central Widget.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843" y="3304674"/>
            <a:ext cx="3478176" cy="31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1314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pyqt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53264" y="649384"/>
            <a:ext cx="700237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sys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PyQt4 </a:t>
            </a:r>
            <a:r>
              <a:rPr lang="en-US" sz="1600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QtCore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FFFF"/>
                </a:solidFill>
                <a:latin typeface="Courier New" panose="02070309020205020404" pitchFamily="49" charset="0"/>
              </a:rPr>
              <a:t>Example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6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QMainWindow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6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sz="16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super</a:t>
            </a: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Example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self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).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init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6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initUI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initUI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exitAction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6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QAction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'Exit'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self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exitAction</a:t>
            </a:r>
            <a:r>
              <a:rPr lang="en-US" sz="16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setShortcut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sz="1600" dirty="0" err="1">
                <a:solidFill>
                  <a:srgbClr val="66FF00"/>
                </a:solidFill>
                <a:latin typeface="Courier New" panose="02070309020205020404" pitchFamily="49" charset="0"/>
              </a:rPr>
              <a:t>Ctrl+Q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exitAction</a:t>
            </a:r>
            <a:r>
              <a:rPr lang="en-US" sz="16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setStatusTip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'Exit application'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exitAction</a:t>
            </a:r>
            <a:r>
              <a:rPr lang="en-US" sz="16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triggered</a:t>
            </a:r>
            <a:r>
              <a:rPr lang="en-US" sz="16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connect</a:t>
            </a: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6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qApp</a:t>
            </a:r>
            <a:r>
              <a:rPr lang="en-US" sz="16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quit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menubar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6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menuBar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fileMenu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menubar</a:t>
            </a:r>
            <a:r>
              <a:rPr lang="en-US" sz="16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addMenu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'File'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fileMenu</a:t>
            </a:r>
            <a:r>
              <a:rPr lang="en-US" sz="16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addAction</a:t>
            </a: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exitAction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00FF"/>
                </a:solidFill>
                <a:latin typeface="Courier New" panose="02070309020205020404" pitchFamily="49" charset="0"/>
              </a:rPr>
              <a:t>closeEvent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event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app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6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QApplication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sys</a:t>
            </a:r>
            <a:r>
              <a:rPr lang="en-US" sz="16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argv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ex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Example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app</a:t>
            </a:r>
            <a:r>
              <a:rPr lang="en-US" sz="16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exec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_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endParaRPr lang="en-US" sz="1600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87053" y="2084832"/>
            <a:ext cx="23662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Look! We’re inheriting from </a:t>
            </a:r>
          </a:p>
          <a:p>
            <a:r>
              <a:rPr lang="en-US" sz="1400" dirty="0" err="1" smtClean="0"/>
              <a:t>QMainWindow</a:t>
            </a:r>
            <a:r>
              <a:rPr lang="en-US" sz="1400" dirty="0" smtClean="0"/>
              <a:t> now</a:t>
            </a:r>
            <a:r>
              <a:rPr lang="en-US" sz="1400" dirty="0"/>
              <a:t>!</a:t>
            </a:r>
            <a:endParaRPr lang="en-US" sz="1400" dirty="0">
              <a:effectLst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796589" y="1684421"/>
            <a:ext cx="1949116" cy="505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33665" y="3119869"/>
            <a:ext cx="441959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We’re going to add a </a:t>
            </a:r>
            <a:r>
              <a:rPr lang="en-US" sz="1600" dirty="0" err="1" smtClean="0"/>
              <a:t>menuBar</a:t>
            </a:r>
            <a:r>
              <a:rPr lang="en-US" sz="1600" dirty="0" smtClean="0"/>
              <a:t> with </a:t>
            </a:r>
            <a:r>
              <a:rPr lang="en-US" sz="1600" dirty="0"/>
              <a:t>File &gt; Exit.</a:t>
            </a:r>
          </a:p>
          <a:p>
            <a:r>
              <a:rPr lang="en-US" sz="1600" dirty="0"/>
              <a:t>First, we create a </a:t>
            </a:r>
            <a:r>
              <a:rPr lang="en-US" sz="1600" dirty="0" err="1" smtClean="0"/>
              <a:t>QAction</a:t>
            </a:r>
            <a:r>
              <a:rPr lang="en-US" sz="1600" dirty="0" smtClean="0"/>
              <a:t> instance </a:t>
            </a:r>
            <a:r>
              <a:rPr lang="en-US" sz="1600" dirty="0"/>
              <a:t>for exiting the</a:t>
            </a:r>
          </a:p>
          <a:p>
            <a:r>
              <a:rPr lang="en-US" sz="1600" dirty="0"/>
              <a:t>application, for which the text is “Exit”. We add a </a:t>
            </a:r>
          </a:p>
          <a:p>
            <a:r>
              <a:rPr lang="en-US" sz="1600" dirty="0" smtClean="0"/>
              <a:t>Ctrl-Q </a:t>
            </a:r>
            <a:r>
              <a:rPr lang="en-US" sz="1600" dirty="0"/>
              <a:t>shortcut for it and a status tip which will</a:t>
            </a:r>
          </a:p>
          <a:p>
            <a:r>
              <a:rPr lang="en-US" sz="1600" dirty="0"/>
              <a:t>display in the status bar of our main window</a:t>
            </a:r>
            <a:r>
              <a:rPr lang="en-US" sz="1600" dirty="0" smtClean="0"/>
              <a:t>.</a:t>
            </a:r>
            <a:br>
              <a:rPr lang="en-US" sz="1600" dirty="0" smtClean="0"/>
            </a:br>
            <a:endParaRPr lang="en-US" sz="1600" dirty="0"/>
          </a:p>
          <a:p>
            <a:r>
              <a:rPr lang="en-US" sz="1600" dirty="0"/>
              <a:t>When the action is taken, we quit the application. </a:t>
            </a:r>
            <a:endParaRPr lang="en-U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09812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pyqt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53264" y="649384"/>
            <a:ext cx="700237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sys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PyQt4 </a:t>
            </a:r>
            <a:r>
              <a:rPr lang="en-US" sz="1600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QtCore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FFFF"/>
                </a:solidFill>
                <a:latin typeface="Courier New" panose="02070309020205020404" pitchFamily="49" charset="0"/>
              </a:rPr>
              <a:t>Example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6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QMainWindow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6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sz="16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super</a:t>
            </a: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Example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self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).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init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6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initUI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initUI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exitAction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6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QAction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'Exit'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self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exitAction</a:t>
            </a:r>
            <a:r>
              <a:rPr lang="en-US" sz="16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setShortcut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sz="1600" dirty="0" err="1">
                <a:solidFill>
                  <a:srgbClr val="66FF00"/>
                </a:solidFill>
                <a:latin typeface="Courier New" panose="02070309020205020404" pitchFamily="49" charset="0"/>
              </a:rPr>
              <a:t>Ctrl+Q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exitAction</a:t>
            </a:r>
            <a:r>
              <a:rPr lang="en-US" sz="16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setStatusTip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'Exit application'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exitAction</a:t>
            </a:r>
            <a:r>
              <a:rPr lang="en-US" sz="16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triggered</a:t>
            </a:r>
            <a:r>
              <a:rPr lang="en-US" sz="16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connect</a:t>
            </a: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6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qApp</a:t>
            </a:r>
            <a:r>
              <a:rPr lang="en-US" sz="16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quit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menubar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6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menuBar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fileMenu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menubar</a:t>
            </a:r>
            <a:r>
              <a:rPr lang="en-US" sz="16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addMenu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'File'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fileMenu</a:t>
            </a:r>
            <a:r>
              <a:rPr lang="en-US" sz="16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addAction</a:t>
            </a: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exitAction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00FF"/>
                </a:solidFill>
                <a:latin typeface="Courier New" panose="02070309020205020404" pitchFamily="49" charset="0"/>
              </a:rPr>
              <a:t>closeEvent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event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app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6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QApplication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sys</a:t>
            </a:r>
            <a:r>
              <a:rPr lang="en-US" sz="16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argv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ex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Example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app</a:t>
            </a:r>
            <a:r>
              <a:rPr lang="en-US" sz="16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exec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_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endParaRPr lang="en-US" sz="1600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87053" y="2084832"/>
            <a:ext cx="23662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Look! We’re inheriting from </a:t>
            </a:r>
          </a:p>
          <a:p>
            <a:r>
              <a:rPr lang="en-US" sz="1400" dirty="0" err="1" smtClean="0"/>
              <a:t>QMainWindow</a:t>
            </a:r>
            <a:r>
              <a:rPr lang="en-US" sz="1400" dirty="0" smtClean="0"/>
              <a:t> now</a:t>
            </a:r>
            <a:r>
              <a:rPr lang="en-US" sz="1400" dirty="0"/>
              <a:t>!</a:t>
            </a:r>
            <a:endParaRPr lang="en-US" sz="1400" dirty="0">
              <a:effectLst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796589" y="1684421"/>
            <a:ext cx="1949116" cy="505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33665" y="3119869"/>
            <a:ext cx="44195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We reference the menu bar for our main window</a:t>
            </a:r>
          </a:p>
          <a:p>
            <a:r>
              <a:rPr lang="en-US" sz="1600" dirty="0"/>
              <a:t>by calling </a:t>
            </a:r>
            <a:r>
              <a:rPr lang="en-US" sz="1600" dirty="0" err="1" smtClean="0"/>
              <a:t>menuBar</a:t>
            </a:r>
            <a:r>
              <a:rPr lang="en-US" sz="1600" dirty="0" smtClean="0"/>
              <a:t>(). </a:t>
            </a:r>
            <a:r>
              <a:rPr lang="en-US" sz="1600" dirty="0"/>
              <a:t>Will also create </a:t>
            </a:r>
            <a:r>
              <a:rPr lang="en-US" sz="1600" dirty="0" smtClean="0"/>
              <a:t>and </a:t>
            </a:r>
            <a:r>
              <a:rPr lang="en-US" sz="1600" dirty="0"/>
              <a:t>return</a:t>
            </a:r>
          </a:p>
          <a:p>
            <a:r>
              <a:rPr lang="en-US" sz="1600" dirty="0"/>
              <a:t>an empty menu bar if there is none. 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/>
          </a:p>
          <a:p>
            <a:r>
              <a:rPr lang="en-US" sz="1600" dirty="0"/>
              <a:t>Then we add a new menu </a:t>
            </a:r>
            <a:r>
              <a:rPr lang="en-US" sz="1600" dirty="0" smtClean="0"/>
              <a:t>with </a:t>
            </a:r>
            <a:r>
              <a:rPr lang="en-US" sz="1600" dirty="0"/>
              <a:t>the text “File”.</a:t>
            </a:r>
          </a:p>
          <a:p>
            <a:r>
              <a:rPr lang="en-US" sz="1600" dirty="0"/>
              <a:t>Then we add the Exit action to the File menu. </a:t>
            </a:r>
          </a:p>
        </p:txBody>
      </p:sp>
    </p:spTree>
    <p:extLst>
      <p:ext uri="{BB962C8B-B14F-4D97-AF65-F5344CB8AC3E}">
        <p14:creationId xmlns:p14="http://schemas.microsoft.com/office/powerpoint/2010/main" val="842192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pyqt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53264" y="649384"/>
            <a:ext cx="700237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sys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PyQt4 </a:t>
            </a:r>
            <a:r>
              <a:rPr lang="en-US" sz="1600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QtCore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FFFF"/>
                </a:solidFill>
                <a:latin typeface="Courier New" panose="02070309020205020404" pitchFamily="49" charset="0"/>
              </a:rPr>
              <a:t>Example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6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QMainWindow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6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sz="16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super</a:t>
            </a: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Example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self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).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init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6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initUI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initUI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exitAction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6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QAction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'Exit'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self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exitAction</a:t>
            </a:r>
            <a:r>
              <a:rPr lang="en-US" sz="16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setShortcut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sz="1600" dirty="0" err="1">
                <a:solidFill>
                  <a:srgbClr val="66FF00"/>
                </a:solidFill>
                <a:latin typeface="Courier New" panose="02070309020205020404" pitchFamily="49" charset="0"/>
              </a:rPr>
              <a:t>Ctrl+Q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exitAction</a:t>
            </a:r>
            <a:r>
              <a:rPr lang="en-US" sz="16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setStatusTip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'Exit application'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exitAction</a:t>
            </a:r>
            <a:r>
              <a:rPr lang="en-US" sz="16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triggered</a:t>
            </a:r>
            <a:r>
              <a:rPr lang="en-US" sz="16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connect</a:t>
            </a: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6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qApp</a:t>
            </a:r>
            <a:r>
              <a:rPr lang="en-US" sz="16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quit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menubar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6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menuBar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fileMenu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menubar</a:t>
            </a:r>
            <a:r>
              <a:rPr lang="en-US" sz="16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addMenu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'File'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fileMenu</a:t>
            </a:r>
            <a:r>
              <a:rPr lang="en-US" sz="16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addAction</a:t>
            </a: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exitAction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00FF"/>
                </a:solidFill>
                <a:latin typeface="Courier New" panose="02070309020205020404" pitchFamily="49" charset="0"/>
              </a:rPr>
              <a:t>closeEvent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event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app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6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QApplication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sys</a:t>
            </a:r>
            <a:r>
              <a:rPr lang="en-US" sz="16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argv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ex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Example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app</a:t>
            </a:r>
            <a:r>
              <a:rPr lang="en-US" sz="16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exec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_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endParaRPr lang="en-US" sz="1600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87053" y="2084832"/>
            <a:ext cx="23662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Look! We’re inheriting from </a:t>
            </a:r>
          </a:p>
          <a:p>
            <a:r>
              <a:rPr lang="en-US" sz="1400" dirty="0" err="1" smtClean="0"/>
              <a:t>QMainWindow</a:t>
            </a:r>
            <a:r>
              <a:rPr lang="en-US" sz="1400" dirty="0" smtClean="0"/>
              <a:t> now</a:t>
            </a:r>
            <a:r>
              <a:rPr lang="en-US" sz="1400" dirty="0"/>
              <a:t>!</a:t>
            </a:r>
            <a:endParaRPr lang="en-US" sz="1400" dirty="0">
              <a:effectLst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796589" y="1684421"/>
            <a:ext cx="1949116" cy="505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95" y="3112440"/>
            <a:ext cx="4635386" cy="198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10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pyqt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53264" y="649384"/>
            <a:ext cx="700237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sys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PyQt4 </a:t>
            </a:r>
            <a:r>
              <a:rPr lang="en-US" sz="1600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QtCore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FFFF"/>
                </a:solidFill>
                <a:latin typeface="Courier New" panose="02070309020205020404" pitchFamily="49" charset="0"/>
              </a:rPr>
              <a:t>Example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6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QMainWindow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6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sz="16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super</a:t>
            </a: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Example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self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).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init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6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initUI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initUI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exitAction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6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QAction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'Exit'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self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exitAction</a:t>
            </a:r>
            <a:r>
              <a:rPr lang="en-US" sz="16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setShortcut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sz="1600" dirty="0" err="1">
                <a:solidFill>
                  <a:srgbClr val="66FF00"/>
                </a:solidFill>
                <a:latin typeface="Courier New" panose="02070309020205020404" pitchFamily="49" charset="0"/>
              </a:rPr>
              <a:t>Ctrl+Q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exitAction</a:t>
            </a:r>
            <a:r>
              <a:rPr lang="en-US" sz="16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setStatusTip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'Exit application'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exitAction</a:t>
            </a:r>
            <a:r>
              <a:rPr lang="en-US" sz="16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triggered</a:t>
            </a:r>
            <a:r>
              <a:rPr lang="en-US" sz="16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connect</a:t>
            </a: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6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qApp</a:t>
            </a:r>
            <a:r>
              <a:rPr lang="en-US" sz="16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quit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menubar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6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menuBar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fileMenu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menubar</a:t>
            </a:r>
            <a:r>
              <a:rPr lang="en-US" sz="16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addMenu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'File'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fileMenu</a:t>
            </a:r>
            <a:r>
              <a:rPr lang="en-US" sz="16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addAction</a:t>
            </a: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exitAction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00FF"/>
                </a:solidFill>
                <a:latin typeface="Courier New" panose="02070309020205020404" pitchFamily="49" charset="0"/>
              </a:rPr>
              <a:t>closeEvent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event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app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sz="16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QApplication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sys</a:t>
            </a:r>
            <a:r>
              <a:rPr lang="en-US" sz="16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argv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ex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Example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app</a:t>
            </a:r>
            <a:r>
              <a:rPr lang="en-US" sz="16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exec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_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endParaRPr lang="en-US" sz="1600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87053" y="2084832"/>
            <a:ext cx="23662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Look! We’re inheriting from </a:t>
            </a:r>
          </a:p>
          <a:p>
            <a:r>
              <a:rPr lang="en-US" sz="1400" dirty="0" err="1" smtClean="0"/>
              <a:t>QMainWindow</a:t>
            </a:r>
            <a:r>
              <a:rPr lang="en-US" sz="1400" dirty="0" smtClean="0"/>
              <a:t> now</a:t>
            </a:r>
            <a:r>
              <a:rPr lang="en-US" sz="1400" dirty="0"/>
              <a:t>!</a:t>
            </a:r>
            <a:endParaRPr lang="en-US" sz="1400" dirty="0">
              <a:effectLst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796589" y="1684421"/>
            <a:ext cx="1949116" cy="505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342" y="3008463"/>
            <a:ext cx="33623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255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programming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it turns out, there are a huge number of modules available to help you create an interface. Some of these include: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Tkinter</a:t>
            </a:r>
            <a:r>
              <a:rPr lang="en-US" dirty="0" smtClean="0"/>
              <a:t>: wrapper around </a:t>
            </a:r>
            <a:r>
              <a:rPr lang="en-US" dirty="0" err="1" smtClean="0"/>
              <a:t>Tcl</a:t>
            </a:r>
            <a:r>
              <a:rPr lang="en-US" dirty="0" smtClean="0"/>
              <a:t>/Tk. Python’s standard GUI.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PyQt: bindings for the </a:t>
            </a:r>
            <a:r>
              <a:rPr lang="en-US" dirty="0" err="1" smtClean="0"/>
              <a:t>Qt</a:t>
            </a:r>
            <a:r>
              <a:rPr lang="en-US" dirty="0" smtClean="0"/>
              <a:t> application framework.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wxPython</a:t>
            </a:r>
            <a:r>
              <a:rPr lang="en-US" dirty="0" smtClean="0"/>
              <a:t>: wrapper around </a:t>
            </a:r>
            <a:r>
              <a:rPr lang="en-US" dirty="0" err="1" smtClean="0"/>
              <a:t>wxWidgets</a:t>
            </a:r>
            <a:r>
              <a:rPr lang="en-US" dirty="0" smtClean="0"/>
              <a:t> C++ library.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pyGTK</a:t>
            </a:r>
            <a:r>
              <a:rPr lang="en-US" dirty="0" smtClean="0"/>
              <a:t>: wrapper around GTK+.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PyJamas</a:t>
            </a:r>
            <a:r>
              <a:rPr lang="en-US" dirty="0" smtClean="0"/>
              <a:t>/</a:t>
            </a:r>
            <a:r>
              <a:rPr lang="en-US" dirty="0" err="1" smtClean="0"/>
              <a:t>PyJamas</a:t>
            </a:r>
            <a:r>
              <a:rPr lang="en-US" dirty="0" smtClean="0"/>
              <a:t> Desktop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etc.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249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toolkit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13879"/>
              </p:ext>
            </p:extLst>
          </p:nvPr>
        </p:nvGraphicFramePr>
        <p:xfrm>
          <a:off x="700504" y="2171476"/>
          <a:ext cx="11026274" cy="41503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026654"/>
                <a:gridCol w="89996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Toolkit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Important Points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Tkinter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Limited theme support: “look” was relatively the same until recently.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Relatively limited widget options.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Bundled with Python since the beginning.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Most commonly used.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PyQt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Limited licensing choices. 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Very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good docs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Very beautiful applications.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Huge! Both good and bad...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wxPython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Very large user base. 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widget selection.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Bad docs. 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Unlikely to disappoint halfway through the project.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pyGTK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Originally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developed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GIMP. 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Stable with a full selection of widgets.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 offers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themeable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native widgets on Windows + Linux. Mac lags behind somewhat.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Some quirks to work around.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8577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PyQt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this class, we will be exploring basic GUI development with PyQt since it is a widely-used </a:t>
            </a:r>
            <a:r>
              <a:rPr lang="en-US" dirty="0"/>
              <a:t>toolkit. </a:t>
            </a:r>
            <a:r>
              <a:rPr lang="en-US" dirty="0" smtClean="0"/>
              <a:t>However</a:t>
            </a:r>
            <a:r>
              <a:rPr lang="en-US" dirty="0"/>
              <a:t>, the other mentioned options are all very good and it </a:t>
            </a:r>
            <a:r>
              <a:rPr lang="en-US" dirty="0" smtClean="0"/>
              <a:t>may </a:t>
            </a:r>
            <a:r>
              <a:rPr lang="en-US" dirty="0"/>
              <a:t>be necessary to branch out depending on the complexity of the application.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First, let’s discuss some of the mechanics of GUI development. Afterwards, we could spend tons of class time learning about </a:t>
            </a:r>
            <a:r>
              <a:rPr lang="en-US" dirty="0" err="1" smtClean="0"/>
              <a:t>PyQt’s</a:t>
            </a:r>
            <a:r>
              <a:rPr lang="en-US" dirty="0" smtClean="0"/>
              <a:t> ~1000 classes but we won’t. What we’ll do is build an application together and get familiar with the common parts of a PyQt application.  </a:t>
            </a:r>
          </a:p>
          <a:p>
            <a:endParaRPr lang="en-US" dirty="0"/>
          </a:p>
          <a:p>
            <a:r>
              <a:rPr lang="en-US" dirty="0" smtClean="0"/>
              <a:t>As a note, we’ll be using PyQt4 in this lecture. PyQt5 is the most up-to-date version.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292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Gui</a:t>
            </a:r>
            <a:r>
              <a:rPr lang="en-US" dirty="0" smtClean="0"/>
              <a:t> programming in </a:t>
            </a:r>
            <a:r>
              <a:rPr lang="en-US" dirty="0" err="1" smtClean="0"/>
              <a:t>pyqt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Firstly, PyQt is a multi-platform GUI toolkit. It has approximately ~1000 </a:t>
            </a:r>
            <a:r>
              <a:rPr lang="en-US" dirty="0" smtClean="0"/>
              <a:t>classes </a:t>
            </a:r>
            <a:r>
              <a:rPr lang="en-US" dirty="0" smtClean="0"/>
              <a:t>divided into a set of modules. Among these are </a:t>
            </a:r>
            <a:r>
              <a:rPr lang="en-US" dirty="0" err="1" smtClean="0"/>
              <a:t>QtCore</a:t>
            </a:r>
            <a:r>
              <a:rPr lang="en-US" dirty="0" smtClean="0"/>
              <a:t> and </a:t>
            </a:r>
            <a:r>
              <a:rPr lang="en-US" dirty="0" err="1" smtClean="0"/>
              <a:t>QtGui</a:t>
            </a:r>
            <a:r>
              <a:rPr lang="en-US" dirty="0"/>
              <a:t> </a:t>
            </a:r>
            <a:r>
              <a:rPr lang="en-US" dirty="0" smtClean="0"/>
              <a:t>– the most commonly used PyQt modules.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QtCore</a:t>
            </a:r>
            <a:r>
              <a:rPr lang="en-US" dirty="0" smtClean="0"/>
              <a:t> contains non-GUI core functionality (e.g. data types, files, </a:t>
            </a:r>
            <a:r>
              <a:rPr lang="en-US" dirty="0" err="1" smtClean="0"/>
              <a:t>urls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). </a:t>
            </a:r>
          </a:p>
          <a:p>
            <a:r>
              <a:rPr lang="en-US" dirty="0" err="1" smtClean="0"/>
              <a:t>QtGui</a:t>
            </a:r>
            <a:r>
              <a:rPr lang="en-US" dirty="0" smtClean="0"/>
              <a:t> contains GUI core functionality (e.g. buttons, windows, toolbars, </a:t>
            </a:r>
            <a:r>
              <a:rPr lang="en-US" dirty="0" err="1" smtClean="0"/>
              <a:t>etc</a:t>
            </a:r>
            <a:r>
              <a:rPr lang="en-US" dirty="0" smtClean="0"/>
              <a:t>). </a:t>
            </a:r>
          </a:p>
          <a:p>
            <a:r>
              <a:rPr lang="en-US" dirty="0" smtClean="0"/>
              <a:t>Besides these, there are other modules (like, </a:t>
            </a:r>
            <a:r>
              <a:rPr lang="en-US" dirty="0" err="1" smtClean="0"/>
              <a:t>QtNetwork</a:t>
            </a:r>
            <a:r>
              <a:rPr lang="en-US" dirty="0" smtClean="0"/>
              <a:t> and </a:t>
            </a:r>
            <a:r>
              <a:rPr lang="en-US" dirty="0" err="1" smtClean="0"/>
              <a:t>QtOpenGL</a:t>
            </a:r>
            <a:r>
              <a:rPr lang="en-US" dirty="0" smtClean="0"/>
              <a:t>) which focus on specific functionality.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401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Gui</a:t>
            </a:r>
            <a:r>
              <a:rPr lang="en-US" dirty="0" smtClean="0"/>
              <a:t> programming in </a:t>
            </a:r>
            <a:r>
              <a:rPr lang="en-US" dirty="0" err="1" smtClean="0"/>
              <a:t>pyqt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a GUI is </a:t>
            </a:r>
            <a:r>
              <a:rPr lang="en-US" dirty="0" smtClean="0"/>
              <a:t>not that different than programming an object-oriented console application.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</a:t>
            </a:r>
            <a:r>
              <a:rPr lang="en-US" dirty="0"/>
              <a:t>is different is that </a:t>
            </a:r>
            <a:r>
              <a:rPr lang="en-US" dirty="0" smtClean="0"/>
              <a:t>GUI programming involves the use of a </a:t>
            </a:r>
            <a:r>
              <a:rPr lang="en-US" i="1" dirty="0"/>
              <a:t>Toolkit</a:t>
            </a:r>
            <a:r>
              <a:rPr lang="en-US" dirty="0"/>
              <a:t> and </a:t>
            </a:r>
            <a:r>
              <a:rPr lang="en-US" dirty="0" smtClean="0"/>
              <a:t>GUI developers must </a:t>
            </a:r>
            <a:r>
              <a:rPr lang="en-US" dirty="0"/>
              <a:t>follow the pattern of program design </a:t>
            </a:r>
            <a:r>
              <a:rPr lang="en-US" dirty="0" smtClean="0"/>
              <a:t>specified by the toolkit.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As a developer, you should be familiar with the API and design rules of at least one toolkit – preferably one that is multiplatform with bindings in many languages!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71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programming in </a:t>
            </a:r>
            <a:r>
              <a:rPr lang="en-US" dirty="0" err="1" smtClean="0"/>
              <a:t>pyqt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 programming necessarily means object-oriented programming with an event-driven framework. This should make sense: your job as a GUI developer is </a:t>
            </a:r>
            <a:r>
              <a:rPr lang="en-US" dirty="0" smtClean="0"/>
              <a:t>to </a:t>
            </a:r>
            <a:r>
              <a:rPr lang="en-US" dirty="0" smtClean="0"/>
              <a:t>create an application that responds to events.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instance, when a user clicks their mouse on a certain button, the program should do X. When the user presses enter in a text field, </a:t>
            </a:r>
            <a:r>
              <a:rPr lang="en-US" dirty="0" smtClean="0"/>
              <a:t>the </a:t>
            </a:r>
            <a:r>
              <a:rPr lang="en-US" dirty="0" smtClean="0"/>
              <a:t>program should do Y. You’re defining the behavior of the program as a response to external events.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102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pyqt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</a:t>
            </a:r>
            <a:r>
              <a:rPr lang="en-US" dirty="0" smtClean="0"/>
              <a:t>dive right in by </a:t>
            </a:r>
            <a:r>
              <a:rPr lang="en-US" dirty="0"/>
              <a:t>looking at an embarrassingly basic </a:t>
            </a:r>
            <a:r>
              <a:rPr lang="en-US" dirty="0" smtClean="0"/>
              <a:t>PyQt</a:t>
            </a:r>
            <a:r>
              <a:rPr lang="en-US" dirty="0"/>
              <a:t> </a:t>
            </a:r>
            <a:r>
              <a:rPr lang="en-US" dirty="0" smtClean="0"/>
              <a:t>program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55031" y="2984974"/>
            <a:ext cx="81333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sys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PyQt4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00FF00"/>
                </a:solidFill>
                <a:latin typeface="Courier New" panose="02070309020205020404" pitchFamily="49" charset="0"/>
              </a:rPr>
              <a:t># Import basic GUI components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app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QApplication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sys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argv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w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QWidget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w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resize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250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150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w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move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300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300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w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setWindowTitle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'Our first gooey!'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w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show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app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exec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endParaRPr lang="en-US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79796" y="4462501"/>
            <a:ext cx="57571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The </a:t>
            </a:r>
            <a:r>
              <a:rPr lang="en-US" sz="1600" dirty="0" err="1" smtClean="0"/>
              <a:t>QApplication</a:t>
            </a:r>
            <a:r>
              <a:rPr lang="en-US" sz="1600" dirty="0" smtClean="0"/>
              <a:t> class manages the </a:t>
            </a:r>
            <a:r>
              <a:rPr lang="en-US" sz="1600" dirty="0"/>
              <a:t>application’s control flow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and main settings</a:t>
            </a:r>
            <a:r>
              <a:rPr lang="en-US" sz="1600" dirty="0"/>
              <a:t>. It controls the main event </a:t>
            </a:r>
            <a:r>
              <a:rPr lang="en-US" sz="1600" dirty="0" smtClean="0"/>
              <a:t>loop through </a:t>
            </a:r>
            <a:r>
              <a:rPr lang="en-US" sz="1600" dirty="0"/>
              <a:t>which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all </a:t>
            </a:r>
            <a:r>
              <a:rPr lang="en-US" sz="1600" dirty="0"/>
              <a:t>events are handled </a:t>
            </a:r>
            <a:r>
              <a:rPr lang="en-US" sz="1600" dirty="0" smtClean="0"/>
              <a:t>and scheduled</a:t>
            </a:r>
            <a:r>
              <a:rPr lang="en-US" sz="1600" dirty="0"/>
              <a:t>. </a:t>
            </a:r>
            <a:r>
              <a:rPr lang="en-US" sz="1600" dirty="0" smtClean="0"/>
              <a:t>No </a:t>
            </a:r>
            <a:r>
              <a:rPr lang="en-US" sz="1600" dirty="0"/>
              <a:t>matter how many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windows </a:t>
            </a:r>
            <a:r>
              <a:rPr lang="en-US" sz="1600" dirty="0"/>
              <a:t>there </a:t>
            </a:r>
            <a:r>
              <a:rPr lang="en-US" sz="1600" dirty="0" smtClean="0"/>
              <a:t>are, there </a:t>
            </a:r>
            <a:r>
              <a:rPr lang="en-US" sz="1600" dirty="0"/>
              <a:t>is only one </a:t>
            </a:r>
            <a:r>
              <a:rPr lang="en-US" sz="1600" dirty="0" err="1" smtClean="0"/>
              <a:t>QApplication</a:t>
            </a:r>
            <a:r>
              <a:rPr lang="en-US" sz="1600" dirty="0" smtClean="0"/>
              <a:t> instance</a:t>
            </a:r>
            <a:r>
              <a:rPr lang="en-US" sz="1600" dirty="0"/>
              <a:t>.</a:t>
            </a:r>
            <a:endParaRPr lang="en-U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432772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141</TotalTime>
  <Words>885</Words>
  <Application>Microsoft Office PowerPoint</Application>
  <PresentationFormat>Widescreen</PresentationFormat>
  <Paragraphs>146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Courier New</vt:lpstr>
      <vt:lpstr>Tw Cen MT</vt:lpstr>
      <vt:lpstr>Tw Cen MT Condensed</vt:lpstr>
      <vt:lpstr>Wingdings 3</vt:lpstr>
      <vt:lpstr>Integral</vt:lpstr>
      <vt:lpstr>Lecture 17</vt:lpstr>
      <vt:lpstr>GUI programming</vt:lpstr>
      <vt:lpstr>GUI programming in python</vt:lpstr>
      <vt:lpstr>Choosing a toolkit</vt:lpstr>
      <vt:lpstr>PyQt</vt:lpstr>
      <vt:lpstr>Gui programming in pyqt</vt:lpstr>
      <vt:lpstr>Gui programming in pyqt</vt:lpstr>
      <vt:lpstr>GUI programming in pyqt</vt:lpstr>
      <vt:lpstr>Basic pyqt</vt:lpstr>
      <vt:lpstr>Basic pyqt</vt:lpstr>
      <vt:lpstr>Basic pyqt</vt:lpstr>
      <vt:lpstr>Basic pyqt</vt:lpstr>
      <vt:lpstr>Basic pyqt</vt:lpstr>
      <vt:lpstr>Basic pyqt</vt:lpstr>
      <vt:lpstr>Basic pyqt</vt:lpstr>
      <vt:lpstr>Basic pyqt</vt:lpstr>
      <vt:lpstr>Basic pyqt</vt:lpstr>
      <vt:lpstr>Basic pyqt</vt:lpstr>
      <vt:lpstr>Basic pyqt</vt:lpstr>
      <vt:lpstr>Basic pyqt</vt:lpstr>
      <vt:lpstr>Basic pyqt</vt:lpstr>
      <vt:lpstr>QT MAIN WINDOW</vt:lpstr>
      <vt:lpstr>Basic pyqt</vt:lpstr>
      <vt:lpstr>Basic pyqt</vt:lpstr>
      <vt:lpstr>Basic pyqt</vt:lpstr>
      <vt:lpstr>Basic pyqt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17</dc:title>
  <dc:creator>Caitlin Carnahan</dc:creator>
  <cp:lastModifiedBy>Caitlin Carnahan</cp:lastModifiedBy>
  <cp:revision>27</cp:revision>
  <dcterms:created xsi:type="dcterms:W3CDTF">2015-07-13T12:33:57Z</dcterms:created>
  <dcterms:modified xsi:type="dcterms:W3CDTF">2015-07-13T15:58:15Z</dcterms:modified>
</cp:coreProperties>
</file>