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5" r:id="rId27"/>
    <p:sldId id="282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941F-9F79-4A4E-BF3A-A8E962C477D9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35E08-0426-4D0A-9EAC-56F0F108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5E08-0426-4D0A-9EAC-56F0F108DA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cipy.org/Numpy_Example_List" TargetMode="External"/><Relationship Id="rId2" Type="http://schemas.openxmlformats.org/officeDocument/2006/relationships/hyperlink" Target="http://wiki.scipy.org/NumPy_for_Matlab_Us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Numerical and Scientific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 couple of built-in </a:t>
            </a:r>
            <a:r>
              <a:rPr lang="en-US" dirty="0" err="1" smtClean="0"/>
              <a:t>NumPy</a:t>
            </a:r>
            <a:r>
              <a:rPr lang="en-US" dirty="0" smtClean="0"/>
              <a:t> functions which will create arrays from scratch.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zeros(shape</a:t>
            </a:r>
            <a:r>
              <a:rPr lang="en-US" dirty="0"/>
              <a:t>) </a:t>
            </a:r>
            <a:r>
              <a:rPr lang="en-US" dirty="0" smtClean="0"/>
              <a:t>-- creates </a:t>
            </a:r>
            <a:r>
              <a:rPr lang="en-US" dirty="0"/>
              <a:t>an array filled with 0 values with the specified shape. The default </a:t>
            </a:r>
            <a:r>
              <a:rPr lang="en-US" dirty="0" err="1"/>
              <a:t>dtype</a:t>
            </a:r>
            <a:r>
              <a:rPr lang="en-US" dirty="0"/>
              <a:t> is float64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ones(shape</a:t>
            </a:r>
            <a:r>
              <a:rPr lang="en-US" dirty="0"/>
              <a:t>) </a:t>
            </a:r>
            <a:r>
              <a:rPr lang="en-US" dirty="0" smtClean="0"/>
              <a:t>-- creates </a:t>
            </a:r>
            <a:r>
              <a:rPr lang="en-US" dirty="0"/>
              <a:t>an array filled with 1 values.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arange</a:t>
            </a:r>
            <a:r>
              <a:rPr lang="en-US" dirty="0"/>
              <a:t>() </a:t>
            </a:r>
            <a:r>
              <a:rPr lang="en-US" dirty="0" smtClean="0"/>
              <a:t>-- creates </a:t>
            </a:r>
            <a:r>
              <a:rPr lang="en-US" dirty="0"/>
              <a:t>arrays with regularly incrementing values.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1646" y="3192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 0., 0.], [ 0., 0., 0.]]) </a:t>
            </a:r>
            <a:endParaRPr lang="pt-BR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415" y="4912933"/>
            <a:ext cx="8942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2, 3, 4, 5, 6, 7, 8, 9])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([ 2., 3., 4., 5., 6., 7., 8., 9.])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([ 2. , 2.1, 2.2, 2.3, 2.4, 2.5, 2.6, 2.7, 2.8, 2.9])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904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linspace</a:t>
            </a:r>
            <a:r>
              <a:rPr lang="en-US" dirty="0"/>
              <a:t>() </a:t>
            </a:r>
            <a:r>
              <a:rPr lang="en-US" dirty="0" smtClean="0"/>
              <a:t>-- creates </a:t>
            </a:r>
            <a:r>
              <a:rPr lang="en-US" dirty="0"/>
              <a:t>arrays with a specified number of elements, and spaced equally between the specified beginning and end values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random.random</a:t>
            </a:r>
            <a:r>
              <a:rPr lang="en-US" dirty="0" smtClean="0"/>
              <a:t>(shape) – creates arrays with random floats over the interval [0,1).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6170" y="32218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([ 1. , 1.6, 2.2, 2.8, 3.4, 4. 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6170" y="4804093"/>
            <a:ext cx="7002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([[ 0.75688597, 0.41759916, 0.35007419],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0.77164187, 0.05869089, 0.98792864]])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47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45436" cy="4023360"/>
          </a:xfrm>
        </p:spPr>
        <p:txBody>
          <a:bodyPr/>
          <a:lstStyle/>
          <a:p>
            <a:r>
              <a:rPr lang="en-US" dirty="0" smtClean="0"/>
              <a:t>Printing an array can be done with the print statement.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6285" y="97990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1 2]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1 2] 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4 5] 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7 8]]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1]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3]] 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5]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7]]]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952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Single-dimension indexing is accomplished as usual.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Multi-dimensional arrays support multi-dimensional indexing.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6930" y="27289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6930" y="4725196"/>
            <a:ext cx="7360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now x is 2-dimensional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6749614" y="3235816"/>
            <a:ext cx="2912235" cy="4636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0  1  2  3  4  5  6  7  8  9</a:t>
            </a:r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8091712" y="5078168"/>
            <a:ext cx="1570137" cy="7713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0  1  2  3  4  5  6  7  8  9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fewer dimensions to index will result in a subarray.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means that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 == 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dirty="0" smtClean="0"/>
              <a:t>but the second method is less efficient.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175" y="2899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2, 3, 4])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8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is possible just as it is for typical Python sequences.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2169" y="28918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([2, 3, 4])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[:-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([1, 3, 5])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,::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([[ 7, 10, 13], [21, 24, 27]])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99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092" y="2146852"/>
            <a:ext cx="5353217" cy="4097539"/>
          </a:xfrm>
        </p:spPr>
        <p:txBody>
          <a:bodyPr/>
          <a:lstStyle/>
          <a:p>
            <a:r>
              <a:rPr lang="en-US" dirty="0" smtClean="0"/>
              <a:t>Basic operations apply element-wise. The result is a new array with the resultant elements.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Operations like *= and += will modify the existing array.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321" y="2286000"/>
            <a:ext cx="86510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2, 4, 6, 8])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0, 0, 0, 0])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([ 0,  1,  4,  9, 16])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([False, False, False, False,  True],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=bool)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([ 0., 8.41470985, 9.09297427, 1.41120008, -7.56802495])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([ 0,  1,  4,  9, 16])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837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096512" cy="4023360"/>
          </a:xfrm>
        </p:spPr>
        <p:txBody>
          <a:bodyPr/>
          <a:lstStyle/>
          <a:p>
            <a:r>
              <a:rPr lang="en-US" dirty="0" smtClean="0"/>
              <a:t>Since multiplication is done element-wise, you need to specifically perform a dot product to perform matrix multiplication.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95784" y="14338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  0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.],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[ 0.,  0.]])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([[0, 1],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[2, 3]])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  0.],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[ 0.,  3.]])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  1.],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[ 2.,  3.]])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865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also some built-in</a:t>
            </a:r>
            <a:br>
              <a:rPr lang="en-US" dirty="0" smtClean="0"/>
            </a:br>
            <a:r>
              <a:rPr lang="en-US" dirty="0" smtClean="0"/>
              <a:t>methods of </a:t>
            </a:r>
            <a:r>
              <a:rPr lang="en-US" dirty="0" err="1" smtClean="0"/>
              <a:t>ndarray</a:t>
            </a:r>
            <a:r>
              <a:rPr lang="en-US" dirty="0" smtClean="0"/>
              <a:t> objects.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Universal functions which </a:t>
            </a:r>
            <a:br>
              <a:rPr lang="en-US" dirty="0" smtClean="0"/>
            </a:br>
            <a:r>
              <a:rPr lang="en-US" dirty="0" smtClean="0"/>
              <a:t>may also be applied </a:t>
            </a:r>
            <a:br>
              <a:rPr lang="en-US" dirty="0" smtClean="0"/>
            </a:br>
            <a:r>
              <a:rPr lang="en-US" dirty="0" smtClean="0"/>
              <a:t>include </a:t>
            </a:r>
            <a:r>
              <a:rPr lang="en-US" dirty="0" err="1" smtClean="0"/>
              <a:t>exp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r>
              <a:rPr lang="en-US" dirty="0" smtClean="0"/>
              <a:t>, add, sin, </a:t>
            </a:r>
            <a:br>
              <a:rPr lang="en-US" dirty="0" smtClean="0"/>
            </a:br>
            <a:r>
              <a:rPr lang="en-US" dirty="0" err="1" smtClean="0"/>
              <a:t>cos</a:t>
            </a:r>
            <a:r>
              <a:rPr lang="en-US" dirty="0" smtClean="0"/>
              <a:t>, etc…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4995" y="2589520"/>
            <a:ext cx="70448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([[ 0.68166391, 0.98943098, 0.69361582],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0.78888081, 0.62197125, 0.40517936]])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4.1807421388722164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0.4051793610379143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([ 0.78888081, 0.98943098, 0.69361582])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([ 0.68166391, 0.40517936])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92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659190" cy="4023360"/>
          </a:xfrm>
        </p:spPr>
        <p:txBody>
          <a:bodyPr/>
          <a:lstStyle/>
          <a:p>
            <a:r>
              <a:rPr lang="en-US" dirty="0" smtClean="0"/>
              <a:t>An array shape can be manipulated by a number of methods.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esize(size) will modify an array in place.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eshape(size) will return a copy of the array with a new shape.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2121" y="1663723"/>
            <a:ext cx="72648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 8. 7. 9.]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5. 9. 7.]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8. 2. 7. 5.]]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3, 4)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ravel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([ 9., 8., 7., 9., 7., 5., 9., 7., 8., 2., 7., 5.])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 8.]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9.]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5.]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 7.]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8. 2.]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5.]]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([[ 9., 7., 7., 9., 8., 7.],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8., 9., 5., 7., 2., 5.]])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45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and scientific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you might expect, there are a number of third-party packages available for numerical and scientific computing that extend Python’s basic math module. </a:t>
            </a:r>
          </a:p>
          <a:p>
            <a:r>
              <a:rPr lang="en-US" dirty="0" smtClean="0"/>
              <a:t>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 – numerical and scientific function libraries.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Numba</a:t>
            </a:r>
            <a:r>
              <a:rPr lang="en-US" dirty="0" smtClean="0"/>
              <a:t> – Python compiler that support JIT compilation.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ALGLIB – numerical analysis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Pandas – high-performance data structures and data analysis tools.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PyGSL</a:t>
            </a:r>
            <a:r>
              <a:rPr lang="en-US" dirty="0" smtClean="0"/>
              <a:t> – Python interface for GNU Scientific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ScientificPython</a:t>
            </a:r>
            <a:r>
              <a:rPr lang="en-US" dirty="0" smtClean="0"/>
              <a:t> – collection of scientific computing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reasons for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dirty="0" err="1" smtClean="0"/>
              <a:t>NumPy</a:t>
            </a:r>
            <a:r>
              <a:rPr lang="en-US" dirty="0" smtClean="0"/>
              <a:t> package is its linear</a:t>
            </a:r>
            <a:br>
              <a:rPr lang="en-US" dirty="0" smtClean="0"/>
            </a:br>
            <a:r>
              <a:rPr lang="en-US" dirty="0" smtClean="0"/>
              <a:t>algebra module.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4164" y="208483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linalg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 2.]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 4.]]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([[ 1., 3.],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2., 4.]])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inverse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([[-2. , 1. 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1.5, -0.5]])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831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3420" y="1934003"/>
            <a:ext cx="7921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u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eye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unit 2x2 matrix; "eye" represents "I"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u </a:t>
            </a:r>
            <a:endParaRPr lang="en-US" sz="16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([[ 1., 0.],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0., 1.]]) 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j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dot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matrix product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([[-1., 0.],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0., -1.]])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trace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u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trace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5.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7.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solve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solve linear matrix equation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([[-3.],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4.]])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eig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get eigenvalues/eigenvectors of matrix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array([ 0.+1.j, 0.-1.j]),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([[ 0.70710678+0.j, 0.70710678+0.j],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0.00000000-0.70710678j, 0.00000000+0.70710678j]]))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967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also a matrix class which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inherits from the </a:t>
            </a:r>
            <a:r>
              <a:rPr lang="en-US" dirty="0" err="1" smtClean="0"/>
              <a:t>ndarray</a:t>
            </a:r>
            <a:r>
              <a:rPr lang="en-US" dirty="0" smtClean="0"/>
              <a:t> class.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some slight differences but</a:t>
            </a:r>
            <a:br>
              <a:rPr lang="en-US" dirty="0" smtClean="0"/>
            </a:br>
            <a:r>
              <a:rPr lang="en-US" dirty="0" smtClean="0"/>
              <a:t>matrices are very similar to general </a:t>
            </a:r>
            <a:br>
              <a:rPr lang="en-US" dirty="0" smtClean="0"/>
            </a:br>
            <a:r>
              <a:rPr lang="en-US" dirty="0" smtClean="0"/>
              <a:t>arrays.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NumPy’s</a:t>
            </a:r>
            <a:r>
              <a:rPr lang="en-US" dirty="0" smtClean="0"/>
              <a:t> own words, the question of </a:t>
            </a:r>
            <a:br>
              <a:rPr lang="en-US" dirty="0" smtClean="0"/>
            </a:br>
            <a:r>
              <a:rPr lang="en-US" dirty="0" smtClean="0"/>
              <a:t>whether to use arrays or matrices comes</a:t>
            </a:r>
            <a:br>
              <a:rPr lang="en-US" dirty="0" smtClean="0"/>
            </a:br>
            <a:r>
              <a:rPr lang="en-US" dirty="0" smtClean="0"/>
              <a:t>down to the short answer of “use arrays”.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71042" y="109838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matrix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'1.0 2.0; 3.0 4.0'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 2.]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 4.]]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class '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numpy.matrixlib.defmatrix.matrix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'&gt;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transpose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 3.]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 4.]]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matrix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'5.0 7.0'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matrix multiplication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43.]]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inverse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[[-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 1. 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1.5 -0.5]]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solve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solving linear equation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matrix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([[-3.], [ 4.]])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66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 smtClean="0">
                <a:hlinkClick r:id="rId2"/>
              </a:rPr>
              <a:t>very nice table </a:t>
            </a:r>
            <a:r>
              <a:rPr lang="en-US" dirty="0" smtClean="0"/>
              <a:t>of </a:t>
            </a:r>
            <a:r>
              <a:rPr lang="en-US" dirty="0" err="1" smtClean="0"/>
              <a:t>NumPy</a:t>
            </a:r>
            <a:r>
              <a:rPr lang="en-US" dirty="0" smtClean="0"/>
              <a:t> equivalent operations for MATLAB users. However, even if you do not know MATLAB, this is a pretty handy overview of </a:t>
            </a:r>
            <a:r>
              <a:rPr lang="en-US" dirty="0" err="1" smtClean="0"/>
              <a:t>NumPy</a:t>
            </a:r>
            <a:r>
              <a:rPr lang="en-US" dirty="0" smtClean="0"/>
              <a:t> functionality.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is also a pretty comprehensive list of example usage of all the </a:t>
            </a:r>
            <a:r>
              <a:rPr lang="en-US" dirty="0" err="1" smtClean="0"/>
              <a:t>NumPy</a:t>
            </a:r>
            <a:r>
              <a:rPr lang="en-US" dirty="0" smtClean="0"/>
              <a:t> functions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move on to </a:t>
            </a:r>
            <a:r>
              <a:rPr lang="en-US" dirty="0" err="1" smtClean="0"/>
              <a:t>SciPy</a:t>
            </a:r>
            <a:r>
              <a:rPr lang="en-US" dirty="0" smtClean="0"/>
              <a:t>. In it’s own words: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Basically, SciPy contains various tools and functions for solving common problems in scientific computing.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5424" y="284958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/>
              <a:t>is a collection of mathematical algorithms and convenience functions </a:t>
            </a:r>
            <a:r>
              <a:rPr lang="en-US" dirty="0">
                <a:solidFill>
                  <a:srgbClr val="FFFF00"/>
                </a:solidFill>
              </a:rPr>
              <a:t>built on the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extension </a:t>
            </a:r>
            <a:r>
              <a:rPr lang="en-US" dirty="0"/>
              <a:t>of Python. It adds significant power to the interactive Python session by providing the user with high-level commands and classes for manipulating and visualizing data. With </a:t>
            </a:r>
            <a:r>
              <a:rPr lang="en-US" dirty="0" err="1"/>
              <a:t>SciPy</a:t>
            </a:r>
            <a:r>
              <a:rPr lang="en-US" dirty="0"/>
              <a:t> an interactive Python session becomes a data-processing and system-prototyping environment rivaling </a:t>
            </a:r>
            <a:r>
              <a:rPr lang="en-US" dirty="0" err="1"/>
              <a:t>sytems</a:t>
            </a:r>
            <a:r>
              <a:rPr lang="en-US" dirty="0"/>
              <a:t> such as MATLAB, IDL, Octave, R-Lab, and </a:t>
            </a:r>
            <a:r>
              <a:rPr lang="en-US" dirty="0" err="1"/>
              <a:t>SciLab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08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SciPy’s</a:t>
            </a:r>
            <a:r>
              <a:rPr lang="en-US" dirty="0" smtClean="0"/>
              <a:t> functionality </a:t>
            </a:r>
            <a:r>
              <a:rPr lang="en-US" dirty="0" smtClean="0"/>
              <a:t>is implemented </a:t>
            </a:r>
            <a:r>
              <a:rPr lang="en-US" dirty="0" smtClean="0"/>
              <a:t>in a number of </a:t>
            </a:r>
            <a:r>
              <a:rPr lang="en-US" dirty="0" smtClean="0"/>
              <a:t>specific sub-modules</a:t>
            </a:r>
            <a:r>
              <a:rPr lang="en-US" dirty="0" smtClean="0"/>
              <a:t>. These include: </a:t>
            </a:r>
          </a:p>
          <a:p>
            <a:pPr marL="0" indent="0">
              <a:buNone/>
            </a:pPr>
            <a:r>
              <a:rPr lang="en-US" dirty="0" smtClean="0"/>
              <a:t>Special </a:t>
            </a:r>
            <a:r>
              <a:rPr lang="en-US" dirty="0" smtClean="0"/>
              <a:t>mathematical functions </a:t>
            </a:r>
            <a:r>
              <a:rPr lang="en-US" dirty="0"/>
              <a:t>(</a:t>
            </a:r>
            <a:r>
              <a:rPr lang="en-US" dirty="0" err="1" smtClean="0"/>
              <a:t>scipy.special</a:t>
            </a:r>
            <a:r>
              <a:rPr lang="en-US" dirty="0"/>
              <a:t>) -- airy, elliptic, </a:t>
            </a:r>
            <a:r>
              <a:rPr lang="en-US" dirty="0" err="1" smtClean="0"/>
              <a:t>bessel</a:t>
            </a:r>
            <a:r>
              <a:rPr lang="en-US" dirty="0" smtClean="0"/>
              <a:t>, etc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Integration </a:t>
            </a:r>
            <a:r>
              <a:rPr lang="en-US" dirty="0"/>
              <a:t>(</a:t>
            </a:r>
            <a:r>
              <a:rPr lang="en-US" dirty="0" err="1" smtClean="0"/>
              <a:t>scipy.integrate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Optimization </a:t>
            </a:r>
            <a:r>
              <a:rPr lang="en-US" dirty="0"/>
              <a:t>(</a:t>
            </a:r>
            <a:r>
              <a:rPr lang="en-US" dirty="0" err="1" smtClean="0"/>
              <a:t>scipy.optimize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Interpolation </a:t>
            </a:r>
            <a:r>
              <a:rPr lang="en-US" dirty="0"/>
              <a:t>(</a:t>
            </a:r>
            <a:r>
              <a:rPr lang="en-US" dirty="0" err="1" smtClean="0"/>
              <a:t>scipy.interpolate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Fourier </a:t>
            </a:r>
            <a:r>
              <a:rPr lang="en-US" dirty="0"/>
              <a:t>Transforms (</a:t>
            </a:r>
            <a:r>
              <a:rPr lang="en-US" dirty="0" err="1" smtClean="0"/>
              <a:t>scipy.fftpack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Signal </a:t>
            </a:r>
            <a:r>
              <a:rPr lang="en-US" dirty="0"/>
              <a:t>Processing (</a:t>
            </a:r>
            <a:r>
              <a:rPr lang="en-US" dirty="0" err="1" smtClean="0"/>
              <a:t>scipy.signal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/>
              <a:t>Algebra (</a:t>
            </a:r>
            <a:r>
              <a:rPr lang="en-US" dirty="0" err="1" smtClean="0"/>
              <a:t>scipy.linalg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Compressed </a:t>
            </a:r>
            <a:r>
              <a:rPr lang="en-US" dirty="0"/>
              <a:t>Sparse Graph Routines (</a:t>
            </a:r>
            <a:r>
              <a:rPr lang="en-US" dirty="0" err="1" smtClean="0"/>
              <a:t>scipy.sparse.csgraph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Spatial </a:t>
            </a:r>
            <a:r>
              <a:rPr lang="en-US" dirty="0"/>
              <a:t>data structures and algorithms (</a:t>
            </a:r>
            <a:r>
              <a:rPr lang="en-US" dirty="0" err="1" smtClean="0"/>
              <a:t>scipy.spatial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Statistics </a:t>
            </a:r>
            <a:r>
              <a:rPr lang="en-US" dirty="0"/>
              <a:t>(</a:t>
            </a:r>
            <a:r>
              <a:rPr lang="en-US" dirty="0" err="1" smtClean="0"/>
              <a:t>scipy.stats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Multidimensional </a:t>
            </a:r>
            <a:r>
              <a:rPr lang="en-US" dirty="0"/>
              <a:t>image processing (</a:t>
            </a:r>
            <a:r>
              <a:rPr lang="en-US" dirty="0" err="1" smtClean="0"/>
              <a:t>scipy.ndimage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IO (</a:t>
            </a:r>
            <a:r>
              <a:rPr lang="en-US" dirty="0" smtClean="0"/>
              <a:t>scipy.io)</a:t>
            </a:r>
            <a:br>
              <a:rPr lang="en-US" dirty="0" smtClean="0"/>
            </a:br>
            <a:r>
              <a:rPr lang="en-US" dirty="0" smtClean="0"/>
              <a:t>Weave </a:t>
            </a:r>
            <a:r>
              <a:rPr lang="en-US" dirty="0"/>
              <a:t>(</a:t>
            </a:r>
            <a:r>
              <a:rPr lang="en-US" dirty="0" err="1"/>
              <a:t>scipy.weave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possibly tour all of the SciPy library and, even if we did, it might be a little boring. So let’s just look at some example modules with SciPy to see how it can be used in a Python program.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start with a simple little integration example. </a:t>
            </a:r>
            <a:br>
              <a:rPr lang="en-US" dirty="0" smtClean="0"/>
            </a:br>
            <a:r>
              <a:rPr lang="en-US" dirty="0" smtClean="0"/>
              <a:t>Say we wanted to compute the following: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Obviously, the first place we should look is </a:t>
            </a:r>
            <a:br>
              <a:rPr lang="en-US" dirty="0" smtClean="0"/>
            </a:br>
            <a:r>
              <a:rPr lang="en-US" dirty="0" err="1" smtClean="0"/>
              <a:t>scipy.integrate</a:t>
            </a:r>
            <a:r>
              <a:rPr lang="en-US" dirty="0" smtClean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36" y="3915297"/>
            <a:ext cx="3260207" cy="2240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85377" y="4297680"/>
                <a:ext cx="1353063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77" y="4297680"/>
                <a:ext cx="1353063" cy="737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78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29117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Methods for Integrating Functions given </a:t>
            </a:r>
            <a:r>
              <a:rPr lang="en-US" dirty="0" smtClean="0"/>
              <a:t>a function object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dirty="0"/>
              <a:t>General purpose </a:t>
            </a:r>
            <a:r>
              <a:rPr lang="en-US" dirty="0" smtClean="0"/>
              <a:t>integration.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dblquad</a:t>
            </a:r>
            <a:r>
              <a:rPr lang="en-US" dirty="0" smtClean="0"/>
              <a:t> -- </a:t>
            </a:r>
            <a:r>
              <a:rPr lang="en-US" dirty="0"/>
              <a:t>General purpose double </a:t>
            </a:r>
            <a:r>
              <a:rPr lang="en-US" dirty="0" smtClean="0"/>
              <a:t>integration.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tplquad</a:t>
            </a:r>
            <a:r>
              <a:rPr lang="en-US" dirty="0" smtClean="0"/>
              <a:t> -- </a:t>
            </a:r>
            <a:r>
              <a:rPr lang="en-US" dirty="0"/>
              <a:t>General purpose triple </a:t>
            </a:r>
            <a:r>
              <a:rPr lang="en-US" dirty="0" smtClean="0"/>
              <a:t>integration.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fixed_quad</a:t>
            </a:r>
            <a:r>
              <a:rPr lang="en-US" dirty="0" smtClean="0"/>
              <a:t> -- </a:t>
            </a:r>
            <a:r>
              <a:rPr lang="en-US" dirty="0"/>
              <a:t>Integrate </a:t>
            </a:r>
            <a:r>
              <a:rPr lang="en-US" dirty="0" err="1"/>
              <a:t>func</a:t>
            </a:r>
            <a:r>
              <a:rPr lang="en-US" dirty="0"/>
              <a:t>(x) using Gaussian quadrature of order </a:t>
            </a:r>
            <a:r>
              <a:rPr lang="en-US" dirty="0" smtClean="0"/>
              <a:t>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quadrature</a:t>
            </a:r>
            <a:r>
              <a:rPr lang="en-US" dirty="0" smtClean="0"/>
              <a:t> -- </a:t>
            </a:r>
            <a:r>
              <a:rPr lang="en-US" dirty="0"/>
              <a:t>Integrate with given tolerance using Gaussian </a:t>
            </a:r>
            <a:r>
              <a:rPr lang="en-US" dirty="0" smtClean="0"/>
              <a:t>quadrature.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romberg</a:t>
            </a:r>
            <a:r>
              <a:rPr lang="en-US" dirty="0" smtClean="0"/>
              <a:t> -- </a:t>
            </a:r>
            <a:r>
              <a:rPr lang="en-US" dirty="0"/>
              <a:t>Integrate </a:t>
            </a:r>
            <a:r>
              <a:rPr lang="en-US" dirty="0" err="1"/>
              <a:t>func</a:t>
            </a:r>
            <a:r>
              <a:rPr lang="en-US" dirty="0"/>
              <a:t> using Romberg integration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Methods </a:t>
            </a:r>
            <a:r>
              <a:rPr lang="en-US" dirty="0"/>
              <a:t>for Integrating Functions given </a:t>
            </a:r>
            <a:r>
              <a:rPr lang="en-US" dirty="0" smtClean="0"/>
              <a:t>a fixed set of samples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trapz</a:t>
            </a:r>
            <a:r>
              <a:rPr lang="en-US" dirty="0" smtClean="0"/>
              <a:t> -- </a:t>
            </a:r>
            <a:r>
              <a:rPr lang="en-US" dirty="0"/>
              <a:t>Use trapezoidal rule to compute integral from </a:t>
            </a:r>
            <a:r>
              <a:rPr lang="en-US" dirty="0" smtClean="0"/>
              <a:t>samples.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cumtrapz</a:t>
            </a:r>
            <a:r>
              <a:rPr lang="en-US" dirty="0" smtClean="0"/>
              <a:t> -- </a:t>
            </a:r>
            <a:r>
              <a:rPr lang="en-US" dirty="0"/>
              <a:t>Use trapezoidal rule to cumulatively compute </a:t>
            </a:r>
            <a:r>
              <a:rPr lang="en-US" dirty="0" smtClean="0"/>
              <a:t>integral.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simps</a:t>
            </a:r>
            <a:r>
              <a:rPr lang="en-US" dirty="0" smtClean="0"/>
              <a:t> -- </a:t>
            </a:r>
            <a:r>
              <a:rPr lang="en-US" dirty="0"/>
              <a:t>Use Simpson's rule to compute integral from </a:t>
            </a:r>
            <a:r>
              <a:rPr lang="en-US" dirty="0" smtClean="0"/>
              <a:t>samples.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romb</a:t>
            </a:r>
            <a:r>
              <a:rPr lang="en-US" dirty="0" smtClean="0"/>
              <a:t> -- </a:t>
            </a:r>
            <a:r>
              <a:rPr lang="en-US" dirty="0"/>
              <a:t>Use Romberg Integration to compute integral </a:t>
            </a:r>
            <a:r>
              <a:rPr lang="en-US" dirty="0" smtClean="0"/>
              <a:t>from (2</a:t>
            </a:r>
            <a:r>
              <a:rPr lang="en-US" dirty="0"/>
              <a:t>**k + 1) evenly-spaced samples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2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050" y="3219376"/>
            <a:ext cx="9347001" cy="332762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2.0, 2.220446049250313e-14) </a:t>
            </a:r>
            <a:r>
              <a:rPr lang="en-US" sz="18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18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2 with a very small error margin!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result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0.0, 0.0) </a:t>
            </a:r>
            <a:r>
              <a:rPr lang="en-US" sz="18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18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Integral does not converge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76793" y="2282772"/>
                <a:ext cx="87910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have a function object – </a:t>
                </a:r>
                <a:r>
                  <a:rPr lang="en-US" dirty="0" err="1" smtClean="0"/>
                  <a:t>np.sin</a:t>
                </a:r>
                <a:r>
                  <a:rPr lang="en-US" dirty="0" smtClean="0"/>
                  <a:t> defines the sin function for us. We can compute the definite</a:t>
                </a:r>
                <a:br>
                  <a:rPr lang="en-US" dirty="0" smtClean="0"/>
                </a:br>
                <a:r>
                  <a:rPr lang="en-US" dirty="0" smtClean="0"/>
                  <a:t>integral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using the quad function.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93" y="2282772"/>
                <a:ext cx="879106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5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16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6452" y="3463170"/>
            <a:ext cx="85001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Creating 1,000 samples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1.99999835177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Creating 1,000,000 samples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793" y="2552369"/>
            <a:ext cx="9828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that we don’t have a function object, we only have some (</a:t>
            </a:r>
            <a:r>
              <a:rPr lang="en-US" dirty="0" err="1" smtClean="0"/>
              <a:t>x,y</a:t>
            </a:r>
            <a:r>
              <a:rPr lang="en-US" dirty="0" smtClean="0"/>
              <a:t>) samples that “define” our function.</a:t>
            </a:r>
            <a:br>
              <a:rPr lang="en-US" dirty="0" smtClean="0"/>
            </a:br>
            <a:r>
              <a:rPr lang="en-US" dirty="0" smtClean="0"/>
              <a:t>We can estimate the integral using the trapezoidal rule.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far, the most commonly used packages are those in the </a:t>
            </a:r>
            <a:r>
              <a:rPr lang="en-US" dirty="0" err="1" smtClean="0"/>
              <a:t>SciPy</a:t>
            </a:r>
            <a:r>
              <a:rPr lang="en-US" dirty="0" smtClean="0"/>
              <a:t> stack. We will focus on these in this class. These packages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SciPy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– plotting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– interactive computing.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Pandas – data analysis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SymPy</a:t>
            </a:r>
            <a:r>
              <a:rPr lang="en-US" dirty="0" smtClean="0"/>
              <a:t> – symbolic computation library.</a:t>
            </a:r>
          </a:p>
        </p:txBody>
      </p:sp>
    </p:spTree>
    <p:extLst>
      <p:ext uri="{BB962C8B-B14F-4D97-AF65-F5344CB8AC3E}">
        <p14:creationId xmlns:p14="http://schemas.microsoft.com/office/powerpoint/2010/main" val="2941069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look at some more sophisticated examples, we need to get some plotting under our belt.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We’ll start the next lecture by introducing the matplotlib plotting package and see how we can build more complex </a:t>
            </a:r>
            <a:r>
              <a:rPr lang="en-US" smtClean="0"/>
              <a:t>scientific applications.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start with </a:t>
            </a:r>
            <a:r>
              <a:rPr lang="en-US" dirty="0" err="1" smtClean="0"/>
              <a:t>NumPy</a:t>
            </a:r>
            <a:r>
              <a:rPr lang="en-US" dirty="0" smtClean="0"/>
              <a:t>. Among other things, </a:t>
            </a:r>
            <a:r>
              <a:rPr lang="en-US" dirty="0" err="1" smtClean="0"/>
              <a:t>NumPy</a:t>
            </a:r>
            <a:r>
              <a:rPr lang="en-US" dirty="0" smtClean="0"/>
              <a:t> contains: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powerful N-dimensional array </a:t>
            </a:r>
            <a:r>
              <a:rPr lang="en-US" dirty="0" smtClean="0"/>
              <a:t>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</a:t>
            </a:r>
            <a:r>
              <a:rPr lang="en-US" dirty="0" smtClean="0"/>
              <a:t>ophisticated </a:t>
            </a:r>
            <a:r>
              <a:rPr lang="en-US" dirty="0"/>
              <a:t>(</a:t>
            </a:r>
            <a:r>
              <a:rPr lang="en-US" dirty="0" smtClean="0"/>
              <a:t>broadcasting/universal)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dirty="0" smtClean="0"/>
              <a:t>ools </a:t>
            </a:r>
            <a:r>
              <a:rPr lang="en-US" dirty="0"/>
              <a:t>for integrating C/C++ and Fortran </a:t>
            </a:r>
            <a:r>
              <a:rPr lang="en-US" dirty="0" smtClean="0"/>
              <a:t>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</a:t>
            </a:r>
            <a:r>
              <a:rPr lang="en-US" dirty="0" smtClean="0"/>
              <a:t>seful </a:t>
            </a:r>
            <a:r>
              <a:rPr lang="en-US" dirty="0"/>
              <a:t>linear algebra, Fourier transform, and random number </a:t>
            </a:r>
            <a:r>
              <a:rPr lang="en-US" dirty="0" smtClean="0"/>
              <a:t>capabilities.</a:t>
            </a:r>
            <a:endParaRPr lang="en-US" dirty="0"/>
          </a:p>
          <a:p>
            <a:r>
              <a:rPr lang="en-US" dirty="0"/>
              <a:t>Besides its obvious scientific uses, </a:t>
            </a:r>
            <a:r>
              <a:rPr lang="en-US" dirty="0" err="1"/>
              <a:t>NumPy</a:t>
            </a:r>
            <a:r>
              <a:rPr lang="en-US" dirty="0"/>
              <a:t> can also be used as an efficient multi-dimensional container of generic data. </a:t>
            </a:r>
          </a:p>
        </p:txBody>
      </p:sp>
    </p:spTree>
    <p:extLst>
      <p:ext uri="{BB962C8B-B14F-4D97-AF65-F5344CB8AC3E}">
        <p14:creationId xmlns:p14="http://schemas.microsoft.com/office/powerpoint/2010/main" val="25673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</a:t>
            </a:r>
            <a:r>
              <a:rPr lang="en-US" dirty="0" err="1" smtClean="0"/>
              <a:t>NumPy</a:t>
            </a:r>
            <a:r>
              <a:rPr lang="en-US" dirty="0" smtClean="0"/>
              <a:t> is the </a:t>
            </a:r>
            <a:r>
              <a:rPr lang="en-US" dirty="0" err="1" smtClean="0"/>
              <a:t>ndarray</a:t>
            </a:r>
            <a:r>
              <a:rPr lang="en-US" dirty="0" smtClean="0"/>
              <a:t> object, an </a:t>
            </a:r>
            <a:r>
              <a:rPr lang="en-US" i="1" dirty="0" smtClean="0"/>
              <a:t>n</a:t>
            </a:r>
            <a:r>
              <a:rPr lang="en-US" dirty="0" smtClean="0"/>
              <a:t>-dimensional array </a:t>
            </a:r>
            <a:r>
              <a:rPr lang="en-US" dirty="0"/>
              <a:t>of homogeneous data types, with many operations being performed in compiled code for performance. There are several important differences between </a:t>
            </a:r>
            <a:r>
              <a:rPr lang="en-US" dirty="0" err="1"/>
              <a:t>NumPy</a:t>
            </a:r>
            <a:r>
              <a:rPr lang="en-US" dirty="0"/>
              <a:t> arrays and the standard Python sequences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arrays have a fixed size. Modifying the size means creating a new array.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arrays must be of the same data type, but this can include Python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More efficient mathematical operations than built-in sequence types.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46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begin, </a:t>
            </a:r>
            <a:r>
              <a:rPr lang="en-US" dirty="0" err="1" smtClean="0"/>
              <a:t>NumPy</a:t>
            </a:r>
            <a:r>
              <a:rPr lang="en-US" dirty="0" smtClean="0"/>
              <a:t> supports a wider variety of data types than are built-in to the Python language by default. They are defined by the </a:t>
            </a:r>
            <a:r>
              <a:rPr lang="en-US" dirty="0" err="1" smtClean="0"/>
              <a:t>numpy.dtype</a:t>
            </a:r>
            <a:r>
              <a:rPr lang="en-US" dirty="0" smtClean="0"/>
              <a:t> class and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intc</a:t>
            </a:r>
            <a:r>
              <a:rPr lang="en-US" dirty="0" smtClean="0"/>
              <a:t> (same as a C integer) and </a:t>
            </a:r>
            <a:r>
              <a:rPr lang="en-US" dirty="0" err="1" smtClean="0"/>
              <a:t>intp</a:t>
            </a:r>
            <a:r>
              <a:rPr lang="en-US" dirty="0" smtClean="0"/>
              <a:t> (used for indexing)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int8, int16, int32, int64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uint8, uint16, uint32, uint64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float16, float32, float64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complex64, complex128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_, </a:t>
            </a:r>
            <a:r>
              <a:rPr lang="en-US" dirty="0" err="1" smtClean="0"/>
              <a:t>int</a:t>
            </a:r>
            <a:r>
              <a:rPr lang="en-US" dirty="0" smtClean="0"/>
              <a:t>_, float_, complex_ are shorthand for defaults.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These can be used as functions to cast literals or sequence types, as well as arguments to </a:t>
            </a:r>
            <a:r>
              <a:rPr lang="en-US" dirty="0" err="1" smtClean="0"/>
              <a:t>numpy</a:t>
            </a:r>
            <a:r>
              <a:rPr lang="en-US" dirty="0" smtClean="0"/>
              <a:t> functions that accept the </a:t>
            </a:r>
            <a:r>
              <a:rPr lang="en-US" dirty="0" err="1" smtClean="0"/>
              <a:t>dtype</a:t>
            </a:r>
            <a:r>
              <a:rPr lang="en-US" dirty="0" smtClean="0"/>
              <a:t> keyword argument.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6852" y="28930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float32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1.0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int_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([1, 2, 4])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z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uint8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z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2],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=uint8)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('uint8')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559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a couple of mechanisms </a:t>
            </a:r>
            <a:r>
              <a:rPr lang="en-US" dirty="0"/>
              <a:t>for creating </a:t>
            </a:r>
            <a:r>
              <a:rPr lang="en-US" dirty="0" smtClean="0"/>
              <a:t>arrays in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Conversion </a:t>
            </a:r>
            <a:r>
              <a:rPr lang="en-US" dirty="0"/>
              <a:t>from other Python structures (e.g., lists, </a:t>
            </a:r>
            <a:r>
              <a:rPr lang="en-US" dirty="0" smtClean="0"/>
              <a:t>tuples).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Built-in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  <a:r>
              <a:rPr lang="en-US" dirty="0"/>
              <a:t>creation </a:t>
            </a:r>
            <a:r>
              <a:rPr lang="en-US" dirty="0" smtClean="0"/>
              <a:t>(e.g</a:t>
            </a:r>
            <a:r>
              <a:rPr lang="en-US" dirty="0"/>
              <a:t>., </a:t>
            </a:r>
            <a:r>
              <a:rPr lang="en-US" dirty="0" err="1"/>
              <a:t>arange</a:t>
            </a:r>
            <a:r>
              <a:rPr lang="en-US" dirty="0"/>
              <a:t>, ones, zeros, etc</a:t>
            </a:r>
            <a:r>
              <a:rPr lang="en-US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Reading </a:t>
            </a:r>
            <a:r>
              <a:rPr lang="en-US" dirty="0"/>
              <a:t>arrays from disk, either from standard or custom </a:t>
            </a:r>
            <a:r>
              <a:rPr lang="en-US" dirty="0" smtClean="0"/>
              <a:t>formats (e.g. reading in from a CSV file).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and others … </a:t>
            </a:r>
          </a:p>
        </p:txBody>
      </p:sp>
    </p:spTree>
    <p:extLst>
      <p:ext uri="{BB962C8B-B14F-4D97-AF65-F5344CB8AC3E}">
        <p14:creationId xmlns:p14="http://schemas.microsoft.com/office/powerpoint/2010/main" val="349948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general, any numerical data that is stored in an array-like container can be converted to an </a:t>
            </a:r>
            <a:r>
              <a:rPr lang="en-US" dirty="0" err="1" smtClean="0"/>
              <a:t>ndarray</a:t>
            </a:r>
            <a:r>
              <a:rPr lang="en-US" dirty="0" smtClean="0"/>
              <a:t> through use of the array</a:t>
            </a:r>
            <a:r>
              <a:rPr lang="en-US" dirty="0"/>
              <a:t>() function. The most obvious examples are </a:t>
            </a:r>
            <a:r>
              <a:rPr lang="en-US" dirty="0" smtClean="0"/>
              <a:t>sequence types like lists </a:t>
            </a:r>
            <a:r>
              <a:rPr lang="en-US" dirty="0"/>
              <a:t>and tuples.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441" y="3907287"/>
            <a:ext cx="10436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3499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958</TotalTime>
  <Words>1228</Words>
  <Application>Microsoft Office PowerPoint</Application>
  <PresentationFormat>Widescreen</PresentationFormat>
  <Paragraphs>163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Tw Cen MT</vt:lpstr>
      <vt:lpstr>Tw Cen MT Condensed</vt:lpstr>
      <vt:lpstr>Wingdings 3</vt:lpstr>
      <vt:lpstr>Integral</vt:lpstr>
      <vt:lpstr>Lecture 19</vt:lpstr>
      <vt:lpstr>Numeric and scientific applications</vt:lpstr>
      <vt:lpstr>Scipy and friends</vt:lpstr>
      <vt:lpstr>numpy</vt:lpstr>
      <vt:lpstr>numpy</vt:lpstr>
      <vt:lpstr>Numpy datatypes</vt:lpstr>
      <vt:lpstr>Numpy datatypes</vt:lpstr>
      <vt:lpstr>Numpy arrays</vt:lpstr>
      <vt:lpstr>Numpy arrays</vt:lpstr>
      <vt:lpstr>Numpy arrays</vt:lpstr>
      <vt:lpstr>Numpy arrays</vt:lpstr>
      <vt:lpstr>Numpy arrays</vt:lpstr>
      <vt:lpstr>indexing</vt:lpstr>
      <vt:lpstr>indexing</vt:lpstr>
      <vt:lpstr>indexing</vt:lpstr>
      <vt:lpstr>Array operations</vt:lpstr>
      <vt:lpstr>Array operations</vt:lpstr>
      <vt:lpstr>Array operations</vt:lpstr>
      <vt:lpstr>Array operations</vt:lpstr>
      <vt:lpstr>Linear algebra</vt:lpstr>
      <vt:lpstr>Linear algebra</vt:lpstr>
      <vt:lpstr>Matrices</vt:lpstr>
      <vt:lpstr>NumPY docs</vt:lpstr>
      <vt:lpstr>SciPy</vt:lpstr>
      <vt:lpstr>SciPY</vt:lpstr>
      <vt:lpstr>scipy</vt:lpstr>
      <vt:lpstr>Scipy.integrate</vt:lpstr>
      <vt:lpstr>Scipy.integrate</vt:lpstr>
      <vt:lpstr>Scipy.integrate</vt:lpstr>
      <vt:lpstr>Plotting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Atiya</dc:creator>
  <cp:lastModifiedBy>Caitlin Carnahan</cp:lastModifiedBy>
  <cp:revision>81</cp:revision>
  <dcterms:created xsi:type="dcterms:W3CDTF">2015-03-15T17:18:36Z</dcterms:created>
  <dcterms:modified xsi:type="dcterms:W3CDTF">2015-07-21T15:43:33Z</dcterms:modified>
</cp:coreProperties>
</file>