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2" r:id="rId5"/>
    <p:sldId id="257" r:id="rId6"/>
    <p:sldId id="260" r:id="rId7"/>
    <p:sldId id="261" r:id="rId8"/>
    <p:sldId id="263" r:id="rId9"/>
    <p:sldId id="266" r:id="rId10"/>
    <p:sldId id="264" r:id="rId11"/>
    <p:sldId id="265" r:id="rId12"/>
    <p:sldId id="272" r:id="rId13"/>
    <p:sldId id="273" r:id="rId14"/>
    <p:sldId id="267" r:id="rId15"/>
    <p:sldId id="277" r:id="rId16"/>
    <p:sldId id="278" r:id="rId17"/>
    <p:sldId id="279" r:id="rId18"/>
    <p:sldId id="280" r:id="rId19"/>
    <p:sldId id="283" r:id="rId20"/>
    <p:sldId id="268" r:id="rId21"/>
    <p:sldId id="274" r:id="rId22"/>
    <p:sldId id="275" r:id="rId23"/>
    <p:sldId id="276" r:id="rId24"/>
    <p:sldId id="269" r:id="rId25"/>
    <p:sldId id="270" r:id="rId26"/>
    <p:sldId id="282" r:id="rId27"/>
    <p:sldId id="284" r:id="rId28"/>
    <p:sldId id="285" r:id="rId29"/>
    <p:sldId id="286" r:id="rId30"/>
    <p:sldId id="287" r:id="rId31"/>
    <p:sldId id="288" r:id="rId32"/>
    <p:sldId id="289" r:id="rId33"/>
    <p:sldId id="292" r:id="rId34"/>
    <p:sldId id="291" r:id="rId35"/>
    <p:sldId id="293" r:id="rId36"/>
    <p:sldId id="294" r:id="rId37"/>
    <p:sldId id="295" r:id="rId38"/>
    <p:sldId id="296" r:id="rId39"/>
    <p:sldId id="297" r:id="rId40"/>
    <p:sldId id="299" r:id="rId41"/>
    <p:sldId id="298"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0" d="100"/>
          <a:sy n="120" d="100"/>
        </p:scale>
        <p:origin x="12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5/13/2015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python.org/2/using/cmdlin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2/library/stdtypes.html#numeric-types-int-float-long-comple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python.org/2/library/stdtypes.html#string-method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python.org/2/library/stdtypes.html#string-formatting-opera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ythonhosted.org/kitchen/glossary.html#term-code-poin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dev/peps/pep-002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projecteuler.ne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pypi.python.org/pypi/pylint"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polishlinux.org/apps/cli/comparison-of-python-virtual-machin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a:t>
            </a:r>
            <a:endParaRPr lang="en-US" dirty="0"/>
          </a:p>
        </p:txBody>
      </p:sp>
      <p:sp>
        <p:nvSpPr>
          <p:cNvPr id="3" name="Subtitle 2"/>
          <p:cNvSpPr>
            <a:spLocks noGrp="1"/>
          </p:cNvSpPr>
          <p:nvPr>
            <p:ph type="subTitle" idx="1"/>
          </p:nvPr>
        </p:nvSpPr>
        <p:spPr/>
        <p:txBody>
          <a:bodyPr/>
          <a:lstStyle/>
          <a:p>
            <a:r>
              <a:rPr lang="en-US" dirty="0" smtClean="0"/>
              <a:t>Getting Started with Python</a:t>
            </a:r>
            <a:endParaRPr lang="en-US" dirty="0"/>
          </a:p>
        </p:txBody>
      </p:sp>
    </p:spTree>
    <p:extLst>
      <p:ext uri="{BB962C8B-B14F-4D97-AF65-F5344CB8AC3E}">
        <p14:creationId xmlns:p14="http://schemas.microsoft.com/office/powerpoint/2010/main" val="40102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Interpreter: Interactive mode</a:t>
            </a:r>
            <a:endParaRPr lang="en-US" dirty="0"/>
          </a:p>
        </p:txBody>
      </p:sp>
      <p:sp>
        <p:nvSpPr>
          <p:cNvPr id="3" name="Content Placeholder 2"/>
          <p:cNvSpPr>
            <a:spLocks noGrp="1"/>
          </p:cNvSpPr>
          <p:nvPr>
            <p:ph idx="1"/>
          </p:nvPr>
        </p:nvSpPr>
        <p:spPr>
          <a:xfrm>
            <a:off x="1024128" y="2285999"/>
            <a:ext cx="3779691" cy="4359499"/>
          </a:xfrm>
        </p:spPr>
        <p:txBody>
          <a:bodyPr>
            <a:normAutofit/>
          </a:bodyPr>
          <a:lstStyle/>
          <a:p>
            <a:r>
              <a:rPr lang="en-US" dirty="0" smtClean="0"/>
              <a:t>Let’s accomplish the same task (and more) in interactive mode.</a:t>
            </a:r>
          </a:p>
          <a:p>
            <a:endParaRPr lang="en-US" dirty="0" smtClean="0"/>
          </a:p>
          <a:p>
            <a:r>
              <a:rPr lang="en-US" dirty="0" smtClean="0"/>
              <a:t>Some options:</a:t>
            </a:r>
            <a:br>
              <a:rPr lang="en-US" dirty="0" smtClean="0"/>
            </a:br>
            <a:r>
              <a:rPr lang="en-US" dirty="0" smtClean="0"/>
              <a:t>-c : executes single command. </a:t>
            </a:r>
            <a:br>
              <a:rPr lang="en-US" dirty="0" smtClean="0"/>
            </a:br>
            <a:r>
              <a:rPr lang="en-US" dirty="0" smtClean="0"/>
              <a:t>-O: use basic optimizations.</a:t>
            </a:r>
            <a:br>
              <a:rPr lang="en-US" dirty="0" smtClean="0"/>
            </a:br>
            <a:r>
              <a:rPr lang="en-US" dirty="0" smtClean="0"/>
              <a:t>-d: debugging info.</a:t>
            </a:r>
            <a:br>
              <a:rPr lang="en-US" dirty="0" smtClean="0"/>
            </a:br>
            <a:r>
              <a:rPr lang="en-US" dirty="0" smtClean="0"/>
              <a:t>More can be found </a:t>
            </a:r>
            <a:r>
              <a:rPr lang="en-US" dirty="0" smtClean="0">
                <a:hlinkClick r:id="rId2"/>
              </a:rPr>
              <a:t>here</a:t>
            </a:r>
            <a:r>
              <a:rPr lang="en-US" dirty="0" smtClean="0"/>
              <a:t>.</a:t>
            </a:r>
            <a:endParaRPr lang="en-US" dirty="0"/>
          </a:p>
        </p:txBody>
      </p:sp>
      <p:sp>
        <p:nvSpPr>
          <p:cNvPr id="5" name="TextBox 4"/>
          <p:cNvSpPr txBox="1"/>
          <p:nvPr/>
        </p:nvSpPr>
        <p:spPr>
          <a:xfrm>
            <a:off x="5697417" y="1866321"/>
            <a:ext cx="5866556" cy="4524315"/>
          </a:xfrm>
          <a:prstGeom prst="rect">
            <a:avLst/>
          </a:prstGeom>
          <a:solidFill>
            <a:schemeClr val="bg1"/>
          </a:solidFill>
        </p:spPr>
        <p:txBody>
          <a:bodyPr wrap="square" rtlCol="0">
            <a:spAutoFit/>
          </a:bodyPr>
          <a:lstStyle/>
          <a:p>
            <a:r>
              <a:rPr lang="en-US" sz="1600" dirty="0" smtClean="0">
                <a:latin typeface="Consolas" panose="020B0609020204030204" pitchFamily="49" charset="0"/>
                <a:cs typeface="Consolas" panose="020B0609020204030204" pitchFamily="49" charset="0"/>
              </a:rPr>
              <a:t>$ python</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print "Hello, World!"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Hello, World!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a:t>
            </a:r>
            <a:r>
              <a:rPr lang="en-US" sz="1600" dirty="0" err="1">
                <a:latin typeface="Consolas" panose="020B0609020204030204" pitchFamily="49" charset="0"/>
                <a:cs typeface="Consolas" panose="020B0609020204030204" pitchFamily="49" charset="0"/>
              </a:rPr>
              <a:t>hellostring</a:t>
            </a:r>
            <a:r>
              <a:rPr lang="en-US" sz="1600" dirty="0">
                <a:latin typeface="Consolas" panose="020B0609020204030204" pitchFamily="49" charset="0"/>
                <a:cs typeface="Consolas" panose="020B0609020204030204" pitchFamily="49" charset="0"/>
              </a:rPr>
              <a:t> = "Hello, World!"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a:t>
            </a:r>
            <a:r>
              <a:rPr lang="en-US" sz="1600" dirty="0" err="1">
                <a:latin typeface="Consolas" panose="020B0609020204030204" pitchFamily="49" charset="0"/>
                <a:cs typeface="Consolas" panose="020B0609020204030204" pitchFamily="49" charset="0"/>
              </a:rPr>
              <a:t>hellostring</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'Hello, World!'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2*5</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10</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2*</a:t>
            </a:r>
            <a:r>
              <a:rPr lang="en-US" sz="1600" dirty="0" err="1">
                <a:latin typeface="Consolas" panose="020B0609020204030204" pitchFamily="49" charset="0"/>
                <a:cs typeface="Consolas" panose="020B0609020204030204" pitchFamily="49" charset="0"/>
              </a:rPr>
              <a:t>hellostring</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'Hello, </a:t>
            </a:r>
            <a:r>
              <a:rPr lang="en-US" sz="1600" dirty="0" err="1">
                <a:latin typeface="Consolas" panose="020B0609020204030204" pitchFamily="49" charset="0"/>
                <a:cs typeface="Consolas" panose="020B0609020204030204" pitchFamily="49" charset="0"/>
              </a:rPr>
              <a:t>World!Hello</a:t>
            </a:r>
            <a:r>
              <a:rPr lang="en-US" sz="1600" dirty="0">
                <a:latin typeface="Consolas" panose="020B0609020204030204" pitchFamily="49" charset="0"/>
                <a:cs typeface="Consolas" panose="020B0609020204030204" pitchFamily="49" charset="0"/>
              </a:rPr>
              <a:t>, World!'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for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in range(0,3):</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print "Hello, World!"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Hello, World!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Hello, World!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Hello, World!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exit()</a:t>
            </a:r>
            <a:br>
              <a:rPr lang="en-US" sz="1600" dirty="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782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fundamentals</a:t>
            </a:r>
            <a:endParaRPr lang="en-US" dirty="0"/>
          </a:p>
        </p:txBody>
      </p:sp>
      <p:sp>
        <p:nvSpPr>
          <p:cNvPr id="3" name="Content Placeholder 2"/>
          <p:cNvSpPr>
            <a:spLocks noGrp="1"/>
          </p:cNvSpPr>
          <p:nvPr>
            <p:ph idx="1"/>
          </p:nvPr>
        </p:nvSpPr>
        <p:spPr>
          <a:xfrm>
            <a:off x="1024127" y="2271932"/>
            <a:ext cx="9720073" cy="4023360"/>
          </a:xfrm>
        </p:spPr>
        <p:txBody>
          <a:bodyPr/>
          <a:lstStyle/>
          <a:p>
            <a:pPr>
              <a:buFont typeface="Arial" panose="020B0604020202020204" pitchFamily="34" charset="0"/>
              <a:buChar char="•"/>
            </a:pPr>
            <a:r>
              <a:rPr lang="en-US" dirty="0" smtClean="0"/>
              <a:t> Whitespace is significant in Python. Where other languages may use {} or (), Python uses indentation to denote code blocks. </a:t>
            </a:r>
          </a:p>
          <a:p>
            <a:pPr>
              <a:buFont typeface="Arial" panose="020B0604020202020204" pitchFamily="34" charset="0"/>
              <a:buChar char="•"/>
            </a:pPr>
            <a:endParaRPr lang="en-US" dirty="0"/>
          </a:p>
          <a:p>
            <a:pPr>
              <a:buFont typeface="Arial" panose="020B0604020202020204" pitchFamily="34" charset="0"/>
              <a:buChar char="•"/>
            </a:pPr>
            <a:r>
              <a:rPr lang="en-US" dirty="0" smtClean="0"/>
              <a:t> Comments </a:t>
            </a:r>
          </a:p>
          <a:p>
            <a:pPr lvl="1">
              <a:buFont typeface="Arial" panose="020B0604020202020204" pitchFamily="34" charset="0"/>
              <a:buChar char="•"/>
            </a:pPr>
            <a:r>
              <a:rPr lang="en-US" dirty="0" smtClean="0"/>
              <a:t> Single-line comments denoted by #. </a:t>
            </a:r>
          </a:p>
          <a:p>
            <a:pPr lvl="1">
              <a:buFont typeface="Arial" panose="020B0604020202020204" pitchFamily="34" charset="0"/>
              <a:buChar char="•"/>
            </a:pPr>
            <a:r>
              <a:rPr lang="en-US" dirty="0"/>
              <a:t> </a:t>
            </a:r>
            <a:r>
              <a:rPr lang="en-US" dirty="0" smtClean="0"/>
              <a:t>Multi-line comments begin and end with three “s.</a:t>
            </a:r>
          </a:p>
          <a:p>
            <a:pPr lvl="1">
              <a:buFont typeface="Arial" panose="020B0604020202020204" pitchFamily="34" charset="0"/>
              <a:buChar char="•"/>
            </a:pPr>
            <a:r>
              <a:rPr lang="en-US" dirty="0" smtClean="0"/>
              <a:t> Typically, multi-line comments are meant for documentation.</a:t>
            </a:r>
          </a:p>
          <a:p>
            <a:pPr lvl="1">
              <a:buFont typeface="Arial" panose="020B0604020202020204" pitchFamily="34" charset="0"/>
              <a:buChar char="•"/>
            </a:pPr>
            <a:r>
              <a:rPr lang="en-US" dirty="0" smtClean="0"/>
              <a:t>Comments should express information that cannot be expressed</a:t>
            </a:r>
            <a:br>
              <a:rPr lang="en-US" dirty="0" smtClean="0"/>
            </a:br>
            <a:r>
              <a:rPr lang="en-US" dirty="0" smtClean="0"/>
              <a:t>in code – do not restate code. </a:t>
            </a:r>
            <a:endParaRPr lang="en-US" dirty="0"/>
          </a:p>
        </p:txBody>
      </p:sp>
      <p:sp>
        <p:nvSpPr>
          <p:cNvPr id="5" name="Rectangle 4"/>
          <p:cNvSpPr/>
          <p:nvPr/>
        </p:nvSpPr>
        <p:spPr>
          <a:xfrm>
            <a:off x="7372865" y="3150111"/>
            <a:ext cx="4347519" cy="2031325"/>
          </a:xfrm>
          <a:prstGeom prst="rect">
            <a:avLst/>
          </a:prstGeom>
        </p:spPr>
        <p:txBody>
          <a:bodyPr wrap="square">
            <a:spAutoFit/>
          </a:bodyPr>
          <a:lstStyle/>
          <a:p>
            <a:r>
              <a:rPr lang="en-US" i="1" dirty="0">
                <a:solidFill>
                  <a:srgbClr val="00FF00"/>
                </a:solidFill>
                <a:latin typeface="Courier New" panose="02070309020205020404" pitchFamily="49" charset="0"/>
              </a:rPr>
              <a:t># here’s a </a:t>
            </a:r>
            <a:r>
              <a:rPr lang="en-US" i="1" dirty="0" smtClean="0">
                <a:solidFill>
                  <a:srgbClr val="00FF00"/>
                </a:solidFill>
                <a:latin typeface="Courier New" panose="02070309020205020404" pitchFamily="49" charset="0"/>
              </a:rPr>
              <a:t>comment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i</a:t>
            </a:r>
            <a:endParaRPr lang="en-US" dirty="0" smtClean="0">
              <a:solidFill>
                <a:srgbClr val="FFFFFF"/>
              </a:solidFill>
              <a:latin typeface="Courier New" panose="02070309020205020404" pitchFamily="49" charset="0"/>
            </a:endParaRPr>
          </a:p>
          <a:p>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myfunc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here’s a comment </a:t>
            </a:r>
            <a:r>
              <a:rPr lang="en-US" dirty="0" smtClean="0">
                <a:solidFill>
                  <a:srgbClr val="FFFFFF"/>
                </a:solidFill>
                <a:latin typeface="Courier New" panose="02070309020205020404" pitchFamily="49" charset="0"/>
              </a:rPr>
              <a:t>about</a:t>
            </a: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the </a:t>
            </a:r>
            <a:r>
              <a:rPr lang="en-US" dirty="0" err="1">
                <a:solidFill>
                  <a:srgbClr val="FFFFFF"/>
                </a:solidFill>
                <a:latin typeface="Courier New" panose="02070309020205020404" pitchFamily="49" charset="0"/>
              </a:rPr>
              <a:t>myfunc</a:t>
            </a:r>
            <a:r>
              <a:rPr lang="en-US" dirty="0">
                <a:solidFill>
                  <a:srgbClr val="FFFFFF"/>
                </a:solidFill>
                <a:latin typeface="Courier New" panose="02070309020205020404" pitchFamily="49" charset="0"/>
              </a:rPr>
              <a:t> function</a:t>
            </a:r>
            <a:r>
              <a:rPr lang="en-US" dirty="0" smtClean="0">
                <a:solidFill>
                  <a:srgbClr val="FFFFFF"/>
                </a:solidFill>
                <a:latin typeface="Courier New" panose="02070309020205020404" pitchFamily="49" charset="0"/>
              </a:rPr>
              <a:t>"""“</a:t>
            </a:r>
          </a:p>
          <a:p>
            <a:r>
              <a:rPr lang="en-US" b="1" dirty="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"I'm in a function!"</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95644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typing</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Python is a strongly, dynamically typed language. </a:t>
            </a:r>
          </a:p>
          <a:p>
            <a:pPr>
              <a:buFont typeface="Arial" panose="020B0604020202020204" pitchFamily="34" charset="0"/>
              <a:buChar char="•"/>
            </a:pPr>
            <a:r>
              <a:rPr lang="en-US" dirty="0"/>
              <a:t> </a:t>
            </a:r>
            <a:r>
              <a:rPr lang="en-US" dirty="0" smtClean="0"/>
              <a:t>Strong Typing</a:t>
            </a:r>
          </a:p>
          <a:p>
            <a:pPr lvl="1">
              <a:buFont typeface="Arial" panose="020B0604020202020204" pitchFamily="34" charset="0"/>
              <a:buChar char="•"/>
            </a:pPr>
            <a:r>
              <a:rPr lang="en-US" dirty="0"/>
              <a:t> </a:t>
            </a:r>
            <a:r>
              <a:rPr lang="en-US" dirty="0" smtClean="0"/>
              <a:t>Obviously, Python isn’t performing static type checking, but it does prevent mixing operations between mismatched types. </a:t>
            </a:r>
          </a:p>
          <a:p>
            <a:pPr lvl="1">
              <a:buFont typeface="Arial" panose="020B0604020202020204" pitchFamily="34" charset="0"/>
              <a:buChar char="•"/>
            </a:pPr>
            <a:r>
              <a:rPr lang="en-US" dirty="0"/>
              <a:t> </a:t>
            </a:r>
            <a:r>
              <a:rPr lang="en-US" dirty="0" smtClean="0"/>
              <a:t>Explicit conversions are required in order to mix types. </a:t>
            </a:r>
          </a:p>
          <a:p>
            <a:pPr lvl="1">
              <a:buFont typeface="Arial" panose="020B0604020202020204" pitchFamily="34" charset="0"/>
              <a:buChar char="•"/>
            </a:pPr>
            <a:r>
              <a:rPr lang="en-US" dirty="0" smtClean="0"/>
              <a:t> Example: </a:t>
            </a:r>
            <a:r>
              <a:rPr lang="en-US" sz="1600" dirty="0" smtClean="0">
                <a:latin typeface="Consolas" panose="020B0609020204030204" pitchFamily="49" charset="0"/>
                <a:cs typeface="Consolas" panose="020B0609020204030204" pitchFamily="49" charset="0"/>
              </a:rPr>
              <a:t>2 + “four” </a:t>
            </a:r>
            <a:r>
              <a:rPr lang="en-US" dirty="0" smtClean="0">
                <a:sym typeface="Wingdings" panose="05000000000000000000" pitchFamily="2" charset="2"/>
              </a:rPr>
              <a:t> not going to fly</a:t>
            </a:r>
            <a:endParaRPr lang="en-US" dirty="0" smtClean="0"/>
          </a:p>
          <a:p>
            <a:pPr>
              <a:buFont typeface="Arial" panose="020B0604020202020204" pitchFamily="34" charset="0"/>
              <a:buChar char="•"/>
            </a:pPr>
            <a:r>
              <a:rPr lang="en-US" dirty="0" smtClean="0"/>
              <a:t> Dynamic Typing</a:t>
            </a:r>
          </a:p>
          <a:p>
            <a:pPr lvl="1">
              <a:buFont typeface="Arial" panose="020B0604020202020204" pitchFamily="34" charset="0"/>
              <a:buChar char="•"/>
            </a:pPr>
            <a:r>
              <a:rPr lang="en-US" dirty="0"/>
              <a:t> </a:t>
            </a:r>
            <a:r>
              <a:rPr lang="en-US" dirty="0" smtClean="0"/>
              <a:t>All type checking is done at runtime. </a:t>
            </a:r>
          </a:p>
          <a:p>
            <a:pPr lvl="1">
              <a:buFont typeface="Arial" panose="020B0604020202020204" pitchFamily="34" charset="0"/>
              <a:buChar char="•"/>
            </a:pPr>
            <a:r>
              <a:rPr lang="en-US" dirty="0"/>
              <a:t> </a:t>
            </a:r>
            <a:r>
              <a:rPr lang="en-US" dirty="0" smtClean="0"/>
              <a:t>No need to declare a variable or give it a type before use. </a:t>
            </a:r>
            <a:endParaRPr lang="en-US" dirty="0"/>
          </a:p>
          <a:p>
            <a:pPr lvl="1">
              <a:buFont typeface="Arial" panose="020B0604020202020204" pitchFamily="34" charset="0"/>
              <a:buChar char="•"/>
            </a:pPr>
            <a:endParaRPr lang="en-US" dirty="0" smtClean="0"/>
          </a:p>
          <a:p>
            <a:pPr marL="128016" lvl="1" indent="0">
              <a:buNone/>
            </a:pPr>
            <a:r>
              <a:rPr lang="en-US" dirty="0" smtClean="0"/>
              <a:t>Let’s start by looking at Python’s built-in data types. </a:t>
            </a:r>
            <a:endParaRPr lang="en-US" dirty="0"/>
          </a:p>
        </p:txBody>
      </p:sp>
    </p:spTree>
    <p:extLst>
      <p:ext uri="{BB962C8B-B14F-4D97-AF65-F5344CB8AC3E}">
        <p14:creationId xmlns:p14="http://schemas.microsoft.com/office/powerpoint/2010/main" val="109888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Types</a:t>
            </a:r>
            <a:endParaRPr lang="en-US" dirty="0"/>
          </a:p>
        </p:txBody>
      </p:sp>
      <p:sp>
        <p:nvSpPr>
          <p:cNvPr id="3" name="Content Placeholder 2"/>
          <p:cNvSpPr>
            <a:spLocks noGrp="1"/>
          </p:cNvSpPr>
          <p:nvPr>
            <p:ph idx="1"/>
          </p:nvPr>
        </p:nvSpPr>
        <p:spPr/>
        <p:txBody>
          <a:bodyPr/>
          <a:lstStyle/>
          <a:p>
            <a:r>
              <a:rPr lang="en-US" dirty="0" smtClean="0"/>
              <a:t>The subtypes are </a:t>
            </a:r>
            <a:r>
              <a:rPr lang="en-US" dirty="0" err="1" smtClean="0"/>
              <a:t>int</a:t>
            </a:r>
            <a:r>
              <a:rPr lang="en-US" dirty="0" smtClean="0"/>
              <a:t>, long, float and complex.</a:t>
            </a:r>
          </a:p>
          <a:p>
            <a:pPr lvl="1">
              <a:buFont typeface="Arial" panose="020B0604020202020204" pitchFamily="34" charset="0"/>
              <a:buChar char="•"/>
            </a:pPr>
            <a:r>
              <a:rPr lang="en-US" dirty="0"/>
              <a:t> </a:t>
            </a:r>
            <a:r>
              <a:rPr lang="en-US" dirty="0" smtClean="0"/>
              <a:t>Their respective constructors are </a:t>
            </a:r>
            <a:r>
              <a:rPr lang="en-US" dirty="0" err="1" smtClean="0"/>
              <a:t>int</a:t>
            </a:r>
            <a:r>
              <a:rPr lang="en-US" dirty="0" smtClean="0"/>
              <a:t>(), long(), float(), and complex(). </a:t>
            </a:r>
          </a:p>
          <a:p>
            <a:pPr>
              <a:buFont typeface="Arial" panose="020B0604020202020204" pitchFamily="34" charset="0"/>
              <a:buChar char="•"/>
            </a:pPr>
            <a:r>
              <a:rPr lang="en-US" dirty="0" smtClean="0"/>
              <a:t> All numeric types, except complex, support the typical numeric operations you’d expect to find (a list is available </a:t>
            </a:r>
            <a:r>
              <a:rPr lang="en-US" dirty="0" smtClean="0">
                <a:hlinkClick r:id="rId2"/>
              </a:rPr>
              <a:t>here</a:t>
            </a:r>
            <a:r>
              <a:rPr lang="en-US" dirty="0" smtClean="0"/>
              <a:t>).</a:t>
            </a:r>
          </a:p>
          <a:p>
            <a:pPr>
              <a:buFont typeface="Arial" panose="020B0604020202020204" pitchFamily="34" charset="0"/>
              <a:buChar char="•"/>
            </a:pPr>
            <a:r>
              <a:rPr lang="en-US" dirty="0" smtClean="0"/>
              <a:t> Mixed arithmetic is supported, with the “narrower” type widened to that of the other. The same rule is used for mixed comparisons. </a:t>
            </a:r>
            <a:endParaRPr lang="en-US" dirty="0"/>
          </a:p>
        </p:txBody>
      </p:sp>
    </p:spTree>
    <p:extLst>
      <p:ext uri="{BB962C8B-B14F-4D97-AF65-F5344CB8AC3E}">
        <p14:creationId xmlns:p14="http://schemas.microsoft.com/office/powerpoint/2010/main" val="291352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Types</a:t>
            </a:r>
            <a:endParaRPr lang="en-US" dirty="0"/>
          </a:p>
        </p:txBody>
      </p:sp>
      <p:sp>
        <p:nvSpPr>
          <p:cNvPr id="3" name="Content Placeholder 2"/>
          <p:cNvSpPr>
            <a:spLocks noGrp="1"/>
          </p:cNvSpPr>
          <p:nvPr>
            <p:ph idx="1"/>
          </p:nvPr>
        </p:nvSpPr>
        <p:spPr>
          <a:xfrm>
            <a:off x="1024128" y="2286000"/>
            <a:ext cx="5573619" cy="4023360"/>
          </a:xfrm>
        </p:spPr>
        <p:txBody>
          <a:bodyPr>
            <a:normAutofit/>
          </a:bodyPr>
          <a:lstStyle/>
          <a:p>
            <a:pPr>
              <a:buFont typeface="Arial" panose="020B0604020202020204" pitchFamily="34" charset="0"/>
              <a:buChar char="•"/>
            </a:pPr>
            <a:r>
              <a:rPr lang="en-US" dirty="0" smtClean="0"/>
              <a:t> Numeric</a:t>
            </a:r>
          </a:p>
          <a:p>
            <a:pPr lvl="1">
              <a:buFont typeface="Arial" panose="020B0604020202020204" pitchFamily="34" charset="0"/>
              <a:buChar char="•"/>
            </a:pPr>
            <a:r>
              <a:rPr lang="en-US" dirty="0" smtClean="0"/>
              <a:t> </a:t>
            </a:r>
            <a:r>
              <a:rPr lang="en-US" b="1" dirty="0" err="1" smtClean="0"/>
              <a:t>int</a:t>
            </a:r>
            <a:r>
              <a:rPr lang="en-US" dirty="0" smtClean="0"/>
              <a:t>: equivalent to C’s long </a:t>
            </a:r>
            <a:r>
              <a:rPr lang="en-US" dirty="0" err="1" smtClean="0"/>
              <a:t>int</a:t>
            </a:r>
            <a:r>
              <a:rPr lang="en-US" dirty="0" smtClean="0"/>
              <a:t> in 2.x but unlimited in 3.x. </a:t>
            </a:r>
          </a:p>
          <a:p>
            <a:pPr lvl="1">
              <a:buFont typeface="Arial" panose="020B0604020202020204" pitchFamily="34" charset="0"/>
              <a:buChar char="•"/>
            </a:pPr>
            <a:r>
              <a:rPr lang="en-US" dirty="0" smtClean="0"/>
              <a:t> </a:t>
            </a:r>
            <a:r>
              <a:rPr lang="en-US" b="1" dirty="0" smtClean="0"/>
              <a:t>float</a:t>
            </a:r>
            <a:r>
              <a:rPr lang="en-US" dirty="0" smtClean="0"/>
              <a:t>: equivalent to C’s doubles.</a:t>
            </a:r>
          </a:p>
          <a:p>
            <a:pPr lvl="1">
              <a:buFont typeface="Arial" panose="020B0604020202020204" pitchFamily="34" charset="0"/>
              <a:buChar char="•"/>
            </a:pPr>
            <a:r>
              <a:rPr lang="en-US" dirty="0" smtClean="0"/>
              <a:t> </a:t>
            </a:r>
            <a:r>
              <a:rPr lang="en-US" b="1" dirty="0" smtClean="0"/>
              <a:t>long</a:t>
            </a:r>
            <a:r>
              <a:rPr lang="en-US" dirty="0" smtClean="0"/>
              <a:t>: unlimited in 2.x and unavailable in 3.x.</a:t>
            </a:r>
          </a:p>
          <a:p>
            <a:pPr lvl="1">
              <a:buFont typeface="Arial" panose="020B0604020202020204" pitchFamily="34" charset="0"/>
              <a:buChar char="•"/>
            </a:pPr>
            <a:r>
              <a:rPr lang="en-US" b="1" dirty="0" smtClean="0"/>
              <a:t> complex</a:t>
            </a:r>
            <a:r>
              <a:rPr lang="en-US" dirty="0" smtClean="0"/>
              <a:t>: complex numbers.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Supported operations include constructors (i.e. </a:t>
            </a:r>
            <a:r>
              <a:rPr lang="en-US" dirty="0" err="1" smtClean="0"/>
              <a:t>int</a:t>
            </a:r>
            <a:r>
              <a:rPr lang="en-US" dirty="0" smtClean="0"/>
              <a:t>(3)), arithmetic, negation, modulus, absolute value, exponentiation, etc. </a:t>
            </a:r>
            <a:br>
              <a:rPr lang="en-US" dirty="0" smtClean="0"/>
            </a:br>
            <a:endParaRPr lang="en-US" dirty="0"/>
          </a:p>
        </p:txBody>
      </p:sp>
      <p:sp>
        <p:nvSpPr>
          <p:cNvPr id="4" name="TextBox 3"/>
          <p:cNvSpPr txBox="1"/>
          <p:nvPr/>
        </p:nvSpPr>
        <p:spPr>
          <a:xfrm>
            <a:off x="7751489" y="1335024"/>
            <a:ext cx="2441694" cy="4708981"/>
          </a:xfrm>
          <a:prstGeom prst="rect">
            <a:avLst/>
          </a:prstGeom>
          <a:solidFill>
            <a:schemeClr val="bg1"/>
          </a:solidFill>
        </p:spPr>
        <p:txBody>
          <a:bodyPr wrap="none" rtlCol="0">
            <a:spAutoFit/>
          </a:bodyPr>
          <a:lstStyle/>
          <a:p>
            <a:r>
              <a:rPr lang="en-US" sz="2000" dirty="0" smtClean="0">
                <a:latin typeface="Consolas" panose="020B0609020204030204" pitchFamily="49" charset="0"/>
                <a:cs typeface="Consolas" panose="020B0609020204030204" pitchFamily="49" charset="0"/>
              </a:rPr>
              <a:t>$ python</a:t>
            </a:r>
            <a:r>
              <a:rPr lang="en-US" sz="2000" dirty="0">
                <a:latin typeface="Consolas" panose="020B0609020204030204" pitchFamily="49" charset="0"/>
                <a:cs typeface="Consolas" panose="020B0609020204030204" pitchFamily="49" charset="0"/>
              </a:rPr>
              <a:t/>
            </a:r>
            <a:br>
              <a:rPr lang="en-US" sz="2000" dirty="0">
                <a:latin typeface="Consolas" panose="020B0609020204030204" pitchFamily="49" charset="0"/>
                <a:cs typeface="Consolas" panose="020B0609020204030204" pitchFamily="49" charset="0"/>
              </a:rPr>
            </a:br>
            <a:r>
              <a:rPr lang="en-US" sz="2000" dirty="0" smtClean="0">
                <a:latin typeface="Consolas" panose="020B0609020204030204" pitchFamily="49" charset="0"/>
                <a:cs typeface="Consolas" panose="020B0609020204030204" pitchFamily="49" charset="0"/>
              </a:rPr>
              <a:t>&gt;&gt;&gt; </a:t>
            </a:r>
            <a:r>
              <a:rPr lang="en-US" sz="2000" dirty="0">
                <a:latin typeface="Consolas" panose="020B0609020204030204" pitchFamily="49" charset="0"/>
                <a:cs typeface="Consolas" panose="020B0609020204030204" pitchFamily="49" charset="0"/>
              </a:rPr>
              <a:t>3 + 2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5</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&gt;&gt;&gt; 18 % 5</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3</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&gt;&gt;&gt; abs(-7)</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7</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&gt;&gt;&gt; float(9)</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9.0</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&gt;&gt;&gt;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(5.3)</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5</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&gt;&gt;&gt; complex(1,2)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(1+2j)</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&gt;&gt;&gt; 2 ** 8</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256</a:t>
            </a:r>
          </a:p>
        </p:txBody>
      </p:sp>
    </p:spTree>
    <p:extLst>
      <p:ext uri="{BB962C8B-B14F-4D97-AF65-F5344CB8AC3E}">
        <p14:creationId xmlns:p14="http://schemas.microsoft.com/office/powerpoint/2010/main" val="506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data types</a:t>
            </a:r>
            <a:endParaRPr lang="en-US" dirty="0"/>
          </a:p>
        </p:txBody>
      </p:sp>
      <p:sp>
        <p:nvSpPr>
          <p:cNvPr id="3" name="Content Placeholder 2"/>
          <p:cNvSpPr>
            <a:spLocks noGrp="1"/>
          </p:cNvSpPr>
          <p:nvPr>
            <p:ph idx="1"/>
          </p:nvPr>
        </p:nvSpPr>
        <p:spPr/>
        <p:txBody>
          <a:bodyPr/>
          <a:lstStyle/>
          <a:p>
            <a:r>
              <a:rPr lang="en-US" dirty="0"/>
              <a:t>There are seven sequence </a:t>
            </a:r>
            <a:r>
              <a:rPr lang="en-US" dirty="0" smtClean="0"/>
              <a:t>subtypes</a:t>
            </a:r>
            <a:r>
              <a:rPr lang="en-US" dirty="0"/>
              <a:t>: strings, Unicode strings, lists, tuples, </a:t>
            </a:r>
            <a:r>
              <a:rPr lang="en-US" dirty="0" err="1"/>
              <a:t>bytearrays</a:t>
            </a:r>
            <a:r>
              <a:rPr lang="en-US" dirty="0"/>
              <a:t>, buffers, and </a:t>
            </a:r>
            <a:r>
              <a:rPr lang="en-US" dirty="0" err="1"/>
              <a:t>xrange</a:t>
            </a:r>
            <a:r>
              <a:rPr lang="en-US" dirty="0"/>
              <a:t> objects</a:t>
            </a:r>
            <a:r>
              <a:rPr lang="en-US" dirty="0" smtClean="0"/>
              <a:t>.</a:t>
            </a:r>
          </a:p>
          <a:p>
            <a:r>
              <a:rPr lang="en-US" dirty="0" smtClean="0"/>
              <a:t>All data types support arrays of object but with varying limitations. </a:t>
            </a:r>
          </a:p>
          <a:p>
            <a:r>
              <a:rPr lang="en-US" dirty="0" smtClean="0"/>
              <a:t>The most commonly used sequence data types are strings, lists, and tuples. The </a:t>
            </a:r>
            <a:r>
              <a:rPr lang="en-US" dirty="0" err="1" smtClean="0"/>
              <a:t>xrange</a:t>
            </a:r>
            <a:r>
              <a:rPr lang="en-US" dirty="0" smtClean="0"/>
              <a:t> data type finds common use in the construction of enumeration-controlled loops. The others are used less commonly. </a:t>
            </a:r>
            <a:endParaRPr lang="en-US" dirty="0"/>
          </a:p>
        </p:txBody>
      </p:sp>
    </p:spTree>
    <p:extLst>
      <p:ext uri="{BB962C8B-B14F-4D97-AF65-F5344CB8AC3E}">
        <p14:creationId xmlns:p14="http://schemas.microsoft.com/office/powerpoint/2010/main" val="2524998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types: Strings</a:t>
            </a:r>
            <a:endParaRPr lang="en-US" dirty="0"/>
          </a:p>
        </p:txBody>
      </p:sp>
      <p:sp>
        <p:nvSpPr>
          <p:cNvPr id="3" name="Content Placeholder 2"/>
          <p:cNvSpPr>
            <a:spLocks noGrp="1"/>
          </p:cNvSpPr>
          <p:nvPr>
            <p:ph idx="1"/>
          </p:nvPr>
        </p:nvSpPr>
        <p:spPr/>
        <p:txBody>
          <a:bodyPr>
            <a:normAutofit/>
          </a:bodyPr>
          <a:lstStyle/>
          <a:p>
            <a:r>
              <a:rPr lang="en-US" dirty="0" smtClean="0"/>
              <a:t>Created by simply enclosing characters in either single- or double-quotes. </a:t>
            </a:r>
          </a:p>
          <a:p>
            <a:r>
              <a:rPr lang="en-US" dirty="0" smtClean="0"/>
              <a:t>It’s enough to simply assign the string to a variable. </a:t>
            </a:r>
          </a:p>
          <a:p>
            <a:r>
              <a:rPr lang="en-US" dirty="0" smtClean="0"/>
              <a:t>Strings are immutable.</a:t>
            </a:r>
          </a:p>
          <a:p>
            <a:r>
              <a:rPr lang="en-US" dirty="0" smtClean="0"/>
              <a:t>There are a tremendous amount of built-in string methods (listed </a:t>
            </a:r>
            <a:r>
              <a:rPr lang="en-US" dirty="0" smtClean="0">
                <a:hlinkClick r:id="rId2"/>
              </a:rPr>
              <a:t>here</a:t>
            </a:r>
            <a:r>
              <a:rPr lang="en-US" dirty="0" smtClean="0"/>
              <a:t>).</a:t>
            </a:r>
            <a:endParaRPr lang="en-US" dirty="0"/>
          </a:p>
          <a:p>
            <a:endParaRPr lang="en-US" dirty="0" smtClean="0"/>
          </a:p>
        </p:txBody>
      </p:sp>
      <p:sp>
        <p:nvSpPr>
          <p:cNvPr id="4" name="Rectangle 3"/>
          <p:cNvSpPr/>
          <p:nvPr/>
        </p:nvSpPr>
        <p:spPr>
          <a:xfrm>
            <a:off x="1617934" y="4628291"/>
            <a:ext cx="4458272" cy="369332"/>
          </a:xfrm>
          <a:prstGeom prst="rect">
            <a:avLst/>
          </a:prstGeom>
        </p:spPr>
        <p:txBody>
          <a:bodyPr wrap="none">
            <a:spAutoFit/>
          </a:bodyPr>
          <a:lstStyle/>
          <a:p>
            <a:r>
              <a:rPr lang="en-US" dirty="0" err="1">
                <a:solidFill>
                  <a:srgbClr val="FFFFFF"/>
                </a:solidFill>
                <a:latin typeface="Courier New" panose="02070309020205020404" pitchFamily="49" charset="0"/>
              </a:rPr>
              <a:t>mystring</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"Hi, I'm a string!"</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388031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types: Strings</a:t>
            </a:r>
            <a:endParaRPr lang="en-US" dirty="0"/>
          </a:p>
        </p:txBody>
      </p:sp>
      <p:sp>
        <p:nvSpPr>
          <p:cNvPr id="3" name="Content Placeholder 2"/>
          <p:cNvSpPr>
            <a:spLocks noGrp="1"/>
          </p:cNvSpPr>
          <p:nvPr>
            <p:ph idx="1"/>
          </p:nvPr>
        </p:nvSpPr>
        <p:spPr/>
        <p:txBody>
          <a:bodyPr>
            <a:normAutofit/>
          </a:bodyPr>
          <a:lstStyle/>
          <a:p>
            <a:r>
              <a:rPr lang="en-US" dirty="0" smtClean="0"/>
              <a:t>Python supports a number of escape sequences such as ‘\t’, ‘\n’, etc. </a:t>
            </a:r>
          </a:p>
          <a:p>
            <a:r>
              <a:rPr lang="en-US" dirty="0" smtClean="0"/>
              <a:t>Placing ‘r’ before a string will yield its raw value. </a:t>
            </a:r>
          </a:p>
          <a:p>
            <a:r>
              <a:rPr lang="en-US" dirty="0" smtClean="0"/>
              <a:t>There is a string formatting operator ‘%’ similar to C. A list of string formatting symbols is available </a:t>
            </a:r>
            <a:r>
              <a:rPr lang="en-US" dirty="0" smtClean="0">
                <a:hlinkClick r:id="rId2"/>
              </a:rPr>
              <a:t>here</a:t>
            </a:r>
            <a:r>
              <a:rPr lang="en-US" dirty="0" smtClean="0"/>
              <a:t>.</a:t>
            </a:r>
          </a:p>
          <a:p>
            <a:r>
              <a:rPr lang="en-US" dirty="0" smtClean="0"/>
              <a:t>Two string literals beside one another are automatically concatenated together.</a:t>
            </a:r>
          </a:p>
          <a:p>
            <a:endParaRPr lang="en-US" dirty="0" smtClean="0"/>
          </a:p>
        </p:txBody>
      </p:sp>
      <p:sp>
        <p:nvSpPr>
          <p:cNvPr id="5" name="Rectangle 4"/>
          <p:cNvSpPr/>
          <p:nvPr/>
        </p:nvSpPr>
        <p:spPr>
          <a:xfrm>
            <a:off x="1367481" y="4811067"/>
            <a:ext cx="4390768" cy="923330"/>
          </a:xfrm>
          <a:prstGeom prst="rect">
            <a:avLst/>
          </a:prstGeom>
        </p:spPr>
        <p:txBody>
          <a:bodyPr wrap="square">
            <a:spAutoFit/>
          </a:bodyPr>
          <a:lstStyle/>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tHello</a:t>
            </a:r>
            <a:r>
              <a:rPr lang="en-US" dirty="0">
                <a:solidFill>
                  <a:srgbClr val="66FF00"/>
                </a:solidFill>
                <a:latin typeface="Courier New" panose="02070309020205020404" pitchFamily="49" charset="0"/>
              </a:rPr>
              <a:t>,\</a:t>
            </a:r>
            <a:r>
              <a:rPr lang="en-US" dirty="0" smtClean="0">
                <a:solidFill>
                  <a:srgbClr val="66FF00"/>
                </a:solidFill>
                <a:latin typeface="Courier New" panose="02070309020205020404" pitchFamily="49" charset="0"/>
              </a:rPr>
              <a:t>n</a:t>
            </a:r>
            <a:r>
              <a:rPr lang="en-US" dirty="0">
                <a:solidFill>
                  <a:srgbClr val="66FF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r"\</a:t>
            </a:r>
            <a:r>
              <a:rPr lang="en-US" dirty="0" err="1">
                <a:solidFill>
                  <a:srgbClr val="66FF00"/>
                </a:solidFill>
                <a:latin typeface="Courier New" panose="02070309020205020404" pitchFamily="49" charset="0"/>
              </a:rPr>
              <a:t>tWorld</a:t>
            </a:r>
            <a:r>
              <a:rPr lang="en-US" dirty="0" smtClean="0">
                <a:solidFill>
                  <a:srgbClr val="66FF00"/>
                </a:solidFill>
                <a:latin typeface="Courier New" panose="02070309020205020404" pitchFamily="49" charset="0"/>
              </a:rPr>
              <a:t>!\n</a:t>
            </a:r>
            <a:r>
              <a:rPr lang="en-US" dirty="0">
                <a:solidFill>
                  <a:srgbClr val="66FF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"Python is "</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"so cool."</a:t>
            </a:r>
            <a:r>
              <a:rPr lang="en-US" dirty="0">
                <a:solidFill>
                  <a:srgbClr val="FFFFFF"/>
                </a:solidFill>
                <a:latin typeface="Courier New" panose="02070309020205020404" pitchFamily="49" charset="0"/>
              </a:rPr>
              <a:t> </a:t>
            </a:r>
            <a:endParaRPr lang="en-US" dirty="0">
              <a:effectLst/>
            </a:endParaRPr>
          </a:p>
        </p:txBody>
      </p:sp>
      <p:sp>
        <p:nvSpPr>
          <p:cNvPr id="6" name="Rectangle 5"/>
          <p:cNvSpPr/>
          <p:nvPr/>
        </p:nvSpPr>
        <p:spPr>
          <a:xfrm>
            <a:off x="6398165" y="4642704"/>
            <a:ext cx="2955900" cy="1477328"/>
          </a:xfrm>
          <a:prstGeom prst="rect">
            <a:avLst/>
          </a:prstGeom>
        </p:spPr>
        <p:txBody>
          <a:bodyPr wrap="square">
            <a:spAutoFit/>
          </a:bodyPr>
          <a:lstStyle/>
          <a:p>
            <a:r>
              <a:rPr lang="en-US" dirty="0" smtClean="0">
                <a:latin typeface="Consolas" panose="020B0609020204030204" pitchFamily="49" charset="0"/>
                <a:cs typeface="Consolas" panose="020B0609020204030204" pitchFamily="49" charset="0"/>
              </a:rPr>
              <a:t>$ python ex.py</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Hello,</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tWorld</a:t>
            </a:r>
            <a:r>
              <a:rPr lang="en-US" dirty="0">
                <a:latin typeface="Consolas" panose="020B0609020204030204" pitchFamily="49" charset="0"/>
                <a:cs typeface="Consolas" panose="020B0609020204030204" pitchFamily="49" charset="0"/>
              </a:rPr>
              <a:t>!\n</a:t>
            </a:r>
          </a:p>
          <a:p>
            <a:r>
              <a:rPr lang="en-US" dirty="0">
                <a:latin typeface="Consolas" panose="020B0609020204030204" pitchFamily="49" charset="0"/>
                <a:cs typeface="Consolas" panose="020B0609020204030204" pitchFamily="49" charset="0"/>
              </a:rPr>
              <a:t>Python is so cool.</a:t>
            </a:r>
          </a:p>
        </p:txBody>
      </p:sp>
    </p:spTree>
    <p:extLst>
      <p:ext uri="{BB962C8B-B14F-4D97-AF65-F5344CB8AC3E}">
        <p14:creationId xmlns:p14="http://schemas.microsoft.com/office/powerpoint/2010/main" val="3630974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Types: Unicode Strings</a:t>
            </a:r>
            <a:endParaRPr lang="en-US" dirty="0"/>
          </a:p>
        </p:txBody>
      </p:sp>
      <p:sp>
        <p:nvSpPr>
          <p:cNvPr id="3" name="Content Placeholder 2"/>
          <p:cNvSpPr>
            <a:spLocks noGrp="1"/>
          </p:cNvSpPr>
          <p:nvPr>
            <p:ph idx="1"/>
          </p:nvPr>
        </p:nvSpPr>
        <p:spPr>
          <a:xfrm>
            <a:off x="1024129" y="2286000"/>
            <a:ext cx="5168854" cy="4023360"/>
          </a:xfrm>
        </p:spPr>
        <p:txBody>
          <a:bodyPr>
            <a:normAutofit lnSpcReduction="10000"/>
          </a:bodyPr>
          <a:lstStyle/>
          <a:p>
            <a:r>
              <a:rPr lang="en-US" dirty="0" smtClean="0"/>
              <a:t>Unicode strings can be used to store and manipulate Unicode data.</a:t>
            </a:r>
          </a:p>
          <a:p>
            <a:r>
              <a:rPr lang="en-US" dirty="0" smtClean="0"/>
              <a:t>As simple as creating a normal string (just put a ‘u’ on it!).</a:t>
            </a:r>
          </a:p>
          <a:p>
            <a:r>
              <a:rPr lang="en-US" dirty="0" smtClean="0"/>
              <a:t>Use Unicode-Escape encoding for special characters.  </a:t>
            </a:r>
          </a:p>
          <a:p>
            <a:r>
              <a:rPr lang="en-US" dirty="0" smtClean="0"/>
              <a:t>Also has a raw mode, use ‘ur’ as a prefix. </a:t>
            </a:r>
            <a:endParaRPr lang="en-US" dirty="0"/>
          </a:p>
          <a:p>
            <a:r>
              <a:rPr lang="en-US" dirty="0" smtClean="0"/>
              <a:t>To translate to a regular string, use the .encode() method. </a:t>
            </a:r>
            <a:endParaRPr lang="en-US" dirty="0"/>
          </a:p>
          <a:p>
            <a:r>
              <a:rPr lang="en-US" dirty="0" smtClean="0"/>
              <a:t>To translate from a regular string to Unicode, use the </a:t>
            </a:r>
            <a:r>
              <a:rPr lang="en-US" dirty="0" err="1" smtClean="0"/>
              <a:t>unicode</a:t>
            </a:r>
            <a:r>
              <a:rPr lang="en-US" dirty="0" smtClean="0"/>
              <a:t>() method.</a:t>
            </a:r>
            <a:endParaRPr lang="en-US" dirty="0"/>
          </a:p>
        </p:txBody>
      </p:sp>
      <p:sp>
        <p:nvSpPr>
          <p:cNvPr id="4" name="Rectangle 3"/>
          <p:cNvSpPr/>
          <p:nvPr/>
        </p:nvSpPr>
        <p:spPr>
          <a:xfrm>
            <a:off x="6480463" y="2084832"/>
            <a:ext cx="5095009" cy="2308324"/>
          </a:xfrm>
          <a:prstGeom prst="rect">
            <a:avLst/>
          </a:prstGeom>
        </p:spPr>
        <p:txBody>
          <a:bodyPr wrap="square">
            <a:spAutoFit/>
          </a:bodyPr>
          <a:lstStyle/>
          <a:p>
            <a:r>
              <a:rPr lang="en-US" dirty="0">
                <a:solidFill>
                  <a:srgbClr val="FFFFFF"/>
                </a:solidFill>
                <a:latin typeface="Courier New" panose="02070309020205020404" pitchFamily="49" charset="0"/>
              </a:rPr>
              <a:t>myunicodestr1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66FF00"/>
                </a:solidFill>
                <a:latin typeface="Courier New" panose="02070309020205020404" pitchFamily="49" charset="0"/>
              </a:rPr>
              <a:t>u"Hi</a:t>
            </a:r>
            <a:r>
              <a:rPr lang="en-US" dirty="0">
                <a:solidFill>
                  <a:srgbClr val="66FF00"/>
                </a:solidFill>
                <a:latin typeface="Courier New" panose="02070309020205020404" pitchFamily="49" charset="0"/>
              </a:rPr>
              <a:t> Class</a:t>
            </a:r>
            <a:r>
              <a:rPr lang="en-US" dirty="0" smtClean="0">
                <a:solidFill>
                  <a:srgbClr val="66FF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dirty="0" smtClean="0">
                <a:solidFill>
                  <a:srgbClr val="FFFFFF"/>
                </a:solidFill>
                <a:latin typeface="Courier New" panose="02070309020205020404" pitchFamily="49" charset="0"/>
              </a:rPr>
              <a:t>myunicodestr2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66FF00"/>
                </a:solidFill>
                <a:latin typeface="Courier New" panose="02070309020205020404" pitchFamily="49" charset="0"/>
              </a:rPr>
              <a:t>u"Hi</a:t>
            </a:r>
            <a:r>
              <a:rPr lang="en-US" dirty="0">
                <a:solidFill>
                  <a:srgbClr val="66FF00"/>
                </a:solidFill>
                <a:latin typeface="Courier New" panose="02070309020205020404" pitchFamily="49" charset="0"/>
              </a:rPr>
              <a:t>\u0020Class</a:t>
            </a:r>
            <a:r>
              <a:rPr lang="en-US" dirty="0" smtClean="0">
                <a:solidFill>
                  <a:srgbClr val="66FF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myunicodestr1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myunicodestr2 </a:t>
            </a:r>
            <a:r>
              <a:rPr lang="en-US" dirty="0" err="1">
                <a:solidFill>
                  <a:srgbClr val="FFFFFF"/>
                </a:solidFill>
                <a:latin typeface="Courier New" panose="02070309020205020404" pitchFamily="49" charset="0"/>
              </a:rPr>
              <a:t>newunicode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u'\</a:t>
            </a:r>
            <a:r>
              <a:rPr lang="en-US" dirty="0" smtClean="0">
                <a:solidFill>
                  <a:srgbClr val="66FF00"/>
                </a:solidFill>
                <a:latin typeface="Courier New" panose="02070309020205020404" pitchFamily="49" charset="0"/>
              </a:rPr>
              <a:t>xe4\xf6\</a:t>
            </a:r>
            <a:r>
              <a:rPr lang="en-US" dirty="0" err="1" smtClean="0">
                <a:solidFill>
                  <a:srgbClr val="66FF00"/>
                </a:solidFill>
                <a:latin typeface="Courier New" panose="02070309020205020404" pitchFamily="49" charset="0"/>
              </a:rPr>
              <a:t>xfc</a:t>
            </a:r>
            <a:r>
              <a:rPr lang="en-US" dirty="0" smtClean="0">
                <a:solidFill>
                  <a:srgbClr val="66FF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newunicode</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err="1" smtClean="0">
                <a:solidFill>
                  <a:srgbClr val="FFFFFF"/>
                </a:solidFill>
                <a:latin typeface="Courier New" panose="02070309020205020404" pitchFamily="49" charset="0"/>
              </a:rPr>
              <a:t>newstr</a:t>
            </a: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newunicode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encode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'utf-8'</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newstr</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unicode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newstr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'utf-8'</a:t>
            </a:r>
            <a:r>
              <a:rPr lang="en-US" b="1" dirty="0">
                <a:solidFill>
                  <a:srgbClr val="FFCC00"/>
                </a:solidFill>
                <a:latin typeface="Courier New" panose="02070309020205020404" pitchFamily="49" charset="0"/>
              </a:rPr>
              <a:t>)</a:t>
            </a:r>
            <a:endParaRPr lang="en-US" dirty="0">
              <a:effectLst/>
            </a:endParaRPr>
          </a:p>
        </p:txBody>
      </p:sp>
      <p:cxnSp>
        <p:nvCxnSpPr>
          <p:cNvPr id="6" name="Straight Connector 5"/>
          <p:cNvCxnSpPr/>
          <p:nvPr/>
        </p:nvCxnSpPr>
        <p:spPr>
          <a:xfrm>
            <a:off x="6504709" y="4551218"/>
            <a:ext cx="506037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04709" y="4675909"/>
            <a:ext cx="1803699" cy="1477328"/>
          </a:xfrm>
          <a:prstGeom prst="rect">
            <a:avLst/>
          </a:prstGeom>
          <a:noFill/>
        </p:spPr>
        <p:txBody>
          <a:bodyPr wrap="none" rtlCol="0">
            <a:spAutoFit/>
          </a:bodyPr>
          <a:lstStyle/>
          <a:p>
            <a:r>
              <a:rPr lang="en-US" dirty="0"/>
              <a:t>Output: </a:t>
            </a:r>
            <a:br>
              <a:rPr lang="en-US" dirty="0"/>
            </a:br>
            <a:r>
              <a:rPr lang="en-US" dirty="0"/>
              <a:t>Hi Class! Hi Class</a:t>
            </a:r>
            <a:r>
              <a:rPr lang="en-US" dirty="0" smtClean="0"/>
              <a:t>!</a:t>
            </a:r>
            <a:r>
              <a:rPr lang="en-US" dirty="0"/>
              <a:t/>
            </a:r>
            <a:br>
              <a:rPr lang="en-US" dirty="0"/>
            </a:br>
            <a:r>
              <a:rPr lang="en-US" dirty="0" err="1"/>
              <a:t>äöü</a:t>
            </a:r>
            <a:r>
              <a:rPr lang="en-US" dirty="0"/>
              <a:t/>
            </a:r>
            <a:br>
              <a:rPr lang="en-US" dirty="0"/>
            </a:br>
            <a:r>
              <a:rPr lang="en-US" dirty="0" err="1"/>
              <a:t>äöü</a:t>
            </a:r>
            <a:r>
              <a:rPr lang="en-US" dirty="0"/>
              <a:t/>
            </a:r>
            <a:br>
              <a:rPr lang="en-US" dirty="0"/>
            </a:br>
            <a:r>
              <a:rPr lang="en-US" dirty="0" err="1"/>
              <a:t>äöü</a:t>
            </a:r>
            <a:endParaRPr lang="en-US" dirty="0"/>
          </a:p>
        </p:txBody>
      </p:sp>
    </p:spTree>
    <p:extLst>
      <p:ext uri="{BB962C8B-B14F-4D97-AF65-F5344CB8AC3E}">
        <p14:creationId xmlns:p14="http://schemas.microsoft.com/office/powerpoint/2010/main" val="214385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Types: Lists</a:t>
            </a:r>
            <a:endParaRPr lang="en-US" dirty="0"/>
          </a:p>
        </p:txBody>
      </p:sp>
      <p:sp>
        <p:nvSpPr>
          <p:cNvPr id="3" name="Content Placeholder 2"/>
          <p:cNvSpPr>
            <a:spLocks noGrp="1"/>
          </p:cNvSpPr>
          <p:nvPr>
            <p:ph idx="1"/>
          </p:nvPr>
        </p:nvSpPr>
        <p:spPr>
          <a:xfrm>
            <a:off x="1024129" y="2286000"/>
            <a:ext cx="3340054" cy="4023360"/>
          </a:xfrm>
        </p:spPr>
        <p:txBody>
          <a:bodyPr>
            <a:normAutofit fontScale="92500" lnSpcReduction="10000"/>
          </a:bodyPr>
          <a:lstStyle/>
          <a:p>
            <a:r>
              <a:rPr lang="en-US" dirty="0" smtClean="0"/>
              <a:t>Lists are an incredibly useful </a:t>
            </a:r>
            <a:r>
              <a:rPr lang="en-US" i="1" dirty="0" smtClean="0"/>
              <a:t>compound</a:t>
            </a:r>
            <a:r>
              <a:rPr lang="en-US" dirty="0" smtClean="0"/>
              <a:t> data type. </a:t>
            </a:r>
          </a:p>
          <a:p>
            <a:r>
              <a:rPr lang="en-US" dirty="0" smtClean="0"/>
              <a:t>Lists can be initialized by the constructor, or with a bracket structure containing 0 or more elements.</a:t>
            </a:r>
            <a:br>
              <a:rPr lang="en-US" dirty="0" smtClean="0"/>
            </a:br>
            <a:r>
              <a:rPr lang="en-US" dirty="0" smtClean="0"/>
              <a:t/>
            </a:r>
            <a:br>
              <a:rPr lang="en-US" dirty="0" smtClean="0"/>
            </a:br>
            <a:r>
              <a:rPr lang="en-US" dirty="0" smtClean="0"/>
              <a:t>Lists are mutable – it is possible to change their content. They contain the additional mutable operations previously listed.</a:t>
            </a:r>
            <a:br>
              <a:rPr lang="en-US" dirty="0" smtClean="0"/>
            </a:br>
            <a:r>
              <a:rPr lang="en-US" dirty="0" smtClean="0"/>
              <a:t/>
            </a:r>
            <a:br>
              <a:rPr lang="en-US" dirty="0" smtClean="0"/>
            </a:br>
            <a:r>
              <a:rPr lang="en-US" dirty="0" smtClean="0"/>
              <a:t>Lists are </a:t>
            </a:r>
            <a:r>
              <a:rPr lang="en-US" dirty="0" err="1" smtClean="0"/>
              <a:t>nestable</a:t>
            </a:r>
            <a:r>
              <a:rPr lang="en-US" dirty="0" smtClean="0"/>
              <a:t>. Feel free to create lists of lists of lists…</a:t>
            </a:r>
            <a:endParaRPr lang="en-US" dirty="0"/>
          </a:p>
        </p:txBody>
      </p:sp>
      <p:sp>
        <p:nvSpPr>
          <p:cNvPr id="5" name="Rectangle 4"/>
          <p:cNvSpPr/>
          <p:nvPr/>
        </p:nvSpPr>
        <p:spPr>
          <a:xfrm>
            <a:off x="4572000" y="1877014"/>
            <a:ext cx="7439891" cy="3139321"/>
          </a:xfrm>
          <a:prstGeom prst="rect">
            <a:avLst/>
          </a:prstGeom>
        </p:spPr>
        <p:txBody>
          <a:bodyPr wrap="square">
            <a:spAutoFit/>
          </a:bodyPr>
          <a:lstStyle/>
          <a:p>
            <a:r>
              <a:rPr lang="en-US" dirty="0" err="1">
                <a:solidFill>
                  <a:srgbClr val="FFFFFF"/>
                </a:solidFill>
                <a:latin typeface="Courier New" panose="02070309020205020404" pitchFamily="49" charset="0"/>
              </a:rPr>
              <a:t>mylist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'apple'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66FF00"/>
                </a:solidFill>
                <a:latin typeface="Courier New" panose="02070309020205020404" pitchFamily="49" charset="0"/>
              </a:rPr>
              <a:t>u'unicode</a:t>
            </a:r>
            <a:r>
              <a:rPr lang="en-US" dirty="0">
                <a:solidFill>
                  <a:srgbClr val="66FF00"/>
                </a:solidFill>
                <a:latin typeface="Courier New" panose="02070309020205020404" pitchFamily="49" charset="0"/>
              </a:rPr>
              <a:t> apple'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5234656</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mylist</a:t>
            </a:r>
            <a:endParaRPr lang="en-US" dirty="0" smtClean="0">
              <a:solidFill>
                <a:srgbClr val="FFFFFF"/>
              </a:solidFill>
              <a:latin typeface="Courier New" panose="02070309020205020404" pitchFamily="49" charset="0"/>
            </a:endParaRPr>
          </a:p>
          <a:p>
            <a:r>
              <a:rPr lang="en-US" dirty="0" err="1" smtClean="0">
                <a:solidFill>
                  <a:srgbClr val="FFFFFF"/>
                </a:solidFill>
                <a:latin typeface="Courier New" panose="02070309020205020404" pitchFamily="49" charset="0"/>
              </a:rPr>
              <a:t>mylist</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'banana‘</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mylist</a:t>
            </a:r>
            <a:endParaRPr lang="en-US" dirty="0" smtClean="0">
              <a:solidFill>
                <a:srgbClr val="FFFFFF"/>
              </a:solidFill>
              <a:latin typeface="Courier New" panose="02070309020205020404" pitchFamily="49" charset="0"/>
            </a:endParaRPr>
          </a:p>
          <a:p>
            <a:r>
              <a:rPr lang="en-US" dirty="0" err="1" smtClean="0">
                <a:solidFill>
                  <a:srgbClr val="FFFFFF"/>
                </a:solidFill>
                <a:latin typeface="Courier New" panose="02070309020205020404" pitchFamily="49" charset="0"/>
              </a:rPr>
              <a:t>mylist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'item1'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'item2'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'item3'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'item4</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mylist</a:t>
            </a:r>
            <a:endParaRPr lang="en-US" dirty="0" smtClean="0">
              <a:solidFill>
                <a:srgbClr val="FFFFFF"/>
              </a:solidFill>
              <a:latin typeface="Courier New" panose="02070309020205020404" pitchFamily="49" charset="0"/>
            </a:endParaRPr>
          </a:p>
          <a:p>
            <a:r>
              <a:rPr lang="en-US" dirty="0" err="1">
                <a:solidFill>
                  <a:srgbClr val="FFFFFF"/>
                </a:solidFill>
                <a:latin typeface="Courier New" panose="02070309020205020404" pitchFamily="49" charset="0"/>
              </a:rPr>
              <a:t>m</a:t>
            </a:r>
            <a:r>
              <a:rPr lang="en-US" dirty="0" err="1" smtClean="0">
                <a:solidFill>
                  <a:srgbClr val="FFFFFF"/>
                </a:solidFill>
                <a:latin typeface="Courier New" panose="02070309020205020404" pitchFamily="49" charset="0"/>
              </a:rPr>
              <a:t>ylist.sort</a:t>
            </a:r>
            <a:r>
              <a:rPr lang="en-US" dirty="0" smtClean="0">
                <a:solidFill>
                  <a:srgbClr val="FFFFFF"/>
                </a:solidFill>
                <a:latin typeface="Courier New" panose="02070309020205020404" pitchFamily="49" charset="0"/>
              </a:rPr>
              <a:t>()</a:t>
            </a: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mylist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mylist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pop</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dirty="0" err="1" smtClean="0">
                <a:solidFill>
                  <a:srgbClr val="FFFFFF"/>
                </a:solidFill>
                <a:latin typeface="Courier New" panose="02070309020205020404" pitchFamily="49" charset="0"/>
              </a:rPr>
              <a:t>mynewlist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x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5</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mynewlist</a:t>
            </a:r>
            <a:endParaRPr lang="en-US" dirty="0">
              <a:effectLst/>
            </a:endParaRPr>
          </a:p>
        </p:txBody>
      </p:sp>
      <p:cxnSp>
        <p:nvCxnSpPr>
          <p:cNvPr id="7" name="Straight Connector 6"/>
          <p:cNvCxnSpPr/>
          <p:nvPr/>
        </p:nvCxnSpPr>
        <p:spPr>
          <a:xfrm>
            <a:off x="4644735" y="5016335"/>
            <a:ext cx="7294419"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572000" y="5078681"/>
            <a:ext cx="6096000" cy="1569660"/>
          </a:xfrm>
          <a:prstGeom prst="rect">
            <a:avLst/>
          </a:prstGeom>
        </p:spPr>
        <p:txBody>
          <a:bodyPr>
            <a:spAutoFit/>
          </a:bodyPr>
          <a:lstStyle/>
          <a:p>
            <a:r>
              <a:rPr lang="en-US" sz="1600" dirty="0"/>
              <a:t>[42, 'apple', </a:t>
            </a:r>
            <a:r>
              <a:rPr lang="en-US" sz="1600" dirty="0" err="1"/>
              <a:t>u'unicode</a:t>
            </a:r>
            <a:r>
              <a:rPr lang="en-US" sz="1600" dirty="0"/>
              <a:t> apple', 5234656]</a:t>
            </a:r>
          </a:p>
          <a:p>
            <a:r>
              <a:rPr lang="en-US" sz="1600" dirty="0"/>
              <a:t>[42, 'apple', 'banana', 5234656]</a:t>
            </a:r>
          </a:p>
          <a:p>
            <a:r>
              <a:rPr lang="en-US" sz="1600" dirty="0"/>
              <a:t>[42, 'apple', 'banana', [['item1', 'item2'], ['item3', 'item4']]]</a:t>
            </a:r>
          </a:p>
          <a:p>
            <a:r>
              <a:rPr lang="en-US" sz="1600" dirty="0"/>
              <a:t>[42, [['item1', 'item2'], ['item3', 'item4']], 'apple', 'banana']</a:t>
            </a:r>
          </a:p>
          <a:p>
            <a:r>
              <a:rPr lang="en-US" sz="1600" dirty="0"/>
              <a:t>banana</a:t>
            </a:r>
          </a:p>
          <a:p>
            <a:r>
              <a:rPr lang="en-US" sz="1600" dirty="0"/>
              <a:t>[0, 1, 2, 3, 4]</a:t>
            </a:r>
          </a:p>
        </p:txBody>
      </p:sp>
    </p:spTree>
    <p:extLst>
      <p:ext uri="{BB962C8B-B14F-4D97-AF65-F5344CB8AC3E}">
        <p14:creationId xmlns:p14="http://schemas.microsoft.com/office/powerpoint/2010/main" val="363924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Python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Development started in the 1980’s by Guido van Rossum.</a:t>
            </a:r>
          </a:p>
          <a:p>
            <a:pPr lvl="1">
              <a:buFont typeface="Arial" panose="020B0604020202020204" pitchFamily="34" charset="0"/>
              <a:buChar char="•"/>
            </a:pPr>
            <a:r>
              <a:rPr lang="en-US" dirty="0"/>
              <a:t> </a:t>
            </a:r>
            <a:r>
              <a:rPr lang="en-US" dirty="0" smtClean="0"/>
              <a:t>Only became popular in the last decade or so. </a:t>
            </a:r>
          </a:p>
          <a:p>
            <a:pPr>
              <a:buFont typeface="Arial" panose="020B0604020202020204" pitchFamily="34" charset="0"/>
              <a:buChar char="•"/>
            </a:pPr>
            <a:r>
              <a:rPr lang="en-US" dirty="0"/>
              <a:t> </a:t>
            </a:r>
            <a:r>
              <a:rPr lang="en-US" dirty="0" smtClean="0"/>
              <a:t>Python 2.x currently dominates, but Python 3.x is the future of Python.</a:t>
            </a:r>
          </a:p>
          <a:p>
            <a:pPr>
              <a:buFont typeface="Arial" panose="020B0604020202020204" pitchFamily="34" charset="0"/>
              <a:buChar char="•"/>
            </a:pPr>
            <a:r>
              <a:rPr lang="en-US" dirty="0"/>
              <a:t> </a:t>
            </a:r>
            <a:r>
              <a:rPr lang="en-US" dirty="0" smtClean="0"/>
              <a:t>Interpreted, very-high-level programming language.</a:t>
            </a:r>
          </a:p>
          <a:p>
            <a:pPr>
              <a:buFont typeface="Arial" panose="020B0604020202020204" pitchFamily="34" charset="0"/>
              <a:buChar char="•"/>
            </a:pPr>
            <a:r>
              <a:rPr lang="en-US" dirty="0" smtClean="0"/>
              <a:t> </a:t>
            </a:r>
            <a:r>
              <a:rPr lang="en-US" dirty="0"/>
              <a:t>S</a:t>
            </a:r>
            <a:r>
              <a:rPr lang="en-US" dirty="0" smtClean="0"/>
              <a:t>upports a multitude of programming paradigms.</a:t>
            </a:r>
          </a:p>
          <a:p>
            <a:pPr lvl="1">
              <a:buFont typeface="Arial" panose="020B0604020202020204" pitchFamily="34" charset="0"/>
              <a:buChar char="•"/>
            </a:pPr>
            <a:r>
              <a:rPr lang="en-US" dirty="0"/>
              <a:t> </a:t>
            </a:r>
            <a:r>
              <a:rPr lang="en-US" dirty="0" smtClean="0"/>
              <a:t>OOP, functional, procedural, logic, structured, etc.</a:t>
            </a:r>
          </a:p>
          <a:p>
            <a:pPr>
              <a:buFont typeface="Arial" panose="020B0604020202020204" pitchFamily="34" charset="0"/>
              <a:buChar char="•"/>
            </a:pPr>
            <a:r>
              <a:rPr lang="en-US" dirty="0" smtClean="0"/>
              <a:t> General purpose. </a:t>
            </a:r>
          </a:p>
          <a:p>
            <a:pPr lvl="1">
              <a:buFont typeface="Arial" panose="020B0604020202020204" pitchFamily="34" charset="0"/>
              <a:buChar char="•"/>
            </a:pPr>
            <a:r>
              <a:rPr lang="en-US" dirty="0"/>
              <a:t> </a:t>
            </a:r>
            <a:r>
              <a:rPr lang="en-US" dirty="0" smtClean="0"/>
              <a:t>Very comprehensive standard library includes numeric modules, crypto services, OS interfaces, networking modules, GUI support, development tools, etc.  </a:t>
            </a:r>
            <a:endParaRPr lang="en-US" dirty="0"/>
          </a:p>
        </p:txBody>
      </p:sp>
    </p:spTree>
    <p:extLst>
      <p:ext uri="{BB962C8B-B14F-4D97-AF65-F5344CB8AC3E}">
        <p14:creationId xmlns:p14="http://schemas.microsoft.com/office/powerpoint/2010/main" val="3909376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data types</a:t>
            </a:r>
            <a:endParaRPr lang="en-US" dirty="0"/>
          </a:p>
        </p:txBody>
      </p:sp>
      <p:sp>
        <p:nvSpPr>
          <p:cNvPr id="3" name="Content Placeholder 2"/>
          <p:cNvSpPr>
            <a:spLocks noGrp="1"/>
          </p:cNvSpPr>
          <p:nvPr>
            <p:ph idx="1"/>
          </p:nvPr>
        </p:nvSpPr>
        <p:spPr>
          <a:xfrm>
            <a:off x="616356" y="2183686"/>
            <a:ext cx="3618210" cy="4518450"/>
          </a:xfrm>
        </p:spPr>
        <p:txBody>
          <a:bodyPr>
            <a:normAutofit/>
          </a:bodyPr>
          <a:lstStyle/>
          <a:p>
            <a:pPr>
              <a:buFont typeface="Arial" panose="020B0604020202020204" pitchFamily="34" charset="0"/>
              <a:buChar char="•"/>
            </a:pPr>
            <a:r>
              <a:rPr lang="en-US" dirty="0" smtClean="0"/>
              <a:t> Sequence</a:t>
            </a:r>
          </a:p>
          <a:p>
            <a:pPr lvl="1">
              <a:buFont typeface="Arial" panose="020B0604020202020204" pitchFamily="34" charset="0"/>
              <a:buChar char="•"/>
            </a:pPr>
            <a:r>
              <a:rPr lang="en-US" dirty="0"/>
              <a:t> </a:t>
            </a:r>
            <a:r>
              <a:rPr lang="en-US" b="1" dirty="0" err="1" smtClean="0"/>
              <a:t>str</a:t>
            </a:r>
            <a:r>
              <a:rPr lang="en-US" dirty="0" smtClean="0"/>
              <a:t>: string,</a:t>
            </a:r>
            <a:r>
              <a:rPr lang="en-US" dirty="0"/>
              <a:t> represented as a sequence of 8-bit characters in Python </a:t>
            </a:r>
            <a:r>
              <a:rPr lang="en-US" dirty="0" smtClean="0"/>
              <a:t>2.x. </a:t>
            </a:r>
          </a:p>
          <a:p>
            <a:pPr lvl="1">
              <a:buFont typeface="Arial" panose="020B0604020202020204" pitchFamily="34" charset="0"/>
              <a:buChar char="•"/>
            </a:pPr>
            <a:r>
              <a:rPr lang="en-US" b="1" dirty="0" err="1" smtClean="0"/>
              <a:t>unicode</a:t>
            </a:r>
            <a:r>
              <a:rPr lang="en-US" dirty="0" smtClean="0"/>
              <a:t>: </a:t>
            </a:r>
            <a:r>
              <a:rPr lang="en-US" dirty="0"/>
              <a:t>stores an abstract sequence of </a:t>
            </a:r>
            <a:r>
              <a:rPr lang="en-US" dirty="0">
                <a:hlinkClick r:id="rId2"/>
              </a:rPr>
              <a:t>code points</a:t>
            </a:r>
            <a:r>
              <a:rPr lang="en-US" dirty="0"/>
              <a:t>.</a:t>
            </a:r>
            <a:endParaRPr lang="en-US" dirty="0" smtClean="0"/>
          </a:p>
          <a:p>
            <a:pPr lvl="1">
              <a:buFont typeface="Arial" panose="020B0604020202020204" pitchFamily="34" charset="0"/>
              <a:buChar char="•"/>
            </a:pPr>
            <a:r>
              <a:rPr lang="en-US" dirty="0"/>
              <a:t> </a:t>
            </a:r>
            <a:r>
              <a:rPr lang="en-US" b="1" dirty="0" smtClean="0"/>
              <a:t>list</a:t>
            </a:r>
            <a:r>
              <a:rPr lang="en-US" dirty="0" smtClean="0"/>
              <a:t>: a compound, mutable data type that can hold items of varying types. </a:t>
            </a:r>
          </a:p>
          <a:p>
            <a:pPr lvl="1">
              <a:buFont typeface="Arial" panose="020B0604020202020204" pitchFamily="34" charset="0"/>
              <a:buChar char="•"/>
            </a:pPr>
            <a:r>
              <a:rPr lang="en-US" dirty="0"/>
              <a:t> </a:t>
            </a:r>
            <a:r>
              <a:rPr lang="en-US" b="1" dirty="0" smtClean="0"/>
              <a:t>tuple</a:t>
            </a:r>
            <a:r>
              <a:rPr lang="en-US" dirty="0" smtClean="0"/>
              <a:t>: a compound, immutable data type that can hold items of varying types. Comma separated items surrounded by parentheses. </a:t>
            </a:r>
          </a:p>
          <a:p>
            <a:pPr lvl="1">
              <a:buFont typeface="Arial" panose="020B0604020202020204" pitchFamily="34" charset="0"/>
              <a:buChar char="•"/>
            </a:pPr>
            <a:r>
              <a:rPr lang="en-US" dirty="0" smtClean="0"/>
              <a:t> a few more – we’ll cover them later.</a:t>
            </a:r>
          </a:p>
          <a:p>
            <a:pPr marL="0" indent="0">
              <a:buNone/>
            </a:pPr>
            <a:endParaRPr lang="en-US" dirty="0" smtClean="0"/>
          </a:p>
        </p:txBody>
      </p:sp>
      <p:sp>
        <p:nvSpPr>
          <p:cNvPr id="4" name="TextBox 3"/>
          <p:cNvSpPr txBox="1"/>
          <p:nvPr/>
        </p:nvSpPr>
        <p:spPr>
          <a:xfrm>
            <a:off x="4089093" y="1950206"/>
            <a:ext cx="7927170" cy="4278094"/>
          </a:xfrm>
          <a:prstGeom prst="rect">
            <a:avLst/>
          </a:prstGeom>
          <a:solidFill>
            <a:schemeClr val="bg1"/>
          </a:solidFill>
        </p:spPr>
        <p:txBody>
          <a:bodyPr wrap="none" rtlCol="0">
            <a:spAutoFit/>
          </a:bodyPr>
          <a:lstStyle/>
          <a:p>
            <a:r>
              <a:rPr lang="en-US" sz="1600" dirty="0" smtClean="0">
                <a:latin typeface="Consolas" panose="020B0609020204030204" pitchFamily="49" charset="0"/>
                <a:cs typeface="Consolas" panose="020B0609020204030204" pitchFamily="49" charset="0"/>
              </a:rPr>
              <a:t>$ python</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a:t>
            </a:r>
            <a:r>
              <a:rPr lang="en-US" sz="1600" dirty="0" err="1">
                <a:latin typeface="Consolas" panose="020B0609020204030204" pitchFamily="49" charset="0"/>
                <a:cs typeface="Consolas" panose="020B0609020204030204" pitchFamily="49" charset="0"/>
              </a:rPr>
              <a:t>mylist</a:t>
            </a:r>
            <a:r>
              <a:rPr lang="en-US" sz="1600" dirty="0">
                <a:latin typeface="Consolas" panose="020B0609020204030204" pitchFamily="49" charset="0"/>
                <a:cs typeface="Consolas" panose="020B0609020204030204" pitchFamily="49" charset="0"/>
              </a:rPr>
              <a:t> = ["spam", "eggs", "toast</a:t>
            </a:r>
            <a:r>
              <a:rPr lang="en-US" sz="1600" dirty="0" smtClean="0">
                <a:latin typeface="Consolas" panose="020B0609020204030204" pitchFamily="49" charset="0"/>
                <a:cs typeface="Consolas" panose="020B0609020204030204" pitchFamily="49" charset="0"/>
              </a:rPr>
              <a:t>"] # List of strings!</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"eggs" in </a:t>
            </a:r>
            <a:r>
              <a:rPr lang="en-US" sz="1600" dirty="0" err="1">
                <a:latin typeface="Consolas" panose="020B0609020204030204" pitchFamily="49" charset="0"/>
                <a:cs typeface="Consolas" panose="020B0609020204030204" pitchFamily="49" charset="0"/>
              </a:rPr>
              <a:t>mylist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True</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mylist</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3</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a:t>
            </a:r>
            <a:r>
              <a:rPr lang="en-US" sz="1600" dirty="0" err="1">
                <a:latin typeface="Consolas" panose="020B0609020204030204" pitchFamily="49" charset="0"/>
                <a:cs typeface="Consolas" panose="020B0609020204030204" pitchFamily="49" charset="0"/>
              </a:rPr>
              <a:t>mynewlist</a:t>
            </a:r>
            <a:r>
              <a:rPr lang="en-US" sz="1600" dirty="0">
                <a:latin typeface="Consolas" panose="020B0609020204030204" pitchFamily="49" charset="0"/>
                <a:cs typeface="Consolas" panose="020B0609020204030204" pitchFamily="49" charset="0"/>
              </a:rPr>
              <a:t> = ["coffee", "tea"]</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a:t>
            </a:r>
            <a:r>
              <a:rPr lang="en-US" sz="1600" dirty="0" err="1">
                <a:latin typeface="Consolas" panose="020B0609020204030204" pitchFamily="49" charset="0"/>
                <a:cs typeface="Consolas" panose="020B0609020204030204" pitchFamily="49" charset="0"/>
              </a:rPr>
              <a:t>mylist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mynewlist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['spam', 'eggs', 'toast', 'coffee', 'tea']</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a:t>
            </a:r>
            <a:r>
              <a:rPr lang="en-US" sz="1600" dirty="0" err="1">
                <a:latin typeface="Consolas" panose="020B0609020204030204" pitchFamily="49" charset="0"/>
                <a:cs typeface="Consolas" panose="020B0609020204030204" pitchFamily="49" charset="0"/>
              </a:rPr>
              <a:t>mytuple</a:t>
            </a:r>
            <a:r>
              <a:rPr lang="en-US" sz="1600" dirty="0">
                <a:latin typeface="Consolas" panose="020B0609020204030204" pitchFamily="49" charset="0"/>
                <a:cs typeface="Consolas" panose="020B0609020204030204" pitchFamily="49" charset="0"/>
              </a:rPr>
              <a:t> = tuple(</a:t>
            </a:r>
            <a:r>
              <a:rPr lang="en-US" sz="1600" dirty="0" err="1">
                <a:latin typeface="Consolas" panose="020B0609020204030204" pitchFamily="49" charset="0"/>
                <a:cs typeface="Consolas" panose="020B0609020204030204" pitchFamily="49" charset="0"/>
              </a:rPr>
              <a:t>mynewlist</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a:t>
            </a:r>
            <a:r>
              <a:rPr lang="en-US" sz="1600" dirty="0" err="1">
                <a:latin typeface="Consolas" panose="020B0609020204030204" pitchFamily="49" charset="0"/>
                <a:cs typeface="Consolas" panose="020B0609020204030204" pitchFamily="49" charset="0"/>
              </a:rPr>
              <a:t>mytuple</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('coffee', 'tea')</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a:t>
            </a:r>
            <a:r>
              <a:rPr lang="en-US" sz="1600" dirty="0" err="1">
                <a:latin typeface="Consolas" panose="020B0609020204030204" pitchFamily="49" charset="0"/>
                <a:cs typeface="Consolas" panose="020B0609020204030204" pitchFamily="49" charset="0"/>
              </a:rPr>
              <a:t>mytuple.index</a:t>
            </a:r>
            <a:r>
              <a:rPr lang="en-US" sz="1600" dirty="0">
                <a:latin typeface="Consolas" panose="020B0609020204030204" pitchFamily="49" charset="0"/>
                <a:cs typeface="Consolas" panose="020B0609020204030204" pitchFamily="49" charset="0"/>
              </a:rPr>
              <a:t>("tea")</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1</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a:t>
            </a:r>
            <a:r>
              <a:rPr lang="en-US" sz="1600" dirty="0" err="1">
                <a:latin typeface="Consolas" panose="020B0609020204030204" pitchFamily="49" charset="0"/>
                <a:cs typeface="Consolas" panose="020B0609020204030204" pitchFamily="49" charset="0"/>
              </a:rPr>
              <a:t>mylonglist</a:t>
            </a:r>
            <a:r>
              <a:rPr lang="en-US" sz="1600" dirty="0">
                <a:latin typeface="Consolas" panose="020B0609020204030204" pitchFamily="49" charset="0"/>
                <a:cs typeface="Consolas" panose="020B0609020204030204" pitchFamily="49" charset="0"/>
              </a:rPr>
              <a:t> = ['spam', 'eggs', 'toast', 'coffee', 'tea', 'banana']</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&gt;&gt;&gt; </a:t>
            </a:r>
            <a:r>
              <a:rPr lang="en-US" sz="1600" dirty="0" err="1">
                <a:latin typeface="Consolas" panose="020B0609020204030204" pitchFamily="49" charset="0"/>
                <a:cs typeface="Consolas" panose="020B0609020204030204" pitchFamily="49" charset="0"/>
              </a:rPr>
              <a:t>mylonglist</a:t>
            </a:r>
            <a:r>
              <a:rPr lang="en-US" sz="1600" dirty="0">
                <a:latin typeface="Consolas" panose="020B0609020204030204" pitchFamily="49" charset="0"/>
                <a:cs typeface="Consolas" panose="020B0609020204030204" pitchFamily="49" charset="0"/>
              </a:rPr>
              <a:t>[2:4]</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['toast', 'coffee']</a:t>
            </a:r>
          </a:p>
        </p:txBody>
      </p:sp>
    </p:spTree>
    <p:extLst>
      <p:ext uri="{BB962C8B-B14F-4D97-AF65-F5344CB8AC3E}">
        <p14:creationId xmlns:p14="http://schemas.microsoft.com/office/powerpoint/2010/main" val="4253457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sequence operations</a:t>
            </a:r>
            <a:endParaRPr lang="en-US" dirty="0"/>
          </a:p>
        </p:txBody>
      </p:sp>
      <p:sp>
        <p:nvSpPr>
          <p:cNvPr id="3" name="Content Placeholder 2"/>
          <p:cNvSpPr>
            <a:spLocks noGrp="1"/>
          </p:cNvSpPr>
          <p:nvPr>
            <p:ph idx="1"/>
          </p:nvPr>
        </p:nvSpPr>
        <p:spPr>
          <a:xfrm>
            <a:off x="1024129" y="2286000"/>
            <a:ext cx="2757040" cy="4023360"/>
          </a:xfrm>
        </p:spPr>
        <p:txBody>
          <a:bodyPr/>
          <a:lstStyle/>
          <a:p>
            <a:r>
              <a:rPr lang="en-US" dirty="0" smtClean="0"/>
              <a:t>All sequence data types support the following operations.</a:t>
            </a:r>
            <a:endParaRPr lang="en-US" dirty="0"/>
          </a:p>
        </p:txBody>
      </p:sp>
      <p:graphicFrame>
        <p:nvGraphicFramePr>
          <p:cNvPr id="4" name="Table 3"/>
          <p:cNvGraphicFramePr>
            <a:graphicFrameLocks noGrp="1"/>
          </p:cNvGraphicFramePr>
          <p:nvPr>
            <p:extLst/>
          </p:nvPr>
        </p:nvGraphicFramePr>
        <p:xfrm>
          <a:off x="4201298" y="1817267"/>
          <a:ext cx="7578161" cy="4754880"/>
        </p:xfrm>
        <a:graphic>
          <a:graphicData uri="http://schemas.openxmlformats.org/drawingml/2006/table">
            <a:tbl>
              <a:tblPr firstRow="1" bandRow="1">
                <a:tableStyleId>{5DA37D80-6434-44D0-A028-1B22A696006F}</a:tableStyleId>
              </a:tblPr>
              <a:tblGrid>
                <a:gridCol w="2866944"/>
                <a:gridCol w="4711217"/>
              </a:tblGrid>
              <a:tr h="314178">
                <a:tc>
                  <a:txBody>
                    <a:bodyPr/>
                    <a:lstStyle/>
                    <a:p>
                      <a:r>
                        <a:rPr lang="en-US" sz="1800" dirty="0" smtClean="0"/>
                        <a:t>Operation</a:t>
                      </a:r>
                      <a:endParaRPr lang="en-US" sz="1800" dirty="0"/>
                    </a:p>
                  </a:txBody>
                  <a:tcPr/>
                </a:tc>
                <a:tc>
                  <a:txBody>
                    <a:bodyPr/>
                    <a:lstStyle/>
                    <a:p>
                      <a:r>
                        <a:rPr lang="en-US" sz="1800" dirty="0" smtClean="0"/>
                        <a:t>Result</a:t>
                      </a:r>
                      <a:endParaRPr lang="en-US" sz="1800" dirty="0"/>
                    </a:p>
                  </a:txBody>
                  <a:tcPr/>
                </a:tc>
              </a:tr>
              <a:tr h="314178">
                <a:tc>
                  <a:txBody>
                    <a:bodyPr/>
                    <a:lstStyle/>
                    <a:p>
                      <a:r>
                        <a:rPr lang="en-US" sz="1800" dirty="0" smtClean="0"/>
                        <a:t>x</a:t>
                      </a:r>
                      <a:r>
                        <a:rPr lang="en-US" sz="1800" baseline="0" dirty="0" smtClean="0"/>
                        <a:t> in s</a:t>
                      </a:r>
                      <a:endParaRPr lang="en-US" sz="1800" dirty="0"/>
                    </a:p>
                  </a:txBody>
                  <a:tcPr/>
                </a:tc>
                <a:tc>
                  <a:txBody>
                    <a:bodyPr/>
                    <a:lstStyle/>
                    <a:p>
                      <a:r>
                        <a:rPr lang="en-US" sz="1800" dirty="0" smtClean="0"/>
                        <a:t>True if an item of s is equal to x, else False.</a:t>
                      </a:r>
                      <a:endParaRPr lang="en-US" sz="1800" dirty="0"/>
                    </a:p>
                  </a:txBody>
                  <a:tcPr/>
                </a:tc>
              </a:tr>
              <a:tr h="314178">
                <a:tc>
                  <a:txBody>
                    <a:bodyPr/>
                    <a:lstStyle/>
                    <a:p>
                      <a:r>
                        <a:rPr lang="en-US" sz="1800" dirty="0" smtClean="0"/>
                        <a:t>x not in s</a:t>
                      </a:r>
                      <a:endParaRPr lang="en-US" sz="1800" dirty="0"/>
                    </a:p>
                  </a:txBody>
                  <a:tcPr/>
                </a:tc>
                <a:tc>
                  <a:txBody>
                    <a:bodyPr/>
                    <a:lstStyle/>
                    <a:p>
                      <a:r>
                        <a:rPr lang="en-US" sz="1800" dirty="0" smtClean="0"/>
                        <a:t>False if an item of s is equal to x, else True.</a:t>
                      </a:r>
                      <a:endParaRPr lang="en-US" sz="1800" dirty="0"/>
                    </a:p>
                  </a:txBody>
                  <a:tcPr/>
                </a:tc>
              </a:tr>
              <a:tr h="314178">
                <a:tc>
                  <a:txBody>
                    <a:bodyPr/>
                    <a:lstStyle/>
                    <a:p>
                      <a:r>
                        <a:rPr lang="en-US" sz="1800" dirty="0" smtClean="0"/>
                        <a:t>s + t</a:t>
                      </a:r>
                      <a:endParaRPr lang="en-US" sz="1800" dirty="0"/>
                    </a:p>
                  </a:txBody>
                  <a:tcPr/>
                </a:tc>
                <a:tc>
                  <a:txBody>
                    <a:bodyPr/>
                    <a:lstStyle/>
                    <a:p>
                      <a:r>
                        <a:rPr lang="en-US" sz="1800" dirty="0" smtClean="0"/>
                        <a:t>The concatenation of s and t.</a:t>
                      </a:r>
                      <a:endParaRPr lang="en-US" sz="1800" dirty="0"/>
                    </a:p>
                  </a:txBody>
                  <a:tcPr/>
                </a:tc>
              </a:tr>
              <a:tr h="314178">
                <a:tc>
                  <a:txBody>
                    <a:bodyPr/>
                    <a:lstStyle/>
                    <a:p>
                      <a:r>
                        <a:rPr lang="en-US" sz="1800" dirty="0" smtClean="0"/>
                        <a:t>s * n, n * s</a:t>
                      </a:r>
                      <a:endParaRPr lang="en-US" sz="1800" dirty="0"/>
                    </a:p>
                  </a:txBody>
                  <a:tcPr/>
                </a:tc>
                <a:tc>
                  <a:txBody>
                    <a:bodyPr/>
                    <a:lstStyle/>
                    <a:p>
                      <a:r>
                        <a:rPr lang="en-US" sz="1800" dirty="0" smtClean="0"/>
                        <a:t>n shallow copies of s concatenated.</a:t>
                      </a:r>
                      <a:endParaRPr lang="en-US" sz="1800" dirty="0"/>
                    </a:p>
                  </a:txBody>
                  <a:tcPr/>
                </a:tc>
              </a:tr>
              <a:tr h="314178">
                <a:tc>
                  <a:txBody>
                    <a:bodyPr/>
                    <a:lstStyle/>
                    <a:p>
                      <a:r>
                        <a:rPr lang="en-US" sz="1800" dirty="0" smtClean="0"/>
                        <a:t>s[</a:t>
                      </a:r>
                      <a:r>
                        <a:rPr lang="en-US" sz="1800" dirty="0" err="1" smtClean="0"/>
                        <a:t>i</a:t>
                      </a:r>
                      <a:r>
                        <a:rPr lang="en-US" sz="1800" dirty="0" smtClean="0"/>
                        <a:t>]</a:t>
                      </a:r>
                      <a:endParaRPr lang="en-US" sz="1800" dirty="0"/>
                    </a:p>
                  </a:txBody>
                  <a:tcPr/>
                </a:tc>
                <a:tc>
                  <a:txBody>
                    <a:bodyPr/>
                    <a:lstStyle/>
                    <a:p>
                      <a:r>
                        <a:rPr lang="en-US" sz="1800" dirty="0" err="1" smtClean="0"/>
                        <a:t>ith</a:t>
                      </a:r>
                      <a:r>
                        <a:rPr lang="en-US" sz="1800" dirty="0" smtClean="0"/>
                        <a:t> item of s, origin 0.</a:t>
                      </a:r>
                      <a:endParaRPr lang="en-US" sz="1800" dirty="0"/>
                    </a:p>
                  </a:txBody>
                  <a:tcPr/>
                </a:tc>
              </a:tr>
              <a:tr h="314178">
                <a:tc>
                  <a:txBody>
                    <a:bodyPr/>
                    <a:lstStyle/>
                    <a:p>
                      <a:r>
                        <a:rPr lang="en-US" sz="1800" dirty="0" smtClean="0"/>
                        <a:t>s[</a:t>
                      </a:r>
                      <a:r>
                        <a:rPr lang="en-US" sz="1800" dirty="0" err="1" smtClean="0"/>
                        <a:t>i:j</a:t>
                      </a:r>
                      <a:r>
                        <a:rPr lang="en-US" sz="1800" dirty="0" smtClean="0"/>
                        <a:t>]</a:t>
                      </a:r>
                      <a:endParaRPr lang="en-US" sz="1800" dirty="0"/>
                    </a:p>
                  </a:txBody>
                  <a:tcPr/>
                </a:tc>
                <a:tc>
                  <a:txBody>
                    <a:bodyPr/>
                    <a:lstStyle/>
                    <a:p>
                      <a:r>
                        <a:rPr lang="en-US" sz="1800" dirty="0" smtClean="0"/>
                        <a:t>Slice of s from </a:t>
                      </a:r>
                      <a:r>
                        <a:rPr lang="en-US" sz="1800" dirty="0" err="1" smtClean="0"/>
                        <a:t>i</a:t>
                      </a:r>
                      <a:r>
                        <a:rPr lang="en-US" sz="1800" dirty="0" smtClean="0"/>
                        <a:t> to j.</a:t>
                      </a:r>
                      <a:endParaRPr lang="en-US" sz="1800" dirty="0"/>
                    </a:p>
                  </a:txBody>
                  <a:tcPr/>
                </a:tc>
              </a:tr>
              <a:tr h="314178">
                <a:tc>
                  <a:txBody>
                    <a:bodyPr/>
                    <a:lstStyle/>
                    <a:p>
                      <a:r>
                        <a:rPr lang="en-US" sz="1800" dirty="0" smtClean="0"/>
                        <a:t>s[</a:t>
                      </a:r>
                      <a:r>
                        <a:rPr lang="en-US" sz="1800" dirty="0" err="1" smtClean="0"/>
                        <a:t>i:j:k</a:t>
                      </a:r>
                      <a:r>
                        <a:rPr lang="en-US" sz="1800" dirty="0" smtClean="0"/>
                        <a:t>]</a:t>
                      </a:r>
                      <a:endParaRPr lang="en-US" sz="1800" dirty="0"/>
                    </a:p>
                  </a:txBody>
                  <a:tcPr/>
                </a:tc>
                <a:tc>
                  <a:txBody>
                    <a:bodyPr/>
                    <a:lstStyle/>
                    <a:p>
                      <a:r>
                        <a:rPr lang="en-US" sz="1800" dirty="0" smtClean="0"/>
                        <a:t>Slice of s from </a:t>
                      </a:r>
                      <a:r>
                        <a:rPr lang="en-US" sz="1800" dirty="0" err="1" smtClean="0"/>
                        <a:t>i</a:t>
                      </a:r>
                      <a:r>
                        <a:rPr lang="en-US" sz="1800" dirty="0" smtClean="0"/>
                        <a:t> to j with step k.</a:t>
                      </a:r>
                      <a:endParaRPr lang="en-US" sz="1800" dirty="0"/>
                    </a:p>
                  </a:txBody>
                  <a:tcPr/>
                </a:tc>
              </a:tr>
              <a:tr h="314178">
                <a:tc>
                  <a:txBody>
                    <a:bodyPr/>
                    <a:lstStyle/>
                    <a:p>
                      <a:r>
                        <a:rPr lang="en-US" sz="1800" dirty="0" err="1" smtClean="0"/>
                        <a:t>len</a:t>
                      </a:r>
                      <a:r>
                        <a:rPr lang="en-US" sz="1800" dirty="0" smtClean="0"/>
                        <a:t>(s)</a:t>
                      </a:r>
                      <a:endParaRPr lang="en-US" sz="1800" dirty="0"/>
                    </a:p>
                  </a:txBody>
                  <a:tcPr/>
                </a:tc>
                <a:tc>
                  <a:txBody>
                    <a:bodyPr/>
                    <a:lstStyle/>
                    <a:p>
                      <a:r>
                        <a:rPr lang="en-US" sz="1800" dirty="0" smtClean="0"/>
                        <a:t>Length of s.</a:t>
                      </a:r>
                      <a:endParaRPr lang="en-US" sz="1800" dirty="0"/>
                    </a:p>
                  </a:txBody>
                  <a:tcPr/>
                </a:tc>
              </a:tr>
              <a:tr h="314178">
                <a:tc>
                  <a:txBody>
                    <a:bodyPr/>
                    <a:lstStyle/>
                    <a:p>
                      <a:r>
                        <a:rPr lang="en-US" sz="1800" dirty="0" smtClean="0"/>
                        <a:t>min(s)</a:t>
                      </a:r>
                      <a:endParaRPr lang="en-US" sz="1800" dirty="0"/>
                    </a:p>
                  </a:txBody>
                  <a:tcPr/>
                </a:tc>
                <a:tc>
                  <a:txBody>
                    <a:bodyPr/>
                    <a:lstStyle/>
                    <a:p>
                      <a:r>
                        <a:rPr lang="en-US" sz="1800" dirty="0" smtClean="0"/>
                        <a:t>Smallest item of s.</a:t>
                      </a:r>
                      <a:endParaRPr lang="en-US" sz="1800" dirty="0"/>
                    </a:p>
                  </a:txBody>
                  <a:tcPr/>
                </a:tc>
              </a:tr>
              <a:tr h="314178">
                <a:tc>
                  <a:txBody>
                    <a:bodyPr/>
                    <a:lstStyle/>
                    <a:p>
                      <a:r>
                        <a:rPr lang="en-US" sz="1800" dirty="0" smtClean="0"/>
                        <a:t>max(s)</a:t>
                      </a:r>
                      <a:endParaRPr lang="en-US" sz="1800" dirty="0"/>
                    </a:p>
                  </a:txBody>
                  <a:tcPr/>
                </a:tc>
                <a:tc>
                  <a:txBody>
                    <a:bodyPr/>
                    <a:lstStyle/>
                    <a:p>
                      <a:r>
                        <a:rPr lang="en-US" sz="1800" dirty="0" smtClean="0"/>
                        <a:t>Largest item of s.</a:t>
                      </a:r>
                      <a:endParaRPr lang="en-US" sz="1800" dirty="0"/>
                    </a:p>
                  </a:txBody>
                  <a:tcPr/>
                </a:tc>
              </a:tr>
              <a:tr h="314178">
                <a:tc>
                  <a:txBody>
                    <a:bodyPr/>
                    <a:lstStyle/>
                    <a:p>
                      <a:r>
                        <a:rPr lang="en-US" sz="1800" dirty="0" err="1" smtClean="0"/>
                        <a:t>s.index</a:t>
                      </a:r>
                      <a:r>
                        <a:rPr lang="en-US" sz="1800" dirty="0" smtClean="0"/>
                        <a:t>(x)</a:t>
                      </a:r>
                      <a:endParaRPr lang="en-US" sz="1800" dirty="0"/>
                    </a:p>
                  </a:txBody>
                  <a:tcPr/>
                </a:tc>
                <a:tc>
                  <a:txBody>
                    <a:bodyPr/>
                    <a:lstStyle/>
                    <a:p>
                      <a:r>
                        <a:rPr lang="en-US" sz="1800" dirty="0" smtClean="0"/>
                        <a:t>Index of the first occurrence of x in s.</a:t>
                      </a:r>
                      <a:endParaRPr lang="en-US" sz="1800" dirty="0"/>
                    </a:p>
                  </a:txBody>
                  <a:tcPr/>
                </a:tc>
              </a:tr>
              <a:tr h="314178">
                <a:tc>
                  <a:txBody>
                    <a:bodyPr/>
                    <a:lstStyle/>
                    <a:p>
                      <a:r>
                        <a:rPr lang="en-US" sz="1800" dirty="0" err="1" smtClean="0"/>
                        <a:t>s.count</a:t>
                      </a:r>
                      <a:r>
                        <a:rPr lang="en-US" sz="1800" dirty="0" smtClean="0"/>
                        <a:t>(x)</a:t>
                      </a:r>
                      <a:endParaRPr lang="en-US" sz="1800" dirty="0"/>
                    </a:p>
                  </a:txBody>
                  <a:tcPr/>
                </a:tc>
                <a:tc>
                  <a:txBody>
                    <a:bodyPr/>
                    <a:lstStyle/>
                    <a:p>
                      <a:r>
                        <a:rPr lang="en-US" sz="1800" dirty="0" smtClean="0"/>
                        <a:t>Total number of occurrences of x in s.</a:t>
                      </a:r>
                      <a:endParaRPr lang="en-US" sz="1800" dirty="0"/>
                    </a:p>
                  </a:txBody>
                  <a:tcPr/>
                </a:tc>
              </a:tr>
            </a:tbl>
          </a:graphicData>
        </a:graphic>
      </p:graphicFrame>
    </p:spTree>
    <p:extLst>
      <p:ext uri="{BB962C8B-B14F-4D97-AF65-F5344CB8AC3E}">
        <p14:creationId xmlns:p14="http://schemas.microsoft.com/office/powerpoint/2010/main" val="910045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sequence operations</a:t>
            </a:r>
            <a:endParaRPr lang="en-US" dirty="0"/>
          </a:p>
        </p:txBody>
      </p:sp>
      <p:sp>
        <p:nvSpPr>
          <p:cNvPr id="3" name="Content Placeholder 2"/>
          <p:cNvSpPr>
            <a:spLocks noGrp="1"/>
          </p:cNvSpPr>
          <p:nvPr>
            <p:ph idx="1"/>
          </p:nvPr>
        </p:nvSpPr>
        <p:spPr>
          <a:xfrm>
            <a:off x="1024128" y="2286000"/>
            <a:ext cx="4227493" cy="4023360"/>
          </a:xfrm>
        </p:spPr>
        <p:txBody>
          <a:bodyPr/>
          <a:lstStyle/>
          <a:p>
            <a:r>
              <a:rPr lang="en-US" dirty="0" smtClean="0"/>
              <a:t>Mutable sequence types further support the following operations. </a:t>
            </a:r>
            <a:endParaRPr lang="en-US" dirty="0"/>
          </a:p>
        </p:txBody>
      </p:sp>
      <p:graphicFrame>
        <p:nvGraphicFramePr>
          <p:cNvPr id="4" name="Table 3"/>
          <p:cNvGraphicFramePr>
            <a:graphicFrameLocks noGrp="1"/>
          </p:cNvGraphicFramePr>
          <p:nvPr>
            <p:extLst/>
          </p:nvPr>
        </p:nvGraphicFramePr>
        <p:xfrm>
          <a:off x="2656703" y="3556275"/>
          <a:ext cx="8461559" cy="2560320"/>
        </p:xfrm>
        <a:graphic>
          <a:graphicData uri="http://schemas.openxmlformats.org/drawingml/2006/table">
            <a:tbl>
              <a:tblPr firstRow="1" bandRow="1">
                <a:tableStyleId>{5DA37D80-6434-44D0-A028-1B22A696006F}</a:tableStyleId>
              </a:tblPr>
              <a:tblGrid>
                <a:gridCol w="2619632"/>
                <a:gridCol w="5841927"/>
              </a:tblGrid>
              <a:tr h="271852">
                <a:tc>
                  <a:txBody>
                    <a:bodyPr/>
                    <a:lstStyle/>
                    <a:p>
                      <a:r>
                        <a:rPr lang="en-US" sz="1800" dirty="0" smtClean="0"/>
                        <a:t>Operation</a:t>
                      </a:r>
                      <a:endParaRPr lang="en-US" sz="1800" dirty="0"/>
                    </a:p>
                  </a:txBody>
                  <a:tcPr/>
                </a:tc>
                <a:tc>
                  <a:txBody>
                    <a:bodyPr/>
                    <a:lstStyle/>
                    <a:p>
                      <a:r>
                        <a:rPr lang="en-US" sz="1800" dirty="0" smtClean="0"/>
                        <a:t>Result</a:t>
                      </a:r>
                      <a:endParaRPr lang="en-US" sz="1800" dirty="0"/>
                    </a:p>
                  </a:txBody>
                  <a:tcPr/>
                </a:tc>
              </a:tr>
              <a:tr h="271852">
                <a:tc>
                  <a:txBody>
                    <a:bodyPr/>
                    <a:lstStyle/>
                    <a:p>
                      <a:r>
                        <a:rPr lang="en-US" sz="1800" kern="1200" dirty="0" smtClean="0">
                          <a:effectLst/>
                        </a:rPr>
                        <a:t>s[</a:t>
                      </a:r>
                      <a:r>
                        <a:rPr lang="en-US" sz="1800" kern="1200" dirty="0" err="1" smtClean="0">
                          <a:effectLst/>
                        </a:rPr>
                        <a:t>i</a:t>
                      </a:r>
                      <a:r>
                        <a:rPr lang="en-US" sz="1800" kern="1200" dirty="0" smtClean="0">
                          <a:effectLst/>
                        </a:rPr>
                        <a:t>] = x</a:t>
                      </a:r>
                      <a:endParaRPr lang="en-US" sz="1800" dirty="0"/>
                    </a:p>
                  </a:txBody>
                  <a:tcPr/>
                </a:tc>
                <a:tc>
                  <a:txBody>
                    <a:bodyPr/>
                    <a:lstStyle/>
                    <a:p>
                      <a:r>
                        <a:rPr lang="en-US" sz="1800" kern="1200" dirty="0" smtClean="0">
                          <a:effectLst/>
                        </a:rPr>
                        <a:t>Item </a:t>
                      </a:r>
                      <a:r>
                        <a:rPr lang="en-US" sz="1800" kern="1200" dirty="0" err="1" smtClean="0">
                          <a:effectLst/>
                        </a:rPr>
                        <a:t>i</a:t>
                      </a:r>
                      <a:r>
                        <a:rPr lang="en-US" sz="1800" kern="1200" dirty="0" smtClean="0">
                          <a:effectLst/>
                        </a:rPr>
                        <a:t> of s is replaced by x.</a:t>
                      </a:r>
                      <a:endParaRPr lang="en-US" sz="1800" dirty="0"/>
                    </a:p>
                  </a:txBody>
                  <a:tcPr/>
                </a:tc>
              </a:tr>
              <a:tr h="335160">
                <a:tc>
                  <a:txBody>
                    <a:bodyPr/>
                    <a:lstStyle/>
                    <a:p>
                      <a:r>
                        <a:rPr lang="en-US" sz="1800" kern="1200" dirty="0" smtClean="0">
                          <a:effectLst/>
                        </a:rPr>
                        <a:t>s[</a:t>
                      </a:r>
                      <a:r>
                        <a:rPr lang="en-US" sz="1800" kern="1200" dirty="0" err="1" smtClean="0">
                          <a:effectLst/>
                        </a:rPr>
                        <a:t>i:j</a:t>
                      </a:r>
                      <a:r>
                        <a:rPr lang="en-US" sz="1800" kern="1200" dirty="0" smtClean="0">
                          <a:effectLst/>
                        </a:rPr>
                        <a:t>] = t</a:t>
                      </a:r>
                      <a:endParaRPr lang="en-US" sz="1800" dirty="0"/>
                    </a:p>
                  </a:txBody>
                  <a:tcPr/>
                </a:tc>
                <a:tc>
                  <a:txBody>
                    <a:bodyPr/>
                    <a:lstStyle/>
                    <a:p>
                      <a:r>
                        <a:rPr lang="en-US" sz="1800" dirty="0" smtClean="0"/>
                        <a:t>Slice of s from </a:t>
                      </a:r>
                      <a:r>
                        <a:rPr lang="en-US" sz="1800" dirty="0" err="1" smtClean="0"/>
                        <a:t>i</a:t>
                      </a:r>
                      <a:r>
                        <a:rPr lang="en-US" sz="1800" dirty="0" smtClean="0"/>
                        <a:t> to j is replaced by the contents of t.</a:t>
                      </a:r>
                      <a:endParaRPr lang="en-US" sz="1800" dirty="0"/>
                    </a:p>
                  </a:txBody>
                  <a:tcPr/>
                </a:tc>
              </a:tr>
              <a:tr h="271852">
                <a:tc>
                  <a:txBody>
                    <a:bodyPr/>
                    <a:lstStyle/>
                    <a:p>
                      <a:r>
                        <a:rPr lang="en-US" sz="1800" kern="1200" dirty="0" smtClean="0">
                          <a:effectLst/>
                        </a:rPr>
                        <a:t>del s[</a:t>
                      </a:r>
                      <a:r>
                        <a:rPr lang="en-US" sz="1800" kern="1200" dirty="0" err="1" smtClean="0">
                          <a:effectLst/>
                        </a:rPr>
                        <a:t>i:j</a:t>
                      </a:r>
                      <a:r>
                        <a:rPr lang="en-US" sz="1800" kern="1200" dirty="0" smtClean="0">
                          <a:effectLst/>
                        </a:rPr>
                        <a:t>]</a:t>
                      </a:r>
                      <a:endParaRPr lang="en-US" sz="1800" dirty="0"/>
                    </a:p>
                  </a:txBody>
                  <a:tcPr/>
                </a:tc>
                <a:tc>
                  <a:txBody>
                    <a:bodyPr/>
                    <a:lstStyle/>
                    <a:p>
                      <a:r>
                        <a:rPr lang="en-US" sz="1800" dirty="0" smtClean="0"/>
                        <a:t>Same as s[</a:t>
                      </a:r>
                      <a:r>
                        <a:rPr lang="en-US" sz="1800" dirty="0" err="1" smtClean="0"/>
                        <a:t>i:j</a:t>
                      </a:r>
                      <a:r>
                        <a:rPr lang="en-US" sz="1800" dirty="0" smtClean="0"/>
                        <a:t>] = [].	</a:t>
                      </a:r>
                      <a:endParaRPr lang="en-US" sz="1800" dirty="0"/>
                    </a:p>
                  </a:txBody>
                  <a:tcPr/>
                </a:tc>
              </a:tr>
              <a:tr h="271852">
                <a:tc>
                  <a:txBody>
                    <a:bodyPr/>
                    <a:lstStyle/>
                    <a:p>
                      <a:r>
                        <a:rPr lang="en-US" sz="1800" kern="1200" dirty="0" smtClean="0">
                          <a:effectLst/>
                        </a:rPr>
                        <a:t>s[</a:t>
                      </a:r>
                      <a:r>
                        <a:rPr lang="en-US" sz="1800" kern="1200" dirty="0" err="1" smtClean="0">
                          <a:effectLst/>
                        </a:rPr>
                        <a:t>i:j:k</a:t>
                      </a:r>
                      <a:r>
                        <a:rPr lang="en-US" sz="1800" kern="1200" dirty="0" smtClean="0">
                          <a:effectLst/>
                        </a:rPr>
                        <a:t>] = t</a:t>
                      </a:r>
                      <a:endParaRPr lang="en-US" sz="1800" dirty="0"/>
                    </a:p>
                  </a:txBody>
                  <a:tcPr/>
                </a:tc>
                <a:tc>
                  <a:txBody>
                    <a:bodyPr/>
                    <a:lstStyle/>
                    <a:p>
                      <a:r>
                        <a:rPr lang="en-US" sz="1800" dirty="0" smtClean="0"/>
                        <a:t>The elements of s[</a:t>
                      </a:r>
                      <a:r>
                        <a:rPr lang="en-US" sz="1800" dirty="0" err="1" smtClean="0"/>
                        <a:t>i:j:k</a:t>
                      </a:r>
                      <a:r>
                        <a:rPr lang="en-US" sz="1800" dirty="0" smtClean="0"/>
                        <a:t>] are replaced by those of t.	</a:t>
                      </a:r>
                      <a:endParaRPr lang="en-US" sz="1800" dirty="0"/>
                    </a:p>
                  </a:txBody>
                  <a:tcPr/>
                </a:tc>
              </a:tr>
              <a:tr h="271852">
                <a:tc>
                  <a:txBody>
                    <a:bodyPr/>
                    <a:lstStyle/>
                    <a:p>
                      <a:r>
                        <a:rPr lang="en-US" sz="1800" kern="1200" dirty="0" smtClean="0">
                          <a:effectLst/>
                        </a:rPr>
                        <a:t>del s[</a:t>
                      </a:r>
                      <a:r>
                        <a:rPr lang="en-US" sz="1800" kern="1200" dirty="0" err="1" smtClean="0">
                          <a:effectLst/>
                        </a:rPr>
                        <a:t>i:j:k</a:t>
                      </a:r>
                      <a:r>
                        <a:rPr lang="en-US" sz="1800" kern="1200" dirty="0" smtClean="0">
                          <a:effectLst/>
                        </a:rPr>
                        <a:t>]</a:t>
                      </a:r>
                      <a:endParaRPr lang="en-US" sz="1800" dirty="0"/>
                    </a:p>
                  </a:txBody>
                  <a:tcPr/>
                </a:tc>
                <a:tc>
                  <a:txBody>
                    <a:bodyPr/>
                    <a:lstStyle/>
                    <a:p>
                      <a:r>
                        <a:rPr lang="en-US" sz="1800" dirty="0" smtClean="0"/>
                        <a:t>Removes the elements of s[</a:t>
                      </a:r>
                      <a:r>
                        <a:rPr lang="en-US" sz="1800" dirty="0" err="1" smtClean="0"/>
                        <a:t>i:j:k</a:t>
                      </a:r>
                      <a:r>
                        <a:rPr lang="en-US" sz="1800" dirty="0" smtClean="0"/>
                        <a:t>] from the list.</a:t>
                      </a:r>
                      <a:endParaRPr lang="en-US" sz="1800" dirty="0"/>
                    </a:p>
                  </a:txBody>
                  <a:tcPr/>
                </a:tc>
              </a:tr>
              <a:tr h="271852">
                <a:tc>
                  <a:txBody>
                    <a:bodyPr/>
                    <a:lstStyle/>
                    <a:p>
                      <a:r>
                        <a:rPr lang="en-US" sz="1800" kern="1200" dirty="0" err="1" smtClean="0">
                          <a:effectLst/>
                        </a:rPr>
                        <a:t>s.append</a:t>
                      </a:r>
                      <a:r>
                        <a:rPr lang="en-US" sz="1800" kern="1200" dirty="0" smtClean="0">
                          <a:effectLst/>
                        </a:rPr>
                        <a:t>(x)</a:t>
                      </a:r>
                      <a:endParaRPr lang="en-US" sz="1800" dirty="0"/>
                    </a:p>
                  </a:txBody>
                  <a:tcPr/>
                </a:tc>
                <a:tc>
                  <a:txBody>
                    <a:bodyPr/>
                    <a:lstStyle/>
                    <a:p>
                      <a:r>
                        <a:rPr lang="en-US" sz="1800" dirty="0" smtClean="0"/>
                        <a:t>Same as s[</a:t>
                      </a:r>
                      <a:r>
                        <a:rPr lang="en-US" sz="1800" dirty="0" err="1" smtClean="0"/>
                        <a:t>len</a:t>
                      </a:r>
                      <a:r>
                        <a:rPr lang="en-US" sz="1800" dirty="0" smtClean="0"/>
                        <a:t>(s):</a:t>
                      </a:r>
                      <a:r>
                        <a:rPr lang="en-US" sz="1800" dirty="0" err="1" smtClean="0"/>
                        <a:t>len</a:t>
                      </a:r>
                      <a:r>
                        <a:rPr lang="en-US" sz="1800" dirty="0" smtClean="0"/>
                        <a:t>(s)] = [x].	</a:t>
                      </a:r>
                      <a:endParaRPr lang="en-US" sz="1800" dirty="0"/>
                    </a:p>
                  </a:txBody>
                  <a:tcPr/>
                </a:tc>
              </a:tr>
            </a:tbl>
          </a:graphicData>
        </a:graphic>
      </p:graphicFrame>
    </p:spTree>
    <p:extLst>
      <p:ext uri="{BB962C8B-B14F-4D97-AF65-F5344CB8AC3E}">
        <p14:creationId xmlns:p14="http://schemas.microsoft.com/office/powerpoint/2010/main" val="224614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sequence operations</a:t>
            </a:r>
          </a:p>
        </p:txBody>
      </p:sp>
      <p:graphicFrame>
        <p:nvGraphicFramePr>
          <p:cNvPr id="4" name="Content Placeholder 3"/>
          <p:cNvGraphicFramePr>
            <a:graphicFrameLocks noGrp="1"/>
          </p:cNvGraphicFramePr>
          <p:nvPr>
            <p:ph idx="1"/>
            <p:extLst/>
          </p:nvPr>
        </p:nvGraphicFramePr>
        <p:xfrm>
          <a:off x="2716814" y="3385752"/>
          <a:ext cx="8461559" cy="2926080"/>
        </p:xfrm>
        <a:graphic>
          <a:graphicData uri="http://schemas.openxmlformats.org/drawingml/2006/table">
            <a:tbl>
              <a:tblPr firstRow="1" bandRow="1">
                <a:tableStyleId>{5DA37D80-6434-44D0-A028-1B22A696006F}</a:tableStyleId>
              </a:tblPr>
              <a:tblGrid>
                <a:gridCol w="2819014"/>
                <a:gridCol w="5642545"/>
              </a:tblGrid>
              <a:tr h="271852">
                <a:tc>
                  <a:txBody>
                    <a:bodyPr/>
                    <a:lstStyle/>
                    <a:p>
                      <a:r>
                        <a:rPr lang="en-US" sz="1800" kern="1200" dirty="0" err="1" smtClean="0">
                          <a:effectLst/>
                        </a:rPr>
                        <a:t>s.extend</a:t>
                      </a:r>
                      <a:r>
                        <a:rPr lang="en-US" sz="1800" kern="1200" dirty="0" smtClean="0">
                          <a:effectLst/>
                        </a:rPr>
                        <a:t>(x)</a:t>
                      </a:r>
                      <a:endParaRPr lang="en-US" sz="1800" dirty="0"/>
                    </a:p>
                  </a:txBody>
                  <a:tcPr/>
                </a:tc>
                <a:tc>
                  <a:txBody>
                    <a:bodyPr/>
                    <a:lstStyle/>
                    <a:p>
                      <a:r>
                        <a:rPr lang="en-US" sz="1800" dirty="0" smtClean="0"/>
                        <a:t>Same as s[</a:t>
                      </a:r>
                      <a:r>
                        <a:rPr lang="en-US" sz="1800" dirty="0" err="1" smtClean="0"/>
                        <a:t>len</a:t>
                      </a:r>
                      <a:r>
                        <a:rPr lang="en-US" sz="1800" dirty="0" smtClean="0"/>
                        <a:t>(s):</a:t>
                      </a:r>
                      <a:r>
                        <a:rPr lang="en-US" sz="1800" dirty="0" err="1" smtClean="0"/>
                        <a:t>len</a:t>
                      </a:r>
                      <a:r>
                        <a:rPr lang="en-US" sz="1800" dirty="0" smtClean="0"/>
                        <a:t>(s)] = x.	</a:t>
                      </a:r>
                      <a:endParaRPr lang="en-US" sz="1800" dirty="0"/>
                    </a:p>
                  </a:txBody>
                  <a:tcPr/>
                </a:tc>
              </a:tr>
              <a:tr h="271852">
                <a:tc>
                  <a:txBody>
                    <a:bodyPr/>
                    <a:lstStyle/>
                    <a:p>
                      <a:r>
                        <a:rPr lang="en-US" sz="1800" kern="1200" dirty="0" err="1" smtClean="0">
                          <a:effectLst/>
                        </a:rPr>
                        <a:t>s.count</a:t>
                      </a:r>
                      <a:r>
                        <a:rPr lang="en-US" sz="1800" kern="1200" dirty="0" smtClean="0">
                          <a:effectLst/>
                        </a:rPr>
                        <a:t>(x)</a:t>
                      </a:r>
                      <a:endParaRPr lang="en-US" sz="1800" dirty="0"/>
                    </a:p>
                  </a:txBody>
                  <a:tcPr/>
                </a:tc>
                <a:tc>
                  <a:txBody>
                    <a:bodyPr/>
                    <a:lstStyle/>
                    <a:p>
                      <a:r>
                        <a:rPr lang="en-US" sz="1800" dirty="0" smtClean="0"/>
                        <a:t>Return number of i’s for which s[</a:t>
                      </a:r>
                      <a:r>
                        <a:rPr lang="en-US" sz="1800" dirty="0" err="1" smtClean="0"/>
                        <a:t>i</a:t>
                      </a:r>
                      <a:r>
                        <a:rPr lang="en-US" sz="1800" dirty="0" smtClean="0"/>
                        <a:t>] == x.	</a:t>
                      </a:r>
                      <a:endParaRPr lang="en-US" sz="1800" dirty="0"/>
                    </a:p>
                  </a:txBody>
                  <a:tcPr/>
                </a:tc>
              </a:tr>
              <a:tr h="271852">
                <a:tc>
                  <a:txBody>
                    <a:bodyPr/>
                    <a:lstStyle/>
                    <a:p>
                      <a:r>
                        <a:rPr lang="en-US" sz="1800" kern="1200" dirty="0" err="1" smtClean="0">
                          <a:effectLst/>
                        </a:rPr>
                        <a:t>s.index</a:t>
                      </a:r>
                      <a:r>
                        <a:rPr lang="en-US" sz="1800" kern="1200" dirty="0" smtClean="0">
                          <a:effectLst/>
                        </a:rPr>
                        <a:t>(x[, </a:t>
                      </a:r>
                      <a:r>
                        <a:rPr lang="en-US" sz="1800" kern="1200" dirty="0" err="1" smtClean="0">
                          <a:effectLst/>
                        </a:rPr>
                        <a:t>i</a:t>
                      </a:r>
                      <a:r>
                        <a:rPr lang="en-US" sz="1800" kern="1200" dirty="0" smtClean="0">
                          <a:effectLst/>
                        </a:rPr>
                        <a:t>[, j]])</a:t>
                      </a:r>
                      <a:endParaRPr lang="en-US" sz="1800" dirty="0"/>
                    </a:p>
                  </a:txBody>
                  <a:tcPr/>
                </a:tc>
                <a:tc>
                  <a:txBody>
                    <a:bodyPr/>
                    <a:lstStyle/>
                    <a:p>
                      <a:r>
                        <a:rPr lang="en-US" sz="1800" dirty="0" smtClean="0"/>
                        <a:t>Return smallest k such that s[k] == x and </a:t>
                      </a:r>
                      <a:r>
                        <a:rPr lang="en-US" sz="1800" dirty="0" err="1" smtClean="0"/>
                        <a:t>i</a:t>
                      </a:r>
                      <a:r>
                        <a:rPr lang="en-US" sz="1800" dirty="0" smtClean="0"/>
                        <a:t> &lt;= k &lt; j.</a:t>
                      </a:r>
                      <a:endParaRPr lang="en-US" sz="1800" dirty="0"/>
                    </a:p>
                  </a:txBody>
                  <a:tcPr/>
                </a:tc>
              </a:tr>
              <a:tr h="271852">
                <a:tc>
                  <a:txBody>
                    <a:bodyPr/>
                    <a:lstStyle/>
                    <a:p>
                      <a:r>
                        <a:rPr lang="en-US" sz="1800" kern="1200" dirty="0" err="1" smtClean="0">
                          <a:effectLst/>
                        </a:rPr>
                        <a:t>s.insert</a:t>
                      </a:r>
                      <a:r>
                        <a:rPr lang="en-US" sz="1800" kern="1200" dirty="0" smtClean="0">
                          <a:effectLst/>
                        </a:rPr>
                        <a:t>(</a:t>
                      </a:r>
                      <a:r>
                        <a:rPr lang="en-US" sz="1800" kern="1200" dirty="0" err="1" smtClean="0">
                          <a:effectLst/>
                        </a:rPr>
                        <a:t>i</a:t>
                      </a:r>
                      <a:r>
                        <a:rPr lang="en-US" sz="1800" kern="1200" dirty="0" smtClean="0">
                          <a:effectLst/>
                        </a:rPr>
                        <a:t>, x)</a:t>
                      </a:r>
                      <a:endParaRPr lang="en-US" sz="1800" dirty="0"/>
                    </a:p>
                  </a:txBody>
                  <a:tcPr/>
                </a:tc>
                <a:tc>
                  <a:txBody>
                    <a:bodyPr/>
                    <a:lstStyle/>
                    <a:p>
                      <a:r>
                        <a:rPr lang="en-US" sz="1800" dirty="0" smtClean="0"/>
                        <a:t>Same as s[</a:t>
                      </a:r>
                      <a:r>
                        <a:rPr lang="en-US" sz="1800" dirty="0" err="1" smtClean="0"/>
                        <a:t>i:i</a:t>
                      </a:r>
                      <a:r>
                        <a:rPr lang="en-US" sz="1800" dirty="0" smtClean="0"/>
                        <a:t>] = [x].	</a:t>
                      </a:r>
                      <a:endParaRPr lang="en-US" sz="1800" dirty="0"/>
                    </a:p>
                  </a:txBody>
                  <a:tcPr/>
                </a:tc>
              </a:tr>
              <a:tr h="271852">
                <a:tc>
                  <a:txBody>
                    <a:bodyPr/>
                    <a:lstStyle/>
                    <a:p>
                      <a:r>
                        <a:rPr lang="en-US" sz="1800" kern="1200" dirty="0" err="1" smtClean="0">
                          <a:effectLst/>
                        </a:rPr>
                        <a:t>s.pop</a:t>
                      </a:r>
                      <a:r>
                        <a:rPr lang="en-US" sz="1800" kern="1200" dirty="0" smtClean="0">
                          <a:effectLst/>
                        </a:rPr>
                        <a:t>([</a:t>
                      </a:r>
                      <a:r>
                        <a:rPr lang="en-US" sz="1800" kern="1200" dirty="0" err="1" smtClean="0">
                          <a:effectLst/>
                        </a:rPr>
                        <a:t>i</a:t>
                      </a:r>
                      <a:r>
                        <a:rPr lang="en-US" sz="1800" kern="1200" dirty="0" smtClean="0">
                          <a:effectLst/>
                        </a:rPr>
                        <a:t>])</a:t>
                      </a:r>
                      <a:endParaRPr lang="en-US" sz="1800" dirty="0"/>
                    </a:p>
                  </a:txBody>
                  <a:tcPr/>
                </a:tc>
                <a:tc>
                  <a:txBody>
                    <a:bodyPr/>
                    <a:lstStyle/>
                    <a:p>
                      <a:r>
                        <a:rPr lang="en-US" sz="1800" dirty="0" smtClean="0"/>
                        <a:t>Same as x = s[</a:t>
                      </a:r>
                      <a:r>
                        <a:rPr lang="en-US" sz="1800" dirty="0" err="1" smtClean="0"/>
                        <a:t>i</a:t>
                      </a:r>
                      <a:r>
                        <a:rPr lang="en-US" sz="1800" dirty="0" smtClean="0"/>
                        <a:t>]; del s[</a:t>
                      </a:r>
                      <a:r>
                        <a:rPr lang="en-US" sz="1800" dirty="0" err="1" smtClean="0"/>
                        <a:t>i</a:t>
                      </a:r>
                      <a:r>
                        <a:rPr lang="en-US" sz="1800" dirty="0" smtClean="0"/>
                        <a:t>]; return x.	</a:t>
                      </a:r>
                      <a:endParaRPr lang="en-US" sz="1800" dirty="0"/>
                    </a:p>
                  </a:txBody>
                  <a:tcPr/>
                </a:tc>
              </a:tr>
              <a:tr h="271852">
                <a:tc>
                  <a:txBody>
                    <a:bodyPr/>
                    <a:lstStyle/>
                    <a:p>
                      <a:r>
                        <a:rPr lang="en-US" sz="1800" kern="1200" dirty="0" err="1" smtClean="0">
                          <a:effectLst/>
                        </a:rPr>
                        <a:t>s.remove</a:t>
                      </a:r>
                      <a:r>
                        <a:rPr lang="en-US" sz="1800" kern="1200" dirty="0" smtClean="0">
                          <a:effectLst/>
                        </a:rPr>
                        <a:t>(x)</a:t>
                      </a:r>
                      <a:endParaRPr lang="en-US" sz="1800" dirty="0"/>
                    </a:p>
                  </a:txBody>
                  <a:tcPr/>
                </a:tc>
                <a:tc>
                  <a:txBody>
                    <a:bodyPr/>
                    <a:lstStyle/>
                    <a:p>
                      <a:r>
                        <a:rPr lang="en-US" sz="1800" dirty="0" smtClean="0"/>
                        <a:t>Same as del s[</a:t>
                      </a:r>
                      <a:r>
                        <a:rPr lang="en-US" sz="1800" dirty="0" err="1" smtClean="0"/>
                        <a:t>s.index</a:t>
                      </a:r>
                      <a:r>
                        <a:rPr lang="en-US" sz="1800" dirty="0" smtClean="0"/>
                        <a:t>(x)].	</a:t>
                      </a:r>
                      <a:endParaRPr lang="en-US" sz="1800" dirty="0"/>
                    </a:p>
                  </a:txBody>
                  <a:tcPr/>
                </a:tc>
              </a:tr>
              <a:tr h="271852">
                <a:tc>
                  <a:txBody>
                    <a:bodyPr/>
                    <a:lstStyle/>
                    <a:p>
                      <a:r>
                        <a:rPr lang="en-US" sz="1800" kern="1200" dirty="0" err="1" smtClean="0">
                          <a:effectLst/>
                        </a:rPr>
                        <a:t>s.reverse</a:t>
                      </a:r>
                      <a:r>
                        <a:rPr lang="en-US" sz="1800" kern="1200" dirty="0" smtClean="0">
                          <a:effectLst/>
                        </a:rPr>
                        <a:t>()</a:t>
                      </a:r>
                      <a:endParaRPr lang="en-US" sz="1800" dirty="0"/>
                    </a:p>
                  </a:txBody>
                  <a:tcPr/>
                </a:tc>
                <a:tc>
                  <a:txBody>
                    <a:bodyPr/>
                    <a:lstStyle/>
                    <a:p>
                      <a:r>
                        <a:rPr lang="en-US" sz="1800" dirty="0" smtClean="0"/>
                        <a:t>Reverses the items of s in place.	</a:t>
                      </a:r>
                      <a:endParaRPr lang="en-US" sz="1800" dirty="0"/>
                    </a:p>
                  </a:txBody>
                  <a:tcPr/>
                </a:tc>
              </a:tr>
              <a:tr h="271852">
                <a:tc>
                  <a:txBody>
                    <a:bodyPr/>
                    <a:lstStyle/>
                    <a:p>
                      <a:r>
                        <a:rPr lang="en-US" sz="1800" kern="1200" dirty="0" err="1" smtClean="0">
                          <a:effectLst/>
                        </a:rPr>
                        <a:t>s.sort</a:t>
                      </a:r>
                      <a:r>
                        <a:rPr lang="en-US" sz="1800" kern="1200" dirty="0" smtClean="0">
                          <a:effectLst/>
                        </a:rPr>
                        <a:t>([</a:t>
                      </a:r>
                      <a:r>
                        <a:rPr lang="en-US" sz="1800" kern="1200" dirty="0" err="1" smtClean="0">
                          <a:effectLst/>
                        </a:rPr>
                        <a:t>cmp</a:t>
                      </a:r>
                      <a:r>
                        <a:rPr lang="en-US" sz="1800" kern="1200" dirty="0" smtClean="0">
                          <a:effectLst/>
                        </a:rPr>
                        <a:t>[, key[, reverse]]])</a:t>
                      </a:r>
                      <a:endParaRPr lang="en-US" sz="1800" dirty="0"/>
                    </a:p>
                  </a:txBody>
                  <a:tcPr/>
                </a:tc>
                <a:tc>
                  <a:txBody>
                    <a:bodyPr/>
                    <a:lstStyle/>
                    <a:p>
                      <a:r>
                        <a:rPr lang="en-US" sz="1800" dirty="0" smtClean="0"/>
                        <a:t>Sort the items of s in place.	</a:t>
                      </a:r>
                      <a:endParaRPr lang="en-US" sz="1800" dirty="0"/>
                    </a:p>
                  </a:txBody>
                  <a:tcPr/>
                </a:tc>
              </a:tr>
            </a:tbl>
          </a:graphicData>
        </a:graphic>
      </p:graphicFrame>
      <p:sp>
        <p:nvSpPr>
          <p:cNvPr id="5" name="Rectangle 4"/>
          <p:cNvSpPr/>
          <p:nvPr/>
        </p:nvSpPr>
        <p:spPr>
          <a:xfrm>
            <a:off x="873211" y="2324373"/>
            <a:ext cx="4328984" cy="701731"/>
          </a:xfrm>
          <a:prstGeom prst="rect">
            <a:avLst/>
          </a:prstGeom>
        </p:spPr>
        <p:txBody>
          <a:bodyPr wrap="square">
            <a:spAutoFit/>
          </a:bodyPr>
          <a:lstStyle/>
          <a:p>
            <a:pPr marL="91440" lvl="0" indent="-91440" defTabSz="914400">
              <a:lnSpc>
                <a:spcPct val="90000"/>
              </a:lnSpc>
              <a:spcBef>
                <a:spcPts val="1200"/>
              </a:spcBef>
              <a:spcAft>
                <a:spcPts val="200"/>
              </a:spcAft>
              <a:buClr>
                <a:srgbClr val="58B6C0"/>
              </a:buClr>
              <a:buSzPct val="100000"/>
              <a:buFont typeface="Tw Cen MT" panose="020B0602020104020603" pitchFamily="34" charset="0"/>
              <a:buChar char=" "/>
            </a:pPr>
            <a:r>
              <a:rPr lang="en-US" sz="2200" dirty="0">
                <a:solidFill>
                  <a:prstClr val="white"/>
                </a:solidFill>
              </a:rPr>
              <a:t>Mutable sequence types further support the following operations. </a:t>
            </a:r>
          </a:p>
        </p:txBody>
      </p:sp>
    </p:spTree>
    <p:extLst>
      <p:ext uri="{BB962C8B-B14F-4D97-AF65-F5344CB8AC3E}">
        <p14:creationId xmlns:p14="http://schemas.microsoft.com/office/powerpoint/2010/main" val="2757202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built-in data types</a:t>
            </a:r>
            <a:endParaRPr lang="en-US" dirty="0"/>
          </a:p>
        </p:txBody>
      </p:sp>
      <p:sp>
        <p:nvSpPr>
          <p:cNvPr id="3" name="Content Placeholder 2"/>
          <p:cNvSpPr>
            <a:spLocks noGrp="1"/>
          </p:cNvSpPr>
          <p:nvPr>
            <p:ph idx="1"/>
          </p:nvPr>
        </p:nvSpPr>
        <p:spPr>
          <a:xfrm>
            <a:off x="1024129" y="2286000"/>
            <a:ext cx="3435330" cy="4023360"/>
          </a:xfrm>
        </p:spPr>
        <p:txBody>
          <a:bodyPr/>
          <a:lstStyle/>
          <a:p>
            <a:pPr>
              <a:buFont typeface="Arial" panose="020B0604020202020204" pitchFamily="34" charset="0"/>
              <a:buChar char="•"/>
            </a:pPr>
            <a:r>
              <a:rPr lang="en-US" dirty="0" smtClean="0"/>
              <a:t> Set</a:t>
            </a:r>
          </a:p>
          <a:p>
            <a:pPr lvl="1">
              <a:buFont typeface="Arial" panose="020B0604020202020204" pitchFamily="34" charset="0"/>
              <a:buChar char="•"/>
            </a:pPr>
            <a:r>
              <a:rPr lang="en-US" sz="2000" dirty="0"/>
              <a:t> </a:t>
            </a:r>
            <a:r>
              <a:rPr lang="en-US" sz="2000" b="1" dirty="0" smtClean="0"/>
              <a:t>set</a:t>
            </a:r>
            <a:r>
              <a:rPr lang="en-US" sz="2000" dirty="0" smtClean="0"/>
              <a:t>: </a:t>
            </a:r>
            <a:r>
              <a:rPr lang="en-US" sz="2000" dirty="0"/>
              <a:t>an unordered collection of unique </a:t>
            </a:r>
            <a:r>
              <a:rPr lang="en-US" sz="2000" dirty="0" smtClean="0"/>
              <a:t>objects.</a:t>
            </a:r>
          </a:p>
          <a:p>
            <a:pPr lvl="1">
              <a:buFont typeface="Arial" panose="020B0604020202020204" pitchFamily="34" charset="0"/>
              <a:buChar char="•"/>
            </a:pPr>
            <a:r>
              <a:rPr lang="en-US" sz="2000" dirty="0"/>
              <a:t> </a:t>
            </a:r>
            <a:r>
              <a:rPr lang="en-US" sz="2000" b="1" dirty="0" err="1" smtClean="0"/>
              <a:t>frozenset</a:t>
            </a:r>
            <a:r>
              <a:rPr lang="en-US" sz="2000" dirty="0" smtClean="0"/>
              <a:t>: an immutable version of set. </a:t>
            </a:r>
            <a:endParaRPr lang="en-US" sz="2000" dirty="0"/>
          </a:p>
        </p:txBody>
      </p:sp>
      <p:sp>
        <p:nvSpPr>
          <p:cNvPr id="4" name="TextBox 3"/>
          <p:cNvSpPr txBox="1"/>
          <p:nvPr/>
        </p:nvSpPr>
        <p:spPr>
          <a:xfrm>
            <a:off x="4459459" y="1883664"/>
            <a:ext cx="7656263" cy="4524315"/>
          </a:xfrm>
          <a:prstGeom prst="rect">
            <a:avLst/>
          </a:prstGeom>
          <a:solidFill>
            <a:schemeClr val="bg1"/>
          </a:solidFill>
        </p:spPr>
        <p:txBody>
          <a:bodyPr wrap="none" rtlCol="0">
            <a:spAutoFit/>
          </a:bodyPr>
          <a:lstStyle/>
          <a:p>
            <a:r>
              <a:rPr lang="en-US" dirty="0">
                <a:latin typeface="Consolas" panose="020B0609020204030204" pitchFamily="49" charset="0"/>
                <a:cs typeface="Consolas" panose="020B0609020204030204" pitchFamily="49" charset="0"/>
              </a:rPr>
              <a:t>&gt;&gt;&gt; basket = ['apple', 'orange', 'apple', 'pear', 'orange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&gt;&gt;&gt; fruit = set(basket)</a:t>
            </a:r>
          </a:p>
          <a:p>
            <a:r>
              <a:rPr lang="en-US" dirty="0">
                <a:latin typeface="Consolas" panose="020B0609020204030204" pitchFamily="49" charset="0"/>
                <a:cs typeface="Consolas" panose="020B0609020204030204" pitchFamily="49" charset="0"/>
              </a:rPr>
              <a:t>&gt;&gt;&gt; fruit</a:t>
            </a:r>
          </a:p>
          <a:p>
            <a:r>
              <a:rPr lang="en-US" dirty="0">
                <a:latin typeface="Consolas" panose="020B0609020204030204" pitchFamily="49" charset="0"/>
                <a:cs typeface="Consolas" panose="020B0609020204030204" pitchFamily="49" charset="0"/>
              </a:rPr>
              <a:t>set(['orange', 'pear', 'apple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&gt;&gt;&gt; 'orange' in fruit </a:t>
            </a:r>
          </a:p>
          <a:p>
            <a:r>
              <a:rPr lang="en-US" dirty="0">
                <a:latin typeface="Consolas" panose="020B0609020204030204" pitchFamily="49" charset="0"/>
                <a:cs typeface="Consolas" panose="020B0609020204030204" pitchFamily="49" charset="0"/>
              </a:rPr>
              <a:t>True</a:t>
            </a:r>
          </a:p>
          <a:p>
            <a:r>
              <a:rPr lang="en-US" dirty="0">
                <a:latin typeface="Consolas" panose="020B0609020204030204" pitchFamily="49" charset="0"/>
                <a:cs typeface="Consolas" panose="020B0609020204030204" pitchFamily="49" charset="0"/>
              </a:rPr>
              <a:t>&gt;&gt;&gt; 'crabgrass' in fruit</a:t>
            </a:r>
          </a:p>
          <a:p>
            <a:r>
              <a:rPr lang="en-US" dirty="0">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&gt;&gt;&gt; a = set('abracadabra')</a:t>
            </a:r>
          </a:p>
          <a:p>
            <a:r>
              <a:rPr lang="en-US" dirty="0">
                <a:latin typeface="Consolas" panose="020B0609020204030204" pitchFamily="49" charset="0"/>
                <a:cs typeface="Consolas" panose="020B0609020204030204" pitchFamily="49" charset="0"/>
              </a:rPr>
              <a:t>&gt;&gt;&gt; b = set('</a:t>
            </a:r>
            <a:r>
              <a:rPr lang="en-US" dirty="0" err="1">
                <a:latin typeface="Consolas" panose="020B0609020204030204" pitchFamily="49" charset="0"/>
                <a:cs typeface="Consolas" panose="020B0609020204030204" pitchFamily="49" charset="0"/>
              </a:rPr>
              <a:t>alacazam</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&gt;&gt;&gt; a                                 </a:t>
            </a:r>
          </a:p>
          <a:p>
            <a:r>
              <a:rPr lang="en-US" dirty="0">
                <a:latin typeface="Consolas" panose="020B0609020204030204" pitchFamily="49" charset="0"/>
                <a:cs typeface="Consolas" panose="020B0609020204030204" pitchFamily="49" charset="0"/>
              </a:rPr>
              <a:t>set(['a', 'r', 'b', 'c', 'd'])</a:t>
            </a:r>
          </a:p>
          <a:p>
            <a:r>
              <a:rPr lang="en-US" dirty="0">
                <a:latin typeface="Consolas" panose="020B0609020204030204" pitchFamily="49" charset="0"/>
                <a:cs typeface="Consolas" panose="020B0609020204030204" pitchFamily="49" charset="0"/>
              </a:rPr>
              <a:t>&gt;&gt;&gt; a - b           </a:t>
            </a:r>
          </a:p>
          <a:p>
            <a:r>
              <a:rPr lang="en-US" dirty="0">
                <a:latin typeface="Consolas" panose="020B0609020204030204" pitchFamily="49" charset="0"/>
                <a:cs typeface="Consolas" panose="020B0609020204030204" pitchFamily="49" charset="0"/>
              </a:rPr>
              <a:t>set(['r', 'd', 'b'])</a:t>
            </a:r>
          </a:p>
          <a:p>
            <a:r>
              <a:rPr lang="en-US" dirty="0">
                <a:latin typeface="Consolas" panose="020B0609020204030204" pitchFamily="49" charset="0"/>
                <a:cs typeface="Consolas" panose="020B0609020204030204" pitchFamily="49" charset="0"/>
              </a:rPr>
              <a:t>&gt;&gt;&gt; a | b             </a:t>
            </a:r>
          </a:p>
          <a:p>
            <a:r>
              <a:rPr lang="en-US" dirty="0">
                <a:latin typeface="Consolas" panose="020B0609020204030204" pitchFamily="49" charset="0"/>
                <a:cs typeface="Consolas" panose="020B0609020204030204" pitchFamily="49" charset="0"/>
              </a:rPr>
              <a:t>set(['a', 'c', 'r', 'd', 'b', 'm', 'z', 'l'])</a:t>
            </a:r>
          </a:p>
        </p:txBody>
      </p:sp>
    </p:spTree>
    <p:extLst>
      <p:ext uri="{BB962C8B-B14F-4D97-AF65-F5344CB8AC3E}">
        <p14:creationId xmlns:p14="http://schemas.microsoft.com/office/powerpoint/2010/main" val="4064866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built-in data types</a:t>
            </a:r>
            <a:endParaRPr lang="en-US" dirty="0"/>
          </a:p>
        </p:txBody>
      </p:sp>
      <p:sp>
        <p:nvSpPr>
          <p:cNvPr id="4" name="TextBox 3"/>
          <p:cNvSpPr txBox="1"/>
          <p:nvPr/>
        </p:nvSpPr>
        <p:spPr>
          <a:xfrm>
            <a:off x="1024128" y="1832032"/>
            <a:ext cx="9442008" cy="4801314"/>
          </a:xfrm>
          <a:prstGeom prst="rect">
            <a:avLst/>
          </a:prstGeom>
          <a:solidFill>
            <a:schemeClr val="bg1"/>
          </a:solidFill>
        </p:spPr>
        <p:txBody>
          <a:bodyPr wrap="none" rtlCol="0">
            <a:spAutoFit/>
          </a:bodyPr>
          <a:lstStyle/>
          <a:p>
            <a:r>
              <a:rPr lang="en-US" sz="1700" dirty="0" smtClean="0">
                <a:latin typeface="Consolas" panose="020B0609020204030204" pitchFamily="49" charset="0"/>
                <a:cs typeface="Consolas" panose="020B0609020204030204" pitchFamily="49" charset="0"/>
              </a:rPr>
              <a:t>$ python</a:t>
            </a:r>
            <a:r>
              <a:rPr lang="en-US" sz="1700" dirty="0">
                <a:latin typeface="Consolas" panose="020B0609020204030204" pitchFamily="49" charset="0"/>
                <a:cs typeface="Consolas" panose="020B0609020204030204" pitchFamily="49" charset="0"/>
              </a:rPr>
              <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&gt;&gt;&gt; gradebook = </a:t>
            </a:r>
            <a:r>
              <a:rPr lang="en-US" sz="1700" dirty="0" err="1">
                <a:latin typeface="Consolas" panose="020B0609020204030204" pitchFamily="49" charset="0"/>
                <a:cs typeface="Consolas" panose="020B0609020204030204" pitchFamily="49" charset="0"/>
              </a:rPr>
              <a:t>dict</a:t>
            </a:r>
            <a:r>
              <a:rPr lang="en-US" sz="1700" dirty="0">
                <a:latin typeface="Consolas" panose="020B0609020204030204" pitchFamily="49" charset="0"/>
                <a:cs typeface="Consolas" panose="020B0609020204030204" pitchFamily="49" charset="0"/>
              </a:rPr>
              <a:t>()</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&gt;&gt;&gt; gradebook['Susan Student'] = 87.0</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&gt;&gt;&gt; gradebook</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{'Susan Student': 87.0}</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&gt;&gt;&gt; gradebook['Peter Pupil'] = 94.0</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&gt;&gt;&gt; </a:t>
            </a:r>
            <a:r>
              <a:rPr lang="en-US" sz="1700" dirty="0" err="1">
                <a:latin typeface="Consolas" panose="020B0609020204030204" pitchFamily="49" charset="0"/>
                <a:cs typeface="Consolas" panose="020B0609020204030204" pitchFamily="49" charset="0"/>
              </a:rPr>
              <a:t>gradebook.keys</a:t>
            </a:r>
            <a:r>
              <a:rPr lang="en-US" sz="1700" dirty="0">
                <a:latin typeface="Consolas" panose="020B0609020204030204" pitchFamily="49" charset="0"/>
                <a:cs typeface="Consolas" panose="020B0609020204030204" pitchFamily="49" charset="0"/>
              </a:rPr>
              <a:t>()</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['Peter Pupil', 'Susan Student']</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&gt;&gt;&gt; </a:t>
            </a:r>
            <a:r>
              <a:rPr lang="en-US" sz="1700" dirty="0" err="1">
                <a:latin typeface="Consolas" panose="020B0609020204030204" pitchFamily="49" charset="0"/>
                <a:cs typeface="Consolas" panose="020B0609020204030204" pitchFamily="49" charset="0"/>
              </a:rPr>
              <a:t>gradebook.values</a:t>
            </a:r>
            <a:r>
              <a:rPr lang="en-US" sz="1700" dirty="0">
                <a:latin typeface="Consolas" panose="020B0609020204030204" pitchFamily="49" charset="0"/>
                <a:cs typeface="Consolas" panose="020B0609020204030204" pitchFamily="49" charset="0"/>
              </a:rPr>
              <a:t>()</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[94.0, 87.0]</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&gt;&gt;&gt; </a:t>
            </a:r>
            <a:r>
              <a:rPr lang="en-US" sz="1700" dirty="0" err="1">
                <a:latin typeface="Consolas" panose="020B0609020204030204" pitchFamily="49" charset="0"/>
                <a:cs typeface="Consolas" panose="020B0609020204030204" pitchFamily="49" charset="0"/>
              </a:rPr>
              <a:t>gradebook.has_key</a:t>
            </a:r>
            <a:r>
              <a:rPr lang="en-US" sz="1700" dirty="0">
                <a:latin typeface="Consolas" panose="020B0609020204030204" pitchFamily="49" charset="0"/>
                <a:cs typeface="Consolas" panose="020B0609020204030204" pitchFamily="49" charset="0"/>
              </a:rPr>
              <a:t>('Tina Tenderfoot')</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False</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&gt;&gt;&gt; gradebook['Tina Tenderfoot'] = 99.9</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&gt;&gt;&gt; gradebook</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{'Peter Pupil': 94.0, 'Susan Student': 87.0, 'Tina Tenderfoot': 99.9}</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&gt;&gt;&gt; gradebook['Tina Tenderfoot'] = [99.9, 95.7]</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&gt;&gt;&gt; gradebook</a:t>
            </a:r>
            <a:br>
              <a:rPr lang="en-US" sz="1700" dirty="0">
                <a:latin typeface="Consolas" panose="020B0609020204030204" pitchFamily="49" charset="0"/>
                <a:cs typeface="Consolas" panose="020B0609020204030204" pitchFamily="49" charset="0"/>
              </a:rPr>
            </a:br>
            <a:r>
              <a:rPr lang="en-US" sz="1700" dirty="0">
                <a:latin typeface="Consolas" panose="020B0609020204030204" pitchFamily="49" charset="0"/>
                <a:cs typeface="Consolas" panose="020B0609020204030204" pitchFamily="49" charset="0"/>
              </a:rPr>
              <a:t>{'Peter Pupil': 94.0, 'Susan Student': 87.0, 'Tina Tenderfoot': [99.9, 95.7]}</a:t>
            </a:r>
          </a:p>
        </p:txBody>
      </p:sp>
      <p:sp>
        <p:nvSpPr>
          <p:cNvPr id="3" name="Content Placeholder 2"/>
          <p:cNvSpPr>
            <a:spLocks noGrp="1"/>
          </p:cNvSpPr>
          <p:nvPr>
            <p:ph idx="1"/>
          </p:nvPr>
        </p:nvSpPr>
        <p:spPr>
          <a:xfrm>
            <a:off x="7157412" y="2084832"/>
            <a:ext cx="2788217" cy="2249424"/>
          </a:xfrm>
        </p:spPr>
        <p:txBody>
          <a:bodyPr/>
          <a:lstStyle/>
          <a:p>
            <a:pPr>
              <a:buFont typeface="Arial" panose="020B0604020202020204" pitchFamily="34" charset="0"/>
              <a:buChar char="•"/>
            </a:pPr>
            <a:r>
              <a:rPr lang="en-US" dirty="0" smtClean="0"/>
              <a:t> Mapping</a:t>
            </a:r>
          </a:p>
          <a:p>
            <a:pPr lvl="1">
              <a:buFont typeface="Arial" panose="020B0604020202020204" pitchFamily="34" charset="0"/>
              <a:buChar char="•"/>
            </a:pPr>
            <a:r>
              <a:rPr lang="en-US" sz="2000" dirty="0"/>
              <a:t> </a:t>
            </a:r>
            <a:r>
              <a:rPr lang="en-US" sz="2000" b="1" dirty="0" err="1" smtClean="0"/>
              <a:t>dict</a:t>
            </a:r>
            <a:r>
              <a:rPr lang="en-US" sz="2000" dirty="0" smtClean="0"/>
              <a:t>: hash tables, maps a set of keys to arbitrary objects. </a:t>
            </a:r>
            <a:endParaRPr lang="en-US" sz="2000" dirty="0"/>
          </a:p>
        </p:txBody>
      </p:sp>
    </p:spTree>
    <p:extLst>
      <p:ext uri="{BB962C8B-B14F-4D97-AF65-F5344CB8AC3E}">
        <p14:creationId xmlns:p14="http://schemas.microsoft.com/office/powerpoint/2010/main" val="4132735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Data Types</a:t>
            </a:r>
            <a:endParaRPr lang="en-US" dirty="0"/>
          </a:p>
        </p:txBody>
      </p:sp>
      <p:sp>
        <p:nvSpPr>
          <p:cNvPr id="3" name="Content Placeholder 2"/>
          <p:cNvSpPr>
            <a:spLocks noGrp="1"/>
          </p:cNvSpPr>
          <p:nvPr>
            <p:ph idx="1"/>
          </p:nvPr>
        </p:nvSpPr>
        <p:spPr/>
        <p:txBody>
          <a:bodyPr/>
          <a:lstStyle/>
          <a:p>
            <a:r>
              <a:rPr lang="en-US" dirty="0" smtClean="0"/>
              <a:t>So now we’ve seen some interesting Python data types. </a:t>
            </a:r>
          </a:p>
          <a:p>
            <a:r>
              <a:rPr lang="en-US" dirty="0" smtClean="0"/>
              <a:t>Notably, we’re very familiar with numeric, strings, and lists.</a:t>
            </a:r>
            <a:br>
              <a:rPr lang="en-US" dirty="0" smtClean="0"/>
            </a:br>
            <a:r>
              <a:rPr lang="en-US" dirty="0" smtClean="0"/>
              <a:t/>
            </a:r>
            <a:br>
              <a:rPr lang="en-US" dirty="0" smtClean="0"/>
            </a:br>
            <a:r>
              <a:rPr lang="en-US" dirty="0" smtClean="0"/>
              <a:t>That’s not enough to create a useful program, so let’s get some control flow tools under our belt.  </a:t>
            </a:r>
            <a:endParaRPr lang="en-US" dirty="0"/>
          </a:p>
        </p:txBody>
      </p:sp>
    </p:spTree>
    <p:extLst>
      <p:ext uri="{BB962C8B-B14F-4D97-AF65-F5344CB8AC3E}">
        <p14:creationId xmlns:p14="http://schemas.microsoft.com/office/powerpoint/2010/main" val="1456181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tools</a:t>
            </a:r>
            <a:endParaRPr lang="en-US" dirty="0"/>
          </a:p>
        </p:txBody>
      </p:sp>
      <p:sp>
        <p:nvSpPr>
          <p:cNvPr id="3" name="Content Placeholder 2"/>
          <p:cNvSpPr>
            <a:spLocks noGrp="1"/>
          </p:cNvSpPr>
          <p:nvPr>
            <p:ph idx="1"/>
          </p:nvPr>
        </p:nvSpPr>
        <p:spPr>
          <a:xfrm>
            <a:off x="1024129" y="2286000"/>
            <a:ext cx="3776472" cy="4023360"/>
          </a:xfrm>
        </p:spPr>
        <p:txBody>
          <a:bodyPr>
            <a:normAutofit fontScale="85000" lnSpcReduction="20000"/>
          </a:bodyPr>
          <a:lstStyle/>
          <a:p>
            <a:r>
              <a:rPr lang="en-US" dirty="0" smtClean="0"/>
              <a:t>While loops have the following general structure.</a:t>
            </a:r>
          </a:p>
          <a:p>
            <a:endParaRPr lang="en-US" dirty="0"/>
          </a:p>
          <a:p>
            <a:endParaRPr lang="en-US" dirty="0" smtClean="0"/>
          </a:p>
          <a:p>
            <a:r>
              <a:rPr lang="en-US" dirty="0"/>
              <a:t>Here, </a:t>
            </a:r>
            <a:r>
              <a:rPr lang="en-US" dirty="0" smtClean="0"/>
              <a:t>statements refers to one or more lines of Python code. </a:t>
            </a:r>
            <a:r>
              <a:rPr lang="en-US" dirty="0"/>
              <a:t>The </a:t>
            </a:r>
            <a:r>
              <a:rPr lang="en-US" dirty="0" smtClean="0"/>
              <a:t>conditional expression </a:t>
            </a:r>
            <a:r>
              <a:rPr lang="en-US" dirty="0"/>
              <a:t>may be any expression, </a:t>
            </a:r>
            <a:r>
              <a:rPr lang="en-US" dirty="0" smtClean="0"/>
              <a:t>where any </a:t>
            </a:r>
            <a:r>
              <a:rPr lang="en-US" dirty="0"/>
              <a:t>non-zero </a:t>
            </a:r>
            <a:r>
              <a:rPr lang="en-US" dirty="0" smtClean="0"/>
              <a:t>value is true. </a:t>
            </a:r>
            <a:r>
              <a:rPr lang="en-US" dirty="0"/>
              <a:t>The loop iterates while the condition is true</a:t>
            </a:r>
            <a:r>
              <a:rPr lang="en-US" dirty="0" smtClean="0"/>
              <a:t>.</a:t>
            </a:r>
            <a:endParaRPr lang="en-US" dirty="0"/>
          </a:p>
          <a:p>
            <a:r>
              <a:rPr lang="en-US" dirty="0" smtClean="0"/>
              <a:t>Note: All </a:t>
            </a:r>
            <a:r>
              <a:rPr lang="en-US" dirty="0"/>
              <a:t>the statements indented by the same </a:t>
            </a:r>
            <a:r>
              <a:rPr lang="en-US" dirty="0" smtClean="0"/>
              <a:t>amount </a:t>
            </a:r>
            <a:r>
              <a:rPr lang="en-US" dirty="0"/>
              <a:t>after a programming construct are considered to be part of a single block of code. </a:t>
            </a:r>
            <a:endParaRPr lang="en-US" dirty="0" smtClean="0"/>
          </a:p>
        </p:txBody>
      </p:sp>
      <p:sp>
        <p:nvSpPr>
          <p:cNvPr id="4" name="Rectangle 3"/>
          <p:cNvSpPr/>
          <p:nvPr/>
        </p:nvSpPr>
        <p:spPr>
          <a:xfrm>
            <a:off x="1468583" y="2846063"/>
            <a:ext cx="2573481" cy="646331"/>
          </a:xfrm>
          <a:prstGeom prst="rect">
            <a:avLst/>
          </a:prstGeom>
        </p:spPr>
        <p:txBody>
          <a:bodyPr wrap="square">
            <a:spAutoFit/>
          </a:bodyPr>
          <a:lstStyle/>
          <a:p>
            <a:r>
              <a:rPr lang="en-US" b="1" dirty="0" smtClean="0">
                <a:solidFill>
                  <a:srgbClr val="FF6600"/>
                </a:solidFill>
                <a:latin typeface="Courier New" panose="02070309020205020404" pitchFamily="49" charset="0"/>
              </a:rPr>
              <a:t>while</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expression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statements</a:t>
            </a:r>
            <a:endParaRPr lang="en-US" dirty="0">
              <a:effectLst/>
            </a:endParaRPr>
          </a:p>
        </p:txBody>
      </p:sp>
      <p:sp>
        <p:nvSpPr>
          <p:cNvPr id="6" name="Rectangle 5"/>
          <p:cNvSpPr/>
          <p:nvPr/>
        </p:nvSpPr>
        <p:spPr>
          <a:xfrm>
            <a:off x="5245055" y="2084832"/>
            <a:ext cx="6096000" cy="2585323"/>
          </a:xfrm>
          <a:prstGeom prst="rect">
            <a:avLst/>
          </a:prstGeom>
        </p:spPr>
        <p:txBody>
          <a:bodyPr>
            <a:spAutoFit/>
          </a:bodyPr>
          <a:lstStyle/>
          <a:p>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1</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while</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4</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i</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i</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1</a:t>
            </a:r>
            <a:endParaRPr lang="en-US" dirty="0" smtClean="0">
              <a:solidFill>
                <a:srgbClr val="FFFFFF"/>
              </a:solidFill>
              <a:latin typeface="Courier New" panose="02070309020205020404" pitchFamily="49" charset="0"/>
            </a:endParaRPr>
          </a:p>
          <a:p>
            <a:r>
              <a:rPr lang="en-US" dirty="0" smtClean="0">
                <a:solidFill>
                  <a:srgbClr val="FFFFFF"/>
                </a:solidFill>
                <a:latin typeface="Courier New" panose="02070309020205020404" pitchFamily="49" charset="0"/>
              </a:rPr>
              <a:t>flag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True</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while</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flag </a:t>
            </a:r>
            <a:r>
              <a:rPr lang="en-US" b="1" dirty="0">
                <a:solidFill>
                  <a:srgbClr val="FF6600"/>
                </a:solidFill>
                <a:latin typeface="Courier New" panose="02070309020205020404" pitchFamily="49" charset="0"/>
              </a:rPr>
              <a:t>and</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8</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flag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i</a:t>
            </a:r>
            <a:endParaRPr lang="en-US" dirty="0" smtClean="0">
              <a:solidFill>
                <a:srgbClr val="FFFFFF"/>
              </a:solidFill>
              <a:latin typeface="Courier New" panose="02070309020205020404" pitchFamily="49" charset="0"/>
            </a:endParaRPr>
          </a:p>
          <a:p>
            <a:r>
              <a:rPr lang="en-US" dirty="0">
                <a:solidFill>
                  <a:srgbClr val="FFFFFF"/>
                </a:solidFill>
                <a:effectLst/>
                <a:latin typeface="Courier New" panose="02070309020205020404" pitchFamily="49" charset="0"/>
              </a:rPr>
              <a:t> </a:t>
            </a:r>
            <a:r>
              <a:rPr lang="en-US" dirty="0" smtClean="0">
                <a:solidFill>
                  <a:srgbClr val="FFFFFF"/>
                </a:solidFill>
                <a:effectLst/>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endParaRPr lang="en-US" dirty="0">
              <a:solidFill>
                <a:srgbClr val="FFFFFF"/>
              </a:solidFill>
              <a:latin typeface="Courier New" panose="02070309020205020404" pitchFamily="49" charset="0"/>
            </a:endParaRPr>
          </a:p>
          <a:p>
            <a:endParaRPr lang="en-US" dirty="0">
              <a:effectLst/>
            </a:endParaRPr>
          </a:p>
        </p:txBody>
      </p:sp>
      <p:cxnSp>
        <p:nvCxnSpPr>
          <p:cNvPr id="8" name="Straight Connector 7"/>
          <p:cNvCxnSpPr/>
          <p:nvPr/>
        </p:nvCxnSpPr>
        <p:spPr>
          <a:xfrm>
            <a:off x="5245055" y="4416136"/>
            <a:ext cx="602908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58355" y="4488873"/>
            <a:ext cx="762901" cy="2031325"/>
          </a:xfrm>
          <a:prstGeom prst="rect">
            <a:avLst/>
          </a:prstGeom>
          <a:noFill/>
        </p:spPr>
        <p:txBody>
          <a:bodyPr wrap="none" rtlCol="0">
            <a:spAutoFit/>
          </a:bodyPr>
          <a:lstStyle/>
          <a:p>
            <a:r>
              <a:rPr lang="en-US" dirty="0" smtClean="0"/>
              <a:t>1</a:t>
            </a:r>
          </a:p>
          <a:p>
            <a:r>
              <a:rPr lang="en-US" dirty="0" smtClean="0"/>
              <a:t>2</a:t>
            </a:r>
          </a:p>
          <a:p>
            <a:r>
              <a:rPr lang="en-US" dirty="0" smtClean="0"/>
              <a:t>3</a:t>
            </a:r>
          </a:p>
          <a:p>
            <a:r>
              <a:rPr lang="en-US" dirty="0" smtClean="0"/>
              <a:t>True 4</a:t>
            </a:r>
          </a:p>
          <a:p>
            <a:r>
              <a:rPr lang="en-US" dirty="0" smtClean="0"/>
              <a:t>True 5</a:t>
            </a:r>
          </a:p>
          <a:p>
            <a:r>
              <a:rPr lang="en-US" dirty="0" smtClean="0"/>
              <a:t>True 6</a:t>
            </a:r>
          </a:p>
          <a:p>
            <a:r>
              <a:rPr lang="en-US" dirty="0" smtClean="0"/>
              <a:t>True 7</a:t>
            </a:r>
            <a:endParaRPr lang="en-US" dirty="0"/>
          </a:p>
        </p:txBody>
      </p:sp>
    </p:spTree>
    <p:extLst>
      <p:ext uri="{BB962C8B-B14F-4D97-AF65-F5344CB8AC3E}">
        <p14:creationId xmlns:p14="http://schemas.microsoft.com/office/powerpoint/2010/main" val="939103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tools</a:t>
            </a:r>
            <a:endParaRPr lang="en-US" dirty="0"/>
          </a:p>
        </p:txBody>
      </p:sp>
      <p:sp>
        <p:nvSpPr>
          <p:cNvPr id="3" name="Content Placeholder 2"/>
          <p:cNvSpPr>
            <a:spLocks noGrp="1"/>
          </p:cNvSpPr>
          <p:nvPr>
            <p:ph idx="1"/>
          </p:nvPr>
        </p:nvSpPr>
        <p:spPr>
          <a:xfrm>
            <a:off x="1024128" y="2286000"/>
            <a:ext cx="4379145" cy="4023360"/>
          </a:xfrm>
        </p:spPr>
        <p:txBody>
          <a:bodyPr/>
          <a:lstStyle/>
          <a:p>
            <a:r>
              <a:rPr lang="en-US" dirty="0" smtClean="0"/>
              <a:t>The if statement has the following general form. </a:t>
            </a:r>
          </a:p>
          <a:p>
            <a:endParaRPr lang="en-US" dirty="0" smtClean="0"/>
          </a:p>
          <a:p>
            <a:endParaRPr lang="en-US" dirty="0"/>
          </a:p>
          <a:p>
            <a:r>
              <a:rPr lang="en-US" dirty="0"/>
              <a:t>If the </a:t>
            </a:r>
            <a:r>
              <a:rPr lang="en-US" dirty="0" err="1"/>
              <a:t>boolean</a:t>
            </a:r>
            <a:r>
              <a:rPr lang="en-US" dirty="0"/>
              <a:t> expression evaluates to </a:t>
            </a:r>
            <a:r>
              <a:rPr lang="en-US" dirty="0" smtClean="0"/>
              <a:t>True, the statements are </a:t>
            </a:r>
            <a:r>
              <a:rPr lang="en-US" dirty="0"/>
              <a:t>executed. </a:t>
            </a:r>
            <a:r>
              <a:rPr lang="en-US" dirty="0" smtClean="0"/>
              <a:t>Otherwise, they are skipped entirely. </a:t>
            </a:r>
            <a:endParaRPr lang="en-US" dirty="0"/>
          </a:p>
        </p:txBody>
      </p:sp>
      <p:sp>
        <p:nvSpPr>
          <p:cNvPr id="4" name="Rectangle 3"/>
          <p:cNvSpPr/>
          <p:nvPr/>
        </p:nvSpPr>
        <p:spPr>
          <a:xfrm>
            <a:off x="1786621" y="3088471"/>
            <a:ext cx="2114681" cy="646331"/>
          </a:xfrm>
          <a:prstGeom prst="rect">
            <a:avLst/>
          </a:prstGeom>
        </p:spPr>
        <p:txBody>
          <a:bodyPr wrap="none">
            <a:spAutoFit/>
          </a:bodyPr>
          <a:lstStyle/>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expression</a:t>
            </a:r>
            <a:r>
              <a:rPr lang="en-US" b="1" dirty="0" smtClean="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dirty="0" smtClean="0">
                <a:solidFill>
                  <a:srgbClr val="FFFFFF"/>
                </a:solidFill>
                <a:latin typeface="Courier New" panose="02070309020205020404" pitchFamily="49" charset="0"/>
              </a:rPr>
              <a:t>    statements</a:t>
            </a:r>
            <a:endParaRPr lang="en-US" dirty="0">
              <a:effectLst/>
            </a:endParaRPr>
          </a:p>
        </p:txBody>
      </p:sp>
      <p:sp>
        <p:nvSpPr>
          <p:cNvPr id="5" name="Rectangle 4"/>
          <p:cNvSpPr/>
          <p:nvPr/>
        </p:nvSpPr>
        <p:spPr>
          <a:xfrm>
            <a:off x="5884164" y="1888142"/>
            <a:ext cx="6096000" cy="2862322"/>
          </a:xfrm>
          <a:prstGeom prst="rect">
            <a:avLst/>
          </a:prstGeom>
        </p:spPr>
        <p:txBody>
          <a:bodyPr>
            <a:spAutoFit/>
          </a:bodyPr>
          <a:lstStyle/>
          <a:p>
            <a:r>
              <a:rPr lang="en-US" dirty="0">
                <a:solidFill>
                  <a:srgbClr val="FFFFFF"/>
                </a:solidFill>
                <a:latin typeface="Courier New" panose="02070309020205020404" pitchFamily="49" charset="0"/>
              </a:rPr>
              <a:t>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1</a:t>
            </a:r>
            <a:endParaRPr lang="en-US" dirty="0" smtClean="0">
              <a:solidFill>
                <a:srgbClr val="FFFFFF"/>
              </a:solidFill>
              <a:latin typeface="Courier New" panose="02070309020205020404" pitchFamily="49" charset="0"/>
            </a:endParaRPr>
          </a:p>
          <a:p>
            <a:r>
              <a:rPr lang="en-US" dirty="0" smtClean="0">
                <a:solidFill>
                  <a:srgbClr val="FFFFFF"/>
                </a:solidFill>
                <a:latin typeface="Courier New" panose="02070309020205020404" pitchFamily="49" charset="0"/>
              </a:rPr>
              <a:t>b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0</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 is true</a:t>
            </a:r>
            <a:r>
              <a:rPr lang="en-US" dirty="0" smtClean="0">
                <a:solidFill>
                  <a:srgbClr val="66FF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not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b</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 is false</a:t>
            </a:r>
            <a:r>
              <a:rPr lang="en-US" dirty="0" smtClean="0">
                <a:solidFill>
                  <a:srgbClr val="66FF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 </a:t>
            </a:r>
            <a:r>
              <a:rPr lang="en-US" b="1" dirty="0">
                <a:solidFill>
                  <a:srgbClr val="FF6600"/>
                </a:solidFill>
                <a:latin typeface="Courier New" panose="02070309020205020404" pitchFamily="49" charset="0"/>
              </a:rPr>
              <a:t>and</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b</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 and b are true</a:t>
            </a:r>
            <a:r>
              <a:rPr lang="en-US" dirty="0" smtClean="0">
                <a:solidFill>
                  <a:srgbClr val="66FF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 </a:t>
            </a:r>
            <a:r>
              <a:rPr lang="en-US" b="1" dirty="0">
                <a:solidFill>
                  <a:srgbClr val="FF6600"/>
                </a:solidFill>
                <a:latin typeface="Courier New" panose="02070309020205020404" pitchFamily="49" charset="0"/>
              </a:rPr>
              <a:t>or</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b</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 or b is true!"</a:t>
            </a:r>
            <a:endParaRPr lang="en-US" dirty="0">
              <a:effectLst/>
            </a:endParaRPr>
          </a:p>
        </p:txBody>
      </p:sp>
      <p:cxnSp>
        <p:nvCxnSpPr>
          <p:cNvPr id="7" name="Straight Connector 6"/>
          <p:cNvCxnSpPr/>
          <p:nvPr/>
        </p:nvCxnSpPr>
        <p:spPr>
          <a:xfrm>
            <a:off x="5769864" y="4750464"/>
            <a:ext cx="600303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4164" y="4854374"/>
            <a:ext cx="1426801" cy="923330"/>
          </a:xfrm>
          <a:prstGeom prst="rect">
            <a:avLst/>
          </a:prstGeom>
          <a:noFill/>
        </p:spPr>
        <p:txBody>
          <a:bodyPr wrap="none" rtlCol="0">
            <a:spAutoFit/>
          </a:bodyPr>
          <a:lstStyle/>
          <a:p>
            <a:r>
              <a:rPr lang="en-US" dirty="0"/>
              <a:t>a</a:t>
            </a:r>
            <a:r>
              <a:rPr lang="en-US" dirty="0" smtClean="0"/>
              <a:t> is true!</a:t>
            </a:r>
            <a:br>
              <a:rPr lang="en-US" dirty="0" smtClean="0"/>
            </a:br>
            <a:r>
              <a:rPr lang="en-US" dirty="0" smtClean="0"/>
              <a:t>b is false!</a:t>
            </a:r>
            <a:br>
              <a:rPr lang="en-US" dirty="0" smtClean="0"/>
            </a:br>
            <a:r>
              <a:rPr lang="en-US" dirty="0" smtClean="0"/>
              <a:t>a or b is true!</a:t>
            </a:r>
            <a:endParaRPr lang="en-US" dirty="0"/>
          </a:p>
        </p:txBody>
      </p:sp>
    </p:spTree>
    <p:extLst>
      <p:ext uri="{BB962C8B-B14F-4D97-AF65-F5344CB8AC3E}">
        <p14:creationId xmlns:p14="http://schemas.microsoft.com/office/powerpoint/2010/main" val="2286454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tools</a:t>
            </a:r>
            <a:endParaRPr lang="en-US" dirty="0"/>
          </a:p>
        </p:txBody>
      </p:sp>
      <p:sp>
        <p:nvSpPr>
          <p:cNvPr id="3" name="Content Placeholder 2"/>
          <p:cNvSpPr>
            <a:spLocks noGrp="1"/>
          </p:cNvSpPr>
          <p:nvPr>
            <p:ph idx="1"/>
          </p:nvPr>
        </p:nvSpPr>
        <p:spPr>
          <a:xfrm>
            <a:off x="1024128" y="2286000"/>
            <a:ext cx="4015463" cy="4023360"/>
          </a:xfrm>
        </p:spPr>
        <p:txBody>
          <a:bodyPr/>
          <a:lstStyle/>
          <a:p>
            <a:r>
              <a:rPr lang="en-US" dirty="0" smtClean="0"/>
              <a:t>You can also pair an else with an if statement. </a:t>
            </a:r>
          </a:p>
          <a:p>
            <a:endParaRPr lang="en-US" dirty="0"/>
          </a:p>
          <a:p>
            <a:endParaRPr lang="en-US" dirty="0" smtClean="0"/>
          </a:p>
          <a:p>
            <a:endParaRPr lang="en-US" dirty="0" smtClean="0"/>
          </a:p>
          <a:p>
            <a:r>
              <a:rPr lang="en-US" dirty="0" smtClean="0"/>
              <a:t>The </a:t>
            </a:r>
            <a:r>
              <a:rPr lang="en-US" dirty="0" err="1" smtClean="0"/>
              <a:t>elif</a:t>
            </a:r>
            <a:r>
              <a:rPr lang="en-US" dirty="0" smtClean="0"/>
              <a:t> keyword can be used to specify an else if statement.</a:t>
            </a:r>
          </a:p>
          <a:p>
            <a:r>
              <a:rPr lang="en-US" dirty="0" smtClean="0"/>
              <a:t>Furthermore, if statements may be nested within </a:t>
            </a:r>
            <a:r>
              <a:rPr lang="en-US" dirty="0" err="1" smtClean="0"/>
              <a:t>eachother</a:t>
            </a:r>
            <a:r>
              <a:rPr lang="en-US" dirty="0" smtClean="0"/>
              <a:t>. </a:t>
            </a:r>
            <a:endParaRPr lang="en-US" dirty="0"/>
          </a:p>
        </p:txBody>
      </p:sp>
      <p:sp>
        <p:nvSpPr>
          <p:cNvPr id="4" name="Rectangle 3"/>
          <p:cNvSpPr/>
          <p:nvPr/>
        </p:nvSpPr>
        <p:spPr>
          <a:xfrm>
            <a:off x="1799389" y="3097351"/>
            <a:ext cx="2114681" cy="1200329"/>
          </a:xfrm>
          <a:prstGeom prst="rect">
            <a:avLst/>
          </a:prstGeom>
        </p:spPr>
        <p:txBody>
          <a:bodyPr wrap="none">
            <a:spAutoFit/>
          </a:bodyPr>
          <a:lstStyle/>
          <a:p>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expression</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statements</a:t>
            </a:r>
          </a:p>
          <a:p>
            <a:r>
              <a:rPr lang="en-US" b="1" dirty="0" smtClean="0">
                <a:solidFill>
                  <a:srgbClr val="FF6600"/>
                </a:solidFill>
                <a:latin typeface="Courier New" panose="02070309020205020404" pitchFamily="49" charset="0"/>
              </a:rPr>
              <a:t>else</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statements</a:t>
            </a:r>
            <a:endParaRPr lang="en-US" dirty="0">
              <a:effectLst/>
            </a:endParaRPr>
          </a:p>
        </p:txBody>
      </p:sp>
      <p:sp>
        <p:nvSpPr>
          <p:cNvPr id="5" name="Rectangle 4"/>
          <p:cNvSpPr/>
          <p:nvPr/>
        </p:nvSpPr>
        <p:spPr>
          <a:xfrm>
            <a:off x="5884164" y="2040388"/>
            <a:ext cx="6096000" cy="3416320"/>
          </a:xfrm>
          <a:prstGeom prst="rect">
            <a:avLst/>
          </a:prstGeom>
        </p:spPr>
        <p:txBody>
          <a:bodyPr>
            <a:spAutoFit/>
          </a:bodyPr>
          <a:lstStyle/>
          <a:p>
            <a:r>
              <a:rPr lang="en-US" dirty="0">
                <a:solidFill>
                  <a:srgbClr val="FFFFFF"/>
                </a:solidFill>
                <a:latin typeface="Courier New" panose="02070309020205020404" pitchFamily="49" charset="0"/>
              </a:rPr>
              <a:t>a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1</a:t>
            </a:r>
            <a:endParaRPr lang="en-US" dirty="0" smtClean="0">
              <a:solidFill>
                <a:srgbClr val="FFFFFF"/>
              </a:solidFill>
              <a:latin typeface="Courier New" panose="02070309020205020404" pitchFamily="49" charset="0"/>
            </a:endParaRPr>
          </a:p>
          <a:p>
            <a:r>
              <a:rPr lang="en-US" dirty="0" smtClean="0">
                <a:solidFill>
                  <a:srgbClr val="FFFFFF"/>
                </a:solidFill>
                <a:latin typeface="Courier New" panose="02070309020205020404" pitchFamily="49" charset="0"/>
              </a:rPr>
              <a:t>b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0</a:t>
            </a:r>
            <a:endParaRPr lang="en-US" dirty="0" smtClean="0">
              <a:solidFill>
                <a:srgbClr val="FFFFFF"/>
              </a:solidFill>
              <a:latin typeface="Courier New" panose="02070309020205020404" pitchFamily="49" charset="0"/>
            </a:endParaRPr>
          </a:p>
          <a:p>
            <a:r>
              <a:rPr lang="en-US" dirty="0" smtClean="0">
                <a:solidFill>
                  <a:srgbClr val="FFFFFF"/>
                </a:solidFill>
                <a:latin typeface="Courier New" panose="02070309020205020404" pitchFamily="49" charset="0"/>
              </a:rPr>
              <a:t>c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2</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 </a:t>
            </a:r>
            <a:r>
              <a:rPr lang="en-US" b="1" dirty="0">
                <a:solidFill>
                  <a:srgbClr val="FFCC00"/>
                </a:solidFill>
                <a:latin typeface="Courier New" panose="02070309020205020404" pitchFamily="49" charset="0"/>
              </a:rPr>
              <a:t>&gt;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b</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 </a:t>
            </a:r>
            <a:r>
              <a:rPr lang="en-US" b="1" dirty="0">
                <a:solidFill>
                  <a:srgbClr val="FFCC00"/>
                </a:solidFill>
                <a:latin typeface="Courier New" panose="02070309020205020404" pitchFamily="49" charset="0"/>
              </a:rPr>
              <a:t>&gt;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c</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smtClean="0">
                <a:solidFill>
                  <a:srgbClr val="66FF00"/>
                </a:solidFill>
                <a:latin typeface="Courier New" panose="02070309020205020404" pitchFamily="49" charset="0"/>
              </a:rPr>
              <a:t>a is greatest“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else</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smtClean="0">
                <a:solidFill>
                  <a:srgbClr val="66FF00"/>
                </a:solidFill>
                <a:latin typeface="Courier New" panose="02070309020205020404" pitchFamily="49" charset="0"/>
              </a:rPr>
              <a:t>c is greatest“</a:t>
            </a:r>
            <a:endParaRPr lang="en-US" dirty="0" smtClean="0">
              <a:solidFill>
                <a:srgbClr val="FFFFFF"/>
              </a:solidFill>
              <a:latin typeface="Courier New" panose="02070309020205020404" pitchFamily="49" charset="0"/>
            </a:endParaRPr>
          </a:p>
          <a:p>
            <a:r>
              <a:rPr lang="en-US" b="1" dirty="0" err="1" smtClean="0">
                <a:solidFill>
                  <a:srgbClr val="FF6600"/>
                </a:solidFill>
                <a:latin typeface="Courier New" panose="02070309020205020404" pitchFamily="49" charset="0"/>
              </a:rPr>
              <a:t>elif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b </a:t>
            </a:r>
            <a:r>
              <a:rPr lang="en-US" b="1" dirty="0">
                <a:solidFill>
                  <a:srgbClr val="FFCC00"/>
                </a:solidFill>
                <a:latin typeface="Courier New" panose="02070309020205020404" pitchFamily="49" charset="0"/>
              </a:rPr>
              <a:t>&gt;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c</a:t>
            </a:r>
            <a:r>
              <a:rPr lang="en-US" b="1" dirty="0" smtClean="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smtClean="0">
                <a:solidFill>
                  <a:srgbClr val="66FF00"/>
                </a:solidFill>
                <a:latin typeface="Courier New" panose="02070309020205020404" pitchFamily="49" charset="0"/>
              </a:rPr>
              <a:t>b is greatest“</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else</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smtClean="0">
                <a:solidFill>
                  <a:srgbClr val="66FF00"/>
                </a:solidFill>
                <a:latin typeface="Courier New" panose="02070309020205020404" pitchFamily="49" charset="0"/>
              </a:rPr>
              <a:t>c is greatest"</a:t>
            </a:r>
            <a:endParaRPr lang="en-US" dirty="0">
              <a:effectLst/>
            </a:endParaRPr>
          </a:p>
        </p:txBody>
      </p:sp>
      <p:cxnSp>
        <p:nvCxnSpPr>
          <p:cNvPr id="9" name="Straight Connector 8"/>
          <p:cNvCxnSpPr/>
          <p:nvPr/>
        </p:nvCxnSpPr>
        <p:spPr>
          <a:xfrm>
            <a:off x="5694218" y="5621482"/>
            <a:ext cx="524740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87736" y="5798127"/>
            <a:ext cx="1292341" cy="369332"/>
          </a:xfrm>
          <a:prstGeom prst="rect">
            <a:avLst/>
          </a:prstGeom>
          <a:noFill/>
        </p:spPr>
        <p:txBody>
          <a:bodyPr wrap="none" rtlCol="0">
            <a:spAutoFit/>
          </a:bodyPr>
          <a:lstStyle/>
          <a:p>
            <a:r>
              <a:rPr lang="en-US" dirty="0" smtClean="0"/>
              <a:t>c is greatest</a:t>
            </a:r>
            <a:endParaRPr lang="en-US" dirty="0"/>
          </a:p>
        </p:txBody>
      </p:sp>
    </p:spTree>
    <p:extLst>
      <p:ext uri="{BB962C8B-B14F-4D97-AF65-F5344CB8AC3E}">
        <p14:creationId xmlns:p14="http://schemas.microsoft.com/office/powerpoint/2010/main" val="261564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a:t>
            </a:r>
            <a:endParaRPr lang="en-US" dirty="0"/>
          </a:p>
        </p:txBody>
      </p:sp>
      <p:sp>
        <p:nvSpPr>
          <p:cNvPr id="3" name="Content Placeholder 2"/>
          <p:cNvSpPr>
            <a:spLocks noGrp="1"/>
          </p:cNvSpPr>
          <p:nvPr>
            <p:ph idx="1"/>
          </p:nvPr>
        </p:nvSpPr>
        <p:spPr>
          <a:xfrm>
            <a:off x="1024128" y="2285999"/>
            <a:ext cx="9720073" cy="4217831"/>
          </a:xfrm>
        </p:spPr>
        <p:txBody>
          <a:bodyPr>
            <a:normAutofit fontScale="62500" lnSpcReduction="20000"/>
          </a:bodyPr>
          <a:lstStyle/>
          <a:p>
            <a:r>
              <a:rPr lang="en-US" sz="3600" dirty="0" smtClean="0"/>
              <a:t>From </a:t>
            </a:r>
            <a:r>
              <a:rPr lang="en-US" sz="3600" i="1" dirty="0" smtClean="0"/>
              <a:t>The Zen </a:t>
            </a:r>
            <a:r>
              <a:rPr lang="en-US" sz="3600" i="1" dirty="0"/>
              <a:t>of Python </a:t>
            </a:r>
            <a:r>
              <a:rPr lang="en-US" sz="3600" dirty="0"/>
              <a:t>(</a:t>
            </a:r>
            <a:r>
              <a:rPr lang="en-US" sz="3600" dirty="0">
                <a:hlinkClick r:id="rId2"/>
              </a:rPr>
              <a:t>https://www.python.org/dev/peps/pep-0020</a:t>
            </a:r>
            <a:r>
              <a:rPr lang="en-US" sz="3600" dirty="0" smtClean="0">
                <a:hlinkClick r:id="rId2"/>
              </a:rPr>
              <a:t>/</a:t>
            </a:r>
            <a:r>
              <a:rPr lang="en-US" sz="3600" dirty="0" smtClean="0"/>
              <a:t>)</a:t>
            </a:r>
          </a:p>
          <a:p>
            <a:r>
              <a:rPr lang="en-US" sz="2900" dirty="0"/>
              <a:t>Beautiful is better than </a:t>
            </a:r>
            <a:r>
              <a:rPr lang="en-US" sz="2900" dirty="0" smtClean="0"/>
              <a:t>ugly.</a:t>
            </a:r>
            <a:br>
              <a:rPr lang="en-US" sz="2900" dirty="0" smtClean="0"/>
            </a:br>
            <a:r>
              <a:rPr lang="en-US" sz="2900" dirty="0" smtClean="0"/>
              <a:t>Explicit </a:t>
            </a:r>
            <a:r>
              <a:rPr lang="en-US" sz="2900" dirty="0"/>
              <a:t>is better than </a:t>
            </a:r>
            <a:r>
              <a:rPr lang="en-US" sz="2900" dirty="0" smtClean="0"/>
              <a:t>implicit.</a:t>
            </a:r>
            <a:br>
              <a:rPr lang="en-US" sz="2900" dirty="0" smtClean="0"/>
            </a:br>
            <a:r>
              <a:rPr lang="en-US" sz="2900" dirty="0" smtClean="0"/>
              <a:t>Simple </a:t>
            </a:r>
            <a:r>
              <a:rPr lang="en-US" sz="2900" dirty="0"/>
              <a:t>is better than </a:t>
            </a:r>
            <a:r>
              <a:rPr lang="en-US" sz="2900" dirty="0" smtClean="0"/>
              <a:t>complex.</a:t>
            </a:r>
            <a:br>
              <a:rPr lang="en-US" sz="2900" dirty="0" smtClean="0"/>
            </a:br>
            <a:r>
              <a:rPr lang="en-US" sz="2900" dirty="0" smtClean="0"/>
              <a:t>Complex </a:t>
            </a:r>
            <a:r>
              <a:rPr lang="en-US" sz="2900" dirty="0"/>
              <a:t>is better than </a:t>
            </a:r>
            <a:r>
              <a:rPr lang="en-US" sz="2900" dirty="0" smtClean="0"/>
              <a:t>complicated.</a:t>
            </a:r>
            <a:br>
              <a:rPr lang="en-US" sz="2900" dirty="0" smtClean="0"/>
            </a:br>
            <a:r>
              <a:rPr lang="en-US" sz="2900" dirty="0" smtClean="0"/>
              <a:t>Flat </a:t>
            </a:r>
            <a:r>
              <a:rPr lang="en-US" sz="2900" dirty="0"/>
              <a:t>is better than nested</a:t>
            </a:r>
            <a:r>
              <a:rPr lang="en-US" sz="2900" dirty="0" smtClean="0"/>
              <a:t>.</a:t>
            </a:r>
            <a:br>
              <a:rPr lang="en-US" sz="2900" dirty="0" smtClean="0"/>
            </a:br>
            <a:r>
              <a:rPr lang="en-US" sz="2900" dirty="0" smtClean="0"/>
              <a:t>Sparse </a:t>
            </a:r>
            <a:r>
              <a:rPr lang="en-US" sz="2900" dirty="0"/>
              <a:t>is better than </a:t>
            </a:r>
            <a:r>
              <a:rPr lang="en-US" sz="2900" dirty="0" smtClean="0"/>
              <a:t>dense.</a:t>
            </a:r>
            <a:br>
              <a:rPr lang="en-US" sz="2900" dirty="0" smtClean="0"/>
            </a:br>
            <a:r>
              <a:rPr lang="en-US" sz="2900" dirty="0" smtClean="0"/>
              <a:t>Readability counts.</a:t>
            </a:r>
            <a:br>
              <a:rPr lang="en-US" sz="2900" dirty="0" smtClean="0"/>
            </a:br>
            <a:r>
              <a:rPr lang="en-US" sz="2900" dirty="0" smtClean="0"/>
              <a:t>Special </a:t>
            </a:r>
            <a:r>
              <a:rPr lang="en-US" sz="2900" dirty="0"/>
              <a:t>cases aren't special enough to break the </a:t>
            </a:r>
            <a:r>
              <a:rPr lang="en-US" sz="2900" dirty="0" smtClean="0"/>
              <a:t>rules.</a:t>
            </a:r>
            <a:br>
              <a:rPr lang="en-US" sz="2900" dirty="0" smtClean="0"/>
            </a:br>
            <a:r>
              <a:rPr lang="en-US" sz="2900" dirty="0" smtClean="0"/>
              <a:t>Although </a:t>
            </a:r>
            <a:r>
              <a:rPr lang="en-US" sz="2900" dirty="0"/>
              <a:t>practicality beats </a:t>
            </a:r>
            <a:r>
              <a:rPr lang="en-US" sz="2900" dirty="0" smtClean="0"/>
              <a:t>purity.</a:t>
            </a:r>
            <a:br>
              <a:rPr lang="en-US" sz="2900" dirty="0" smtClean="0"/>
            </a:br>
            <a:r>
              <a:rPr lang="en-US" sz="2900" dirty="0" smtClean="0"/>
              <a:t>Errors </a:t>
            </a:r>
            <a:r>
              <a:rPr lang="en-US" sz="2900" dirty="0"/>
              <a:t>should never pass </a:t>
            </a:r>
            <a:r>
              <a:rPr lang="en-US" sz="2900" dirty="0" smtClean="0"/>
              <a:t>silently.</a:t>
            </a:r>
            <a:br>
              <a:rPr lang="en-US" sz="2900" dirty="0" smtClean="0"/>
            </a:br>
            <a:r>
              <a:rPr lang="en-US" sz="2900" dirty="0" smtClean="0"/>
              <a:t>Unless </a:t>
            </a:r>
            <a:r>
              <a:rPr lang="en-US" sz="2900" dirty="0"/>
              <a:t>explicitly </a:t>
            </a:r>
            <a:r>
              <a:rPr lang="en-US" sz="2900" dirty="0" smtClean="0"/>
              <a:t>silenced.</a:t>
            </a:r>
            <a:br>
              <a:rPr lang="en-US" sz="2900" dirty="0" smtClean="0"/>
            </a:br>
            <a:r>
              <a:rPr lang="en-US" sz="2900" dirty="0" smtClean="0"/>
              <a:t>In </a:t>
            </a:r>
            <a:r>
              <a:rPr lang="en-US" sz="2900" dirty="0"/>
              <a:t>the face of ambiguity, refuse the temptation to </a:t>
            </a:r>
            <a:r>
              <a:rPr lang="en-US" sz="2900" dirty="0" smtClean="0"/>
              <a:t>guess.</a:t>
            </a:r>
            <a:br>
              <a:rPr lang="en-US" sz="2900" dirty="0" smtClean="0"/>
            </a:br>
            <a:r>
              <a:rPr lang="en-US" sz="2900" dirty="0" smtClean="0"/>
              <a:t>There </a:t>
            </a:r>
            <a:r>
              <a:rPr lang="en-US" sz="2900" dirty="0"/>
              <a:t>should be one-- and preferably only one --obvious way to do </a:t>
            </a:r>
            <a:r>
              <a:rPr lang="en-US" sz="2900" dirty="0" smtClean="0"/>
              <a:t>it.</a:t>
            </a:r>
            <a:br>
              <a:rPr lang="en-US" sz="2900" dirty="0" smtClean="0"/>
            </a:br>
            <a:r>
              <a:rPr lang="en-US" sz="2900" dirty="0" smtClean="0"/>
              <a:t>Although </a:t>
            </a:r>
            <a:r>
              <a:rPr lang="en-US" sz="2900" dirty="0"/>
              <a:t>that way may not be obvious at first unless you're </a:t>
            </a:r>
            <a:r>
              <a:rPr lang="en-US" sz="2900" dirty="0" smtClean="0"/>
              <a:t>Dutch.</a:t>
            </a:r>
            <a:br>
              <a:rPr lang="en-US" sz="2900" dirty="0" smtClean="0"/>
            </a:br>
            <a:r>
              <a:rPr lang="en-US" sz="2900" dirty="0" smtClean="0"/>
              <a:t>Now </a:t>
            </a:r>
            <a:r>
              <a:rPr lang="en-US" sz="2900" dirty="0"/>
              <a:t>is better than </a:t>
            </a:r>
            <a:r>
              <a:rPr lang="en-US" sz="2900" dirty="0" smtClean="0"/>
              <a:t>never.</a:t>
            </a:r>
            <a:br>
              <a:rPr lang="en-US" sz="2900" dirty="0" smtClean="0"/>
            </a:br>
            <a:r>
              <a:rPr lang="en-US" sz="2900" dirty="0" smtClean="0"/>
              <a:t>Although </a:t>
            </a:r>
            <a:r>
              <a:rPr lang="en-US" sz="2900" dirty="0"/>
              <a:t>never is often better than </a:t>
            </a:r>
            <a:r>
              <a:rPr lang="en-US" sz="2900" i="1" dirty="0" smtClean="0"/>
              <a:t>right</a:t>
            </a:r>
            <a:r>
              <a:rPr lang="en-US" sz="2900" dirty="0" smtClean="0"/>
              <a:t> now.</a:t>
            </a:r>
            <a:br>
              <a:rPr lang="en-US" sz="2900" dirty="0" smtClean="0"/>
            </a:br>
            <a:r>
              <a:rPr lang="en-US" sz="2900" dirty="0" smtClean="0"/>
              <a:t>If </a:t>
            </a:r>
            <a:r>
              <a:rPr lang="en-US" sz="2900" dirty="0"/>
              <a:t>the implementation is hard to explain, it's a bad </a:t>
            </a:r>
            <a:r>
              <a:rPr lang="en-US" sz="2900" dirty="0" smtClean="0"/>
              <a:t>idea.</a:t>
            </a:r>
            <a:br>
              <a:rPr lang="en-US" sz="2900" dirty="0" smtClean="0"/>
            </a:br>
            <a:r>
              <a:rPr lang="en-US" sz="2900" dirty="0" smtClean="0"/>
              <a:t>If </a:t>
            </a:r>
            <a:r>
              <a:rPr lang="en-US" sz="2900" dirty="0"/>
              <a:t>the implementation is easy to explain, it may be a good </a:t>
            </a:r>
            <a:r>
              <a:rPr lang="en-US" sz="2900" dirty="0" smtClean="0"/>
              <a:t>idea.</a:t>
            </a:r>
            <a:br>
              <a:rPr lang="en-US" sz="2900" dirty="0" smtClean="0"/>
            </a:br>
            <a:r>
              <a:rPr lang="en-US" sz="2900" dirty="0" smtClean="0"/>
              <a:t>Namespaces </a:t>
            </a:r>
            <a:r>
              <a:rPr lang="en-US" sz="2900" dirty="0"/>
              <a:t>are one honking great idea -- let's do more of those!</a:t>
            </a:r>
          </a:p>
        </p:txBody>
      </p:sp>
    </p:spTree>
    <p:extLst>
      <p:ext uri="{BB962C8B-B14F-4D97-AF65-F5344CB8AC3E}">
        <p14:creationId xmlns:p14="http://schemas.microsoft.com/office/powerpoint/2010/main" val="1708674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tools</a:t>
            </a:r>
            <a:endParaRPr lang="en-US" dirty="0"/>
          </a:p>
        </p:txBody>
      </p:sp>
      <p:sp>
        <p:nvSpPr>
          <p:cNvPr id="3" name="Content Placeholder 2"/>
          <p:cNvSpPr>
            <a:spLocks noGrp="1"/>
          </p:cNvSpPr>
          <p:nvPr>
            <p:ph idx="1"/>
          </p:nvPr>
        </p:nvSpPr>
        <p:spPr>
          <a:xfrm>
            <a:off x="1024128" y="2286000"/>
            <a:ext cx="5251981" cy="4023360"/>
          </a:xfrm>
        </p:spPr>
        <p:txBody>
          <a:bodyPr>
            <a:normAutofit fontScale="92500"/>
          </a:bodyPr>
          <a:lstStyle/>
          <a:p>
            <a:r>
              <a:rPr lang="en-US" dirty="0" smtClean="0"/>
              <a:t>The for loop has the following general form.</a:t>
            </a:r>
          </a:p>
          <a:p>
            <a:endParaRPr lang="en-US" dirty="0"/>
          </a:p>
          <a:p>
            <a:endParaRPr lang="en-US" dirty="0" smtClean="0"/>
          </a:p>
          <a:p>
            <a:r>
              <a:rPr lang="en-US" dirty="0" smtClean="0"/>
              <a:t>If </a:t>
            </a:r>
            <a:r>
              <a:rPr lang="en-US" dirty="0"/>
              <a:t>a sequence contains an expression list, it is evaluated first. Then, the first item in the sequence is assigned to the iterating variable </a:t>
            </a:r>
            <a:r>
              <a:rPr lang="en-US" dirty="0" smtClean="0"/>
              <a:t>var</a:t>
            </a:r>
            <a:r>
              <a:rPr lang="en-US" dirty="0"/>
              <a:t>. Next, the statements </a:t>
            </a:r>
            <a:r>
              <a:rPr lang="en-US" dirty="0" smtClean="0"/>
              <a:t>are executed</a:t>
            </a:r>
            <a:r>
              <a:rPr lang="en-US" dirty="0"/>
              <a:t>. Each item in the list is assigned to </a:t>
            </a:r>
            <a:r>
              <a:rPr lang="en-US" dirty="0" err="1" smtClean="0"/>
              <a:t>var</a:t>
            </a:r>
            <a:r>
              <a:rPr lang="en-US" dirty="0"/>
              <a:t>, and the </a:t>
            </a:r>
            <a:r>
              <a:rPr lang="en-US" dirty="0" smtClean="0"/>
              <a:t>statements are executed </a:t>
            </a:r>
            <a:r>
              <a:rPr lang="en-US" dirty="0"/>
              <a:t>until the entire sequence is exhausted</a:t>
            </a:r>
            <a:r>
              <a:rPr lang="en-US" dirty="0" smtClean="0"/>
              <a:t>.</a:t>
            </a:r>
          </a:p>
          <a:p>
            <a:r>
              <a:rPr lang="en-US" dirty="0" smtClean="0"/>
              <a:t>For loops may be nested with other control flow tools such as while loops and if statements.</a:t>
            </a:r>
            <a:endParaRPr lang="en-US" dirty="0"/>
          </a:p>
        </p:txBody>
      </p:sp>
      <p:sp>
        <p:nvSpPr>
          <p:cNvPr id="4" name="Rectangle 3"/>
          <p:cNvSpPr/>
          <p:nvPr/>
        </p:nvSpPr>
        <p:spPr>
          <a:xfrm>
            <a:off x="1667660" y="2797525"/>
            <a:ext cx="2941831" cy="646331"/>
          </a:xfrm>
          <a:prstGeom prst="rect">
            <a:avLst/>
          </a:prstGeom>
        </p:spPr>
        <p:txBody>
          <a:bodyPr wrap="none">
            <a:spAutoFit/>
          </a:bodyPr>
          <a:lstStyle/>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var</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sequence</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statements</a:t>
            </a:r>
            <a:endParaRPr lang="en-US" dirty="0">
              <a:effectLst/>
            </a:endParaRPr>
          </a:p>
        </p:txBody>
      </p:sp>
      <p:sp>
        <p:nvSpPr>
          <p:cNvPr id="5" name="Rectangle 4"/>
          <p:cNvSpPr/>
          <p:nvPr/>
        </p:nvSpPr>
        <p:spPr>
          <a:xfrm>
            <a:off x="6601691" y="1512608"/>
            <a:ext cx="6096000" cy="1754326"/>
          </a:xfrm>
          <a:prstGeom prst="rect">
            <a:avLst/>
          </a:prstGeom>
        </p:spPr>
        <p:txBody>
          <a:bodyPr>
            <a:spAutoFit/>
          </a:bodyPr>
          <a:lstStyle/>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letter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aeiou</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"vowel: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letter</a:t>
            </a:r>
          </a:p>
          <a:p>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i</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endParaRPr lang="en-US" dirty="0">
              <a:effectLst/>
            </a:endParaRPr>
          </a:p>
        </p:txBody>
      </p:sp>
      <p:cxnSp>
        <p:nvCxnSpPr>
          <p:cNvPr id="7" name="Straight Connector 6"/>
          <p:cNvCxnSpPr/>
          <p:nvPr/>
        </p:nvCxnSpPr>
        <p:spPr>
          <a:xfrm>
            <a:off x="6598227" y="3443856"/>
            <a:ext cx="49772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98227" y="3443856"/>
            <a:ext cx="951222" cy="3139321"/>
          </a:xfrm>
          <a:prstGeom prst="rect">
            <a:avLst/>
          </a:prstGeom>
          <a:noFill/>
        </p:spPr>
        <p:txBody>
          <a:bodyPr wrap="none" rtlCol="0">
            <a:spAutoFit/>
          </a:bodyPr>
          <a:lstStyle/>
          <a:p>
            <a:r>
              <a:rPr lang="en-US" dirty="0" smtClean="0"/>
              <a:t>vowel: a</a:t>
            </a:r>
          </a:p>
          <a:p>
            <a:r>
              <a:rPr lang="en-US" dirty="0"/>
              <a:t>v</a:t>
            </a:r>
            <a:r>
              <a:rPr lang="en-US" dirty="0" smtClean="0"/>
              <a:t>owel: e</a:t>
            </a:r>
          </a:p>
          <a:p>
            <a:r>
              <a:rPr lang="en-US" dirty="0"/>
              <a:t>v</a:t>
            </a:r>
            <a:r>
              <a:rPr lang="en-US" dirty="0" smtClean="0"/>
              <a:t>owel: </a:t>
            </a:r>
            <a:r>
              <a:rPr lang="en-US" dirty="0" err="1" smtClean="0"/>
              <a:t>i</a:t>
            </a:r>
            <a:endParaRPr lang="en-US" dirty="0" smtClean="0"/>
          </a:p>
          <a:p>
            <a:r>
              <a:rPr lang="en-US" dirty="0"/>
              <a:t>v</a:t>
            </a:r>
            <a:r>
              <a:rPr lang="en-US" dirty="0" smtClean="0"/>
              <a:t>owel: o</a:t>
            </a:r>
          </a:p>
          <a:p>
            <a:r>
              <a:rPr lang="en-US" dirty="0"/>
              <a:t>v</a:t>
            </a:r>
            <a:r>
              <a:rPr lang="en-US" dirty="0" smtClean="0"/>
              <a:t>owel: u</a:t>
            </a:r>
          </a:p>
          <a:p>
            <a:r>
              <a:rPr lang="en-US" dirty="0" smtClean="0"/>
              <a:t>1</a:t>
            </a:r>
          </a:p>
          <a:p>
            <a:r>
              <a:rPr lang="en-US" dirty="0" smtClean="0"/>
              <a:t>2</a:t>
            </a:r>
          </a:p>
          <a:p>
            <a:r>
              <a:rPr lang="en-US" dirty="0" smtClean="0"/>
              <a:t>3</a:t>
            </a:r>
          </a:p>
          <a:p>
            <a:r>
              <a:rPr lang="en-US" dirty="0" smtClean="0"/>
              <a:t>0</a:t>
            </a:r>
          </a:p>
          <a:p>
            <a:r>
              <a:rPr lang="en-US" dirty="0" smtClean="0"/>
              <a:t>1</a:t>
            </a:r>
          </a:p>
          <a:p>
            <a:r>
              <a:rPr lang="en-US" dirty="0"/>
              <a:t>2</a:t>
            </a:r>
          </a:p>
        </p:txBody>
      </p:sp>
    </p:spTree>
    <p:extLst>
      <p:ext uri="{BB962C8B-B14F-4D97-AF65-F5344CB8AC3E}">
        <p14:creationId xmlns:p14="http://schemas.microsoft.com/office/powerpoint/2010/main" val="2145426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tools</a:t>
            </a:r>
            <a:endParaRPr lang="en-US" dirty="0"/>
          </a:p>
        </p:txBody>
      </p:sp>
      <p:sp>
        <p:nvSpPr>
          <p:cNvPr id="3" name="Content Placeholder 2"/>
          <p:cNvSpPr>
            <a:spLocks noGrp="1"/>
          </p:cNvSpPr>
          <p:nvPr>
            <p:ph idx="1"/>
          </p:nvPr>
        </p:nvSpPr>
        <p:spPr>
          <a:xfrm>
            <a:off x="1024128" y="2286000"/>
            <a:ext cx="6239117" cy="4023360"/>
          </a:xfrm>
        </p:spPr>
        <p:txBody>
          <a:bodyPr>
            <a:normAutofit lnSpcReduction="10000"/>
          </a:bodyPr>
          <a:lstStyle/>
          <a:p>
            <a:r>
              <a:rPr lang="en-US" dirty="0" smtClean="0"/>
              <a:t>Python has two handy functions for creating a range of integers, typically used in for loops. These functions are range() and </a:t>
            </a:r>
            <a:r>
              <a:rPr lang="en-US" dirty="0" err="1" smtClean="0"/>
              <a:t>xrange</a:t>
            </a:r>
            <a:r>
              <a:rPr lang="en-US" dirty="0" smtClean="0"/>
              <a:t>().</a:t>
            </a:r>
          </a:p>
          <a:p>
            <a:r>
              <a:rPr lang="en-US" dirty="0" smtClean="0"/>
              <a:t>They both create a sequence of integers, but range() creates a list while </a:t>
            </a:r>
            <a:r>
              <a:rPr lang="en-US" dirty="0" err="1" smtClean="0"/>
              <a:t>xrange</a:t>
            </a:r>
            <a:r>
              <a:rPr lang="en-US" dirty="0" smtClean="0"/>
              <a:t>() creates an </a:t>
            </a:r>
            <a:r>
              <a:rPr lang="en-US" dirty="0" err="1" smtClean="0"/>
              <a:t>xrange</a:t>
            </a:r>
            <a:r>
              <a:rPr lang="en-US" dirty="0" smtClean="0"/>
              <a:t> object. </a:t>
            </a:r>
          </a:p>
          <a:p>
            <a:r>
              <a:rPr lang="en-US" dirty="0" smtClean="0"/>
              <a:t>Essentially, range() creates the list statically while </a:t>
            </a:r>
            <a:r>
              <a:rPr lang="en-US" dirty="0" err="1" smtClean="0"/>
              <a:t>xrange</a:t>
            </a:r>
            <a:r>
              <a:rPr lang="en-US" dirty="0" smtClean="0"/>
              <a:t>() will generate items in the list as they are needed. We will explore this concept further in just a week or two. </a:t>
            </a:r>
          </a:p>
          <a:p>
            <a:r>
              <a:rPr lang="en-US" dirty="0" smtClean="0"/>
              <a:t>For very large ranges – say one billion values – you should use </a:t>
            </a:r>
            <a:r>
              <a:rPr lang="en-US" dirty="0" err="1" smtClean="0"/>
              <a:t>xrange</a:t>
            </a:r>
            <a:r>
              <a:rPr lang="en-US" dirty="0" smtClean="0"/>
              <a:t>() instead. For small ranges, it doesn’t matter. </a:t>
            </a:r>
          </a:p>
        </p:txBody>
      </p:sp>
      <p:sp>
        <p:nvSpPr>
          <p:cNvPr id="4" name="Rectangle 3"/>
          <p:cNvSpPr/>
          <p:nvPr/>
        </p:nvSpPr>
        <p:spPr>
          <a:xfrm>
            <a:off x="7928264" y="1308253"/>
            <a:ext cx="3906982" cy="1754326"/>
          </a:xfrm>
          <a:prstGeom prst="rect">
            <a:avLst/>
          </a:prstGeom>
        </p:spPr>
        <p:txBody>
          <a:bodyPr wrap="square">
            <a:spAutoFit/>
          </a:bodyPr>
          <a:lstStyle/>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xrange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4</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i</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range</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0</a:t>
            </a:r>
            <a:r>
              <a:rPr lang="en-US" b="1" dirty="0" smtClean="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8</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i</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range</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20</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14</a:t>
            </a:r>
            <a:r>
              <a:rPr lang="en-US" b="1" dirty="0" smtClean="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endParaRPr lang="en-US" dirty="0">
              <a:effectLst/>
            </a:endParaRPr>
          </a:p>
        </p:txBody>
      </p:sp>
      <p:cxnSp>
        <p:nvCxnSpPr>
          <p:cNvPr id="6" name="Straight Connector 5"/>
          <p:cNvCxnSpPr/>
          <p:nvPr/>
        </p:nvCxnSpPr>
        <p:spPr>
          <a:xfrm>
            <a:off x="7917873" y="3221182"/>
            <a:ext cx="389659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28264" y="3379786"/>
            <a:ext cx="437940" cy="3139321"/>
          </a:xfrm>
          <a:prstGeom prst="rect">
            <a:avLst/>
          </a:prstGeom>
          <a:noFill/>
        </p:spPr>
        <p:txBody>
          <a:bodyPr wrap="none" rtlCol="0">
            <a:spAutoFit/>
          </a:bodyPr>
          <a:lstStyle/>
          <a:p>
            <a:r>
              <a:rPr lang="en-US" dirty="0" smtClean="0"/>
              <a:t>0</a:t>
            </a:r>
          </a:p>
          <a:p>
            <a:r>
              <a:rPr lang="en-US" dirty="0" smtClean="0"/>
              <a:t>1</a:t>
            </a:r>
          </a:p>
          <a:p>
            <a:r>
              <a:rPr lang="en-US" dirty="0" smtClean="0"/>
              <a:t>2</a:t>
            </a:r>
          </a:p>
          <a:p>
            <a:r>
              <a:rPr lang="en-US" dirty="0" smtClean="0"/>
              <a:t>3</a:t>
            </a:r>
          </a:p>
          <a:p>
            <a:r>
              <a:rPr lang="en-US" dirty="0" smtClean="0"/>
              <a:t>0</a:t>
            </a:r>
          </a:p>
          <a:p>
            <a:r>
              <a:rPr lang="en-US" dirty="0" smtClean="0"/>
              <a:t>2</a:t>
            </a:r>
          </a:p>
          <a:p>
            <a:r>
              <a:rPr lang="en-US" dirty="0" smtClean="0"/>
              <a:t>4</a:t>
            </a:r>
          </a:p>
          <a:p>
            <a:r>
              <a:rPr lang="en-US" dirty="0" smtClean="0"/>
              <a:t>6</a:t>
            </a:r>
          </a:p>
          <a:p>
            <a:r>
              <a:rPr lang="en-US" dirty="0" smtClean="0"/>
              <a:t>20</a:t>
            </a:r>
          </a:p>
          <a:p>
            <a:r>
              <a:rPr lang="en-US" dirty="0" smtClean="0"/>
              <a:t>18</a:t>
            </a:r>
          </a:p>
          <a:p>
            <a:r>
              <a:rPr lang="en-US" dirty="0" smtClean="0"/>
              <a:t>16</a:t>
            </a:r>
          </a:p>
        </p:txBody>
      </p:sp>
    </p:spTree>
    <p:extLst>
      <p:ext uri="{BB962C8B-B14F-4D97-AF65-F5344CB8AC3E}">
        <p14:creationId xmlns:p14="http://schemas.microsoft.com/office/powerpoint/2010/main" val="3710882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tools</a:t>
            </a:r>
            <a:endParaRPr lang="en-US" dirty="0"/>
          </a:p>
        </p:txBody>
      </p:sp>
      <p:sp>
        <p:nvSpPr>
          <p:cNvPr id="3" name="Content Placeholder 2"/>
          <p:cNvSpPr>
            <a:spLocks noGrp="1"/>
          </p:cNvSpPr>
          <p:nvPr>
            <p:ph idx="1"/>
          </p:nvPr>
        </p:nvSpPr>
        <p:spPr>
          <a:xfrm>
            <a:off x="1024129" y="2286000"/>
            <a:ext cx="4742826" cy="4023360"/>
          </a:xfrm>
        </p:spPr>
        <p:txBody>
          <a:bodyPr>
            <a:normAutofit lnSpcReduction="10000"/>
          </a:bodyPr>
          <a:lstStyle/>
          <a:p>
            <a:r>
              <a:rPr lang="en-US" dirty="0" smtClean="0"/>
              <a:t>There are four statements provided for manipulating loop structures. These are break, continue, pass, and else. </a:t>
            </a:r>
          </a:p>
          <a:p>
            <a:pPr>
              <a:buFont typeface="Arial" panose="020B0604020202020204" pitchFamily="34" charset="0"/>
              <a:buChar char="•"/>
            </a:pPr>
            <a:r>
              <a:rPr lang="en-US" dirty="0"/>
              <a:t> </a:t>
            </a:r>
            <a:r>
              <a:rPr lang="en-US" dirty="0" smtClean="0"/>
              <a:t>break – terminates the current loop.</a:t>
            </a:r>
          </a:p>
          <a:p>
            <a:pPr>
              <a:buFont typeface="Arial" panose="020B0604020202020204" pitchFamily="34" charset="0"/>
              <a:buChar char="•"/>
            </a:pPr>
            <a:r>
              <a:rPr lang="en-US" dirty="0"/>
              <a:t> </a:t>
            </a:r>
            <a:r>
              <a:rPr lang="en-US" dirty="0" smtClean="0"/>
              <a:t>continue – immediately begin the next iteration of the loop.</a:t>
            </a:r>
          </a:p>
          <a:p>
            <a:pPr>
              <a:buFont typeface="Arial" panose="020B0604020202020204" pitchFamily="34" charset="0"/>
              <a:buChar char="•"/>
            </a:pPr>
            <a:r>
              <a:rPr lang="en-US" dirty="0"/>
              <a:t> </a:t>
            </a:r>
            <a:r>
              <a:rPr lang="en-US" dirty="0" smtClean="0"/>
              <a:t>pass – do nothing. Use when a statement is required syntactically. </a:t>
            </a:r>
          </a:p>
          <a:p>
            <a:pPr>
              <a:buFont typeface="Arial" panose="020B0604020202020204" pitchFamily="34" charset="0"/>
              <a:buChar char="•"/>
            </a:pPr>
            <a:r>
              <a:rPr lang="en-US" dirty="0"/>
              <a:t> </a:t>
            </a:r>
            <a:r>
              <a:rPr lang="en-US" dirty="0" smtClean="0"/>
              <a:t>else – represents a set of statements that should execute when a loop terminates.</a:t>
            </a:r>
            <a:endParaRPr lang="en-US" dirty="0"/>
          </a:p>
        </p:txBody>
      </p:sp>
      <p:sp>
        <p:nvSpPr>
          <p:cNvPr id="4" name="Rectangle 3"/>
          <p:cNvSpPr/>
          <p:nvPr/>
        </p:nvSpPr>
        <p:spPr>
          <a:xfrm>
            <a:off x="6096000" y="1335024"/>
            <a:ext cx="6096000" cy="2308324"/>
          </a:xfrm>
          <a:prstGeom prst="rect">
            <a:avLst/>
          </a:prstGeom>
        </p:spPr>
        <p:txBody>
          <a:bodyPr>
            <a:spAutoFit/>
          </a:bodyPr>
          <a:lstStyle/>
          <a:p>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20</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0</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continue</a:t>
            </a:r>
            <a:endParaRPr lang="en-US" dirty="0">
              <a:solidFill>
                <a:srgbClr val="FFFFFF"/>
              </a:solidFill>
              <a:latin typeface="Courier New" panose="02070309020205020404" pitchFamily="49" charset="0"/>
            </a:endParaRPr>
          </a:p>
          <a:p>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break</a:t>
            </a:r>
            <a:endParaRPr lang="en-US" dirty="0">
              <a:solidFill>
                <a:srgbClr val="FFFFFF"/>
              </a:solidFill>
              <a:latin typeface="Courier New" panose="02070309020205020404" pitchFamily="49" charset="0"/>
            </a:endParaRPr>
          </a:p>
          <a:p>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'is a prime number'</a:t>
            </a:r>
            <a:endParaRPr lang="en-US" dirty="0">
              <a:effectLst/>
            </a:endParaRPr>
          </a:p>
        </p:txBody>
      </p:sp>
      <p:cxnSp>
        <p:nvCxnSpPr>
          <p:cNvPr id="6" name="Straight Connector 5"/>
          <p:cNvCxnSpPr/>
          <p:nvPr/>
        </p:nvCxnSpPr>
        <p:spPr>
          <a:xfrm>
            <a:off x="6068291" y="3761509"/>
            <a:ext cx="599555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0" y="3844516"/>
            <a:ext cx="2148345" cy="1200329"/>
          </a:xfrm>
          <a:prstGeom prst="rect">
            <a:avLst/>
          </a:prstGeom>
          <a:noFill/>
        </p:spPr>
        <p:txBody>
          <a:bodyPr wrap="none" rtlCol="0">
            <a:spAutoFit/>
          </a:bodyPr>
          <a:lstStyle/>
          <a:p>
            <a:r>
              <a:rPr lang="en-US" dirty="0" smtClean="0"/>
              <a:t>11 is a prime number</a:t>
            </a:r>
          </a:p>
          <a:p>
            <a:r>
              <a:rPr lang="en-US" dirty="0" smtClean="0"/>
              <a:t>13 is a prime number</a:t>
            </a:r>
          </a:p>
          <a:p>
            <a:r>
              <a:rPr lang="en-US" dirty="0" smtClean="0"/>
              <a:t>17 is a prime number</a:t>
            </a:r>
          </a:p>
          <a:p>
            <a:r>
              <a:rPr lang="en-US" dirty="0" smtClean="0"/>
              <a:t>19 is a prime number</a:t>
            </a:r>
            <a:endParaRPr lang="en-US" dirty="0"/>
          </a:p>
        </p:txBody>
      </p:sp>
    </p:spTree>
    <p:extLst>
      <p:ext uri="{BB962C8B-B14F-4D97-AF65-F5344CB8AC3E}">
        <p14:creationId xmlns:p14="http://schemas.microsoft.com/office/powerpoint/2010/main" val="2510100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real Python program</a:t>
            </a:r>
            <a:endParaRPr lang="en-US" dirty="0"/>
          </a:p>
        </p:txBody>
      </p:sp>
      <p:sp>
        <p:nvSpPr>
          <p:cNvPr id="3" name="Content Placeholder 2"/>
          <p:cNvSpPr>
            <a:spLocks noGrp="1"/>
          </p:cNvSpPr>
          <p:nvPr>
            <p:ph idx="1"/>
          </p:nvPr>
        </p:nvSpPr>
        <p:spPr/>
        <p:txBody>
          <a:bodyPr/>
          <a:lstStyle/>
          <a:p>
            <a:r>
              <a:rPr lang="en-US" dirty="0" smtClean="0"/>
              <a:t>Ok, so we got some basics out of the way. Now, we can try to create a real program. </a:t>
            </a:r>
          </a:p>
          <a:p>
            <a:r>
              <a:rPr lang="en-US" dirty="0" smtClean="0"/>
              <a:t>I pulled a problem off of </a:t>
            </a:r>
            <a:r>
              <a:rPr lang="en-US" dirty="0" smtClean="0">
                <a:hlinkClick r:id="rId2"/>
              </a:rPr>
              <a:t>Project Euler</a:t>
            </a:r>
            <a:r>
              <a:rPr lang="en-US" dirty="0" smtClean="0"/>
              <a:t>. Let’s have some fun. </a:t>
            </a:r>
          </a:p>
          <a:p>
            <a:endParaRPr lang="en-US" dirty="0"/>
          </a:p>
          <a:p>
            <a:r>
              <a:rPr lang="en-US" dirty="0"/>
              <a:t>Each new term in the Fibonacci sequence is generated by adding the previous two terms. By starting with 1 and 2, the first 10 terms will be:</a:t>
            </a:r>
          </a:p>
          <a:p>
            <a:r>
              <a:rPr lang="en-US" dirty="0"/>
              <a:t>1, 2, 3, 5, 8, 13, 21, 34, 55, 89, ...</a:t>
            </a:r>
          </a:p>
          <a:p>
            <a:r>
              <a:rPr lang="en-US" dirty="0"/>
              <a:t>By considering the terms in the Fibonacci sequence whose values do not exceed four million, find the sum of the even-valued terms.</a:t>
            </a:r>
          </a:p>
          <a:p>
            <a:endParaRPr lang="en-US" dirty="0"/>
          </a:p>
        </p:txBody>
      </p:sp>
      <p:sp>
        <p:nvSpPr>
          <p:cNvPr id="4" name="Rectangle 3"/>
          <p:cNvSpPr/>
          <p:nvPr/>
        </p:nvSpPr>
        <p:spPr>
          <a:xfrm>
            <a:off x="901521" y="3580327"/>
            <a:ext cx="9842679" cy="240834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175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Using basic python</a:t>
            </a:r>
            <a:endParaRPr lang="en-US" dirty="0"/>
          </a:p>
        </p:txBody>
      </p:sp>
      <p:sp>
        <p:nvSpPr>
          <p:cNvPr id="4" name="Rectangle 3"/>
          <p:cNvSpPr/>
          <p:nvPr/>
        </p:nvSpPr>
        <p:spPr>
          <a:xfrm>
            <a:off x="1219200" y="2465155"/>
            <a:ext cx="5451764" cy="2585323"/>
          </a:xfrm>
          <a:prstGeom prst="rect">
            <a:avLst/>
          </a:prstGeom>
          <a:ln>
            <a:solidFill>
              <a:srgbClr val="00B0F0"/>
            </a:solidFill>
          </a:ln>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print_function</a:t>
            </a:r>
            <a:endParaRPr lang="en-US" dirty="0">
              <a:solidFill>
                <a:srgbClr val="FFFFFF"/>
              </a:solidFill>
              <a:latin typeface="Courier New" panose="02070309020205020404" pitchFamily="49" charset="0"/>
            </a:endParaRPr>
          </a:p>
          <a:p>
            <a:endParaRPr lang="en-US" dirty="0">
              <a:solidFill>
                <a:srgbClr val="FFFFFF"/>
              </a:solidFill>
              <a:latin typeface="Courier New" panose="02070309020205020404" pitchFamily="49" charset="0"/>
            </a:endParaRPr>
          </a:p>
          <a:p>
            <a:r>
              <a:rPr lang="en-US" dirty="0" smtClean="0">
                <a:solidFill>
                  <a:srgbClr val="FFFFFF"/>
                </a:solidFill>
                <a:latin typeface="Courier New" panose="02070309020205020404" pitchFamily="49" charset="0"/>
              </a:rPr>
              <a:t>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smtClean="0">
                <a:solidFill>
                  <a:srgbClr val="FFFFFF"/>
                </a:solidFill>
                <a:latin typeface="Courier New" panose="02070309020205020404" pitchFamily="49" charset="0"/>
              </a:rPr>
              <a:t>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while</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f1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4000000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f1</a:t>
            </a: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total</a:t>
            </a:r>
            <a:r>
              <a:rPr lang="en-US" b="1" dirty="0">
                <a:solidFill>
                  <a:srgbClr val="FFCC00"/>
                </a:solidFill>
                <a:latin typeface="Courier New" panose="02070309020205020404" pitchFamily="49" charset="0"/>
              </a:rPr>
              <a:t>)</a:t>
            </a:r>
            <a:endParaRPr lang="en-US" dirty="0">
              <a:effectLst/>
            </a:endParaRPr>
          </a:p>
        </p:txBody>
      </p:sp>
      <p:sp>
        <p:nvSpPr>
          <p:cNvPr id="3" name="Rectangle 2"/>
          <p:cNvSpPr/>
          <p:nvPr/>
        </p:nvSpPr>
        <p:spPr>
          <a:xfrm>
            <a:off x="7079673" y="2371636"/>
            <a:ext cx="6096000" cy="923330"/>
          </a:xfrm>
          <a:prstGeom prst="rect">
            <a:avLst/>
          </a:prstGeom>
        </p:spPr>
        <p:txBody>
          <a:bodyPr>
            <a:spAutoFit/>
          </a:bodyPr>
          <a:lstStyle/>
          <a:p>
            <a:r>
              <a:rPr lang="en-US" dirty="0">
                <a:latin typeface="Arial" panose="020B0604020202020204" pitchFamily="34" charset="0"/>
              </a:rPr>
              <a:t>Notice we’re using</a:t>
            </a:r>
          </a:p>
          <a:p>
            <a:r>
              <a:rPr lang="en-US" dirty="0">
                <a:latin typeface="Arial" panose="020B0604020202020204" pitchFamily="34" charset="0"/>
              </a:rPr>
              <a:t>t</a:t>
            </a:r>
            <a:r>
              <a:rPr lang="en-US" dirty="0" smtClean="0">
                <a:latin typeface="Arial" panose="020B0604020202020204" pitchFamily="34" charset="0"/>
              </a:rPr>
              <a:t>he </a:t>
            </a:r>
            <a:r>
              <a:rPr lang="en-US" dirty="0">
                <a:latin typeface="Arial" panose="020B0604020202020204" pitchFamily="34" charset="0"/>
              </a:rPr>
              <a:t>Python 3.x version of </a:t>
            </a:r>
          </a:p>
          <a:p>
            <a:r>
              <a:rPr lang="en-US" dirty="0">
                <a:latin typeface="Arial" panose="020B0604020202020204" pitchFamily="34" charset="0"/>
              </a:rPr>
              <a:t>print here.</a:t>
            </a:r>
            <a:endParaRPr lang="en-US" dirty="0">
              <a:effectLst/>
              <a:latin typeface="Arial" panose="020B0604020202020204" pitchFamily="34" charset="0"/>
            </a:endParaRPr>
          </a:p>
        </p:txBody>
      </p:sp>
      <p:sp>
        <p:nvSpPr>
          <p:cNvPr id="5" name="Rectangle 4"/>
          <p:cNvSpPr/>
          <p:nvPr/>
        </p:nvSpPr>
        <p:spPr>
          <a:xfrm>
            <a:off x="7079673" y="3757816"/>
            <a:ext cx="3664527" cy="1200329"/>
          </a:xfrm>
          <a:prstGeom prst="rect">
            <a:avLst/>
          </a:prstGeom>
        </p:spPr>
        <p:txBody>
          <a:bodyPr wrap="square">
            <a:spAutoFit/>
          </a:bodyPr>
          <a:lstStyle/>
          <a:p>
            <a:r>
              <a:rPr lang="en-US" dirty="0">
                <a:latin typeface="Arial" panose="020B0604020202020204" pitchFamily="34" charset="0"/>
              </a:rPr>
              <a:t>Python supports multiple </a:t>
            </a:r>
          </a:p>
          <a:p>
            <a:r>
              <a:rPr lang="en-US" dirty="0">
                <a:latin typeface="Arial" panose="020B0604020202020204" pitchFamily="34" charset="0"/>
              </a:rPr>
              <a:t>assignment at once. </a:t>
            </a:r>
          </a:p>
          <a:p>
            <a:r>
              <a:rPr lang="en-US" dirty="0">
                <a:latin typeface="Arial" panose="020B0604020202020204" pitchFamily="34" charset="0"/>
              </a:rPr>
              <a:t>Right hand side is fully evaluated</a:t>
            </a:r>
          </a:p>
          <a:p>
            <a:r>
              <a:rPr lang="en-US" dirty="0">
                <a:latin typeface="Arial" panose="020B0604020202020204" pitchFamily="34" charset="0"/>
              </a:rPr>
              <a:t>before setting the variables.</a:t>
            </a:r>
            <a:endParaRPr lang="en-US" dirty="0">
              <a:effectLst/>
              <a:latin typeface="Arial" panose="020B0604020202020204" pitchFamily="34" charset="0"/>
            </a:endParaRPr>
          </a:p>
        </p:txBody>
      </p:sp>
      <p:cxnSp>
        <p:nvCxnSpPr>
          <p:cNvPr id="7" name="Straight Arrow Connector 6"/>
          <p:cNvCxnSpPr/>
          <p:nvPr/>
        </p:nvCxnSpPr>
        <p:spPr>
          <a:xfrm flipH="1">
            <a:off x="4738255" y="4572000"/>
            <a:ext cx="2223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219200" y="5246135"/>
            <a:ext cx="1882247" cy="369332"/>
          </a:xfrm>
          <a:prstGeom prst="rect">
            <a:avLst/>
          </a:prstGeom>
        </p:spPr>
        <p:txBody>
          <a:bodyPr wrap="none">
            <a:spAutoFit/>
          </a:bodyPr>
          <a:lstStyle/>
          <a:p>
            <a:r>
              <a:rPr lang="en-US" dirty="0"/>
              <a:t>Output: 4613732 </a:t>
            </a:r>
          </a:p>
        </p:txBody>
      </p:sp>
    </p:spTree>
    <p:extLst>
      <p:ext uri="{BB962C8B-B14F-4D97-AF65-F5344CB8AC3E}">
        <p14:creationId xmlns:p14="http://schemas.microsoft.com/office/powerpoint/2010/main" val="3818681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1024129" y="2286000"/>
            <a:ext cx="4919472" cy="4023360"/>
          </a:xfrm>
        </p:spPr>
        <p:txBody>
          <a:bodyPr>
            <a:normAutofit lnSpcReduction="10000"/>
          </a:bodyPr>
          <a:lstStyle/>
          <a:p>
            <a:r>
              <a:rPr lang="en-US" dirty="0" smtClean="0"/>
              <a:t>A </a:t>
            </a:r>
            <a:r>
              <a:rPr lang="en-US" dirty="0"/>
              <a:t>function is created with the </a:t>
            </a:r>
            <a:r>
              <a:rPr lang="en-US" dirty="0" err="1"/>
              <a:t>def</a:t>
            </a:r>
            <a:r>
              <a:rPr lang="en-US" dirty="0"/>
              <a:t> keyword. The statements in the block of the function must be indented</a:t>
            </a:r>
            <a:r>
              <a:rPr lang="en-US" dirty="0" smtClean="0"/>
              <a:t>.</a:t>
            </a:r>
          </a:p>
          <a:p>
            <a:endParaRPr lang="en-US" dirty="0"/>
          </a:p>
          <a:p>
            <a:endParaRPr lang="en-US" dirty="0"/>
          </a:p>
          <a:p>
            <a:r>
              <a:rPr lang="en-US" dirty="0"/>
              <a:t>The </a:t>
            </a:r>
            <a:r>
              <a:rPr lang="en-US" dirty="0" err="1"/>
              <a:t>def</a:t>
            </a:r>
            <a:r>
              <a:rPr lang="en-US" dirty="0"/>
              <a:t> keyword is followed by the function name with round </a:t>
            </a:r>
            <a:r>
              <a:rPr lang="en-US" dirty="0" smtClean="0"/>
              <a:t>brackets enclosing the arguments </a:t>
            </a:r>
            <a:r>
              <a:rPr lang="en-US" dirty="0"/>
              <a:t>and a colon. The indented statements form a body of the function. </a:t>
            </a:r>
            <a:endParaRPr lang="en-US" dirty="0" smtClean="0"/>
          </a:p>
          <a:p>
            <a:r>
              <a:rPr lang="en-US" dirty="0" smtClean="0"/>
              <a:t>The return keyword is used to specify a list of values to be returned.</a:t>
            </a:r>
            <a:endParaRPr lang="en-US" dirty="0"/>
          </a:p>
        </p:txBody>
      </p:sp>
      <p:sp>
        <p:nvSpPr>
          <p:cNvPr id="4" name="Rectangle 3"/>
          <p:cNvSpPr/>
          <p:nvPr/>
        </p:nvSpPr>
        <p:spPr>
          <a:xfrm>
            <a:off x="1572418" y="3396781"/>
            <a:ext cx="3493264" cy="646331"/>
          </a:xfrm>
          <a:prstGeom prst="rect">
            <a:avLst/>
          </a:prstGeom>
        </p:spPr>
        <p:txBody>
          <a:bodyPr wrap="non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smtClean="0">
                <a:solidFill>
                  <a:srgbClr val="FF00FF"/>
                </a:solidFill>
                <a:latin typeface="Courier New" panose="02070309020205020404" pitchFamily="49" charset="0"/>
              </a:rPr>
              <a:t>function_name</a:t>
            </a:r>
            <a:r>
              <a:rPr lang="en-US" b="1" dirty="0" smtClean="0">
                <a:solidFill>
                  <a:srgbClr val="FFCC00"/>
                </a:solidFill>
                <a:latin typeface="Courier New" panose="02070309020205020404" pitchFamily="49" charset="0"/>
              </a:rPr>
              <a:t>(</a:t>
            </a:r>
            <a:r>
              <a:rPr lang="en-US" b="1" dirty="0" err="1" smtClean="0">
                <a:solidFill>
                  <a:srgbClr val="FFCC00"/>
                </a:solidFill>
                <a:latin typeface="Courier New" panose="02070309020205020404" pitchFamily="49" charset="0"/>
              </a:rPr>
              <a:t>args</a:t>
            </a:r>
            <a:r>
              <a:rPr lang="en-US" b="1" dirty="0" smtClean="0">
                <a:solidFill>
                  <a:srgbClr val="FFCC00"/>
                </a:solidFill>
                <a:latin typeface="Courier New" panose="02070309020205020404" pitchFamily="49" charset="0"/>
              </a:rPr>
              <a:t>):</a:t>
            </a:r>
            <a:endParaRPr lang="en-US" dirty="0">
              <a:solidFill>
                <a:srgbClr val="FFFFFF"/>
              </a:solidFill>
              <a:latin typeface="Courier New" panose="02070309020205020404" pitchFamily="49" charset="0"/>
            </a:endParaRPr>
          </a:p>
          <a:p>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statements</a:t>
            </a:r>
            <a:r>
              <a:rPr lang="en-US" dirty="0" smtClean="0">
                <a:solidFill>
                  <a:srgbClr val="FFFFFF"/>
                </a:solidFill>
                <a:latin typeface="Courier New" panose="02070309020205020404" pitchFamily="49" charset="0"/>
              </a:rPr>
              <a:t> </a:t>
            </a:r>
            <a:endParaRPr lang="en-US" dirty="0">
              <a:effectLst/>
            </a:endParaRPr>
          </a:p>
        </p:txBody>
      </p:sp>
      <p:sp>
        <p:nvSpPr>
          <p:cNvPr id="6" name="Rectangle 5"/>
          <p:cNvSpPr/>
          <p:nvPr/>
        </p:nvSpPr>
        <p:spPr>
          <a:xfrm>
            <a:off x="6255338" y="1685835"/>
            <a:ext cx="6096000" cy="1754326"/>
          </a:xfrm>
          <a:prstGeom prst="rect">
            <a:avLst/>
          </a:prstGeom>
        </p:spPr>
        <p:txBody>
          <a:bodyPr>
            <a:spAutoFit/>
          </a:bodyPr>
          <a:lstStyle/>
          <a:p>
            <a:r>
              <a:rPr lang="en-US" i="1" dirty="0">
                <a:solidFill>
                  <a:srgbClr val="00FF00"/>
                </a:solidFill>
                <a:latin typeface="Courier New" panose="02070309020205020404" pitchFamily="49" charset="0"/>
              </a:rPr>
              <a:t># Defining the </a:t>
            </a:r>
            <a:r>
              <a:rPr lang="en-US" i="1" dirty="0" smtClean="0">
                <a:solidFill>
                  <a:srgbClr val="00FF00"/>
                </a:solidFill>
                <a:latin typeface="Courier New" panose="02070309020205020404" pitchFamily="49" charset="0"/>
              </a:rPr>
              <a:t>function</a:t>
            </a:r>
            <a:endParaRPr lang="en-US" dirty="0" smtClean="0">
              <a:solidFill>
                <a:srgbClr val="FFFFFF"/>
              </a:solidFill>
              <a:latin typeface="Courier New" panose="02070309020205020404" pitchFamily="49" charset="0"/>
            </a:endParaRPr>
          </a:p>
          <a:p>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print_greeting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"How are you today?"</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endParaRPr lang="en-US" dirty="0">
              <a:solidFill>
                <a:srgbClr val="FFFFFF"/>
              </a:solidFill>
              <a:latin typeface="Courier New" panose="02070309020205020404" pitchFamily="49" charset="0"/>
            </a:endParaRPr>
          </a:p>
          <a:p>
            <a:r>
              <a:rPr lang="en-US" dirty="0" err="1" smtClean="0">
                <a:solidFill>
                  <a:srgbClr val="FFFFFF"/>
                </a:solidFill>
                <a:latin typeface="Courier New" panose="02070309020205020404" pitchFamily="49" charset="0"/>
              </a:rPr>
              <a:t>print_greeting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i="1" dirty="0">
                <a:solidFill>
                  <a:srgbClr val="00FF00"/>
                </a:solidFill>
                <a:latin typeface="Courier New" panose="02070309020205020404" pitchFamily="49" charset="0"/>
              </a:rPr>
              <a:t># Calling the function</a:t>
            </a:r>
            <a:endParaRPr lang="en-US" dirty="0">
              <a:effectLst/>
            </a:endParaRPr>
          </a:p>
        </p:txBody>
      </p:sp>
      <p:cxnSp>
        <p:nvCxnSpPr>
          <p:cNvPr id="8" name="Straight Connector 7"/>
          <p:cNvCxnSpPr/>
          <p:nvPr/>
        </p:nvCxnSpPr>
        <p:spPr>
          <a:xfrm>
            <a:off x="6276109" y="3584864"/>
            <a:ext cx="56007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59236" y="3729568"/>
            <a:ext cx="2053063" cy="646331"/>
          </a:xfrm>
          <a:prstGeom prst="rect">
            <a:avLst/>
          </a:prstGeom>
          <a:noFill/>
        </p:spPr>
        <p:txBody>
          <a:bodyPr wrap="none" rtlCol="0">
            <a:spAutoFit/>
          </a:bodyPr>
          <a:lstStyle/>
          <a:p>
            <a:r>
              <a:rPr lang="en-US" dirty="0" smtClean="0"/>
              <a:t>Hello!</a:t>
            </a:r>
            <a:br>
              <a:rPr lang="en-US" dirty="0" smtClean="0"/>
            </a:br>
            <a:r>
              <a:rPr lang="en-US" dirty="0" smtClean="0"/>
              <a:t>How are you today?</a:t>
            </a:r>
            <a:endParaRPr lang="en-US" dirty="0"/>
          </a:p>
        </p:txBody>
      </p:sp>
    </p:spTree>
    <p:extLst>
      <p:ext uri="{BB962C8B-B14F-4D97-AF65-F5344CB8AC3E}">
        <p14:creationId xmlns:p14="http://schemas.microsoft.com/office/powerpoint/2010/main" val="806870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1024129" y="2286000"/>
            <a:ext cx="4670090" cy="4023360"/>
          </a:xfrm>
        </p:spPr>
        <p:txBody>
          <a:bodyPr/>
          <a:lstStyle/>
          <a:p>
            <a:r>
              <a:rPr lang="en-US" dirty="0"/>
              <a:t>All </a:t>
            </a:r>
            <a:r>
              <a:rPr lang="en-US" dirty="0" smtClean="0"/>
              <a:t>parameters </a:t>
            </a:r>
            <a:r>
              <a:rPr lang="en-US" dirty="0"/>
              <a:t>in </a:t>
            </a:r>
            <a:r>
              <a:rPr lang="en-US" dirty="0" smtClean="0"/>
              <a:t>the </a:t>
            </a:r>
            <a:r>
              <a:rPr lang="en-US" dirty="0"/>
              <a:t>Python language are </a:t>
            </a:r>
            <a:r>
              <a:rPr lang="en-US" dirty="0" smtClean="0"/>
              <a:t>passed </a:t>
            </a:r>
            <a:r>
              <a:rPr lang="en-US" dirty="0"/>
              <a:t>by </a:t>
            </a:r>
            <a:r>
              <a:rPr lang="en-US" dirty="0" smtClean="0"/>
              <a:t>reference.</a:t>
            </a:r>
            <a:endParaRPr lang="en-US" dirty="0"/>
          </a:p>
          <a:p>
            <a:r>
              <a:rPr lang="en-US" dirty="0"/>
              <a:t>However, only mutable </a:t>
            </a:r>
            <a:r>
              <a:rPr lang="en-US" dirty="0" smtClean="0"/>
              <a:t>objects </a:t>
            </a:r>
            <a:r>
              <a:rPr lang="en-US" dirty="0"/>
              <a:t>can be changed in the called </a:t>
            </a:r>
            <a:r>
              <a:rPr lang="en-US" dirty="0" smtClean="0"/>
              <a:t>function.</a:t>
            </a:r>
            <a:endParaRPr lang="en-US" dirty="0"/>
          </a:p>
        </p:txBody>
      </p:sp>
      <p:cxnSp>
        <p:nvCxnSpPr>
          <p:cNvPr id="6" name="Straight Connector 5"/>
          <p:cNvCxnSpPr/>
          <p:nvPr/>
        </p:nvCxnSpPr>
        <p:spPr>
          <a:xfrm>
            <a:off x="5884164" y="4623955"/>
            <a:ext cx="545522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84164" y="4710130"/>
            <a:ext cx="1213345" cy="1200329"/>
          </a:xfrm>
          <a:prstGeom prst="rect">
            <a:avLst/>
          </a:prstGeom>
          <a:noFill/>
        </p:spPr>
        <p:txBody>
          <a:bodyPr wrap="none" rtlCol="0">
            <a:spAutoFit/>
          </a:bodyPr>
          <a:lstStyle/>
          <a:p>
            <a:r>
              <a:rPr lang="en-US" dirty="0" smtClean="0"/>
              <a:t>Hello, Ben !</a:t>
            </a:r>
          </a:p>
          <a:p>
            <a:endParaRPr lang="en-US" dirty="0" smtClean="0"/>
          </a:p>
          <a:p>
            <a:r>
              <a:rPr lang="en-US" dirty="0" smtClean="0"/>
              <a:t>Ben [3, 2]</a:t>
            </a:r>
            <a:endParaRPr lang="en-US" dirty="0"/>
          </a:p>
          <a:p>
            <a:r>
              <a:rPr lang="en-US" dirty="0" smtClean="0"/>
              <a:t>1 2</a:t>
            </a:r>
            <a:endParaRPr lang="en-US" dirty="0"/>
          </a:p>
        </p:txBody>
      </p:sp>
      <p:sp>
        <p:nvSpPr>
          <p:cNvPr id="8" name="Rectangle 7"/>
          <p:cNvSpPr/>
          <p:nvPr/>
        </p:nvSpPr>
        <p:spPr>
          <a:xfrm>
            <a:off x="5884164" y="1549022"/>
            <a:ext cx="6096000" cy="2862322"/>
          </a:xfrm>
          <a:prstGeom prst="rect">
            <a:avLst/>
          </a:prstGeom>
        </p:spPr>
        <p:txBody>
          <a:bodyPr>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hello_func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somelist</a:t>
            </a:r>
            <a:r>
              <a:rPr lang="en-US" b="1" dirty="0" smtClean="0">
                <a:solidFill>
                  <a:srgbClr val="FFCC00"/>
                </a:solidFill>
                <a:latin typeface="Courier New" panose="02070309020205020404" pitchFamily="49" charset="0"/>
              </a:rPr>
              <a:t>):</a:t>
            </a:r>
          </a:p>
          <a:p>
            <a:r>
              <a:rPr lang="en-US" b="1" dirty="0">
                <a:solidFill>
                  <a:srgbClr val="FFCC00"/>
                </a:solidFill>
                <a:latin typeface="Courier New" panose="02070309020205020404" pitchFamily="49" charset="0"/>
              </a:rPr>
              <a:t> </a:t>
            </a:r>
            <a:r>
              <a:rPr lang="en-US" b="1" dirty="0" smtClean="0">
                <a:solidFill>
                  <a:srgbClr val="FFCC00"/>
                </a:solidFill>
                <a:latin typeface="Courier New" panose="02070309020205020404" pitchFamily="49" charset="0"/>
              </a:rPr>
              <a:t>  </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smtClean="0">
                <a:solidFill>
                  <a:srgbClr val="66FF00"/>
                </a:solidFill>
                <a:latin typeface="Courier New" panose="02070309020205020404" pitchFamily="49" charset="0"/>
              </a:rPr>
              <a:t>n“</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name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"Caitlin"</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mylist</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3</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err="1" smtClean="0">
                <a:solidFill>
                  <a:srgbClr val="FFFFFF"/>
                </a:solidFill>
                <a:latin typeface="Courier New" panose="02070309020205020404" pitchFamily="49" charset="0"/>
              </a:rPr>
              <a:t>myname</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"Ben"</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err="1" smtClean="0">
                <a:solidFill>
                  <a:srgbClr val="FFFFFF"/>
                </a:solidFill>
                <a:latin typeface="Courier New" panose="02070309020205020404" pitchFamily="49" charset="0"/>
              </a:rPr>
              <a:t>mylist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err="1" smtClean="0">
                <a:solidFill>
                  <a:srgbClr val="FFFFFF"/>
                </a:solidFill>
                <a:latin typeface="Courier New" panose="02070309020205020404" pitchFamily="49" charset="0"/>
              </a:rPr>
              <a:t>a</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b</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hello_func</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myname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mylist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mylist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b</a:t>
            </a:r>
            <a:endParaRPr lang="en-US" dirty="0">
              <a:effectLst/>
            </a:endParaRPr>
          </a:p>
        </p:txBody>
      </p:sp>
    </p:spTree>
    <p:extLst>
      <p:ext uri="{BB962C8B-B14F-4D97-AF65-F5344CB8AC3E}">
        <p14:creationId xmlns:p14="http://schemas.microsoft.com/office/powerpoint/2010/main" val="2499604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What is the output of the following code? </a:t>
            </a:r>
            <a:endParaRPr lang="en-US" dirty="0"/>
          </a:p>
        </p:txBody>
      </p:sp>
      <p:sp>
        <p:nvSpPr>
          <p:cNvPr id="4" name="Rectangle 3"/>
          <p:cNvSpPr/>
          <p:nvPr/>
        </p:nvSpPr>
        <p:spPr>
          <a:xfrm>
            <a:off x="1738745" y="2905129"/>
            <a:ext cx="6096000" cy="2585323"/>
          </a:xfrm>
          <a:prstGeom prst="rect">
            <a:avLst/>
          </a:prstGeom>
        </p:spPr>
        <p:txBody>
          <a:bodyPr>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hello_func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n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names</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'Susie’</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names</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'Pete’</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names</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'Will’</a:t>
            </a:r>
            <a:r>
              <a:rPr lang="en-US" dirty="0" smtClean="0">
                <a:solidFill>
                  <a:srgbClr val="FFFFFF"/>
                </a:solidFill>
                <a:latin typeface="Courier New" panose="02070309020205020404" pitchFamily="49" charset="0"/>
              </a:rPr>
              <a:t> </a:t>
            </a:r>
          </a:p>
          <a:p>
            <a:r>
              <a:rPr lang="en-US" dirty="0" smtClean="0">
                <a:solidFill>
                  <a:srgbClr val="FFFFFF"/>
                </a:solidFill>
                <a:latin typeface="Courier New" panose="02070309020205020404" pitchFamily="49" charset="0"/>
              </a:rPr>
              <a:t>names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'Susan'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'Peter'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'William'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hello_func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"The names are now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".\n"</a:t>
            </a:r>
            <a:endParaRPr lang="en-US" dirty="0">
              <a:effectLst/>
            </a:endParaRPr>
          </a:p>
        </p:txBody>
      </p:sp>
    </p:spTree>
    <p:extLst>
      <p:ext uri="{BB962C8B-B14F-4D97-AF65-F5344CB8AC3E}">
        <p14:creationId xmlns:p14="http://schemas.microsoft.com/office/powerpoint/2010/main" val="3311127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What is the output of the following code? </a:t>
            </a:r>
            <a:endParaRPr lang="en-US" dirty="0"/>
          </a:p>
        </p:txBody>
      </p:sp>
      <p:sp>
        <p:nvSpPr>
          <p:cNvPr id="4" name="Rectangle 3"/>
          <p:cNvSpPr/>
          <p:nvPr/>
        </p:nvSpPr>
        <p:spPr>
          <a:xfrm>
            <a:off x="1336964" y="2905129"/>
            <a:ext cx="6096000" cy="2585323"/>
          </a:xfrm>
          <a:prstGeom prst="rect">
            <a:avLst/>
          </a:prstGeom>
        </p:spPr>
        <p:txBody>
          <a:bodyPr>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hello_func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n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names</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'Susie’</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names</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'Pete’</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names</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'Will’</a:t>
            </a:r>
            <a:r>
              <a:rPr lang="en-US" dirty="0" smtClean="0">
                <a:solidFill>
                  <a:srgbClr val="FFFFFF"/>
                </a:solidFill>
                <a:latin typeface="Courier New" panose="02070309020205020404" pitchFamily="49" charset="0"/>
              </a:rPr>
              <a:t> </a:t>
            </a:r>
          </a:p>
          <a:p>
            <a:r>
              <a:rPr lang="en-US" dirty="0" smtClean="0">
                <a:solidFill>
                  <a:srgbClr val="FFFFFF"/>
                </a:solidFill>
                <a:latin typeface="Courier New" panose="02070309020205020404" pitchFamily="49" charset="0"/>
              </a:rPr>
              <a:t>names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'Susan'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'Peter'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'William'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hello_func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"The names are </a:t>
            </a:r>
            <a:r>
              <a:rPr lang="en-US" dirty="0" smtClean="0">
                <a:solidFill>
                  <a:srgbClr val="66FF00"/>
                </a:solidFill>
                <a:latin typeface="Courier New" panose="02070309020205020404" pitchFamily="49" charset="0"/>
              </a:rPr>
              <a:t>now"</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a:t>
            </a:r>
            <a:endParaRPr lang="en-US" dirty="0">
              <a:effectLst/>
            </a:endParaRPr>
          </a:p>
        </p:txBody>
      </p:sp>
      <p:cxnSp>
        <p:nvCxnSpPr>
          <p:cNvPr id="6" name="Straight Connector 5"/>
          <p:cNvCxnSpPr/>
          <p:nvPr/>
        </p:nvCxnSpPr>
        <p:spPr>
          <a:xfrm>
            <a:off x="7564582" y="2084832"/>
            <a:ext cx="0" cy="354704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2400" y="2084832"/>
            <a:ext cx="4033605" cy="1477328"/>
          </a:xfrm>
          <a:prstGeom prst="rect">
            <a:avLst/>
          </a:prstGeom>
          <a:noFill/>
        </p:spPr>
        <p:txBody>
          <a:bodyPr wrap="none" rtlCol="0">
            <a:spAutoFit/>
          </a:bodyPr>
          <a:lstStyle/>
          <a:p>
            <a:r>
              <a:rPr lang="en-US" dirty="0" smtClean="0"/>
              <a:t>Hello, Susan !</a:t>
            </a:r>
          </a:p>
          <a:p>
            <a:r>
              <a:rPr lang="en-US" dirty="0" smtClean="0"/>
              <a:t>Hello, Peter !</a:t>
            </a:r>
          </a:p>
          <a:p>
            <a:r>
              <a:rPr lang="en-US" dirty="0" smtClean="0"/>
              <a:t>Hello, William !</a:t>
            </a:r>
          </a:p>
          <a:p>
            <a:r>
              <a:rPr lang="en-US" dirty="0" smtClean="0"/>
              <a:t>The names are now [‘Susie’, ‘Pete’, ‘Will’] .</a:t>
            </a:r>
          </a:p>
          <a:p>
            <a:endParaRPr lang="en-US" dirty="0"/>
          </a:p>
        </p:txBody>
      </p:sp>
    </p:spTree>
    <p:extLst>
      <p:ext uri="{BB962C8B-B14F-4D97-AF65-F5344CB8AC3E}">
        <p14:creationId xmlns:p14="http://schemas.microsoft.com/office/powerpoint/2010/main" val="2692138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with functions</a:t>
            </a:r>
            <a:endParaRPr lang="en-US" dirty="0"/>
          </a:p>
        </p:txBody>
      </p:sp>
      <p:sp>
        <p:nvSpPr>
          <p:cNvPr id="4" name="Rectangle 3"/>
          <p:cNvSpPr/>
          <p:nvPr/>
        </p:nvSpPr>
        <p:spPr>
          <a:xfrm>
            <a:off x="6328064" y="2201964"/>
            <a:ext cx="6096000" cy="3693319"/>
          </a:xfrm>
          <a:prstGeom prst="rect">
            <a:avLst/>
          </a:prstGeom>
        </p:spPr>
        <p:txBody>
          <a:bodyPr>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print_function</a:t>
            </a:r>
            <a:endParaRPr lang="en-US" dirty="0" smtClean="0">
              <a:solidFill>
                <a:srgbClr val="FFFFFF"/>
              </a:solidFill>
              <a:latin typeface="Courier New" panose="02070309020205020404" pitchFamily="49" charset="0"/>
            </a:endParaRPr>
          </a:p>
          <a:p>
            <a:endParaRPr lang="en-US" b="1" dirty="0" smtClean="0">
              <a:solidFill>
                <a:srgbClr val="FF6600"/>
              </a:solidFill>
              <a:latin typeface="Courier New" panose="02070309020205020404" pitchFamily="49" charset="0"/>
            </a:endParaRPr>
          </a:p>
          <a:p>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even_fib</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while</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f1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4000000</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total </a:t>
            </a:r>
            <a:endParaRPr lang="en-US" dirty="0" smtClean="0">
              <a:solidFill>
                <a:srgbClr val="FFFFFF"/>
              </a:solidFill>
              <a:latin typeface="Courier New" panose="02070309020205020404" pitchFamily="49" charset="0"/>
            </a:endParaRPr>
          </a:p>
          <a:p>
            <a:endParaRPr lang="en-US" b="1" dirty="0" smtClean="0">
              <a:solidFill>
                <a:srgbClr val="FF6600"/>
              </a:solidFill>
              <a:latin typeface="Courier New" panose="02070309020205020404" pitchFamily="49" charset="0"/>
            </a:endParaRPr>
          </a:p>
          <a:p>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a:t>
            </a:r>
            <a:r>
              <a:rPr lang="en-US" dirty="0" smtClean="0">
                <a:solidFill>
                  <a:srgbClr val="66FF00"/>
                </a:solidFill>
                <a:latin typeface="Courier New" panose="02070309020205020404" pitchFamily="49" charset="0"/>
              </a:rPr>
              <a:t>__"</a:t>
            </a:r>
            <a:r>
              <a:rPr lang="en-US" b="1" dirty="0" smtClean="0">
                <a:solidFill>
                  <a:srgbClr val="FFCC00"/>
                </a:solidFill>
                <a:latin typeface="Courier New" panose="02070309020205020404" pitchFamily="49" charset="0"/>
              </a:rPr>
              <a:t>:</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even_fib</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720436" y="2100211"/>
            <a:ext cx="5607628" cy="3539430"/>
          </a:xfrm>
          <a:prstGeom prst="rect">
            <a:avLst/>
          </a:prstGeom>
        </p:spPr>
        <p:txBody>
          <a:bodyPr wrap="square">
            <a:spAutoFit/>
          </a:bodyPr>
          <a:lstStyle/>
          <a:p>
            <a:r>
              <a:rPr lang="en-US" sz="2200" dirty="0"/>
              <a:t>The Python interpreter </a:t>
            </a:r>
            <a:r>
              <a:rPr lang="en-US" sz="2200" dirty="0" smtClean="0"/>
              <a:t>will set </a:t>
            </a:r>
            <a:r>
              <a:rPr lang="en-US" sz="2200" dirty="0"/>
              <a:t>some special </a:t>
            </a:r>
            <a:r>
              <a:rPr lang="en-US" sz="2200" dirty="0" smtClean="0"/>
              <a:t>environmental variables </a:t>
            </a:r>
            <a:r>
              <a:rPr lang="en-US" sz="2200" dirty="0"/>
              <a:t>when it starts </a:t>
            </a:r>
          </a:p>
          <a:p>
            <a:r>
              <a:rPr lang="en-US" sz="2200" dirty="0"/>
              <a:t>executing</a:t>
            </a:r>
            <a:r>
              <a:rPr lang="en-US" sz="2200" dirty="0" smtClean="0"/>
              <a:t>.</a:t>
            </a:r>
            <a:br>
              <a:rPr lang="en-US" sz="2200" dirty="0" smtClean="0"/>
            </a:br>
            <a:endParaRPr lang="en-US" sz="2200" dirty="0"/>
          </a:p>
          <a:p>
            <a:r>
              <a:rPr lang="en-US" sz="2200" dirty="0" smtClean="0"/>
              <a:t>If the Python interpreter </a:t>
            </a:r>
            <a:r>
              <a:rPr lang="en-US" sz="2200" dirty="0"/>
              <a:t>is </a:t>
            </a:r>
            <a:r>
              <a:rPr lang="en-US" sz="2200" dirty="0" smtClean="0"/>
              <a:t>running the </a:t>
            </a:r>
            <a:endParaRPr lang="en-US" sz="2200" dirty="0"/>
          </a:p>
          <a:p>
            <a:r>
              <a:rPr lang="en-US" sz="2200" dirty="0"/>
              <a:t>module (the source </a:t>
            </a:r>
            <a:r>
              <a:rPr lang="en-US" sz="2200" dirty="0" smtClean="0"/>
              <a:t>file</a:t>
            </a:r>
            <a:r>
              <a:rPr lang="en-US" sz="2200" dirty="0"/>
              <a:t>) as the main program, </a:t>
            </a:r>
            <a:endParaRPr lang="en-US" sz="2200" dirty="0" smtClean="0"/>
          </a:p>
          <a:p>
            <a:r>
              <a:rPr lang="en-US" sz="2200" dirty="0" smtClean="0"/>
              <a:t>it </a:t>
            </a:r>
            <a:r>
              <a:rPr lang="en-US" sz="2200" dirty="0"/>
              <a:t>sets </a:t>
            </a:r>
            <a:r>
              <a:rPr lang="en-US" sz="2200" dirty="0" smtClean="0"/>
              <a:t>the </a:t>
            </a:r>
            <a:r>
              <a:rPr lang="en-US" sz="2200" dirty="0"/>
              <a:t>special __name__ variable </a:t>
            </a:r>
          </a:p>
          <a:p>
            <a:r>
              <a:rPr lang="en-US" sz="2200" dirty="0"/>
              <a:t>to have a value "__main</a:t>
            </a:r>
            <a:r>
              <a:rPr lang="en-US" sz="2200" dirty="0" smtClean="0"/>
              <a:t>__". </a:t>
            </a:r>
            <a:r>
              <a:rPr lang="en-US" sz="2400" dirty="0"/>
              <a:t>This allows for flexibility is </a:t>
            </a:r>
            <a:r>
              <a:rPr lang="en-US" sz="2400" dirty="0" smtClean="0"/>
              <a:t>writing your </a:t>
            </a:r>
            <a:r>
              <a:rPr lang="en-US" sz="2400" dirty="0"/>
              <a:t>modules. </a:t>
            </a:r>
          </a:p>
          <a:p>
            <a:endParaRPr lang="en-US" sz="2200" dirty="0">
              <a:effectLst/>
            </a:endParaRPr>
          </a:p>
        </p:txBody>
      </p:sp>
    </p:spTree>
    <p:extLst>
      <p:ext uri="{BB962C8B-B14F-4D97-AF65-F5344CB8AC3E}">
        <p14:creationId xmlns:p14="http://schemas.microsoft.com/office/powerpoint/2010/main" val="279948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Notable Features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Easy to learn. </a:t>
            </a:r>
          </a:p>
          <a:p>
            <a:pPr>
              <a:buFont typeface="Arial" panose="020B0604020202020204" pitchFamily="34" charset="0"/>
              <a:buChar char="•"/>
            </a:pPr>
            <a:r>
              <a:rPr lang="en-US" dirty="0"/>
              <a:t> </a:t>
            </a:r>
            <a:r>
              <a:rPr lang="en-US" dirty="0" smtClean="0"/>
              <a:t>Supports quick development.</a:t>
            </a:r>
          </a:p>
          <a:p>
            <a:pPr>
              <a:buFont typeface="Arial" panose="020B0604020202020204" pitchFamily="34" charset="0"/>
              <a:buChar char="•"/>
            </a:pPr>
            <a:r>
              <a:rPr lang="en-US" dirty="0" smtClean="0"/>
              <a:t> Cross-platform.</a:t>
            </a:r>
          </a:p>
          <a:p>
            <a:pPr>
              <a:buFont typeface="Arial" panose="020B0604020202020204" pitchFamily="34" charset="0"/>
              <a:buChar char="•"/>
            </a:pPr>
            <a:r>
              <a:rPr lang="en-US" dirty="0"/>
              <a:t> </a:t>
            </a:r>
            <a:r>
              <a:rPr lang="en-US" dirty="0" smtClean="0"/>
              <a:t>Open Source.</a:t>
            </a:r>
          </a:p>
          <a:p>
            <a:pPr>
              <a:buFont typeface="Arial" panose="020B0604020202020204" pitchFamily="34" charset="0"/>
              <a:buChar char="•"/>
            </a:pPr>
            <a:r>
              <a:rPr lang="en-US" dirty="0"/>
              <a:t> </a:t>
            </a:r>
            <a:r>
              <a:rPr lang="en-US" dirty="0" smtClean="0"/>
              <a:t>Extensible.</a:t>
            </a:r>
          </a:p>
          <a:p>
            <a:pPr>
              <a:buFont typeface="Arial" panose="020B0604020202020204" pitchFamily="34" charset="0"/>
              <a:buChar char="•"/>
            </a:pPr>
            <a:r>
              <a:rPr lang="en-US" dirty="0" smtClean="0"/>
              <a:t> Embeddable. </a:t>
            </a:r>
          </a:p>
          <a:p>
            <a:pPr>
              <a:buFont typeface="Arial" panose="020B0604020202020204" pitchFamily="34" charset="0"/>
              <a:buChar char="•"/>
            </a:pPr>
            <a:r>
              <a:rPr lang="en-US" dirty="0"/>
              <a:t> </a:t>
            </a:r>
            <a:r>
              <a:rPr lang="en-US" dirty="0" smtClean="0"/>
              <a:t>Large standard library and active community.</a:t>
            </a:r>
          </a:p>
          <a:p>
            <a:pPr>
              <a:buFont typeface="Arial" panose="020B0604020202020204" pitchFamily="34" charset="0"/>
              <a:buChar char="•"/>
            </a:pPr>
            <a:r>
              <a:rPr lang="en-US" dirty="0"/>
              <a:t> </a:t>
            </a:r>
            <a:r>
              <a:rPr lang="en-US" dirty="0" smtClean="0"/>
              <a:t>Useful for a wide variety of applications.  </a:t>
            </a:r>
            <a:endParaRPr lang="en-US" dirty="0"/>
          </a:p>
        </p:txBody>
      </p:sp>
    </p:spTree>
    <p:extLst>
      <p:ext uri="{BB962C8B-B14F-4D97-AF65-F5344CB8AC3E}">
        <p14:creationId xmlns:p14="http://schemas.microsoft.com/office/powerpoint/2010/main" val="678296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sp>
        <p:nvSpPr>
          <p:cNvPr id="3" name="Content Placeholder 2"/>
          <p:cNvSpPr>
            <a:spLocks noGrp="1"/>
          </p:cNvSpPr>
          <p:nvPr>
            <p:ph idx="1"/>
          </p:nvPr>
        </p:nvSpPr>
        <p:spPr>
          <a:xfrm>
            <a:off x="1024129" y="2286000"/>
            <a:ext cx="4670090" cy="4023360"/>
          </a:xfrm>
        </p:spPr>
        <p:txBody>
          <a:bodyPr>
            <a:normAutofit/>
          </a:bodyPr>
          <a:lstStyle/>
          <a:p>
            <a:pPr>
              <a:buFont typeface="Arial" panose="020B0604020202020204" pitchFamily="34" charset="0"/>
              <a:buChar char="•"/>
            </a:pPr>
            <a:r>
              <a:rPr lang="en-US" dirty="0" smtClean="0"/>
              <a:t> </a:t>
            </a:r>
            <a:r>
              <a:rPr lang="en-US" dirty="0" err="1" smtClean="0"/>
              <a:t>raw_input</a:t>
            </a:r>
            <a:r>
              <a:rPr lang="en-US" dirty="0" smtClean="0"/>
              <a:t>()</a:t>
            </a:r>
            <a:endParaRPr lang="en-US" dirty="0"/>
          </a:p>
          <a:p>
            <a:pPr lvl="1">
              <a:buFont typeface="Arial" panose="020B0604020202020204" pitchFamily="34" charset="0"/>
              <a:buChar char="•"/>
            </a:pPr>
            <a:r>
              <a:rPr lang="en-US" dirty="0"/>
              <a:t> </a:t>
            </a:r>
            <a:r>
              <a:rPr lang="en-US" dirty="0" smtClean="0"/>
              <a:t>Asks </a:t>
            </a:r>
            <a:r>
              <a:rPr lang="en-US" dirty="0"/>
              <a:t>the user for a string of input, and returns the string. </a:t>
            </a:r>
            <a:endParaRPr lang="en-US" dirty="0" smtClean="0"/>
          </a:p>
          <a:p>
            <a:pPr lvl="1">
              <a:buFont typeface="Arial" panose="020B0604020202020204" pitchFamily="34" charset="0"/>
              <a:buChar char="•"/>
            </a:pPr>
            <a:r>
              <a:rPr lang="en-US" dirty="0"/>
              <a:t> </a:t>
            </a:r>
            <a:r>
              <a:rPr lang="en-US" dirty="0" smtClean="0"/>
              <a:t>If </a:t>
            </a:r>
            <a:r>
              <a:rPr lang="en-US" dirty="0"/>
              <a:t>you provide an argument, it will be used as a </a:t>
            </a:r>
            <a:r>
              <a:rPr lang="en-US" dirty="0" smtClean="0"/>
              <a:t>prompt.</a:t>
            </a:r>
          </a:p>
          <a:p>
            <a:pPr>
              <a:buFont typeface="Arial" panose="020B0604020202020204" pitchFamily="34" charset="0"/>
              <a:buChar char="•"/>
            </a:pPr>
            <a:r>
              <a:rPr lang="en-US" dirty="0"/>
              <a:t> </a:t>
            </a:r>
            <a:r>
              <a:rPr lang="en-US" dirty="0" smtClean="0"/>
              <a:t>input()</a:t>
            </a:r>
          </a:p>
          <a:p>
            <a:pPr lvl="1">
              <a:buFont typeface="Arial" panose="020B0604020202020204" pitchFamily="34" charset="0"/>
              <a:buChar char="•"/>
            </a:pPr>
            <a:r>
              <a:rPr lang="en-US" dirty="0"/>
              <a:t> </a:t>
            </a:r>
            <a:r>
              <a:rPr lang="en-US" dirty="0" smtClean="0"/>
              <a:t>Uses </a:t>
            </a:r>
            <a:r>
              <a:rPr lang="en-US" dirty="0" err="1" smtClean="0"/>
              <a:t>raw_input</a:t>
            </a:r>
            <a:r>
              <a:rPr lang="en-US" dirty="0" smtClean="0"/>
              <a:t>() </a:t>
            </a:r>
            <a:r>
              <a:rPr lang="en-US" dirty="0"/>
              <a:t>to grab a string of data, but then tries </a:t>
            </a:r>
            <a:r>
              <a:rPr lang="en-US" dirty="0" smtClean="0"/>
              <a:t>to </a:t>
            </a:r>
            <a:r>
              <a:rPr lang="en-US" dirty="0"/>
              <a:t>evaluate the string as if </a:t>
            </a:r>
            <a:r>
              <a:rPr lang="en-US" dirty="0" smtClean="0"/>
              <a:t>it were </a:t>
            </a:r>
            <a:r>
              <a:rPr lang="en-US" dirty="0"/>
              <a:t>a Python </a:t>
            </a:r>
            <a:r>
              <a:rPr lang="en-US" dirty="0" smtClean="0"/>
              <a:t>expression.</a:t>
            </a:r>
          </a:p>
          <a:p>
            <a:pPr lvl="1">
              <a:buFont typeface="Arial" panose="020B0604020202020204" pitchFamily="34" charset="0"/>
              <a:buChar char="•"/>
            </a:pPr>
            <a:r>
              <a:rPr lang="en-US" dirty="0"/>
              <a:t> </a:t>
            </a:r>
            <a:r>
              <a:rPr lang="en-US" dirty="0" smtClean="0"/>
              <a:t>Returns </a:t>
            </a:r>
            <a:r>
              <a:rPr lang="en-US" dirty="0"/>
              <a:t>the value of the </a:t>
            </a:r>
            <a:r>
              <a:rPr lang="en-US" dirty="0" smtClean="0"/>
              <a:t>expression.</a:t>
            </a:r>
          </a:p>
          <a:p>
            <a:pPr lvl="1">
              <a:buFont typeface="Arial" panose="020B0604020202020204" pitchFamily="34" charset="0"/>
              <a:buChar char="•"/>
            </a:pPr>
            <a:r>
              <a:rPr lang="en-US" dirty="0"/>
              <a:t> </a:t>
            </a:r>
            <a:r>
              <a:rPr lang="en-US" dirty="0" smtClean="0"/>
              <a:t>Dangerous –</a:t>
            </a:r>
            <a:r>
              <a:rPr lang="en-US" dirty="0"/>
              <a:t> </a:t>
            </a:r>
            <a:r>
              <a:rPr lang="en-US" dirty="0" smtClean="0"/>
              <a:t>don’t </a:t>
            </a:r>
            <a:r>
              <a:rPr lang="en-US" dirty="0"/>
              <a:t>use it. </a:t>
            </a:r>
          </a:p>
          <a:p>
            <a:endParaRPr lang="en-US" dirty="0"/>
          </a:p>
        </p:txBody>
      </p:sp>
      <p:sp>
        <p:nvSpPr>
          <p:cNvPr id="4" name="Rectangle 3"/>
          <p:cNvSpPr/>
          <p:nvPr/>
        </p:nvSpPr>
        <p:spPr>
          <a:xfrm>
            <a:off x="1024128" y="5940028"/>
            <a:ext cx="6096000" cy="369332"/>
          </a:xfrm>
          <a:prstGeom prst="rect">
            <a:avLst/>
          </a:prstGeom>
        </p:spPr>
        <p:txBody>
          <a:bodyPr>
            <a:spAutoFit/>
          </a:bodyPr>
          <a:lstStyle/>
          <a:p>
            <a:r>
              <a:rPr lang="en-US" dirty="0"/>
              <a:t>Note: In Python 3.x, input() is now just </a:t>
            </a:r>
            <a:r>
              <a:rPr lang="en-US" dirty="0" smtClean="0"/>
              <a:t>an alias for </a:t>
            </a:r>
            <a:r>
              <a:rPr lang="en-US" dirty="0" err="1" smtClean="0"/>
              <a:t>raw_input</a:t>
            </a:r>
            <a:r>
              <a:rPr lang="en-US" dirty="0" smtClean="0"/>
              <a:t>()</a:t>
            </a:r>
            <a:endParaRPr lang="en-US" dirty="0">
              <a:effectLst/>
            </a:endParaRPr>
          </a:p>
        </p:txBody>
      </p:sp>
      <p:sp>
        <p:nvSpPr>
          <p:cNvPr id="5" name="Rectangle 4"/>
          <p:cNvSpPr/>
          <p:nvPr/>
        </p:nvSpPr>
        <p:spPr>
          <a:xfrm>
            <a:off x="6220691" y="2958852"/>
            <a:ext cx="5687291" cy="2308324"/>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&gt;&gt;&gt; </a:t>
            </a:r>
            <a:r>
              <a:rPr lang="en-US" dirty="0" smtClean="0">
                <a:latin typeface="Consolas" panose="020B0609020204030204" pitchFamily="49" charset="0"/>
                <a:cs typeface="Consolas" panose="020B0609020204030204" pitchFamily="49" charset="0"/>
              </a:rPr>
              <a:t>print(</a:t>
            </a:r>
            <a:r>
              <a:rPr lang="en-US" dirty="0" err="1" smtClean="0">
                <a:latin typeface="Consolas" panose="020B0609020204030204" pitchFamily="49" charset="0"/>
                <a:cs typeface="Consolas" panose="020B0609020204030204" pitchFamily="49" charset="0"/>
              </a:rPr>
              <a:t>raw_input</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'What is your name? </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What is your name? Caitlin</a:t>
            </a:r>
          </a:p>
          <a:p>
            <a:r>
              <a:rPr lang="en-US" dirty="0">
                <a:latin typeface="Consolas" panose="020B0609020204030204" pitchFamily="49" charset="0"/>
                <a:cs typeface="Consolas" panose="020B0609020204030204" pitchFamily="49" charset="0"/>
              </a:rPr>
              <a:t>Caitlin</a:t>
            </a:r>
          </a:p>
          <a:p>
            <a:r>
              <a:rPr lang="en-US" dirty="0" smtClean="0">
                <a:latin typeface="Consolas" panose="020B0609020204030204" pitchFamily="49" charset="0"/>
                <a:cs typeface="Consolas" panose="020B0609020204030204" pitchFamily="49" charset="0"/>
              </a:rPr>
              <a:t>&gt;&gt;&gt; </a:t>
            </a:r>
            <a:r>
              <a:rPr lang="en-US" dirty="0">
                <a:latin typeface="Consolas" panose="020B0609020204030204" pitchFamily="49" charset="0"/>
                <a:cs typeface="Consolas" panose="020B0609020204030204" pitchFamily="49" charset="0"/>
              </a:rPr>
              <a:t>print(input(‘Do some math: ’))</a:t>
            </a:r>
          </a:p>
          <a:p>
            <a:r>
              <a:rPr lang="en-US" dirty="0">
                <a:latin typeface="Consolas" panose="020B0609020204030204" pitchFamily="49" charset="0"/>
                <a:cs typeface="Consolas" panose="020B0609020204030204" pitchFamily="49" charset="0"/>
              </a:rPr>
              <a:t>Do some math: 2+2*5</a:t>
            </a:r>
          </a:p>
          <a:p>
            <a:r>
              <a:rPr lang="en-US" dirty="0">
                <a:latin typeface="Consolas" panose="020B0609020204030204" pitchFamily="49" charset="0"/>
                <a:cs typeface="Consolas" panose="020B0609020204030204" pitchFamily="49" charset="0"/>
              </a:rPr>
              <a:t>12</a:t>
            </a:r>
          </a:p>
          <a:p>
            <a:endParaRPr lang="en-US" dirty="0">
              <a:latin typeface="Consolas" panose="020B0609020204030204" pitchFamily="49" charset="0"/>
              <a:cs typeface="Consolas" panose="020B0609020204030204" pitchFamily="49" charset="0"/>
            </a:endParaRPr>
          </a:p>
          <a:p>
            <a:endParaRPr lang="en-US" dirty="0">
              <a:effectLst/>
              <a:latin typeface="Courier New" panose="02070309020205020404" pitchFamily="49" charset="0"/>
            </a:endParaRPr>
          </a:p>
        </p:txBody>
      </p:sp>
    </p:spTree>
    <p:extLst>
      <p:ext uri="{BB962C8B-B14F-4D97-AF65-F5344CB8AC3E}">
        <p14:creationId xmlns:p14="http://schemas.microsoft.com/office/powerpoint/2010/main" val="3608575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with input</a:t>
            </a:r>
            <a:endParaRPr lang="en-US" dirty="0"/>
          </a:p>
        </p:txBody>
      </p:sp>
      <p:sp>
        <p:nvSpPr>
          <p:cNvPr id="4" name="Rectangle 3"/>
          <p:cNvSpPr/>
          <p:nvPr/>
        </p:nvSpPr>
        <p:spPr>
          <a:xfrm>
            <a:off x="712401" y="2357965"/>
            <a:ext cx="9026236" cy="3970318"/>
          </a:xfrm>
          <a:prstGeom prst="rect">
            <a:avLst/>
          </a:prstGeom>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endParaRPr lang="en-US" b="1" dirty="0">
              <a:solidFill>
                <a:srgbClr val="FFFFFF"/>
              </a:solidFill>
              <a:latin typeface="Courier New" panose="02070309020205020404" pitchFamily="49" charset="0"/>
            </a:endParaRPr>
          </a:p>
          <a:p>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smtClean="0">
                <a:solidFill>
                  <a:srgbClr val="FF00FF"/>
                </a:solidFill>
                <a:latin typeface="Courier New" panose="02070309020205020404" pitchFamily="49" charset="0"/>
              </a:rPr>
              <a:t>even_fib</a:t>
            </a:r>
            <a:r>
              <a:rPr lang="en-US" b="1" dirty="0" smtClean="0">
                <a:solidFill>
                  <a:srgbClr val="FFCC00"/>
                </a:solidFill>
                <a:latin typeface="Courier New" panose="02070309020205020404" pitchFamily="49" charset="0"/>
              </a:rPr>
              <a:t>(n):</a:t>
            </a:r>
            <a:r>
              <a:rPr lang="en-US" dirty="0" smtClean="0">
                <a:solidFill>
                  <a:srgbClr val="FFFFFF"/>
                </a:solidFill>
                <a:latin typeface="Courier New" panose="02070309020205020404" pitchFamily="49" charset="0"/>
              </a:rPr>
              <a:t> </a:t>
            </a: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while</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f1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n</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total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endParaRPr lang="en-US" dirty="0" smtClean="0">
              <a:solidFill>
                <a:srgbClr val="FFFFFF"/>
              </a:solidFill>
              <a:latin typeface="Courier New" panose="02070309020205020404" pitchFamily="49" charset="0"/>
            </a:endParaRPr>
          </a:p>
          <a:p>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f1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f2 </a:t>
            </a:r>
            <a:endParaRPr lang="en-US" dirty="0" smtClean="0">
              <a:solidFill>
                <a:srgbClr val="FFFFFF"/>
              </a:solidFill>
              <a:latin typeface="Courier New" panose="02070309020205020404" pitchFamily="49" charset="0"/>
            </a:endParaRPr>
          </a:p>
          <a:p>
            <a:r>
              <a:rPr lang="en-US" b="1" dirty="0">
                <a:solidFill>
                  <a:srgbClr val="FFFFFF"/>
                </a:solidFill>
                <a:latin typeface="Courier New" panose="02070309020205020404" pitchFamily="49" charset="0"/>
              </a:rPr>
              <a:t> </a:t>
            </a:r>
            <a:r>
              <a:rPr lang="en-US" b="1"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total </a:t>
            </a:r>
            <a:endParaRPr lang="en-US" dirty="0" smtClean="0">
              <a:solidFill>
                <a:srgbClr val="FFFFFF"/>
              </a:solidFill>
              <a:latin typeface="Courier New" panose="02070309020205020404" pitchFamily="49" charset="0"/>
            </a:endParaRPr>
          </a:p>
          <a:p>
            <a:endParaRPr lang="en-US" b="1" dirty="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smtClean="0">
                <a:solidFill>
                  <a:srgbClr val="FFFFFF"/>
                </a:solidFill>
                <a:latin typeface="Courier New" panose="02070309020205020404" pitchFamily="49" charset="0"/>
              </a:rPr>
              <a:t>    limit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raw_input</a:t>
            </a:r>
            <a:r>
              <a:rPr lang="en-US" b="1" dirty="0" smtClean="0">
                <a:solidFill>
                  <a:srgbClr val="FFCC00"/>
                </a:solidFill>
                <a:latin typeface="Courier New" panose="02070309020205020404" pitchFamily="49" charset="0"/>
              </a:rPr>
              <a:t>(</a:t>
            </a:r>
            <a:r>
              <a:rPr lang="en-US" dirty="0" smtClean="0">
                <a:solidFill>
                  <a:srgbClr val="66FF00"/>
                </a:solidFill>
                <a:latin typeface="Courier New" panose="02070309020205020404" pitchFamily="49" charset="0"/>
              </a:rPr>
              <a:t>“Enter </a:t>
            </a:r>
            <a:r>
              <a:rPr lang="en-US" dirty="0">
                <a:solidFill>
                  <a:srgbClr val="66FF00"/>
                </a:solidFill>
                <a:latin typeface="Courier New" panose="02070309020205020404" pitchFamily="49" charset="0"/>
              </a:rPr>
              <a:t>the </a:t>
            </a:r>
            <a:r>
              <a:rPr lang="en-US" dirty="0" smtClean="0">
                <a:solidFill>
                  <a:srgbClr val="66FF00"/>
                </a:solidFill>
                <a:latin typeface="Courier New" panose="02070309020205020404" pitchFamily="49" charset="0"/>
              </a:rPr>
              <a:t>max </a:t>
            </a:r>
            <a:r>
              <a:rPr lang="en-US" dirty="0">
                <a:solidFill>
                  <a:srgbClr val="66FF00"/>
                </a:solidFill>
                <a:latin typeface="Courier New" panose="02070309020205020404" pitchFamily="49" charset="0"/>
              </a:rPr>
              <a:t>Fibonacci number: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b="1" dirty="0" smtClean="0">
                <a:solidFill>
                  <a:srgbClr val="FF6600"/>
                </a:solidFill>
                <a:latin typeface="Courier New" panose="02070309020205020404" pitchFamily="49" charset="0"/>
              </a:rPr>
              <a:t>    print</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even_fib</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limit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cxnSp>
        <p:nvCxnSpPr>
          <p:cNvPr id="6" name="Straight Connector 5"/>
          <p:cNvCxnSpPr/>
          <p:nvPr/>
        </p:nvCxnSpPr>
        <p:spPr>
          <a:xfrm>
            <a:off x="6587836" y="2084832"/>
            <a:ext cx="0" cy="214426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54091" y="2084832"/>
            <a:ext cx="4533613" cy="707886"/>
          </a:xfrm>
          <a:prstGeom prst="rect">
            <a:avLst/>
          </a:prstGeom>
          <a:noFill/>
        </p:spPr>
        <p:txBody>
          <a:bodyPr wrap="none" rtlCol="0">
            <a:spAutoFit/>
          </a:bodyPr>
          <a:lstStyle/>
          <a:p>
            <a:r>
              <a:rPr lang="en-US" sz="2000" dirty="0" smtClean="0"/>
              <a:t>Enter the max Fibonacci number: </a:t>
            </a:r>
            <a:r>
              <a:rPr lang="en-US" sz="2000" u="sng" dirty="0" smtClean="0"/>
              <a:t>4000000</a:t>
            </a:r>
          </a:p>
          <a:p>
            <a:r>
              <a:rPr lang="en-US" sz="2000" dirty="0" smtClean="0"/>
              <a:t>4613732</a:t>
            </a:r>
            <a:endParaRPr lang="en-US" sz="2000" dirty="0"/>
          </a:p>
        </p:txBody>
      </p:sp>
    </p:spTree>
    <p:extLst>
      <p:ext uri="{BB962C8B-B14F-4D97-AF65-F5344CB8AC3E}">
        <p14:creationId xmlns:p14="http://schemas.microsoft.com/office/powerpoint/2010/main" val="3998893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a:t>
            </a:r>
            <a:endParaRPr lang="en-US" dirty="0"/>
          </a:p>
        </p:txBody>
      </p:sp>
      <p:sp>
        <p:nvSpPr>
          <p:cNvPr id="3" name="Content Placeholder 2"/>
          <p:cNvSpPr>
            <a:spLocks noGrp="1"/>
          </p:cNvSpPr>
          <p:nvPr>
            <p:ph idx="1"/>
          </p:nvPr>
        </p:nvSpPr>
        <p:spPr/>
        <p:txBody>
          <a:bodyPr>
            <a:normAutofit/>
          </a:bodyPr>
          <a:lstStyle/>
          <a:p>
            <a:r>
              <a:rPr lang="en-US" dirty="0"/>
              <a:t>So now that we know how to write a Python program, let’s break for a bit to </a:t>
            </a:r>
            <a:r>
              <a:rPr lang="en-US" dirty="0" smtClean="0"/>
              <a:t>think about </a:t>
            </a:r>
            <a:r>
              <a:rPr lang="en-US" dirty="0"/>
              <a:t>our coding style. </a:t>
            </a:r>
            <a:r>
              <a:rPr lang="en-US" dirty="0" smtClean="0"/>
              <a:t>Python </a:t>
            </a:r>
            <a:r>
              <a:rPr lang="en-US" dirty="0"/>
              <a:t>has a style guide that is useful to follow, you can read about PEP 8 </a:t>
            </a:r>
            <a:r>
              <a:rPr lang="en-US" dirty="0" smtClean="0">
                <a:hlinkClick r:id="rId2"/>
              </a:rPr>
              <a:t>here</a:t>
            </a:r>
            <a:r>
              <a:rPr lang="en-US" dirty="0" smtClean="0"/>
              <a:t>.</a:t>
            </a:r>
            <a:endParaRPr lang="en-US" dirty="0"/>
          </a:p>
          <a:p>
            <a:r>
              <a:rPr lang="en-US" dirty="0"/>
              <a:t>I encourage you all to check out </a:t>
            </a:r>
            <a:r>
              <a:rPr lang="en-US" dirty="0" smtClean="0">
                <a:hlinkClick r:id="rId3"/>
              </a:rPr>
              <a:t>pylint</a:t>
            </a:r>
            <a:r>
              <a:rPr lang="en-US" dirty="0" smtClean="0"/>
              <a:t>, </a:t>
            </a:r>
            <a:r>
              <a:rPr lang="en-US" dirty="0"/>
              <a:t>a Python source code analyzer that helps </a:t>
            </a:r>
            <a:r>
              <a:rPr lang="en-US" dirty="0" smtClean="0"/>
              <a:t>you maintain </a:t>
            </a:r>
            <a:r>
              <a:rPr lang="en-US" dirty="0"/>
              <a:t>good coding standards. </a:t>
            </a:r>
          </a:p>
          <a:p>
            <a:endParaRPr lang="en-US" dirty="0"/>
          </a:p>
        </p:txBody>
      </p:sp>
    </p:spTree>
    <p:extLst>
      <p:ext uri="{BB962C8B-B14F-4D97-AF65-F5344CB8AC3E}">
        <p14:creationId xmlns:p14="http://schemas.microsoft.com/office/powerpoint/2010/main" val="356735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Before we can begin, we need to actually install Python!</a:t>
            </a:r>
          </a:p>
          <a:p>
            <a:r>
              <a:rPr lang="en-US" dirty="0" smtClean="0"/>
              <a:t>It is recommended that you set up a Linux virtual machine – this will save you a lot of headache later on in the course. </a:t>
            </a:r>
          </a:p>
          <a:p>
            <a:r>
              <a:rPr lang="en-US" dirty="0" smtClean="0"/>
              <a:t>You can use any VM software you’d like, but I recommend Virtual Box. To ensure that the class is all on the same page, I’d also recommend using Ubuntu 14.04 as your virtualized OS. This will make installing and setting up packages much easier for you. </a:t>
            </a:r>
          </a:p>
          <a:p>
            <a:r>
              <a:rPr lang="en-US" dirty="0" smtClean="0"/>
              <a:t>Your very first task is to set up your VM, make sure Python 2.7 is installed (it should be!) and write a simple Hello World program to make sure you’re good to go. Do not put this off until Friday (when your first assignment is due)!  </a:t>
            </a:r>
          </a:p>
        </p:txBody>
      </p:sp>
    </p:spTree>
    <p:extLst>
      <p:ext uri="{BB962C8B-B14F-4D97-AF65-F5344CB8AC3E}">
        <p14:creationId xmlns:p14="http://schemas.microsoft.com/office/powerpoint/2010/main" val="265938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Choose and install an editor.</a:t>
            </a:r>
          </a:p>
          <a:p>
            <a:pPr lvl="1">
              <a:buFont typeface="Arial" panose="020B0604020202020204" pitchFamily="34" charset="0"/>
              <a:buChar char="•"/>
            </a:pPr>
            <a:r>
              <a:rPr lang="en-US" dirty="0"/>
              <a:t> </a:t>
            </a:r>
            <a:r>
              <a:rPr lang="en-US" dirty="0" smtClean="0"/>
              <a:t>For Linux, I prefer </a:t>
            </a:r>
            <a:r>
              <a:rPr lang="en-US" dirty="0" err="1" smtClean="0"/>
              <a:t>SublimeText</a:t>
            </a:r>
            <a:r>
              <a:rPr lang="en-US" dirty="0" smtClean="0"/>
              <a:t>.</a:t>
            </a:r>
          </a:p>
          <a:p>
            <a:pPr lvl="1">
              <a:buFont typeface="Arial" panose="020B0604020202020204" pitchFamily="34" charset="0"/>
              <a:buChar char="•"/>
            </a:pPr>
            <a:r>
              <a:rPr lang="en-US" dirty="0"/>
              <a:t> </a:t>
            </a:r>
            <a:r>
              <a:rPr lang="en-US" dirty="0" smtClean="0"/>
              <a:t>Windows users will likely use Idle by default.</a:t>
            </a:r>
          </a:p>
          <a:p>
            <a:pPr lvl="1">
              <a:buFont typeface="Arial" panose="020B0604020202020204" pitchFamily="34" charset="0"/>
              <a:buChar char="•"/>
            </a:pPr>
            <a:r>
              <a:rPr lang="en-US" dirty="0"/>
              <a:t> </a:t>
            </a:r>
            <a:r>
              <a:rPr lang="en-US" dirty="0" smtClean="0"/>
              <a:t>Options include vim, </a:t>
            </a:r>
            <a:r>
              <a:rPr lang="en-US" dirty="0" err="1" smtClean="0"/>
              <a:t>emacs</a:t>
            </a:r>
            <a:r>
              <a:rPr lang="en-US" dirty="0" smtClean="0"/>
              <a:t>, Notepad++, </a:t>
            </a:r>
            <a:r>
              <a:rPr lang="en-US" dirty="0" err="1" smtClean="0"/>
              <a:t>PyCharm</a:t>
            </a:r>
            <a:r>
              <a:rPr lang="en-US" dirty="0" smtClean="0"/>
              <a:t>, Eclipse, etc.  </a:t>
            </a:r>
          </a:p>
          <a:p>
            <a:pPr>
              <a:buFont typeface="Arial" panose="020B0604020202020204" pitchFamily="34" charset="0"/>
              <a:buChar char="•"/>
            </a:pPr>
            <a:endParaRPr lang="en-US" dirty="0"/>
          </a:p>
          <a:p>
            <a:pPr marL="0" indent="0">
              <a:buNone/>
            </a:pPr>
            <a:r>
              <a:rPr lang="en-US" dirty="0" smtClean="0"/>
              <a:t>Throughout this course, I will be using </a:t>
            </a:r>
            <a:r>
              <a:rPr lang="en-US" dirty="0" err="1" smtClean="0"/>
              <a:t>SublimeText</a:t>
            </a:r>
            <a:r>
              <a:rPr lang="en-US" dirty="0" smtClean="0"/>
              <a:t> in an Ubuntu environment for all of the demos. </a:t>
            </a:r>
            <a:endParaRPr lang="en-US" dirty="0"/>
          </a:p>
        </p:txBody>
      </p:sp>
    </p:spTree>
    <p:extLst>
      <p:ext uri="{BB962C8B-B14F-4D97-AF65-F5344CB8AC3E}">
        <p14:creationId xmlns:p14="http://schemas.microsoft.com/office/powerpoint/2010/main" val="277684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standard implementation of Python is interpreted. </a:t>
            </a:r>
          </a:p>
          <a:p>
            <a:pPr lvl="1">
              <a:buFont typeface="Arial" panose="020B0604020202020204" pitchFamily="34" charset="0"/>
              <a:buChar char="•"/>
            </a:pPr>
            <a:r>
              <a:rPr lang="en-US" dirty="0" smtClean="0"/>
              <a:t> You can find info on various implementations </a:t>
            </a:r>
            <a:r>
              <a:rPr lang="en-US" dirty="0" smtClean="0">
                <a:hlinkClick r:id="rId2"/>
              </a:rPr>
              <a:t>here</a:t>
            </a:r>
            <a:r>
              <a:rPr lang="en-US" dirty="0" smtClean="0"/>
              <a:t>.</a:t>
            </a:r>
          </a:p>
          <a:p>
            <a:pPr>
              <a:buFont typeface="Arial" panose="020B0604020202020204" pitchFamily="34" charset="0"/>
              <a:buChar char="•"/>
            </a:pPr>
            <a:r>
              <a:rPr lang="en-US" dirty="0"/>
              <a:t> </a:t>
            </a:r>
            <a:r>
              <a:rPr lang="en-US" dirty="0" smtClean="0"/>
              <a:t>The interpreter translates Python code into bytecode, and this bytecode is executed by the Python VM (similar to Java).</a:t>
            </a:r>
          </a:p>
          <a:p>
            <a:pPr>
              <a:buFont typeface="Arial" panose="020B0604020202020204" pitchFamily="34" charset="0"/>
              <a:buChar char="•"/>
            </a:pPr>
            <a:r>
              <a:rPr lang="en-US" dirty="0"/>
              <a:t> </a:t>
            </a:r>
            <a:r>
              <a:rPr lang="en-US" dirty="0" smtClean="0"/>
              <a:t>Two modes: normal and interactive.</a:t>
            </a:r>
          </a:p>
          <a:p>
            <a:pPr lvl="1">
              <a:buFont typeface="Arial" panose="020B0604020202020204" pitchFamily="34" charset="0"/>
              <a:buChar char="•"/>
            </a:pPr>
            <a:r>
              <a:rPr lang="en-US" dirty="0"/>
              <a:t> </a:t>
            </a:r>
            <a:r>
              <a:rPr lang="en-US" dirty="0" smtClean="0"/>
              <a:t>Normal mode: entire .</a:t>
            </a:r>
            <a:r>
              <a:rPr lang="en-US" dirty="0" err="1" smtClean="0"/>
              <a:t>py</a:t>
            </a:r>
            <a:r>
              <a:rPr lang="en-US" dirty="0" smtClean="0"/>
              <a:t> files are provided to the interpreter.</a:t>
            </a:r>
          </a:p>
          <a:p>
            <a:pPr lvl="1">
              <a:buFont typeface="Arial" panose="020B0604020202020204" pitchFamily="34" charset="0"/>
              <a:buChar char="•"/>
            </a:pPr>
            <a:r>
              <a:rPr lang="en-US" dirty="0"/>
              <a:t> </a:t>
            </a:r>
            <a:r>
              <a:rPr lang="en-US" dirty="0" smtClean="0"/>
              <a:t>Interactive mode: read-</a:t>
            </a:r>
            <a:r>
              <a:rPr lang="en-US" dirty="0" err="1" smtClean="0"/>
              <a:t>eval</a:t>
            </a:r>
            <a:r>
              <a:rPr lang="en-US" dirty="0" smtClean="0"/>
              <a:t>-print loop (REPL) executes statements piecewise.</a:t>
            </a:r>
            <a:endParaRPr lang="en-US" dirty="0"/>
          </a:p>
        </p:txBody>
      </p:sp>
    </p:spTree>
    <p:extLst>
      <p:ext uri="{BB962C8B-B14F-4D97-AF65-F5344CB8AC3E}">
        <p14:creationId xmlns:p14="http://schemas.microsoft.com/office/powerpoint/2010/main" val="30308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Interpreter: Normal mode</a:t>
            </a:r>
            <a:endParaRPr lang="en-US" dirty="0"/>
          </a:p>
        </p:txBody>
      </p:sp>
      <p:sp>
        <p:nvSpPr>
          <p:cNvPr id="3" name="Content Placeholder 2"/>
          <p:cNvSpPr>
            <a:spLocks noGrp="1"/>
          </p:cNvSpPr>
          <p:nvPr>
            <p:ph idx="1"/>
          </p:nvPr>
        </p:nvSpPr>
        <p:spPr/>
        <p:txBody>
          <a:bodyPr/>
          <a:lstStyle/>
          <a:p>
            <a:r>
              <a:rPr lang="en-US" dirty="0" smtClean="0"/>
              <a:t>Let’s write our first Python program!</a:t>
            </a:r>
          </a:p>
          <a:p>
            <a:r>
              <a:rPr lang="en-US" dirty="0" smtClean="0"/>
              <a:t>In our favorite editor, let’s create helloworld.py with the following contents:</a:t>
            </a:r>
          </a:p>
          <a:p>
            <a:endParaRPr lang="en-US" dirty="0"/>
          </a:p>
          <a:p>
            <a:endParaRPr lang="en-US" dirty="0" smtClean="0"/>
          </a:p>
          <a:p>
            <a:r>
              <a:rPr lang="en-US" dirty="0" smtClean="0"/>
              <a:t>From the terminal: </a:t>
            </a:r>
            <a:endParaRPr lang="en-US" dirty="0"/>
          </a:p>
        </p:txBody>
      </p:sp>
      <p:sp>
        <p:nvSpPr>
          <p:cNvPr id="8" name="TextBox 7"/>
          <p:cNvSpPr txBox="1"/>
          <p:nvPr/>
        </p:nvSpPr>
        <p:spPr>
          <a:xfrm>
            <a:off x="1167617" y="4863959"/>
            <a:ext cx="6105379" cy="1015663"/>
          </a:xfrm>
          <a:prstGeom prst="rect">
            <a:avLst/>
          </a:prstGeom>
          <a:solidFill>
            <a:schemeClr val="bg1"/>
          </a:solidFill>
        </p:spPr>
        <p:txBody>
          <a:bodyPr wrap="square" rtlCol="0">
            <a:spAutoFit/>
          </a:bodyPr>
          <a:lstStyle/>
          <a:p>
            <a:r>
              <a:rPr lang="en-US" sz="2000" dirty="0" smtClean="0">
                <a:latin typeface="Consolas" panose="020B0609020204030204" pitchFamily="49" charset="0"/>
                <a:cs typeface="Consolas" panose="020B0609020204030204" pitchFamily="49" charset="0"/>
              </a:rPr>
              <a:t>$ python </a:t>
            </a:r>
            <a:r>
              <a:rPr lang="en-US" sz="2000" dirty="0">
                <a:latin typeface="Consolas" panose="020B0609020204030204" pitchFamily="49" charset="0"/>
                <a:cs typeface="Consolas" panose="020B0609020204030204" pitchFamily="49" charset="0"/>
              </a:rPr>
              <a:t>helloworld.py</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Hello, World</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p>
            <a:endParaRPr lang="en-US" sz="2000" dirty="0">
              <a:solidFill>
                <a:schemeClr val="accent6">
                  <a:lumMod val="40000"/>
                  <a:lumOff val="60000"/>
                </a:schemeClr>
              </a:solidFill>
              <a:latin typeface="Consolas" panose="020B0609020204030204" pitchFamily="49" charset="0"/>
              <a:cs typeface="Consolas" panose="020B0609020204030204" pitchFamily="49" charset="0"/>
            </a:endParaRPr>
          </a:p>
        </p:txBody>
      </p:sp>
      <p:sp>
        <p:nvSpPr>
          <p:cNvPr id="9" name="TextBox 8"/>
          <p:cNvSpPr txBox="1"/>
          <p:nvPr/>
        </p:nvSpPr>
        <p:spPr>
          <a:xfrm>
            <a:off x="6051747" y="3295447"/>
            <a:ext cx="5285421" cy="2308324"/>
          </a:xfrm>
          <a:prstGeom prst="rect">
            <a:avLst/>
          </a:prstGeom>
          <a:solidFill>
            <a:schemeClr val="bg1"/>
          </a:solidFill>
        </p:spPr>
        <p:txBody>
          <a:bodyPr wrap="none" rtlCol="0">
            <a:spAutoFit/>
          </a:bodyPr>
          <a:lstStyle/>
          <a:p>
            <a:r>
              <a:rPr lang="en-US" dirty="0" smtClean="0">
                <a:solidFill>
                  <a:schemeClr val="tx1">
                    <a:lumMod val="95000"/>
                  </a:schemeClr>
                </a:solidFill>
              </a:rPr>
              <a:t>Note: In Python 2.x, print is a statement. In </a:t>
            </a:r>
            <a:br>
              <a:rPr lang="en-US" dirty="0" smtClean="0">
                <a:solidFill>
                  <a:schemeClr val="tx1">
                    <a:lumMod val="95000"/>
                  </a:schemeClr>
                </a:solidFill>
              </a:rPr>
            </a:br>
            <a:r>
              <a:rPr lang="en-US" dirty="0" smtClean="0">
                <a:solidFill>
                  <a:schemeClr val="tx1">
                    <a:lumMod val="95000"/>
                  </a:schemeClr>
                </a:solidFill>
              </a:rPr>
              <a:t>Python 3.x, it is a function. If you want to get</a:t>
            </a:r>
            <a:br>
              <a:rPr lang="en-US" dirty="0" smtClean="0">
                <a:solidFill>
                  <a:schemeClr val="tx1">
                    <a:lumMod val="95000"/>
                  </a:schemeClr>
                </a:solidFill>
              </a:rPr>
            </a:br>
            <a:r>
              <a:rPr lang="en-US" dirty="0" smtClean="0">
                <a:solidFill>
                  <a:schemeClr val="tx1">
                    <a:lumMod val="95000"/>
                  </a:schemeClr>
                </a:solidFill>
              </a:rPr>
              <a:t>in the 3.x habit, include at the beginning:</a:t>
            </a:r>
            <a:br>
              <a:rPr lang="en-US" dirty="0" smtClean="0">
                <a:solidFill>
                  <a:schemeClr val="tx1">
                    <a:lumMod val="95000"/>
                  </a:schemeClr>
                </a:solidFill>
              </a:rPr>
            </a:br>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print_function</a:t>
            </a:r>
            <a:endParaRPr lang="en-US" dirty="0" smtClean="0">
              <a:solidFill>
                <a:srgbClr val="FFFFFF"/>
              </a:solidFill>
              <a:latin typeface="Courier New" panose="02070309020205020404" pitchFamily="49" charset="0"/>
            </a:endParaRPr>
          </a:p>
          <a:p>
            <a:r>
              <a:rPr lang="en-US" dirty="0" smtClean="0">
                <a:solidFill>
                  <a:srgbClr val="FFFFFF"/>
                </a:solidFill>
                <a:latin typeface="Courier New" panose="02070309020205020404" pitchFamily="49" charset="0"/>
              </a:rPr>
              <a:t> </a:t>
            </a:r>
            <a:endParaRPr lang="en-US" dirty="0">
              <a:solidFill>
                <a:schemeClr val="tx1">
                  <a:lumMod val="95000"/>
                </a:schemeClr>
              </a:solidFill>
            </a:endParaRPr>
          </a:p>
          <a:p>
            <a:r>
              <a:rPr lang="en-US" dirty="0" smtClean="0">
                <a:solidFill>
                  <a:schemeClr val="tx1">
                    <a:lumMod val="95000"/>
                  </a:schemeClr>
                </a:solidFill>
              </a:rPr>
              <a:t>Now, you can write</a:t>
            </a:r>
          </a:p>
          <a:p>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World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p>
          <a:p>
            <a:endParaRPr lang="en-US" dirty="0" smtClean="0">
              <a:solidFill>
                <a:schemeClr val="tx1">
                  <a:lumMod val="95000"/>
                </a:schemeClr>
              </a:solidFill>
            </a:endParaRPr>
          </a:p>
        </p:txBody>
      </p:sp>
      <p:sp>
        <p:nvSpPr>
          <p:cNvPr id="5" name="Rectangle 4"/>
          <p:cNvSpPr/>
          <p:nvPr/>
        </p:nvSpPr>
        <p:spPr>
          <a:xfrm>
            <a:off x="1336253" y="3390313"/>
            <a:ext cx="3217547" cy="369332"/>
          </a:xfrm>
          <a:prstGeom prst="rect">
            <a:avLst/>
          </a:prstGeom>
        </p:spPr>
        <p:txBody>
          <a:bodyPr wrap="none">
            <a:spAutoFit/>
          </a:bodyPr>
          <a:lstStyle/>
          <a:p>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World!"</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406822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Interpreter: Normal mode</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Let’s include a she-bang in the beginning of helloworld.py:</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Now, from the terminal: </a:t>
            </a:r>
            <a:endParaRPr lang="en-US" dirty="0"/>
          </a:p>
        </p:txBody>
      </p:sp>
      <p:sp>
        <p:nvSpPr>
          <p:cNvPr id="5" name="TextBox 4"/>
          <p:cNvSpPr txBox="1"/>
          <p:nvPr/>
        </p:nvSpPr>
        <p:spPr>
          <a:xfrm>
            <a:off x="1153551" y="4927937"/>
            <a:ext cx="5317588" cy="707886"/>
          </a:xfrm>
          <a:prstGeom prst="rect">
            <a:avLst/>
          </a:prstGeom>
          <a:solidFill>
            <a:schemeClr val="bg1"/>
          </a:solidFill>
        </p:spPr>
        <p:txBody>
          <a:bodyPr wrap="square" rtlCol="0">
            <a:spAutoFit/>
          </a:bodyPr>
          <a:lstStyle/>
          <a:p>
            <a:r>
              <a:rPr lang="en-US" sz="2000" dirty="0" smtClean="0">
                <a:latin typeface="Consolas" panose="020B0609020204030204" pitchFamily="49" charset="0"/>
                <a:cs typeface="Consolas" panose="020B0609020204030204" pitchFamily="49" charset="0"/>
              </a:rPr>
              <a:t>$ ./helloworld.py</a:t>
            </a:r>
            <a:r>
              <a:rPr lang="en-US" sz="2000" dirty="0">
                <a:latin typeface="Consolas" panose="020B0609020204030204" pitchFamily="49" charset="0"/>
                <a:cs typeface="Consolas" panose="020B0609020204030204" pitchFamily="49" charset="0"/>
              </a:rPr>
              <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Hello, World</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6" name="Rectangle 5"/>
          <p:cNvSpPr/>
          <p:nvPr/>
        </p:nvSpPr>
        <p:spPr>
          <a:xfrm>
            <a:off x="1359196" y="3096052"/>
            <a:ext cx="3217547" cy="646331"/>
          </a:xfrm>
          <a:prstGeom prst="rect">
            <a:avLst/>
          </a:prstGeom>
        </p:spPr>
        <p:txBody>
          <a:bodyPr wrap="none">
            <a:spAutoFit/>
          </a:bodyPr>
          <a:lstStyle/>
          <a:p>
            <a:r>
              <a:rPr lang="en-US" i="1" dirty="0">
                <a:solidFill>
                  <a:srgbClr val="00FF00"/>
                </a:solidFill>
                <a:latin typeface="Courier New" panose="02070309020205020404" pitchFamily="49" charset="0"/>
              </a:rPr>
              <a:t>#!/</a:t>
            </a:r>
            <a:r>
              <a:rPr lang="en-US" i="1" dirty="0" err="1">
                <a:solidFill>
                  <a:srgbClr val="00FF00"/>
                </a:solidFill>
                <a:latin typeface="Courier New" panose="02070309020205020404" pitchFamily="49" charset="0"/>
              </a:rPr>
              <a:t>usr</a:t>
            </a:r>
            <a:r>
              <a:rPr lang="en-US" i="1" dirty="0">
                <a:solidFill>
                  <a:srgbClr val="00FF00"/>
                </a:solidFill>
                <a:latin typeface="Courier New" panose="02070309020205020404" pitchFamily="49" charset="0"/>
              </a:rPr>
              <a:t>/bin/</a:t>
            </a:r>
            <a:r>
              <a:rPr lang="en-US" i="1" dirty="0" err="1">
                <a:solidFill>
                  <a:srgbClr val="00FF00"/>
                </a:solidFill>
                <a:latin typeface="Courier New" panose="02070309020205020404" pitchFamily="49" charset="0"/>
              </a:rPr>
              <a:t>env</a:t>
            </a:r>
            <a:r>
              <a:rPr lang="en-US" i="1" dirty="0">
                <a:solidFill>
                  <a:srgbClr val="00FF00"/>
                </a:solidFill>
                <a:latin typeface="Courier New" panose="02070309020205020404" pitchFamily="49" charset="0"/>
              </a:rPr>
              <a:t> python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World!"</a:t>
            </a:r>
            <a:endParaRPr lang="en-US" dirty="0">
              <a:effectLst/>
            </a:endParaRPr>
          </a:p>
        </p:txBody>
      </p:sp>
    </p:spTree>
    <p:extLst>
      <p:ext uri="{BB962C8B-B14F-4D97-AF65-F5344CB8AC3E}">
        <p14:creationId xmlns:p14="http://schemas.microsoft.com/office/powerpoint/2010/main" val="3480323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589</TotalTime>
  <Words>3557</Words>
  <Application>Microsoft Office PowerPoint</Application>
  <PresentationFormat>Widescreen</PresentationFormat>
  <Paragraphs>528</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Consolas</vt:lpstr>
      <vt:lpstr>Courier New</vt:lpstr>
      <vt:lpstr>Tw Cen MT</vt:lpstr>
      <vt:lpstr>Tw Cen MT Condensed</vt:lpstr>
      <vt:lpstr>Wingdings</vt:lpstr>
      <vt:lpstr>Wingdings 3</vt:lpstr>
      <vt:lpstr>Integral</vt:lpstr>
      <vt:lpstr>Lecture 1</vt:lpstr>
      <vt:lpstr>About Python</vt:lpstr>
      <vt:lpstr>Philosophy</vt:lpstr>
      <vt:lpstr>Notable Features</vt:lpstr>
      <vt:lpstr>Getting Started</vt:lpstr>
      <vt:lpstr>Getting Started</vt:lpstr>
      <vt:lpstr>Interpreter</vt:lpstr>
      <vt:lpstr>Interpreter: Normal mode</vt:lpstr>
      <vt:lpstr>Interpreter: Normal mode</vt:lpstr>
      <vt:lpstr>Interpreter: Interactive mode</vt:lpstr>
      <vt:lpstr>Some fundamentals</vt:lpstr>
      <vt:lpstr>Python typing</vt:lpstr>
      <vt:lpstr>Numeric Types</vt:lpstr>
      <vt:lpstr>Numeric Types</vt:lpstr>
      <vt:lpstr>Sequence data types</vt:lpstr>
      <vt:lpstr>Sequence types: Strings</vt:lpstr>
      <vt:lpstr>Sequence types: Strings</vt:lpstr>
      <vt:lpstr>Sequence Types: Unicode Strings</vt:lpstr>
      <vt:lpstr>Sequence Types: Lists</vt:lpstr>
      <vt:lpstr>Sequence data types</vt:lpstr>
      <vt:lpstr>Common sequence operations</vt:lpstr>
      <vt:lpstr>Common sequence operations</vt:lpstr>
      <vt:lpstr>Common sequence operations</vt:lpstr>
      <vt:lpstr>Basic built-in data types</vt:lpstr>
      <vt:lpstr>Basic built-in data types</vt:lpstr>
      <vt:lpstr>Python Data Types</vt:lpstr>
      <vt:lpstr>Control flow tools</vt:lpstr>
      <vt:lpstr>Control flow tools</vt:lpstr>
      <vt:lpstr>Control flow tools</vt:lpstr>
      <vt:lpstr>Control flow tools</vt:lpstr>
      <vt:lpstr>Control flow tools</vt:lpstr>
      <vt:lpstr>Control flow tools</vt:lpstr>
      <vt:lpstr>Our first real Python program</vt:lpstr>
      <vt:lpstr>A Solution Using basic python</vt:lpstr>
      <vt:lpstr>functions</vt:lpstr>
      <vt:lpstr>functions</vt:lpstr>
      <vt:lpstr>Functions</vt:lpstr>
      <vt:lpstr>Functions</vt:lpstr>
      <vt:lpstr>A solution with functions</vt:lpstr>
      <vt:lpstr>input</vt:lpstr>
      <vt:lpstr>A solution with input</vt:lpstr>
      <vt:lpstr>Coding style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Yasser Atiya</dc:creator>
  <cp:lastModifiedBy>Caitlin Carnahan</cp:lastModifiedBy>
  <cp:revision>129</cp:revision>
  <dcterms:created xsi:type="dcterms:W3CDTF">2015-01-06T14:32:17Z</dcterms:created>
  <dcterms:modified xsi:type="dcterms:W3CDTF">2015-05-13T16:14:15Z</dcterms:modified>
</cp:coreProperties>
</file>