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6" r:id="rId15"/>
    <p:sldId id="277" r:id="rId16"/>
    <p:sldId id="270" r:id="rId17"/>
    <p:sldId id="278" r:id="rId18"/>
    <p:sldId id="271" r:id="rId19"/>
    <p:sldId id="272" r:id="rId20"/>
    <p:sldId id="273" r:id="rId21"/>
    <p:sldId id="275" r:id="rId22"/>
    <p:sldId id="279"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120" d="100"/>
          <a:sy n="120" d="100"/>
        </p:scale>
        <p:origin x="12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7/20/2015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BDjXZY_8d5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brandon-rhodes/exe-from-python" TargetMode="External"/><Relationship Id="rId2" Type="http://schemas.openxmlformats.org/officeDocument/2006/relationships/hyperlink" Target="https://www.youtube.com/watch?v=wsczq6j3_b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ythonhosted.org/setuptools/setuptools.html#developer-s-guide" TargetMode="External"/><Relationship Id="rId2" Type="http://schemas.openxmlformats.org/officeDocument/2006/relationships/hyperlink" Target="https://docs.python.org/2/distutils/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21</a:t>
            </a:r>
            <a:endParaRPr lang="en-US" dirty="0"/>
          </a:p>
        </p:txBody>
      </p:sp>
      <p:sp>
        <p:nvSpPr>
          <p:cNvPr id="3" name="Subtitle 2"/>
          <p:cNvSpPr>
            <a:spLocks noGrp="1"/>
          </p:cNvSpPr>
          <p:nvPr>
            <p:ph type="subTitle" idx="1"/>
          </p:nvPr>
        </p:nvSpPr>
        <p:spPr/>
        <p:txBody>
          <a:bodyPr/>
          <a:lstStyle/>
          <a:p>
            <a:r>
              <a:rPr lang="en-US" dirty="0" smtClean="0"/>
              <a:t>Distributing Python Applications</a:t>
            </a:r>
            <a:endParaRPr lang="en-US" dirty="0"/>
          </a:p>
        </p:txBody>
      </p:sp>
    </p:spTree>
    <p:extLst>
      <p:ext uri="{BB962C8B-B14F-4D97-AF65-F5344CB8AC3E}">
        <p14:creationId xmlns:p14="http://schemas.microsoft.com/office/powerpoint/2010/main" val="940382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distributions</a:t>
            </a:r>
            <a:endParaRPr lang="en-US" dirty="0"/>
          </a:p>
        </p:txBody>
      </p:sp>
      <p:sp>
        <p:nvSpPr>
          <p:cNvPr id="3" name="Content Placeholder 2"/>
          <p:cNvSpPr>
            <a:spLocks noGrp="1"/>
          </p:cNvSpPr>
          <p:nvPr>
            <p:ph idx="1"/>
          </p:nvPr>
        </p:nvSpPr>
        <p:spPr/>
        <p:txBody>
          <a:bodyPr/>
          <a:lstStyle/>
          <a:p>
            <a:r>
              <a:rPr lang="en-US" dirty="0" smtClean="0"/>
              <a:t>Just update the version in setup.py, create a CHANGES.txt at the top level, create new source distribution and re-register with login. </a:t>
            </a:r>
            <a:br>
              <a:rPr lang="en-US" dirty="0" smtClean="0"/>
            </a:br>
            <a:r>
              <a:rPr lang="en-US" dirty="0" smtClean="0"/>
              <a:t/>
            </a:r>
            <a:br>
              <a:rPr lang="en-US" dirty="0" smtClean="0"/>
            </a:br>
            <a:r>
              <a:rPr lang="en-US" dirty="0" smtClean="0"/>
              <a:t>Couldn’t be simpler.  </a:t>
            </a:r>
          </a:p>
        </p:txBody>
      </p:sp>
    </p:spTree>
    <p:extLst>
      <p:ext uri="{BB962C8B-B14F-4D97-AF65-F5344CB8AC3E}">
        <p14:creationId xmlns:p14="http://schemas.microsoft.com/office/powerpoint/2010/main" val="1962322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distribution</a:t>
            </a:r>
            <a:endParaRPr lang="en-US" dirty="0"/>
          </a:p>
        </p:txBody>
      </p:sp>
      <p:sp>
        <p:nvSpPr>
          <p:cNvPr id="3" name="Content Placeholder 2"/>
          <p:cNvSpPr>
            <a:spLocks noGrp="1"/>
          </p:cNvSpPr>
          <p:nvPr>
            <p:ph idx="1"/>
          </p:nvPr>
        </p:nvSpPr>
        <p:spPr/>
        <p:txBody>
          <a:bodyPr/>
          <a:lstStyle/>
          <a:p>
            <a:r>
              <a:rPr lang="en-US" dirty="0" smtClean="0"/>
              <a:t>So distributing Python in the jolly world of open-source third-party libraries is actually quite easy (if not laden with great responsibility).</a:t>
            </a:r>
            <a:br>
              <a:rPr lang="en-US" dirty="0" smtClean="0"/>
            </a:br>
            <a:r>
              <a:rPr lang="en-US" dirty="0" smtClean="0"/>
              <a:t/>
            </a:r>
            <a:br>
              <a:rPr lang="en-US" dirty="0" smtClean="0"/>
            </a:br>
            <a:r>
              <a:rPr lang="en-US" dirty="0" smtClean="0"/>
              <a:t>Distributing </a:t>
            </a:r>
            <a:r>
              <a:rPr lang="en-US" dirty="0" smtClean="0"/>
              <a:t>a Python application commercially (i.e. where </a:t>
            </a:r>
            <a:r>
              <a:rPr lang="en-US" dirty="0" smtClean="0"/>
              <a:t>an </a:t>
            </a:r>
            <a:r>
              <a:rPr lang="en-US" dirty="0" smtClean="0"/>
              <a:t>.exe is typically used) is not as painless. </a:t>
            </a:r>
          </a:p>
          <a:p>
            <a:endParaRPr lang="en-US" dirty="0"/>
          </a:p>
          <a:p>
            <a:r>
              <a:rPr lang="en-US" dirty="0" smtClean="0"/>
              <a:t>First, we’ll review some fundamentals. </a:t>
            </a:r>
            <a:endParaRPr lang="en-US" dirty="0"/>
          </a:p>
        </p:txBody>
      </p:sp>
    </p:spTree>
    <p:extLst>
      <p:ext uri="{BB962C8B-B14F-4D97-AF65-F5344CB8AC3E}">
        <p14:creationId xmlns:p14="http://schemas.microsoft.com/office/powerpoint/2010/main" val="2356869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vs interpretation</a:t>
            </a:r>
            <a:endParaRPr lang="en-US" dirty="0"/>
          </a:p>
        </p:txBody>
      </p:sp>
      <p:sp>
        <p:nvSpPr>
          <p:cNvPr id="3" name="Content Placeholder 2"/>
          <p:cNvSpPr>
            <a:spLocks noGrp="1"/>
          </p:cNvSpPr>
          <p:nvPr>
            <p:ph idx="1"/>
          </p:nvPr>
        </p:nvSpPr>
        <p:spPr/>
        <p:txBody>
          <a:bodyPr/>
          <a:lstStyle/>
          <a:p>
            <a:r>
              <a:rPr lang="en-US" dirty="0" smtClean="0"/>
              <a:t>Programs written in a “compiled” language, like C, are compiled into an </a:t>
            </a:r>
            <a:r>
              <a:rPr lang="en-US" i="1" dirty="0" smtClean="0"/>
              <a:t>executable </a:t>
            </a:r>
            <a:r>
              <a:rPr lang="en-US" dirty="0" smtClean="0"/>
              <a:t>written in machine language for a target machine. This separates the processes of building and running the program. </a:t>
            </a:r>
          </a:p>
          <a:p>
            <a:endParaRPr lang="en-US" dirty="0"/>
          </a:p>
          <a:p>
            <a:pPr marL="0" indent="0">
              <a:buNone/>
            </a:pPr>
            <a:endParaRPr lang="en-US" dirty="0"/>
          </a:p>
          <a:p>
            <a:r>
              <a:rPr lang="en-US" dirty="0" smtClean="0"/>
              <a:t>As long as the executable is in a compatible format, I can distribute my executable file </a:t>
            </a:r>
            <a:r>
              <a:rPr lang="en-US" dirty="0" err="1" smtClean="0"/>
              <a:t>a.out</a:t>
            </a:r>
            <a:r>
              <a:rPr lang="en-US" dirty="0" smtClean="0"/>
              <a:t> to any other machine and it can be run separate from the building process. </a:t>
            </a:r>
            <a:br>
              <a:rPr lang="en-US" dirty="0" smtClean="0"/>
            </a:br>
            <a:r>
              <a:rPr lang="en-US" dirty="0" smtClean="0"/>
              <a:t/>
            </a:r>
            <a:br>
              <a:rPr lang="en-US" dirty="0" smtClean="0"/>
            </a:br>
            <a:r>
              <a:rPr lang="en-US" dirty="0" smtClean="0"/>
              <a:t>For real commercial applications, the process is a bit more complicated but the general idea is the same – create the executable as a one-time deal and distribute with minimal worry about exposing source code. </a:t>
            </a:r>
            <a:endParaRPr lang="en-US" dirty="0"/>
          </a:p>
        </p:txBody>
      </p:sp>
      <p:sp>
        <p:nvSpPr>
          <p:cNvPr id="4" name="Rectangle 3"/>
          <p:cNvSpPr/>
          <p:nvPr/>
        </p:nvSpPr>
        <p:spPr>
          <a:xfrm>
            <a:off x="1365954" y="3444502"/>
            <a:ext cx="6887499" cy="646331"/>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gcc</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hello.c</a:t>
            </a:r>
            <a:r>
              <a:rPr lang="en-US" dirty="0" smtClean="0">
                <a:latin typeface="Courier New" panose="02070309020205020404" pitchFamily="49" charset="0"/>
                <a:cs typeface="Courier New" panose="02070309020205020404" pitchFamily="49" charset="0"/>
              </a:rPr>
              <a:t> </a:t>
            </a:r>
            <a:r>
              <a:rPr lang="en-US" dirty="0" smtClean="0">
                <a:sym typeface="Wingdings" panose="05000000000000000000" pitchFamily="2" charset="2"/>
              </a:rPr>
              <a:t></a:t>
            </a:r>
            <a:r>
              <a:rPr lang="en-US" dirty="0" smtClean="0"/>
              <a:t> </a:t>
            </a:r>
            <a:r>
              <a:rPr lang="en-US" dirty="0"/>
              <a:t>compiling the program into machine code.</a:t>
            </a:r>
          </a:p>
          <a:p>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a.out</a:t>
            </a:r>
            <a:r>
              <a:rPr lang="en-US" dirty="0">
                <a:latin typeface="Courier New" panose="02070309020205020404" pitchFamily="49" charset="0"/>
                <a:cs typeface="Courier New" panose="02070309020205020404" pitchFamily="49" charset="0"/>
              </a:rPr>
              <a:t> </a:t>
            </a:r>
            <a:r>
              <a:rPr lang="en-US" dirty="0" smtClean="0">
                <a:sym typeface="Wingdings" panose="05000000000000000000" pitchFamily="2" charset="2"/>
              </a:rPr>
              <a:t></a:t>
            </a:r>
            <a:r>
              <a:rPr lang="en-US" dirty="0" smtClean="0"/>
              <a:t> </a:t>
            </a:r>
            <a:r>
              <a:rPr lang="en-US" dirty="0"/>
              <a:t>running the </a:t>
            </a:r>
            <a:r>
              <a:rPr lang="en-US" dirty="0" smtClean="0"/>
              <a:t>executable machine </a:t>
            </a:r>
            <a:r>
              <a:rPr lang="en-US" dirty="0"/>
              <a:t>code.</a:t>
            </a:r>
          </a:p>
        </p:txBody>
      </p:sp>
    </p:spTree>
    <p:extLst>
      <p:ext uri="{BB962C8B-B14F-4D97-AF65-F5344CB8AC3E}">
        <p14:creationId xmlns:p14="http://schemas.microsoft.com/office/powerpoint/2010/main" val="2825658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vs interpretation</a:t>
            </a:r>
            <a:endParaRPr lang="en-US" dirty="0"/>
          </a:p>
        </p:txBody>
      </p:sp>
      <p:sp>
        <p:nvSpPr>
          <p:cNvPr id="3" name="Content Placeholder 2"/>
          <p:cNvSpPr>
            <a:spLocks noGrp="1"/>
          </p:cNvSpPr>
          <p:nvPr>
            <p:ph idx="1"/>
          </p:nvPr>
        </p:nvSpPr>
        <p:spPr/>
        <p:txBody>
          <a:bodyPr/>
          <a:lstStyle/>
          <a:p>
            <a:r>
              <a:rPr lang="en-US" dirty="0" smtClean="0"/>
              <a:t>Python, however, is an interpreted language. </a:t>
            </a:r>
          </a:p>
          <a:p>
            <a:endParaRPr lang="en-US" dirty="0"/>
          </a:p>
          <a:p>
            <a:endParaRPr lang="en-US" dirty="0" smtClean="0"/>
          </a:p>
          <a:p>
            <a:endParaRPr lang="en-US" dirty="0"/>
          </a:p>
          <a:p>
            <a:endParaRPr lang="en-US" dirty="0" smtClean="0"/>
          </a:p>
          <a:p>
            <a:endParaRPr lang="en-US" dirty="0"/>
          </a:p>
          <a:p>
            <a:r>
              <a:rPr lang="en-US" dirty="0" smtClean="0"/>
              <a:t>So, there’s no executable to distribute – a Python program requires an environment to interpret the program. </a:t>
            </a:r>
            <a:endParaRPr lang="en-US" dirty="0"/>
          </a:p>
        </p:txBody>
      </p:sp>
      <p:sp>
        <p:nvSpPr>
          <p:cNvPr id="4" name="Rectangle 3"/>
          <p:cNvSpPr/>
          <p:nvPr/>
        </p:nvSpPr>
        <p:spPr>
          <a:xfrm>
            <a:off x="1117599" y="2974241"/>
            <a:ext cx="8906934" cy="1631216"/>
          </a:xfrm>
          <a:prstGeom prst="rect">
            <a:avLst/>
          </a:prstGeom>
        </p:spPr>
        <p:txBody>
          <a:bodyPr wrap="square">
            <a:spAutoFit/>
          </a:bodyPr>
          <a:lstStyle/>
          <a:p>
            <a:r>
              <a:rPr lang="en-US" sz="2000" dirty="0" smtClean="0">
                <a:latin typeface="Courier New" panose="02070309020205020404" pitchFamily="49" charset="0"/>
                <a:cs typeface="Courier New" panose="02070309020205020404" pitchFamily="49" charset="0"/>
              </a:rPr>
              <a:t>$ python hello.py</a:t>
            </a:r>
            <a:r>
              <a:rPr lang="en-US" sz="2000" dirty="0" smtClean="0"/>
              <a:t/>
            </a:r>
            <a:br>
              <a:rPr lang="en-US" sz="2000" dirty="0" smtClean="0"/>
            </a:br>
            <a:endParaRPr lang="en-US" sz="2000" dirty="0"/>
          </a:p>
          <a:p>
            <a:r>
              <a:rPr lang="en-US" sz="2000" dirty="0"/>
              <a:t>• The program just runs, no compilation phase.</a:t>
            </a:r>
          </a:p>
          <a:p>
            <a:r>
              <a:rPr lang="en-US" sz="2000" dirty="0"/>
              <a:t>• The program</a:t>
            </a:r>
            <a:r>
              <a:rPr lang="en-US" sz="2000" i="1" dirty="0"/>
              <a:t> python </a:t>
            </a:r>
            <a:r>
              <a:rPr lang="en-US" sz="2000" dirty="0"/>
              <a:t>is the software environment that understands python language.</a:t>
            </a:r>
          </a:p>
          <a:p>
            <a:r>
              <a:rPr lang="en-US" sz="2000" dirty="0"/>
              <a:t>• The program </a:t>
            </a:r>
            <a:r>
              <a:rPr lang="en-US" sz="2000" dirty="0" smtClean="0"/>
              <a:t>hello.py </a:t>
            </a:r>
            <a:r>
              <a:rPr lang="en-US" sz="2000" dirty="0"/>
              <a:t>is executed (interpreted) within the environment. </a:t>
            </a:r>
          </a:p>
        </p:txBody>
      </p:sp>
    </p:spTree>
    <p:extLst>
      <p:ext uri="{BB962C8B-B14F-4D97-AF65-F5344CB8AC3E}">
        <p14:creationId xmlns:p14="http://schemas.microsoft.com/office/powerpoint/2010/main" val="672960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interpretation</a:t>
            </a:r>
            <a:endParaRPr lang="en-US" dirty="0"/>
          </a:p>
        </p:txBody>
      </p:sp>
      <p:sp>
        <p:nvSpPr>
          <p:cNvPr id="3" name="Content Placeholder 2"/>
          <p:cNvSpPr>
            <a:spLocks noGrp="1"/>
          </p:cNvSpPr>
          <p:nvPr>
            <p:ph idx="1"/>
          </p:nvPr>
        </p:nvSpPr>
        <p:spPr/>
        <p:txBody>
          <a:bodyPr/>
          <a:lstStyle/>
          <a:p>
            <a:r>
              <a:rPr lang="en-US" dirty="0"/>
              <a:t>Just because Python is interpreted doesn’t mean there isn’t some compiling involved. You may have noticed some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pyc</a:t>
            </a:r>
            <a:r>
              <a:rPr lang="en-US" dirty="0">
                <a:latin typeface="Courier New" panose="02070309020205020404" pitchFamily="49" charset="0"/>
                <a:cs typeface="Courier New" panose="02070309020205020404" pitchFamily="49" charset="0"/>
              </a:rPr>
              <a:t> </a:t>
            </a:r>
            <a:r>
              <a:rPr lang="en-US" dirty="0"/>
              <a:t>files in your directory. These are </a:t>
            </a:r>
            <a:r>
              <a:rPr lang="en-US" dirty="0" err="1"/>
              <a:t>bytecode</a:t>
            </a:r>
            <a:r>
              <a:rPr lang="en-US" dirty="0"/>
              <a:t> files – the </a:t>
            </a:r>
            <a:r>
              <a:rPr lang="en-US" dirty="0" err="1"/>
              <a:t>bytecode</a:t>
            </a:r>
            <a:r>
              <a:rPr lang="en-US" dirty="0"/>
              <a:t> compiled version of hello.py will be </a:t>
            </a:r>
            <a:r>
              <a:rPr lang="en-US" dirty="0" err="1"/>
              <a:t>hello.pyc</a:t>
            </a:r>
            <a:r>
              <a:rPr lang="en-US" dirty="0"/>
              <a:t>. </a:t>
            </a:r>
            <a:br>
              <a:rPr lang="en-US" dirty="0"/>
            </a:br>
            <a:r>
              <a:rPr lang="en-US" dirty="0"/>
              <a:t/>
            </a:r>
            <a:br>
              <a:rPr lang="en-US" dirty="0"/>
            </a:br>
            <a:r>
              <a:rPr lang="en-US" dirty="0"/>
              <a:t>This </a:t>
            </a:r>
            <a:r>
              <a:rPr lang="en-US" dirty="0" err="1"/>
              <a:t>bytecode</a:t>
            </a:r>
            <a:r>
              <a:rPr lang="en-US" dirty="0"/>
              <a:t> is the “machine language” of the interpreter, which understands it natively</a:t>
            </a:r>
            <a:r>
              <a:rPr lang="en-US" dirty="0" smtClean="0"/>
              <a:t>.</a:t>
            </a:r>
            <a:br>
              <a:rPr lang="en-US" dirty="0" smtClean="0"/>
            </a:br>
            <a:r>
              <a:rPr lang="en-US" dirty="0" smtClean="0"/>
              <a:t/>
            </a:r>
            <a:br>
              <a:rPr lang="en-US" dirty="0" smtClean="0"/>
            </a:br>
            <a:r>
              <a:rPr lang="en-US" dirty="0" smtClean="0"/>
              <a:t>The </a:t>
            </a:r>
            <a:r>
              <a:rPr lang="en-US" dirty="0" err="1" smtClean="0"/>
              <a:t>CPython</a:t>
            </a:r>
            <a:r>
              <a:rPr lang="en-US" dirty="0" smtClean="0"/>
              <a:t> implementation of the Python interpreter runs C code that matches the current operation in the </a:t>
            </a:r>
            <a:r>
              <a:rPr lang="en-US" dirty="0" err="1" smtClean="0"/>
              <a:t>bytecode</a:t>
            </a:r>
            <a:r>
              <a:rPr lang="en-US" dirty="0" smtClean="0"/>
              <a:t>. </a:t>
            </a:r>
            <a:endParaRPr lang="en-US" dirty="0"/>
          </a:p>
        </p:txBody>
      </p:sp>
    </p:spTree>
    <p:extLst>
      <p:ext uri="{BB962C8B-B14F-4D97-AF65-F5344CB8AC3E}">
        <p14:creationId xmlns:p14="http://schemas.microsoft.com/office/powerpoint/2010/main" val="211418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interpretation</a:t>
            </a:r>
            <a:endParaRPr lang="en-US" dirty="0"/>
          </a:p>
        </p:txBody>
      </p:sp>
      <p:sp>
        <p:nvSpPr>
          <p:cNvPr id="4" name="Rectangle 3"/>
          <p:cNvSpPr/>
          <p:nvPr/>
        </p:nvSpPr>
        <p:spPr>
          <a:xfrm>
            <a:off x="688521" y="2360758"/>
            <a:ext cx="8089719" cy="3139321"/>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dis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dis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co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compile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"spam = eggs - 1"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"&lt;</a:t>
            </a:r>
            <a:r>
              <a:rPr lang="en-US" dirty="0">
                <a:solidFill>
                  <a:srgbClr val="66FF00"/>
                </a:solidFill>
                <a:latin typeface="Courier New" panose="02070309020205020404" pitchFamily="49" charset="0"/>
              </a:rPr>
              <a:t>string&gt;"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"exec"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dis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co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1         0 </a:t>
            </a:r>
            <a:r>
              <a:rPr lang="en-US" dirty="0">
                <a:solidFill>
                  <a:schemeClr val="tx1">
                    <a:lumMod val="95000"/>
                  </a:schemeClr>
                </a:solidFill>
                <a:latin typeface="Courier New" panose="02070309020205020404" pitchFamily="49" charset="0"/>
              </a:rPr>
              <a:t>LOAD_NAME </a:t>
            </a:r>
            <a:r>
              <a:rPr lang="en-US" dirty="0" smtClean="0">
                <a:solidFill>
                  <a:schemeClr val="tx1">
                    <a:lumMod val="95000"/>
                  </a:schemeClr>
                </a:solidFill>
                <a:latin typeface="Courier New" panose="02070309020205020404" pitchFamily="49" charset="0"/>
              </a:rPr>
              <a:t>      0 </a:t>
            </a:r>
            <a:r>
              <a:rPr lang="en-US" dirty="0">
                <a:solidFill>
                  <a:schemeClr val="tx1">
                    <a:lumMod val="95000"/>
                  </a:schemeClr>
                </a:solidFill>
                <a:latin typeface="Courier New" panose="02070309020205020404" pitchFamily="49" charset="0"/>
              </a:rPr>
              <a:t>(eggs)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3 </a:t>
            </a:r>
            <a:r>
              <a:rPr lang="en-US" dirty="0">
                <a:solidFill>
                  <a:schemeClr val="tx1">
                    <a:lumMod val="95000"/>
                  </a:schemeClr>
                </a:solidFill>
                <a:latin typeface="Courier New" panose="02070309020205020404" pitchFamily="49" charset="0"/>
              </a:rPr>
              <a:t>LOAD_CONST </a:t>
            </a:r>
            <a:r>
              <a:rPr lang="en-US" dirty="0" smtClean="0">
                <a:solidFill>
                  <a:schemeClr val="tx1">
                    <a:lumMod val="95000"/>
                  </a:schemeClr>
                </a:solidFill>
                <a:latin typeface="Courier New" panose="02070309020205020404" pitchFamily="49" charset="0"/>
              </a:rPr>
              <a:t>     0 </a:t>
            </a:r>
            <a:r>
              <a:rPr lang="en-US" dirty="0">
                <a:solidFill>
                  <a:schemeClr val="tx1">
                    <a:lumMod val="95000"/>
                  </a:schemeClr>
                </a:solidFill>
                <a:latin typeface="Courier New" panose="02070309020205020404" pitchFamily="49" charset="0"/>
              </a:rPr>
              <a:t>(1)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6 </a:t>
            </a:r>
            <a:r>
              <a:rPr lang="en-US" dirty="0">
                <a:solidFill>
                  <a:schemeClr val="tx1">
                    <a:lumMod val="95000"/>
                  </a:schemeClr>
                </a:solidFill>
                <a:latin typeface="Courier New" panose="02070309020205020404" pitchFamily="49" charset="0"/>
              </a:rPr>
              <a:t>BINARY_SUBTRACT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7 </a:t>
            </a:r>
            <a:r>
              <a:rPr lang="en-US" dirty="0">
                <a:solidFill>
                  <a:schemeClr val="tx1">
                    <a:lumMod val="95000"/>
                  </a:schemeClr>
                </a:solidFill>
                <a:latin typeface="Courier New" panose="02070309020205020404" pitchFamily="49" charset="0"/>
              </a:rPr>
              <a:t>STORE_NAME </a:t>
            </a:r>
            <a:r>
              <a:rPr lang="en-US" dirty="0" smtClean="0">
                <a:solidFill>
                  <a:schemeClr val="tx1">
                    <a:lumMod val="95000"/>
                  </a:schemeClr>
                </a:solidFill>
                <a:latin typeface="Courier New" panose="02070309020205020404" pitchFamily="49" charset="0"/>
              </a:rPr>
              <a:t>     1 </a:t>
            </a:r>
            <a:r>
              <a:rPr lang="en-US" dirty="0">
                <a:solidFill>
                  <a:schemeClr val="tx1">
                    <a:lumMod val="95000"/>
                  </a:schemeClr>
                </a:solidFill>
                <a:latin typeface="Courier New" panose="02070309020205020404" pitchFamily="49" charset="0"/>
              </a:rPr>
              <a:t>(spam)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10 </a:t>
            </a:r>
            <a:r>
              <a:rPr lang="en-US" dirty="0">
                <a:solidFill>
                  <a:schemeClr val="tx1">
                    <a:lumMod val="95000"/>
                  </a:schemeClr>
                </a:solidFill>
                <a:latin typeface="Courier New" panose="02070309020205020404" pitchFamily="49" charset="0"/>
              </a:rPr>
              <a:t>LOAD_CONST </a:t>
            </a:r>
            <a:r>
              <a:rPr lang="en-US" dirty="0" smtClean="0">
                <a:solidFill>
                  <a:schemeClr val="tx1">
                    <a:lumMod val="95000"/>
                  </a:schemeClr>
                </a:solidFill>
                <a:latin typeface="Courier New" panose="02070309020205020404" pitchFamily="49" charset="0"/>
              </a:rPr>
              <a:t>     1 </a:t>
            </a:r>
            <a:r>
              <a:rPr lang="en-US" dirty="0">
                <a:solidFill>
                  <a:schemeClr val="tx1">
                    <a:lumMod val="95000"/>
                  </a:schemeClr>
                </a:solidFill>
                <a:latin typeface="Courier New" panose="02070309020205020404" pitchFamily="49" charset="0"/>
              </a:rPr>
              <a:t>(None)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13 </a:t>
            </a:r>
            <a:r>
              <a:rPr lang="en-US" dirty="0">
                <a:solidFill>
                  <a:schemeClr val="tx1">
                    <a:lumMod val="95000"/>
                  </a:schemeClr>
                </a:solidFill>
                <a:latin typeface="Courier New" panose="02070309020205020404" pitchFamily="49" charset="0"/>
              </a:rPr>
              <a:t>RETURN_VALUE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631371" y="6084153"/>
            <a:ext cx="9051472" cy="369332"/>
          </a:xfrm>
          <a:prstGeom prst="rect">
            <a:avLst/>
          </a:prstGeom>
        </p:spPr>
        <p:txBody>
          <a:bodyPr wrap="square">
            <a:spAutoFit/>
          </a:bodyPr>
          <a:lstStyle/>
          <a:p>
            <a:r>
              <a:rPr lang="en-US" i="1" dirty="0" smtClean="0"/>
              <a:t>Example source: http</a:t>
            </a:r>
            <a:r>
              <a:rPr lang="en-US" i="1" dirty="0"/>
              <a:t>://tech.blog.aknin.name/2010/04/02/pythons-innards-introduction/</a:t>
            </a:r>
          </a:p>
        </p:txBody>
      </p:sp>
      <p:sp>
        <p:nvSpPr>
          <p:cNvPr id="7" name="Rectangle 6"/>
          <p:cNvSpPr/>
          <p:nvPr/>
        </p:nvSpPr>
        <p:spPr>
          <a:xfrm>
            <a:off x="8029966" y="2638178"/>
            <a:ext cx="4739900" cy="2339102"/>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TARGET(BINARY_SUBTRACT)</a:t>
            </a:r>
          </a:p>
          <a:p>
            <a:r>
              <a:rPr lang="en-US" sz="1600" dirty="0">
                <a:latin typeface="Courier New" panose="02070309020205020404" pitchFamily="49" charset="0"/>
                <a:cs typeface="Courier New" panose="02070309020205020404" pitchFamily="49" charset="0"/>
              </a:rPr>
              <a:t>    w = POP();</a:t>
            </a:r>
          </a:p>
          <a:p>
            <a:r>
              <a:rPr lang="en-US" sz="1600" dirty="0">
                <a:latin typeface="Courier New" panose="02070309020205020404" pitchFamily="49" charset="0"/>
                <a:cs typeface="Courier New" panose="02070309020205020404" pitchFamily="49" charset="0"/>
              </a:rPr>
              <a:t>    v = TOP();</a:t>
            </a:r>
          </a:p>
          <a:p>
            <a:r>
              <a:rPr lang="en-US" sz="1600" dirty="0">
                <a:latin typeface="Courier New" panose="02070309020205020404" pitchFamily="49" charset="0"/>
                <a:cs typeface="Courier New" panose="02070309020205020404" pitchFamily="49" charset="0"/>
              </a:rPr>
              <a:t>    x = </a:t>
            </a:r>
            <a:r>
              <a:rPr lang="en-US" sz="1600" dirty="0" err="1">
                <a:latin typeface="Courier New" panose="02070309020205020404" pitchFamily="49" charset="0"/>
                <a:cs typeface="Courier New" panose="02070309020205020404" pitchFamily="49" charset="0"/>
              </a:rPr>
              <a:t>PyNumber_Subtract</a:t>
            </a:r>
            <a:r>
              <a:rPr lang="en-US" sz="1600" dirty="0">
                <a:latin typeface="Courier New" panose="02070309020205020404" pitchFamily="49" charset="0"/>
                <a:cs typeface="Courier New" panose="02070309020205020404" pitchFamily="49" charset="0"/>
              </a:rPr>
              <a:t>(v, w);</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Py_DECREF</a:t>
            </a:r>
            <a:r>
              <a:rPr lang="en-US" sz="1600" dirty="0">
                <a:latin typeface="Courier New" panose="02070309020205020404" pitchFamily="49" charset="0"/>
                <a:cs typeface="Courier New" panose="02070309020205020404" pitchFamily="49" charset="0"/>
              </a:rPr>
              <a:t>(v);</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Py_DECREF</a:t>
            </a:r>
            <a:r>
              <a:rPr lang="en-US" sz="1600" dirty="0">
                <a:latin typeface="Courier New" panose="02070309020205020404" pitchFamily="49" charset="0"/>
                <a:cs typeface="Courier New" panose="02070309020205020404" pitchFamily="49" charset="0"/>
              </a:rPr>
              <a:t>(w);</a:t>
            </a:r>
          </a:p>
          <a:p>
            <a:r>
              <a:rPr lang="en-US" sz="1600" dirty="0">
                <a:latin typeface="Courier New" panose="02070309020205020404" pitchFamily="49" charset="0"/>
                <a:cs typeface="Courier New" panose="02070309020205020404" pitchFamily="49" charset="0"/>
              </a:rPr>
              <a:t>    SET_TOP(x);</a:t>
            </a:r>
          </a:p>
          <a:p>
            <a:r>
              <a:rPr lang="en-US" sz="1600" dirty="0">
                <a:latin typeface="Courier New" panose="02070309020205020404" pitchFamily="49" charset="0"/>
                <a:cs typeface="Courier New" panose="02070309020205020404" pitchFamily="49" charset="0"/>
              </a:rPr>
              <a:t>    if (x != NULL) DISPATCH();</a:t>
            </a:r>
          </a:p>
          <a:p>
            <a:r>
              <a:rPr lang="en-US" sz="1600" dirty="0">
                <a:latin typeface="Courier New" panose="02070309020205020404" pitchFamily="49" charset="0"/>
                <a:cs typeface="Courier New" panose="02070309020205020404" pitchFamily="49" charset="0"/>
              </a:rPr>
              <a:t>    break;</a:t>
            </a:r>
          </a:p>
        </p:txBody>
      </p:sp>
      <p:sp>
        <p:nvSpPr>
          <p:cNvPr id="8" name="Right Arrow 7"/>
          <p:cNvSpPr/>
          <p:nvPr/>
        </p:nvSpPr>
        <p:spPr>
          <a:xfrm>
            <a:off x="6327321" y="3538014"/>
            <a:ext cx="1036865" cy="2697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8029966" y="2302241"/>
            <a:ext cx="1069716" cy="369332"/>
          </a:xfrm>
          <a:prstGeom prst="rect">
            <a:avLst/>
          </a:prstGeom>
          <a:noFill/>
        </p:spPr>
        <p:txBody>
          <a:bodyPr wrap="none" rtlCol="0">
            <a:spAutoFit/>
          </a:bodyPr>
          <a:lstStyle/>
          <a:p>
            <a:r>
              <a:rPr lang="en-US" u="sng" dirty="0" smtClean="0"/>
              <a:t>In </a:t>
            </a:r>
            <a:r>
              <a:rPr lang="en-US" u="sng" dirty="0" err="1" smtClean="0"/>
              <a:t>ceval.c</a:t>
            </a:r>
            <a:r>
              <a:rPr lang="en-US" u="sng" dirty="0" smtClean="0"/>
              <a:t>:</a:t>
            </a:r>
            <a:endParaRPr lang="en-US" u="sng" dirty="0"/>
          </a:p>
        </p:txBody>
      </p:sp>
      <p:sp>
        <p:nvSpPr>
          <p:cNvPr id="10" name="TextBox 9"/>
          <p:cNvSpPr txBox="1"/>
          <p:nvPr/>
        </p:nvSpPr>
        <p:spPr>
          <a:xfrm>
            <a:off x="688521" y="5607450"/>
            <a:ext cx="10897407" cy="369332"/>
          </a:xfrm>
          <a:prstGeom prst="rect">
            <a:avLst/>
          </a:prstGeom>
          <a:noFill/>
        </p:spPr>
        <p:txBody>
          <a:bodyPr wrap="none" rtlCol="0">
            <a:spAutoFit/>
          </a:bodyPr>
          <a:lstStyle/>
          <a:p>
            <a:r>
              <a:rPr lang="en-US" dirty="0" smtClean="0"/>
              <a:t>This is not a one-way street. You need to move back and forth from </a:t>
            </a:r>
            <a:r>
              <a:rPr lang="en-US" dirty="0" err="1" smtClean="0"/>
              <a:t>bytecode</a:t>
            </a:r>
            <a:r>
              <a:rPr lang="en-US" dirty="0" smtClean="0"/>
              <a:t> to c code to figure out what’s going on. </a:t>
            </a:r>
            <a:endParaRPr lang="en-US" dirty="0"/>
          </a:p>
        </p:txBody>
      </p:sp>
    </p:spTree>
    <p:extLst>
      <p:ext uri="{BB962C8B-B14F-4D97-AF65-F5344CB8AC3E}">
        <p14:creationId xmlns:p14="http://schemas.microsoft.com/office/powerpoint/2010/main" val="2076752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python</a:t>
            </a:r>
            <a:endParaRPr lang="en-US" dirty="0"/>
          </a:p>
        </p:txBody>
      </p:sp>
      <p:sp>
        <p:nvSpPr>
          <p:cNvPr id="3" name="Content Placeholder 2"/>
          <p:cNvSpPr>
            <a:spLocks noGrp="1"/>
          </p:cNvSpPr>
          <p:nvPr>
            <p:ph idx="1"/>
          </p:nvPr>
        </p:nvSpPr>
        <p:spPr/>
        <p:txBody>
          <a:bodyPr/>
          <a:lstStyle/>
          <a:p>
            <a:r>
              <a:rPr lang="en-US" dirty="0" smtClean="0"/>
              <a:t>So you might think: I’ll just take my .</a:t>
            </a:r>
            <a:r>
              <a:rPr lang="en-US" dirty="0" err="1" smtClean="0"/>
              <a:t>pyc</a:t>
            </a:r>
            <a:r>
              <a:rPr lang="en-US" dirty="0" smtClean="0"/>
              <a:t> file and distribute that. Most platforms have a decent Python interpreter installed, right? Ha. No.  </a:t>
            </a:r>
            <a:br>
              <a:rPr lang="en-US" dirty="0" smtClean="0"/>
            </a:br>
            <a:r>
              <a:rPr lang="en-US" dirty="0" smtClean="0"/>
              <a:t/>
            </a:r>
            <a:br>
              <a:rPr lang="en-US" dirty="0" smtClean="0"/>
            </a:br>
            <a:r>
              <a:rPr lang="en-US" dirty="0" smtClean="0"/>
              <a:t>Besides, they’re not exactly impenetrable fortresses of code secrecy. In fact, there are Python libraries for the sole purpose of reverse-engineering Python bytecode. </a:t>
            </a:r>
            <a:endParaRPr lang="en-US" dirty="0"/>
          </a:p>
        </p:txBody>
      </p:sp>
    </p:spTree>
    <p:extLst>
      <p:ext uri="{BB962C8B-B14F-4D97-AF65-F5344CB8AC3E}">
        <p14:creationId xmlns:p14="http://schemas.microsoft.com/office/powerpoint/2010/main" val="1881185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solutions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Bundle </a:t>
            </a:r>
            <a:r>
              <a:rPr lang="en-US" dirty="0" smtClean="0"/>
              <a:t>together python.exe with myproj.py and myothermodule.py (and whatever else you need</a:t>
            </a:r>
            <a:r>
              <a:rPr lang="en-US" dirty="0" smtClean="0"/>
              <a:t>).</a:t>
            </a:r>
            <a:endParaRPr lang="en-US" dirty="0"/>
          </a:p>
          <a:p>
            <a:pPr lvl="1">
              <a:buFont typeface="Arial" panose="020B0604020202020204" pitchFamily="34" charset="0"/>
              <a:buChar char="•"/>
            </a:pPr>
            <a:r>
              <a:rPr lang="en-US" dirty="0" smtClean="0"/>
              <a:t> </a:t>
            </a:r>
            <a:r>
              <a:rPr lang="en-US" dirty="0" smtClean="0"/>
              <a:t>Some </a:t>
            </a:r>
            <a:r>
              <a:rPr lang="en-US" dirty="0" smtClean="0"/>
              <a:t>start-up script can run $ python </a:t>
            </a:r>
            <a:r>
              <a:rPr lang="en-US" dirty="0" smtClean="0"/>
              <a:t>myproj.py.</a:t>
            </a:r>
            <a:endParaRPr lang="en-US" dirty="0"/>
          </a:p>
          <a:p>
            <a:pPr>
              <a:buFont typeface="Arial" panose="020B0604020202020204" pitchFamily="34" charset="0"/>
              <a:buChar char="•"/>
            </a:pPr>
            <a:r>
              <a:rPr lang="en-US" dirty="0" smtClean="0"/>
              <a:t> </a:t>
            </a:r>
            <a:r>
              <a:rPr lang="en-US" dirty="0" smtClean="0"/>
              <a:t>Also</a:t>
            </a:r>
            <a:r>
              <a:rPr lang="en-US" dirty="0" smtClean="0"/>
              <a:t>, you could bundle myothermodule.py and myproj.py (renamed to __main__.py) in myproj.zip. </a:t>
            </a:r>
            <a:endParaRPr lang="en-US" dirty="0"/>
          </a:p>
          <a:p>
            <a:pPr lvl="1">
              <a:buFont typeface="Arial" panose="020B0604020202020204" pitchFamily="34" charset="0"/>
              <a:buChar char="•"/>
            </a:pPr>
            <a:r>
              <a:rPr lang="en-US" dirty="0" smtClean="0"/>
              <a:t> Now</a:t>
            </a:r>
            <a:r>
              <a:rPr lang="en-US" dirty="0" smtClean="0"/>
              <a:t>, your start-up script can run $ python myproj.zip.</a:t>
            </a:r>
          </a:p>
          <a:p>
            <a:pPr>
              <a:buFont typeface="Arial" panose="020B0604020202020204" pitchFamily="34" charset="0"/>
              <a:buChar char="•"/>
            </a:pPr>
            <a:r>
              <a:rPr lang="en-US" dirty="0" smtClean="0"/>
              <a:t> On </a:t>
            </a:r>
            <a:r>
              <a:rPr lang="en-US" dirty="0"/>
              <a:t>U</a:t>
            </a:r>
            <a:r>
              <a:rPr lang="en-US" dirty="0" smtClean="0"/>
              <a:t>nix, use the #! </a:t>
            </a:r>
            <a:r>
              <a:rPr lang="en-US" dirty="0"/>
              <a:t>d</a:t>
            </a:r>
            <a:r>
              <a:rPr lang="en-US" dirty="0" smtClean="0"/>
              <a:t>irective to condense this to $ ./start-</a:t>
            </a:r>
            <a:r>
              <a:rPr lang="en-US" dirty="0" err="1" smtClean="0"/>
              <a:t>myproj</a:t>
            </a:r>
            <a:r>
              <a:rPr lang="en-US" dirty="0" smtClean="0"/>
              <a:t>.</a:t>
            </a:r>
          </a:p>
          <a:p>
            <a:r>
              <a:rPr lang="en-US" dirty="0" smtClean="0"/>
              <a:t>But these are a lot of “tricks”. </a:t>
            </a:r>
            <a:endParaRPr lang="en-US" dirty="0"/>
          </a:p>
        </p:txBody>
      </p:sp>
    </p:spTree>
    <p:extLst>
      <p:ext uri="{BB962C8B-B14F-4D97-AF65-F5344CB8AC3E}">
        <p14:creationId xmlns:p14="http://schemas.microsoft.com/office/powerpoint/2010/main" val="320946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Freezing</a:t>
            </a:r>
            <a:endParaRPr lang="en-US" dirty="0"/>
          </a:p>
        </p:txBody>
      </p:sp>
      <p:sp>
        <p:nvSpPr>
          <p:cNvPr id="3" name="Content Placeholder 2"/>
          <p:cNvSpPr>
            <a:spLocks noGrp="1"/>
          </p:cNvSpPr>
          <p:nvPr>
            <p:ph idx="1"/>
          </p:nvPr>
        </p:nvSpPr>
        <p:spPr/>
        <p:txBody>
          <a:bodyPr/>
          <a:lstStyle/>
          <a:p>
            <a:r>
              <a:rPr lang="en-US" dirty="0" smtClean="0"/>
              <a:t>Freezing involves bundling your application with a Python interpreter and shipping the whole thing as an executable. The Python interpreter is custom in that it’s only job is to run the frozen bytecode. </a:t>
            </a:r>
          </a:p>
          <a:p>
            <a:pPr>
              <a:buFont typeface="Arial" panose="020B0604020202020204" pitchFamily="34" charset="0"/>
              <a:buChar char="•"/>
            </a:pPr>
            <a:r>
              <a:rPr lang="en-US" dirty="0"/>
              <a:t> </a:t>
            </a:r>
            <a:r>
              <a:rPr lang="en-US" dirty="0" smtClean="0"/>
              <a:t>Freeze (ships with Python – only for Unix systems)</a:t>
            </a:r>
          </a:p>
          <a:p>
            <a:pPr>
              <a:buFont typeface="Arial" panose="020B0604020202020204" pitchFamily="34" charset="0"/>
              <a:buChar char="•"/>
            </a:pPr>
            <a:r>
              <a:rPr lang="en-US" dirty="0"/>
              <a:t> </a:t>
            </a:r>
            <a:r>
              <a:rPr lang="en-US" dirty="0" smtClean="0"/>
              <a:t>py2exe (for Windows)</a:t>
            </a:r>
          </a:p>
          <a:p>
            <a:pPr>
              <a:buFont typeface="Arial" panose="020B0604020202020204" pitchFamily="34" charset="0"/>
              <a:buChar char="•"/>
            </a:pPr>
            <a:r>
              <a:rPr lang="en-US" dirty="0"/>
              <a:t> </a:t>
            </a:r>
            <a:r>
              <a:rPr lang="en-US" dirty="0" smtClean="0"/>
              <a:t>py2app (for Mac)</a:t>
            </a:r>
          </a:p>
          <a:p>
            <a:pPr>
              <a:buFont typeface="Arial" panose="020B0604020202020204" pitchFamily="34" charset="0"/>
              <a:buChar char="•"/>
            </a:pPr>
            <a:r>
              <a:rPr lang="en-US" dirty="0"/>
              <a:t> </a:t>
            </a:r>
            <a:r>
              <a:rPr lang="en-US" dirty="0" err="1" smtClean="0"/>
              <a:t>cx_Freeze</a:t>
            </a:r>
            <a:endParaRPr lang="en-US" dirty="0" smtClean="0"/>
          </a:p>
          <a:p>
            <a:pPr>
              <a:buFont typeface="Arial" panose="020B0604020202020204" pitchFamily="34" charset="0"/>
              <a:buChar char="•"/>
            </a:pPr>
            <a:r>
              <a:rPr lang="en-US" dirty="0"/>
              <a:t> </a:t>
            </a:r>
            <a:r>
              <a:rPr lang="en-US" dirty="0" err="1" smtClean="0"/>
              <a:t>pyinstaller</a:t>
            </a:r>
            <a:endParaRPr lang="en-US" dirty="0" smtClean="0"/>
          </a:p>
          <a:p>
            <a:pPr marL="0" indent="0">
              <a:buNone/>
            </a:pPr>
            <a:endParaRPr lang="en-US" dirty="0"/>
          </a:p>
        </p:txBody>
      </p:sp>
      <p:sp>
        <p:nvSpPr>
          <p:cNvPr id="4" name="Rectangle 3"/>
          <p:cNvSpPr/>
          <p:nvPr/>
        </p:nvSpPr>
        <p:spPr>
          <a:xfrm>
            <a:off x="4827814" y="5269370"/>
            <a:ext cx="6096000" cy="646331"/>
          </a:xfrm>
          <a:prstGeom prst="rect">
            <a:avLst/>
          </a:prstGeom>
        </p:spPr>
        <p:txBody>
          <a:bodyPr>
            <a:spAutoFit/>
          </a:bodyPr>
          <a:lstStyle/>
          <a:p>
            <a:r>
              <a:rPr lang="en-US" dirty="0"/>
              <a:t>All solutions need MS Visual C++ </a:t>
            </a:r>
            <a:r>
              <a:rPr lang="en-US" dirty="0" err="1"/>
              <a:t>dll</a:t>
            </a:r>
            <a:r>
              <a:rPr lang="en-US" dirty="0"/>
              <a:t> to be installed on target machine, except py2app.</a:t>
            </a:r>
          </a:p>
        </p:txBody>
      </p:sp>
    </p:spTree>
    <p:extLst>
      <p:ext uri="{BB962C8B-B14F-4D97-AF65-F5344CB8AC3E}">
        <p14:creationId xmlns:p14="http://schemas.microsoft.com/office/powerpoint/2010/main" val="2139919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freezing</a:t>
            </a:r>
            <a:endParaRPr lang="en-US" dirty="0"/>
          </a:p>
        </p:txBody>
      </p:sp>
      <p:sp>
        <p:nvSpPr>
          <p:cNvPr id="3" name="Content Placeholder 2"/>
          <p:cNvSpPr>
            <a:spLocks noGrp="1"/>
          </p:cNvSpPr>
          <p:nvPr>
            <p:ph idx="1"/>
          </p:nvPr>
        </p:nvSpPr>
        <p:spPr/>
        <p:txBody>
          <a:bodyPr/>
          <a:lstStyle/>
          <a:p>
            <a:r>
              <a:rPr lang="en-US" dirty="0" smtClean="0"/>
              <a:t>Let’s say you create a single python module that simply holds the contents </a:t>
            </a:r>
            <a:br>
              <a:rPr lang="en-US" dirty="0" smtClean="0"/>
            </a:br>
            <a:r>
              <a:rPr lang="en-US" dirty="0" smtClean="0"/>
              <a:t/>
            </a:r>
            <a:br>
              <a:rPr lang="en-US" dirty="0" smtClean="0"/>
            </a:br>
            <a:r>
              <a:rPr lang="en-US" dirty="0" smtClean="0"/>
              <a:t>          </a:t>
            </a:r>
            <a:r>
              <a:rPr lang="en-US" sz="2400" b="1" dirty="0" smtClean="0">
                <a:solidFill>
                  <a:srgbClr val="FF6600"/>
                </a:solidFill>
                <a:latin typeface="Courier New" panose="02070309020205020404" pitchFamily="49" charset="0"/>
              </a:rPr>
              <a:t>print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"Hello, World!"</a:t>
            </a:r>
            <a:r>
              <a:rPr lang="en-US" sz="2400" dirty="0">
                <a:solidFill>
                  <a:srgbClr val="FFFFFF"/>
                </a:solidFill>
                <a:latin typeface="Courier New" panose="02070309020205020404" pitchFamily="49" charset="0"/>
              </a:rPr>
              <a:t> </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a:latin typeface="Courier New" panose="02070309020205020404" pitchFamily="49" charset="0"/>
                <a:cs typeface="Courier New" panose="02070309020205020404" pitchFamily="49" charset="0"/>
              </a:rPr>
              <a:t>$ python freeze.py hello.py</a:t>
            </a:r>
          </a:p>
          <a:p>
            <a:r>
              <a:rPr lang="en-US" dirty="0" smtClean="0">
                <a:cs typeface="Consolas" panose="020B0609020204030204" pitchFamily="49" charset="0"/>
              </a:rPr>
              <a:t>This freezes ~75 modules and creates a C file for each one, which can be compiled and linked with ‘make’ to create ~5MB executable invoked as ./hello. </a:t>
            </a: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You </a:t>
            </a:r>
            <a:r>
              <a:rPr lang="en-US" dirty="0" smtClean="0">
                <a:cs typeface="Consolas" panose="020B0609020204030204" pitchFamily="49" charset="0"/>
              </a:rPr>
              <a:t>can reduce the modules included but that would necessitate knowledge about how Python uses its own standard library. As the complexity of application grows, the more dependencies you’re going to have.</a:t>
            </a:r>
            <a:endParaRPr lang="en-US" dirty="0">
              <a:cs typeface="Consolas" panose="020B0609020204030204" pitchFamily="49" charset="0"/>
            </a:endParaRPr>
          </a:p>
        </p:txBody>
      </p:sp>
    </p:spTree>
    <p:extLst>
      <p:ext uri="{BB962C8B-B14F-4D97-AF65-F5344CB8AC3E}">
        <p14:creationId xmlns:p14="http://schemas.microsoft.com/office/powerpoint/2010/main" val="28037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python applications</a:t>
            </a:r>
            <a:endParaRPr lang="en-US" dirty="0"/>
          </a:p>
        </p:txBody>
      </p:sp>
      <p:sp>
        <p:nvSpPr>
          <p:cNvPr id="3" name="Content Placeholder 2"/>
          <p:cNvSpPr>
            <a:spLocks noGrp="1"/>
          </p:cNvSpPr>
          <p:nvPr>
            <p:ph idx="1"/>
          </p:nvPr>
        </p:nvSpPr>
        <p:spPr/>
        <p:txBody>
          <a:bodyPr/>
          <a:lstStyle/>
          <a:p>
            <a:r>
              <a:rPr lang="en-US" dirty="0" smtClean="0"/>
              <a:t>So, now that you know how to build some Python applications, the first thing you’ll want to do is build some fantastic Python application or library and distribute it for general use. Depending on your application or audience, this may or may not be a little painful. Generally, you’d want to distribute your Python code under one of two circumstances: </a:t>
            </a:r>
          </a:p>
          <a:p>
            <a:pPr>
              <a:buFont typeface="Arial" panose="020B0604020202020204" pitchFamily="34" charset="0"/>
              <a:buChar char="•"/>
            </a:pPr>
            <a:r>
              <a:rPr lang="en-US" dirty="0" smtClean="0"/>
              <a:t> Distributing a useful open-source library.</a:t>
            </a:r>
          </a:p>
          <a:p>
            <a:pPr>
              <a:buFont typeface="Arial" panose="020B0604020202020204" pitchFamily="34" charset="0"/>
              <a:buChar char="•"/>
            </a:pPr>
            <a:r>
              <a:rPr lang="en-US" dirty="0"/>
              <a:t> </a:t>
            </a:r>
            <a:r>
              <a:rPr lang="en-US" dirty="0" smtClean="0"/>
              <a:t>Distributing a useful Python application for a general user (sometimes, preferably, without the source being available to the user). In other words, “commercial” distribution. </a:t>
            </a:r>
            <a:endParaRPr lang="en-US" dirty="0"/>
          </a:p>
        </p:txBody>
      </p:sp>
    </p:spTree>
    <p:extLst>
      <p:ext uri="{BB962C8B-B14F-4D97-AF65-F5344CB8AC3E}">
        <p14:creationId xmlns:p14="http://schemas.microsoft.com/office/powerpoint/2010/main" val="1581739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Nuitka</a:t>
            </a:r>
            <a:endParaRPr lang="en-US" dirty="0"/>
          </a:p>
        </p:txBody>
      </p:sp>
      <p:sp>
        <p:nvSpPr>
          <p:cNvPr id="3" name="Content Placeholder 2"/>
          <p:cNvSpPr>
            <a:spLocks noGrp="1"/>
          </p:cNvSpPr>
          <p:nvPr>
            <p:ph idx="1"/>
          </p:nvPr>
        </p:nvSpPr>
        <p:spPr/>
        <p:txBody>
          <a:bodyPr/>
          <a:lstStyle/>
          <a:p>
            <a:r>
              <a:rPr lang="en-US" dirty="0" smtClean="0"/>
              <a:t>Nuitka is a Python compiler that </a:t>
            </a:r>
            <a:r>
              <a:rPr lang="en-US" dirty="0"/>
              <a:t>is compatible with Python 2.6-3.4.</a:t>
            </a:r>
            <a:br>
              <a:rPr lang="en-US" dirty="0"/>
            </a:br>
            <a:r>
              <a:rPr lang="en-US" dirty="0"/>
              <a:t/>
            </a:r>
            <a:br>
              <a:rPr lang="en-US" dirty="0"/>
            </a:br>
            <a:r>
              <a:rPr lang="en-US" dirty="0" smtClean="0"/>
              <a:t>It </a:t>
            </a:r>
            <a:r>
              <a:rPr lang="en-US" dirty="0"/>
              <a:t>translates the Python into </a:t>
            </a:r>
            <a:r>
              <a:rPr lang="en-US" dirty="0" smtClean="0"/>
              <a:t>a (very C-</a:t>
            </a:r>
            <a:r>
              <a:rPr lang="en-US" dirty="0" err="1" smtClean="0"/>
              <a:t>ish</a:t>
            </a:r>
            <a:r>
              <a:rPr lang="en-US" dirty="0" smtClean="0"/>
              <a:t>) </a:t>
            </a:r>
            <a:r>
              <a:rPr lang="en-US" dirty="0"/>
              <a:t>C</a:t>
            </a:r>
            <a:r>
              <a:rPr lang="en-US" dirty="0" smtClean="0"/>
              <a:t>++ program and bundles it all into as much of a single executable as possible. </a:t>
            </a:r>
          </a:p>
          <a:p>
            <a:r>
              <a:rPr lang="en-US" dirty="0" smtClean="0"/>
              <a:t>Accepts ALL of Python (</a:t>
            </a:r>
            <a:r>
              <a:rPr lang="en-US" dirty="0"/>
              <a:t>not just a </a:t>
            </a:r>
            <a:r>
              <a:rPr lang="en-US" dirty="0" smtClean="0"/>
              <a:t>subset </a:t>
            </a:r>
            <a:r>
              <a:rPr lang="en-US" dirty="0"/>
              <a:t>of Python</a:t>
            </a:r>
            <a:r>
              <a:rPr lang="en-US" dirty="0" smtClean="0"/>
              <a:t>) and works with most packages.</a:t>
            </a:r>
            <a:br>
              <a:rPr lang="en-US" dirty="0" smtClean="0"/>
            </a:br>
            <a:r>
              <a:rPr lang="en-US" dirty="0" smtClean="0"/>
              <a:t/>
            </a:r>
            <a:br>
              <a:rPr lang="en-US" dirty="0" smtClean="0"/>
            </a:br>
            <a:r>
              <a:rPr lang="en-US" dirty="0" smtClean="0"/>
              <a:t/>
            </a:r>
            <a:br>
              <a:rPr lang="en-US" dirty="0" smtClean="0"/>
            </a:br>
            <a:r>
              <a:rPr lang="en-US" dirty="0" smtClean="0"/>
              <a:t>In general: </a:t>
            </a:r>
            <a:r>
              <a:rPr lang="en-US" dirty="0" smtClean="0">
                <a:latin typeface="Courier New" panose="02070309020205020404" pitchFamily="49" charset="0"/>
                <a:cs typeface="Courier New" panose="02070309020205020404" pitchFamily="49" charset="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nuitka </a:t>
            </a:r>
            <a:r>
              <a:rPr lang="en-US" dirty="0" smtClean="0">
                <a:latin typeface="Courier New" panose="02070309020205020404" pitchFamily="49" charset="0"/>
                <a:cs typeface="Courier New" panose="02070309020205020404" pitchFamily="49" charset="0"/>
                <a:sym typeface="Wingdings" panose="05000000000000000000" pitchFamily="2" charset="2"/>
              </a:rPr>
              <a:t>--standalone program.py</a:t>
            </a:r>
            <a:r>
              <a:rPr lang="en-US" dirty="0" smtClean="0">
                <a:sym typeface="Wingdings" panose="05000000000000000000" pitchFamily="2" charset="2"/>
              </a:rPr>
              <a:t>  program.exe</a:t>
            </a:r>
            <a:endParaRPr lang="en-US" dirty="0" smtClean="0"/>
          </a:p>
        </p:txBody>
      </p:sp>
      <p:sp>
        <p:nvSpPr>
          <p:cNvPr id="4" name="Rectangle 3"/>
          <p:cNvSpPr/>
          <p:nvPr/>
        </p:nvSpPr>
        <p:spPr>
          <a:xfrm>
            <a:off x="1024128" y="5195598"/>
            <a:ext cx="4530151" cy="369332"/>
          </a:xfrm>
          <a:prstGeom prst="rect">
            <a:avLst/>
          </a:prstGeom>
        </p:spPr>
        <p:txBody>
          <a:bodyPr wrap="none">
            <a:spAutoFit/>
          </a:bodyPr>
          <a:lstStyle/>
          <a:p>
            <a:r>
              <a:rPr lang="en-US" dirty="0" smtClean="0"/>
              <a:t>Kay </a:t>
            </a:r>
            <a:r>
              <a:rPr lang="en-US" dirty="0" err="1" smtClean="0"/>
              <a:t>Hayen’s</a:t>
            </a:r>
            <a:r>
              <a:rPr lang="en-US" dirty="0" smtClean="0"/>
              <a:t> </a:t>
            </a:r>
            <a:r>
              <a:rPr lang="en-US" dirty="0" smtClean="0">
                <a:hlinkClick r:id="rId2"/>
              </a:rPr>
              <a:t>Nuitka Presentation </a:t>
            </a:r>
            <a:r>
              <a:rPr lang="en-US" dirty="0" smtClean="0"/>
              <a:t>at </a:t>
            </a:r>
            <a:r>
              <a:rPr lang="en-US" dirty="0" err="1" smtClean="0"/>
              <a:t>EuroPython</a:t>
            </a:r>
            <a:r>
              <a:rPr lang="en-US" dirty="0" smtClean="0"/>
              <a:t>.</a:t>
            </a:r>
            <a:endParaRPr lang="en-US" dirty="0"/>
          </a:p>
        </p:txBody>
      </p:sp>
    </p:spTree>
    <p:extLst>
      <p:ext uri="{BB962C8B-B14F-4D97-AF65-F5344CB8AC3E}">
        <p14:creationId xmlns:p14="http://schemas.microsoft.com/office/powerpoint/2010/main" val="3739541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Cython</a:t>
            </a:r>
            <a:endParaRPr lang="en-US" dirty="0"/>
          </a:p>
        </p:txBody>
      </p:sp>
      <p:sp>
        <p:nvSpPr>
          <p:cNvPr id="3" name="Content Placeholder 2"/>
          <p:cNvSpPr>
            <a:spLocks noGrp="1"/>
          </p:cNvSpPr>
          <p:nvPr>
            <p:ph idx="1"/>
          </p:nvPr>
        </p:nvSpPr>
        <p:spPr/>
        <p:txBody>
          <a:bodyPr/>
          <a:lstStyle/>
          <a:p>
            <a:r>
              <a:rPr lang="en-US" dirty="0" smtClean="0"/>
              <a:t>As stated before, </a:t>
            </a:r>
            <a:r>
              <a:rPr lang="en-US" dirty="0" err="1" smtClean="0"/>
              <a:t>Cython</a:t>
            </a:r>
            <a:r>
              <a:rPr lang="en-US" dirty="0" smtClean="0"/>
              <a:t> is basically another language. A weird kind of hybrid C/Python language that is almost – but not quite – a superset of pure Python.</a:t>
            </a:r>
            <a:br>
              <a:rPr lang="en-US" dirty="0" smtClean="0"/>
            </a:br>
            <a:r>
              <a:rPr lang="en-US" dirty="0" smtClean="0"/>
              <a:t/>
            </a:r>
            <a:br>
              <a:rPr lang="en-US" dirty="0" smtClean="0"/>
            </a:br>
            <a:r>
              <a:rPr lang="en-US" dirty="0" err="1" smtClean="0"/>
              <a:t>Cython</a:t>
            </a:r>
            <a:r>
              <a:rPr lang="en-US" dirty="0" smtClean="0"/>
              <a:t> compiles </a:t>
            </a:r>
            <a:r>
              <a:rPr lang="en-US" dirty="0" smtClean="0"/>
              <a:t>to C code. </a:t>
            </a:r>
            <a:endParaRPr lang="en-US" dirty="0"/>
          </a:p>
          <a:p>
            <a:r>
              <a:rPr lang="en-US" dirty="0"/>
              <a:t>Typically </a:t>
            </a:r>
            <a:r>
              <a:rPr lang="en-US" dirty="0" err="1"/>
              <a:t>Cython</a:t>
            </a:r>
            <a:r>
              <a:rPr lang="en-US" dirty="0"/>
              <a:t> is used to create extension modules for use from </a:t>
            </a:r>
            <a:r>
              <a:rPr lang="en-US" dirty="0" smtClean="0"/>
              <a:t>pure Python </a:t>
            </a:r>
            <a:r>
              <a:rPr lang="en-US" dirty="0"/>
              <a:t>programs. It is, however, possible to write a standalone programs in </a:t>
            </a:r>
            <a:r>
              <a:rPr lang="en-US" dirty="0" err="1"/>
              <a:t>Cython</a:t>
            </a:r>
            <a:r>
              <a:rPr lang="en-US" dirty="0"/>
              <a:t>. This is done via embedding </a:t>
            </a:r>
            <a:r>
              <a:rPr lang="en-US" dirty="0" smtClean="0"/>
              <a:t>the </a:t>
            </a:r>
            <a:r>
              <a:rPr lang="en-US" dirty="0"/>
              <a:t>Python interpreter with the --embed </a:t>
            </a:r>
            <a:r>
              <a:rPr lang="en-US" dirty="0" smtClean="0"/>
              <a:t>option which will cause a .c file to be generated that you can freely compile with whichever compiler you like</a:t>
            </a:r>
            <a:r>
              <a:rPr lang="en-US" dirty="0" smtClean="0"/>
              <a:t>.</a:t>
            </a:r>
            <a:br>
              <a:rPr lang="en-US" dirty="0" smtClean="0"/>
            </a:br>
            <a:r>
              <a:rPr lang="en-US" dirty="0" smtClean="0"/>
              <a:t/>
            </a:r>
            <a:br>
              <a:rPr lang="en-US" dirty="0" smtClean="0"/>
            </a:br>
            <a:r>
              <a:rPr lang="en-US" dirty="0" smtClean="0"/>
              <a:t>It’s not super easy as you need to find the appropriate Python header files on the system, but it can be done. </a:t>
            </a:r>
            <a:endParaRPr lang="en-US" dirty="0"/>
          </a:p>
        </p:txBody>
      </p:sp>
      <p:sp>
        <p:nvSpPr>
          <p:cNvPr id="4" name="Rectangle 3"/>
          <p:cNvSpPr/>
          <p:nvPr/>
        </p:nvSpPr>
        <p:spPr>
          <a:xfrm>
            <a:off x="1126240" y="6141196"/>
            <a:ext cx="7935057" cy="369332"/>
          </a:xfrm>
          <a:prstGeom prst="rect">
            <a:avLst/>
          </a:prstGeom>
        </p:spPr>
        <p:txBody>
          <a:bodyPr wrap="none">
            <a:spAutoFit/>
          </a:bodyPr>
          <a:lstStyle/>
          <a:p>
            <a:r>
              <a:rPr lang="en-US" dirty="0" smtClean="0"/>
              <a:t>Example embedding: https</a:t>
            </a:r>
            <a:r>
              <a:rPr lang="en-US" dirty="0"/>
              <a:t>://github.com/cython/cython/tree/master/Demos/embed</a:t>
            </a:r>
          </a:p>
        </p:txBody>
      </p:sp>
    </p:spTree>
    <p:extLst>
      <p:ext uri="{BB962C8B-B14F-4D97-AF65-F5344CB8AC3E}">
        <p14:creationId xmlns:p14="http://schemas.microsoft.com/office/powerpoint/2010/main" val="972376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option should you choose? </a:t>
            </a:r>
            <a:endParaRPr lang="en-US" dirty="0"/>
          </a:p>
        </p:txBody>
      </p:sp>
      <p:sp>
        <p:nvSpPr>
          <p:cNvPr id="3" name="Content Placeholder 2"/>
          <p:cNvSpPr>
            <a:spLocks noGrp="1"/>
          </p:cNvSpPr>
          <p:nvPr>
            <p:ph idx="1"/>
          </p:nvPr>
        </p:nvSpPr>
        <p:spPr/>
        <p:txBody>
          <a:bodyPr/>
          <a:lstStyle/>
          <a:p>
            <a:r>
              <a:rPr lang="en-US" dirty="0" smtClean="0"/>
              <a:t>To make a choice among the available options, you should consider a few things: </a:t>
            </a:r>
          </a:p>
          <a:p>
            <a:pPr>
              <a:buFont typeface="Arial" panose="020B0604020202020204" pitchFamily="34" charset="0"/>
              <a:buChar char="•"/>
            </a:pPr>
            <a:r>
              <a:rPr lang="en-US" dirty="0"/>
              <a:t> </a:t>
            </a:r>
            <a:r>
              <a:rPr lang="en-US" dirty="0" smtClean="0"/>
              <a:t>Size – does it matter how big the executable is? </a:t>
            </a:r>
          </a:p>
          <a:p>
            <a:pPr>
              <a:buFont typeface="Arial" panose="020B0604020202020204" pitchFamily="34" charset="0"/>
              <a:buChar char="•"/>
            </a:pPr>
            <a:r>
              <a:rPr lang="en-US" dirty="0"/>
              <a:t> </a:t>
            </a:r>
            <a:r>
              <a:rPr lang="en-US" dirty="0" smtClean="0"/>
              <a:t>Complexity of project – you may be limited if your project requires imports that do not work with or are not supported by your chosen compiler/freezer. </a:t>
            </a:r>
          </a:p>
          <a:p>
            <a:pPr>
              <a:buFont typeface="Arial" panose="020B0604020202020204" pitchFamily="34" charset="0"/>
              <a:buChar char="•"/>
            </a:pPr>
            <a:r>
              <a:rPr lang="en-US" dirty="0"/>
              <a:t> </a:t>
            </a:r>
            <a:r>
              <a:rPr lang="en-US" dirty="0" smtClean="0"/>
              <a:t>Target platform – the naïve python bundle with a __main__ inside of a zip is pretty much good enough for </a:t>
            </a:r>
            <a:r>
              <a:rPr lang="en-US" dirty="0" err="1" smtClean="0"/>
              <a:t>linux</a:t>
            </a:r>
            <a:r>
              <a:rPr lang="en-US" dirty="0" smtClean="0"/>
              <a:t>. You’ll be more limited with Mac and especially Windows options. </a:t>
            </a:r>
            <a:endParaRPr lang="en-US" dirty="0"/>
          </a:p>
          <a:p>
            <a:pPr marL="0" indent="0">
              <a:buNone/>
            </a:pPr>
            <a:r>
              <a:rPr lang="en-US" dirty="0" smtClean="0"/>
              <a:t>Truthfully, there is no “standard”. </a:t>
            </a:r>
            <a:r>
              <a:rPr lang="en-US" dirty="0" err="1" smtClean="0"/>
              <a:t>Pyinstaller</a:t>
            </a:r>
            <a:r>
              <a:rPr lang="en-US" dirty="0" smtClean="0"/>
              <a:t> and py2exe are pretty popular. Nuitka is up-and-coming and </a:t>
            </a:r>
            <a:r>
              <a:rPr lang="en-US" dirty="0" err="1" smtClean="0"/>
              <a:t>Cython</a:t>
            </a:r>
            <a:r>
              <a:rPr lang="en-US" dirty="0" smtClean="0"/>
              <a:t> has a PR issue. Of course, the landscape of options is always growing (with bad options getting pruned, of course).</a:t>
            </a:r>
            <a:endParaRPr lang="en-US" dirty="0"/>
          </a:p>
        </p:txBody>
      </p:sp>
    </p:spTree>
    <p:extLst>
      <p:ext uri="{BB962C8B-B14F-4D97-AF65-F5344CB8AC3E}">
        <p14:creationId xmlns:p14="http://schemas.microsoft.com/office/powerpoint/2010/main" val="2908361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day of the exe is upon us</a:t>
            </a:r>
            <a:endParaRPr lang="en-US" dirty="0"/>
          </a:p>
        </p:txBody>
      </p:sp>
      <p:sp>
        <p:nvSpPr>
          <p:cNvPr id="3" name="Content Placeholder 2"/>
          <p:cNvSpPr>
            <a:spLocks noGrp="1"/>
          </p:cNvSpPr>
          <p:nvPr>
            <p:ph idx="1"/>
          </p:nvPr>
        </p:nvSpPr>
        <p:spPr/>
        <p:txBody>
          <a:bodyPr/>
          <a:lstStyle/>
          <a:p>
            <a:r>
              <a:rPr lang="en-US" dirty="0" smtClean="0"/>
              <a:t>For more detailed information, watch the </a:t>
            </a:r>
            <a:r>
              <a:rPr lang="en-US" dirty="0" smtClean="0">
                <a:hlinkClick r:id="rId2"/>
              </a:rPr>
              <a:t>talk</a:t>
            </a:r>
            <a:r>
              <a:rPr lang="en-US" dirty="0" smtClean="0"/>
              <a:t> “The Day of the Exe is Upon Us” by Brandon Rhodes at </a:t>
            </a:r>
            <a:r>
              <a:rPr lang="en-US" dirty="0" err="1" smtClean="0"/>
              <a:t>PyCon</a:t>
            </a:r>
            <a:r>
              <a:rPr lang="en-US" dirty="0" smtClean="0"/>
              <a:t> ‘14. </a:t>
            </a:r>
            <a:br>
              <a:rPr lang="en-US" dirty="0" smtClean="0"/>
            </a:br>
            <a:r>
              <a:rPr lang="en-US" dirty="0" smtClean="0"/>
              <a:t/>
            </a:r>
            <a:br>
              <a:rPr lang="en-US" dirty="0" smtClean="0"/>
            </a:br>
            <a:r>
              <a:rPr lang="en-US" dirty="0" smtClean="0"/>
              <a:t>Experiments performed for the talk can </a:t>
            </a:r>
            <a:r>
              <a:rPr lang="en-US" dirty="0"/>
              <a:t>be accessed at </a:t>
            </a:r>
            <a:r>
              <a:rPr lang="en-US" dirty="0">
                <a:hlinkClick r:id="rId3"/>
              </a:rPr>
              <a:t>https://</a:t>
            </a:r>
            <a:r>
              <a:rPr lang="en-US" dirty="0" smtClean="0">
                <a:hlinkClick r:id="rId3"/>
              </a:rPr>
              <a:t>github.com/brandon-rhodes/exe-from-python</a:t>
            </a:r>
            <a:r>
              <a:rPr lang="en-US" dirty="0" smtClean="0"/>
              <a:t>. </a:t>
            </a:r>
            <a:endParaRPr lang="en-US" dirty="0"/>
          </a:p>
        </p:txBody>
      </p:sp>
    </p:spTree>
    <p:extLst>
      <p:ext uri="{BB962C8B-B14F-4D97-AF65-F5344CB8AC3E}">
        <p14:creationId xmlns:p14="http://schemas.microsoft.com/office/powerpoint/2010/main" val="3380076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distributions</a:t>
            </a:r>
            <a:endParaRPr lang="en-US" dirty="0"/>
          </a:p>
        </p:txBody>
      </p:sp>
      <p:sp>
        <p:nvSpPr>
          <p:cNvPr id="3" name="Content Placeholder 2"/>
          <p:cNvSpPr>
            <a:spLocks noGrp="1"/>
          </p:cNvSpPr>
          <p:nvPr>
            <p:ph idx="1"/>
          </p:nvPr>
        </p:nvSpPr>
        <p:spPr/>
        <p:txBody>
          <a:bodyPr>
            <a:normAutofit/>
          </a:bodyPr>
          <a:lstStyle/>
          <a:p>
            <a:r>
              <a:rPr lang="en-US" dirty="0" smtClean="0"/>
              <a:t>You should already be familiar with at least one of the various Python package managers that connect to the Python Package Index – the official third-party repository of open-source Python packages. </a:t>
            </a:r>
          </a:p>
          <a:p>
            <a:pPr>
              <a:buFont typeface="Arial" panose="020B0604020202020204" pitchFamily="34" charset="0"/>
              <a:buChar char="•"/>
            </a:pPr>
            <a:r>
              <a:rPr lang="en-US" dirty="0"/>
              <a:t> </a:t>
            </a:r>
            <a:r>
              <a:rPr lang="en-US" dirty="0" smtClean="0"/>
              <a:t>pip</a:t>
            </a:r>
          </a:p>
          <a:p>
            <a:pPr>
              <a:buFont typeface="Arial" panose="020B0604020202020204" pitchFamily="34" charset="0"/>
              <a:buChar char="•"/>
            </a:pPr>
            <a:r>
              <a:rPr lang="en-US" dirty="0"/>
              <a:t> </a:t>
            </a:r>
            <a:r>
              <a:rPr lang="en-US" dirty="0" err="1" smtClean="0"/>
              <a:t>easy_install</a:t>
            </a:r>
            <a:endParaRPr lang="en-US" dirty="0" smtClean="0"/>
          </a:p>
          <a:p>
            <a:pPr>
              <a:buFont typeface="Arial" panose="020B0604020202020204" pitchFamily="34" charset="0"/>
              <a:buChar char="•"/>
            </a:pPr>
            <a:r>
              <a:rPr lang="en-US" dirty="0"/>
              <a:t> </a:t>
            </a:r>
            <a:r>
              <a:rPr lang="en-US" dirty="0" err="1" smtClean="0"/>
              <a:t>PyPM</a:t>
            </a:r>
            <a:endParaRPr lang="en-US" dirty="0" smtClean="0"/>
          </a:p>
          <a:p>
            <a:pPr>
              <a:buFont typeface="Arial" panose="020B0604020202020204" pitchFamily="34" charset="0"/>
              <a:buChar char="•"/>
            </a:pPr>
            <a:r>
              <a:rPr lang="en-US" dirty="0"/>
              <a:t> </a:t>
            </a:r>
            <a:r>
              <a:rPr lang="en-US" dirty="0" err="1" smtClean="0"/>
              <a:t>conda</a:t>
            </a:r>
            <a:r>
              <a:rPr lang="en-US" dirty="0" smtClean="0"/>
              <a:t/>
            </a:r>
            <a:br>
              <a:rPr lang="en-US" dirty="0" smtClean="0"/>
            </a:br>
            <a:r>
              <a:rPr lang="en-US" dirty="0" smtClean="0"/>
              <a:t/>
            </a:r>
            <a:br>
              <a:rPr lang="en-US" dirty="0" smtClean="0"/>
            </a:br>
            <a:r>
              <a:rPr lang="en-US" dirty="0"/>
              <a:t>P</a:t>
            </a:r>
            <a:r>
              <a:rPr lang="en-US" dirty="0" smtClean="0"/>
              <a:t>ackage managers, </a:t>
            </a:r>
            <a:r>
              <a:rPr lang="en-US" dirty="0"/>
              <a:t>operating locally, connect to </a:t>
            </a:r>
            <a:r>
              <a:rPr lang="en-US" dirty="0" err="1" smtClean="0"/>
              <a:t>PyPI</a:t>
            </a:r>
            <a:r>
              <a:rPr lang="en-US" dirty="0" smtClean="0"/>
              <a:t> to install, update, uninstall (</a:t>
            </a:r>
            <a:r>
              <a:rPr lang="en-US" dirty="0" err="1" smtClean="0"/>
              <a:t>etc</a:t>
            </a:r>
            <a:r>
              <a:rPr lang="en-US" dirty="0" smtClean="0"/>
              <a:t>) Python distributions. </a:t>
            </a:r>
            <a:endParaRPr lang="en-US" dirty="0"/>
          </a:p>
        </p:txBody>
      </p:sp>
    </p:spTree>
    <p:extLst>
      <p:ext uri="{BB962C8B-B14F-4D97-AF65-F5344CB8AC3E}">
        <p14:creationId xmlns:p14="http://schemas.microsoft.com/office/powerpoint/2010/main" val="3838379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distribution = python package</a:t>
            </a:r>
            <a:endParaRPr lang="en-US" dirty="0"/>
          </a:p>
        </p:txBody>
      </p:sp>
      <p:sp>
        <p:nvSpPr>
          <p:cNvPr id="3" name="Content Placeholder 2"/>
          <p:cNvSpPr>
            <a:spLocks noGrp="1"/>
          </p:cNvSpPr>
          <p:nvPr>
            <p:ph idx="1"/>
          </p:nvPr>
        </p:nvSpPr>
        <p:spPr/>
        <p:txBody>
          <a:bodyPr/>
          <a:lstStyle/>
          <a:p>
            <a:r>
              <a:rPr lang="en-US" dirty="0" smtClean="0"/>
              <a:t>Python distributions, also called Python packages, are basically directories with a top-level __init__.py file and whatever other source files are needed. A typical package structure might look like following: </a:t>
            </a:r>
            <a:endParaRPr lang="en-US" dirty="0"/>
          </a:p>
        </p:txBody>
      </p:sp>
      <p:sp>
        <p:nvSpPr>
          <p:cNvPr id="4" name="Rectangle 3"/>
          <p:cNvSpPr/>
          <p:nvPr/>
        </p:nvSpPr>
        <p:spPr>
          <a:xfrm>
            <a:off x="1625600" y="3573060"/>
            <a:ext cx="6096000" cy="2308324"/>
          </a:xfrm>
          <a:prstGeom prst="rect">
            <a:avLst/>
          </a:prstGeom>
        </p:spPr>
        <p:txBody>
          <a:bodyPr>
            <a:spAutoFit/>
          </a:bodyPr>
          <a:lstStyle/>
          <a:p>
            <a:r>
              <a:rPr lang="en-US" dirty="0" smtClean="0">
                <a:latin typeface="Consolas" panose="020B0609020204030204" pitchFamily="49" charset="0"/>
                <a:cs typeface="Consolas" panose="020B0609020204030204" pitchFamily="49" charset="0"/>
              </a:rPr>
              <a:t>ticket</a:t>
            </a:r>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__init__.py</a:t>
            </a:r>
          </a:p>
          <a:p>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exception.py</a:t>
            </a:r>
          </a:p>
          <a:p>
            <a:r>
              <a:rPr lang="en-US" dirty="0" smtClean="0">
                <a:latin typeface="Consolas" panose="020B0609020204030204" pitchFamily="49" charset="0"/>
                <a:cs typeface="Consolas" panose="020B0609020204030204" pitchFamily="49" charset="0"/>
              </a:rPr>
              <a:t>|-- model.py</a:t>
            </a:r>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ticket.py</a:t>
            </a:r>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test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models.py</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test_ticket.py</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6180364" y="3881736"/>
            <a:ext cx="5600699" cy="1200329"/>
          </a:xfrm>
          <a:prstGeom prst="rect">
            <a:avLst/>
          </a:prstGeom>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flask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Flask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my_app</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Flask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__name__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my_app</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config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from_object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config</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app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views </a:t>
            </a:r>
            <a:endParaRPr lang="en-US" dirty="0">
              <a:effectLst/>
            </a:endParaRPr>
          </a:p>
        </p:txBody>
      </p:sp>
      <p:sp>
        <p:nvSpPr>
          <p:cNvPr id="6" name="TextBox 5"/>
          <p:cNvSpPr txBox="1"/>
          <p:nvPr/>
        </p:nvSpPr>
        <p:spPr>
          <a:xfrm>
            <a:off x="6180364" y="3512404"/>
            <a:ext cx="3319883" cy="369332"/>
          </a:xfrm>
          <a:prstGeom prst="rect">
            <a:avLst/>
          </a:prstGeom>
          <a:noFill/>
        </p:spPr>
        <p:txBody>
          <a:bodyPr wrap="none" rtlCol="0">
            <a:spAutoFit/>
          </a:bodyPr>
          <a:lstStyle/>
          <a:p>
            <a:r>
              <a:rPr lang="en-US" dirty="0" smtClean="0"/>
              <a:t>Our old ticket scraper __init__.py:</a:t>
            </a:r>
            <a:endParaRPr lang="en-US" dirty="0"/>
          </a:p>
        </p:txBody>
      </p:sp>
    </p:spTree>
    <p:extLst>
      <p:ext uri="{BB962C8B-B14F-4D97-AF65-F5344CB8AC3E}">
        <p14:creationId xmlns:p14="http://schemas.microsoft.com/office/powerpoint/2010/main" val="3230027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package structure</a:t>
            </a:r>
            <a:endParaRPr lang="en-US" dirty="0"/>
          </a:p>
        </p:txBody>
      </p:sp>
      <p:sp>
        <p:nvSpPr>
          <p:cNvPr id="3" name="Content Placeholder 2"/>
          <p:cNvSpPr>
            <a:spLocks noGrp="1"/>
          </p:cNvSpPr>
          <p:nvPr>
            <p:ph idx="1"/>
          </p:nvPr>
        </p:nvSpPr>
        <p:spPr>
          <a:xfrm>
            <a:off x="1024128" y="2286000"/>
            <a:ext cx="5715339" cy="4023360"/>
          </a:xfrm>
        </p:spPr>
        <p:txBody>
          <a:bodyPr/>
          <a:lstStyle/>
          <a:p>
            <a:r>
              <a:rPr lang="en-US" dirty="0" smtClean="0"/>
              <a:t>More generally, your project should include a top-level directory which houses your actual application as well as some top-level files like requirements.txt and the documentation subfolder.</a:t>
            </a:r>
          </a:p>
          <a:p>
            <a:pPr>
              <a:buFont typeface="Arial" panose="020B0604020202020204" pitchFamily="34" charset="0"/>
              <a:buChar char="•"/>
            </a:pPr>
            <a:r>
              <a:rPr lang="en-US" dirty="0"/>
              <a:t> </a:t>
            </a:r>
            <a:r>
              <a:rPr lang="en-US" dirty="0" smtClean="0"/>
              <a:t>License and README files. </a:t>
            </a:r>
          </a:p>
          <a:p>
            <a:pPr>
              <a:buFont typeface="Arial" panose="020B0604020202020204" pitchFamily="34" charset="0"/>
              <a:buChar char="•"/>
            </a:pPr>
            <a:r>
              <a:rPr lang="en-US" dirty="0"/>
              <a:t> </a:t>
            </a:r>
            <a:r>
              <a:rPr lang="en-US" dirty="0" smtClean="0"/>
              <a:t>A docs subfolder for generated documentation (i.e. Sphinx). </a:t>
            </a:r>
          </a:p>
          <a:p>
            <a:pPr>
              <a:buFont typeface="Arial" panose="020B0604020202020204" pitchFamily="34" charset="0"/>
              <a:buChar char="•"/>
            </a:pPr>
            <a:r>
              <a:rPr lang="en-US" dirty="0"/>
              <a:t> </a:t>
            </a:r>
            <a:r>
              <a:rPr lang="en-US" dirty="0" smtClean="0"/>
              <a:t>A requirements.txt for </a:t>
            </a:r>
            <a:r>
              <a:rPr lang="en-US" dirty="0" err="1" smtClean="0"/>
              <a:t>virtualenv</a:t>
            </a:r>
            <a:r>
              <a:rPr lang="en-US" dirty="0" smtClean="0"/>
              <a:t> setup. </a:t>
            </a:r>
          </a:p>
          <a:p>
            <a:pPr>
              <a:buFont typeface="Arial" panose="020B0604020202020204" pitchFamily="34" charset="0"/>
              <a:buChar char="•"/>
            </a:pPr>
            <a:r>
              <a:rPr lang="en-US" dirty="0"/>
              <a:t> </a:t>
            </a:r>
            <a:r>
              <a:rPr lang="en-US" dirty="0" smtClean="0"/>
              <a:t>And </a:t>
            </a:r>
            <a:r>
              <a:rPr lang="en-US" i="1" dirty="0" smtClean="0">
                <a:solidFill>
                  <a:srgbClr val="FFFF00"/>
                </a:solidFill>
              </a:rPr>
              <a:t>setup.py</a:t>
            </a:r>
            <a:r>
              <a:rPr lang="en-US" dirty="0" smtClean="0"/>
              <a:t> for distribution. </a:t>
            </a:r>
            <a:endParaRPr lang="en-US" dirty="0"/>
          </a:p>
        </p:txBody>
      </p:sp>
      <p:sp>
        <p:nvSpPr>
          <p:cNvPr id="4" name="Rectangle 3"/>
          <p:cNvSpPr/>
          <p:nvPr/>
        </p:nvSpPr>
        <p:spPr>
          <a:xfrm>
            <a:off x="7617178" y="912594"/>
            <a:ext cx="3048000" cy="5632311"/>
          </a:xfrm>
          <a:prstGeom prst="rect">
            <a:avLst/>
          </a:prstGeom>
        </p:spPr>
        <p:txBody>
          <a:bodyPr wrap="square">
            <a:spAutoFit/>
          </a:bodyPr>
          <a:lstStyle/>
          <a:p>
            <a:r>
              <a:rPr lang="en-US" dirty="0"/>
              <a:t>|- LICENSE</a:t>
            </a:r>
          </a:p>
          <a:p>
            <a:r>
              <a:rPr lang="en-US" dirty="0"/>
              <a:t>|- </a:t>
            </a:r>
            <a:r>
              <a:rPr lang="en-US" dirty="0" smtClean="0"/>
              <a:t>README.md</a:t>
            </a:r>
            <a:endParaRPr lang="en-US" dirty="0"/>
          </a:p>
          <a:p>
            <a:r>
              <a:rPr lang="en-US" dirty="0"/>
              <a:t>|- docs</a:t>
            </a:r>
          </a:p>
          <a:p>
            <a:r>
              <a:rPr lang="en-US" dirty="0"/>
              <a:t>|   |-- </a:t>
            </a:r>
            <a:r>
              <a:rPr lang="en-US" dirty="0" smtClean="0"/>
              <a:t>conf.py</a:t>
            </a:r>
          </a:p>
          <a:p>
            <a:r>
              <a:rPr lang="en-US" dirty="0" smtClean="0"/>
              <a:t>|   |-- generated</a:t>
            </a:r>
          </a:p>
          <a:p>
            <a:r>
              <a:rPr lang="en-US" dirty="0" smtClean="0"/>
              <a:t>|   |-- </a:t>
            </a:r>
            <a:r>
              <a:rPr lang="en-US" dirty="0" err="1" smtClean="0"/>
              <a:t>index.rst</a:t>
            </a:r>
            <a:endParaRPr lang="en-US" dirty="0" smtClean="0"/>
          </a:p>
          <a:p>
            <a:r>
              <a:rPr lang="en-US" dirty="0" smtClean="0"/>
              <a:t>|   |-- </a:t>
            </a:r>
            <a:r>
              <a:rPr lang="en-US" dirty="0" err="1" smtClean="0"/>
              <a:t>installation.rst</a:t>
            </a:r>
            <a:endParaRPr lang="en-US" dirty="0" smtClean="0"/>
          </a:p>
          <a:p>
            <a:r>
              <a:rPr lang="en-US" dirty="0" smtClean="0"/>
              <a:t>|   |-- </a:t>
            </a:r>
            <a:r>
              <a:rPr lang="en-US" dirty="0" err="1" smtClean="0"/>
              <a:t>modules.rst</a:t>
            </a:r>
            <a:endParaRPr lang="en-US" dirty="0" smtClean="0"/>
          </a:p>
          <a:p>
            <a:r>
              <a:rPr lang="en-US" dirty="0" smtClean="0"/>
              <a:t>|   |-- </a:t>
            </a:r>
            <a:r>
              <a:rPr lang="en-US" dirty="0" err="1" smtClean="0"/>
              <a:t>quickstart.rst</a:t>
            </a:r>
            <a:endParaRPr lang="en-US" dirty="0" smtClean="0"/>
          </a:p>
          <a:p>
            <a:r>
              <a:rPr lang="en-US" dirty="0" smtClean="0"/>
              <a:t>|   |-- </a:t>
            </a:r>
            <a:r>
              <a:rPr lang="en-US" dirty="0" err="1" smtClean="0"/>
              <a:t>ticket.rst</a:t>
            </a:r>
            <a:endParaRPr lang="en-US" dirty="0" smtClean="0"/>
          </a:p>
          <a:p>
            <a:r>
              <a:rPr lang="en-US" dirty="0" smtClean="0"/>
              <a:t>|- requirements.txt</a:t>
            </a:r>
          </a:p>
          <a:p>
            <a:r>
              <a:rPr lang="en-US" dirty="0" smtClean="0"/>
              <a:t>|- ticket</a:t>
            </a:r>
            <a:endParaRPr lang="en-US" dirty="0"/>
          </a:p>
          <a:p>
            <a:r>
              <a:rPr lang="en-US" dirty="0"/>
              <a:t>|   |-- __init__.py</a:t>
            </a:r>
          </a:p>
          <a:p>
            <a:r>
              <a:rPr lang="en-US" dirty="0"/>
              <a:t>|   |-- exception.py</a:t>
            </a:r>
          </a:p>
          <a:p>
            <a:r>
              <a:rPr lang="en-US" dirty="0"/>
              <a:t>|   |-- model.py</a:t>
            </a:r>
          </a:p>
          <a:p>
            <a:r>
              <a:rPr lang="en-US" dirty="0"/>
              <a:t>|   |-- </a:t>
            </a:r>
            <a:r>
              <a:rPr lang="en-US" dirty="0" smtClean="0"/>
              <a:t>ticket.py</a:t>
            </a:r>
            <a:endParaRPr lang="en-US" dirty="0"/>
          </a:p>
          <a:p>
            <a:r>
              <a:rPr lang="en-US" dirty="0"/>
              <a:t>|   |-- test</a:t>
            </a:r>
          </a:p>
          <a:p>
            <a:r>
              <a:rPr lang="en-US" dirty="0"/>
              <a:t>|       |-- models.py</a:t>
            </a:r>
          </a:p>
          <a:p>
            <a:r>
              <a:rPr lang="en-US" dirty="0"/>
              <a:t>|       |-- </a:t>
            </a:r>
            <a:r>
              <a:rPr lang="en-US" dirty="0" smtClean="0"/>
              <a:t>test_ticket.py</a:t>
            </a:r>
            <a:endParaRPr lang="en-US" dirty="0"/>
          </a:p>
          <a:p>
            <a:r>
              <a:rPr lang="en-US" dirty="0"/>
              <a:t>|- setup.py</a:t>
            </a:r>
          </a:p>
        </p:txBody>
      </p:sp>
    </p:spTree>
    <p:extLst>
      <p:ext uri="{BB962C8B-B14F-4D97-AF65-F5344CB8AC3E}">
        <p14:creationId xmlns:p14="http://schemas.microsoft.com/office/powerpoint/2010/main" val="697989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Setup.py</a:t>
            </a:r>
            <a:endParaRPr lang="en-US" dirty="0"/>
          </a:p>
        </p:txBody>
      </p:sp>
      <p:sp>
        <p:nvSpPr>
          <p:cNvPr id="3" name="Content Placeholder 2"/>
          <p:cNvSpPr>
            <a:spLocks noGrp="1"/>
          </p:cNvSpPr>
          <p:nvPr>
            <p:ph idx="1"/>
          </p:nvPr>
        </p:nvSpPr>
        <p:spPr/>
        <p:txBody>
          <a:bodyPr/>
          <a:lstStyle/>
          <a:p>
            <a:r>
              <a:rPr lang="en-US" dirty="0" smtClean="0"/>
              <a:t>As of right now, </a:t>
            </a:r>
            <a:r>
              <a:rPr lang="en-US" dirty="0" err="1"/>
              <a:t>d</a:t>
            </a:r>
            <a:r>
              <a:rPr lang="en-US" dirty="0" err="1" smtClean="0"/>
              <a:t>istutils</a:t>
            </a:r>
            <a:r>
              <a:rPr lang="en-US" dirty="0" smtClean="0"/>
              <a:t> </a:t>
            </a:r>
            <a:r>
              <a:rPr lang="en-US" dirty="0" smtClean="0"/>
              <a:t>is the standard packaging tool included in the Python standard library. The </a:t>
            </a:r>
            <a:r>
              <a:rPr lang="en-US" dirty="0" err="1" smtClean="0"/>
              <a:t>setuptools</a:t>
            </a:r>
            <a:r>
              <a:rPr lang="en-US" dirty="0" smtClean="0"/>
              <a:t> library, however, is the preferred tool over </a:t>
            </a:r>
            <a:r>
              <a:rPr lang="en-US" dirty="0" err="1" smtClean="0"/>
              <a:t>distutils</a:t>
            </a:r>
            <a:r>
              <a:rPr lang="en-US" dirty="0" smtClean="0"/>
              <a:t> and should be imported within setup.py to specify metadata about the project. The simplest </a:t>
            </a:r>
            <a:r>
              <a:rPr lang="en-US" dirty="0" err="1" smtClean="0"/>
              <a:t>setuptools</a:t>
            </a:r>
            <a:r>
              <a:rPr lang="en-US" dirty="0" smtClean="0"/>
              <a:t>-driven setup.py looks like this: </a:t>
            </a:r>
            <a:endParaRPr lang="en-US" dirty="0"/>
          </a:p>
        </p:txBody>
      </p:sp>
      <p:sp>
        <p:nvSpPr>
          <p:cNvPr id="4" name="Rectangle 3"/>
          <p:cNvSpPr/>
          <p:nvPr/>
        </p:nvSpPr>
        <p:spPr>
          <a:xfrm>
            <a:off x="1783644" y="3996815"/>
            <a:ext cx="6096000" cy="2031325"/>
          </a:xfrm>
          <a:prstGeom prst="rect">
            <a:avLst/>
          </a:prstGeom>
        </p:spPr>
        <p:txBody>
          <a:bodyPr>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setuptools</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setup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setup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name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"ticket"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version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"0.1"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packages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'ticket'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96183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Setup.py</a:t>
            </a:r>
            <a:endParaRPr lang="en-US" dirty="0"/>
          </a:p>
        </p:txBody>
      </p:sp>
      <p:sp>
        <p:nvSpPr>
          <p:cNvPr id="3" name="Content Placeholder 2"/>
          <p:cNvSpPr>
            <a:spLocks noGrp="1"/>
          </p:cNvSpPr>
          <p:nvPr>
            <p:ph idx="1"/>
          </p:nvPr>
        </p:nvSpPr>
        <p:spPr>
          <a:xfrm>
            <a:off x="1024128" y="2286000"/>
            <a:ext cx="4699339" cy="4023360"/>
          </a:xfrm>
        </p:spPr>
        <p:txBody>
          <a:bodyPr/>
          <a:lstStyle/>
          <a:p>
            <a:r>
              <a:rPr lang="en-US" dirty="0" smtClean="0"/>
              <a:t>Of course, we can provide more metadata about the project (and we definitely should). </a:t>
            </a:r>
            <a:br>
              <a:rPr lang="en-US" dirty="0" smtClean="0"/>
            </a:br>
            <a:r>
              <a:rPr lang="en-US" dirty="0" smtClean="0"/>
              <a:t/>
            </a:r>
            <a:br>
              <a:rPr lang="en-US" dirty="0" smtClean="0"/>
            </a:br>
            <a:r>
              <a:rPr lang="en-US" dirty="0" smtClean="0"/>
              <a:t>Here’s a more comprehensive example.</a:t>
            </a:r>
            <a:endParaRPr lang="en-US" dirty="0"/>
          </a:p>
        </p:txBody>
      </p:sp>
      <p:sp>
        <p:nvSpPr>
          <p:cNvPr id="4" name="Rectangle 3"/>
          <p:cNvSpPr/>
          <p:nvPr/>
        </p:nvSpPr>
        <p:spPr>
          <a:xfrm>
            <a:off x="5581817" y="1292602"/>
            <a:ext cx="6345828" cy="5016758"/>
          </a:xfrm>
          <a:prstGeom prst="rect">
            <a:avLst/>
          </a:prstGeom>
        </p:spPr>
        <p:txBody>
          <a:bodyPr wrap="square">
            <a:spAutoFit/>
          </a:bodyPr>
          <a:lstStyle/>
          <a:p>
            <a:r>
              <a:rPr lang="en-US" sz="1600" b="1" dirty="0">
                <a:solidFill>
                  <a:srgbClr val="FF6600"/>
                </a:solidFill>
                <a:latin typeface="Courier New" panose="02070309020205020404" pitchFamily="49" charset="0"/>
              </a:rPr>
              <a:t>from</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setuptools</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setup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setup</a:t>
            </a:r>
            <a:r>
              <a:rPr lang="en-US" sz="1600" b="1" dirty="0" smtClean="0">
                <a:solidFill>
                  <a:srgbClr val="FFCC00"/>
                </a:solidFill>
                <a:latin typeface="Courier New" panose="02070309020205020404" pitchFamily="49" charset="0"/>
              </a:rPr>
              <a:t>(</a:t>
            </a:r>
            <a:br>
              <a:rPr lang="en-US" sz="1600" b="1" dirty="0" smtClean="0">
                <a:solidFill>
                  <a:srgbClr val="FFCC00"/>
                </a:solidFill>
                <a:latin typeface="Courier New" panose="02070309020205020404" pitchFamily="49" charset="0"/>
              </a:rPr>
            </a:br>
            <a:r>
              <a:rPr lang="en-US" sz="1600" b="1" dirty="0" smtClean="0">
                <a:solidFill>
                  <a:srgbClr val="FFCC00"/>
                </a:solidFill>
                <a:latin typeface="Courier New" panose="02070309020205020404" pitchFamily="49" charset="0"/>
              </a:rPr>
              <a:t>    </a:t>
            </a:r>
            <a:r>
              <a:rPr lang="en-US" sz="1600" dirty="0" smtClean="0">
                <a:solidFill>
                  <a:srgbClr val="FFFFFF"/>
                </a:solidFill>
                <a:latin typeface="Courier New" panose="02070309020205020404" pitchFamily="49" charset="0"/>
              </a:rPr>
              <a:t>name</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'ticket'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version</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'0.1'</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description</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'ticket scraper library'</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classifiers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smtClean="0">
                <a:solidFill>
                  <a:srgbClr val="66FF00"/>
                </a:solidFill>
                <a:latin typeface="Courier New" panose="02070309020205020404" pitchFamily="49" charset="0"/>
              </a:rPr>
              <a:t>'Development </a:t>
            </a:r>
            <a:r>
              <a:rPr lang="en-US" sz="1600" dirty="0">
                <a:solidFill>
                  <a:srgbClr val="66FF00"/>
                </a:solidFill>
                <a:latin typeface="Courier New" panose="02070309020205020404" pitchFamily="49" charset="0"/>
              </a:rPr>
              <a:t>Status :: 3 - Alpha'</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smtClean="0">
                <a:solidFill>
                  <a:srgbClr val="66FF00"/>
                </a:solidFill>
                <a:latin typeface="Courier New" panose="02070309020205020404" pitchFamily="49" charset="0"/>
              </a:rPr>
              <a:t>'License </a:t>
            </a:r>
            <a:r>
              <a:rPr lang="en-US" sz="1600" dirty="0">
                <a:solidFill>
                  <a:srgbClr val="66FF00"/>
                </a:solidFill>
                <a:latin typeface="Courier New" panose="02070309020205020404" pitchFamily="49" charset="0"/>
              </a:rPr>
              <a:t>:: OSI Approved :: MIT License'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smtClean="0">
                <a:solidFill>
                  <a:srgbClr val="66FF00"/>
                </a:solidFill>
                <a:latin typeface="Courier New" panose="02070309020205020404" pitchFamily="49" charset="0"/>
              </a:rPr>
              <a:t>'Programming </a:t>
            </a:r>
            <a:r>
              <a:rPr lang="en-US" sz="1600" dirty="0">
                <a:solidFill>
                  <a:srgbClr val="66FF00"/>
                </a:solidFill>
                <a:latin typeface="Courier New" panose="02070309020205020404" pitchFamily="49" charset="0"/>
              </a:rPr>
              <a:t>Language :: Python :: 2.7'</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smtClean="0">
                <a:solidFill>
                  <a:srgbClr val="66FF00"/>
                </a:solidFill>
                <a:latin typeface="Courier New" panose="02070309020205020404" pitchFamily="49" charset="0"/>
              </a:rPr>
              <a:t>'Topic </a:t>
            </a:r>
            <a:r>
              <a:rPr lang="en-US" sz="1600" dirty="0">
                <a:solidFill>
                  <a:srgbClr val="66FF00"/>
                </a:solidFill>
                <a:latin typeface="Courier New" panose="02070309020205020404" pitchFamily="49" charset="0"/>
              </a:rPr>
              <a:t>:: Text Processing :: Linguistic'</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keywords</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'ticket scraping </a:t>
            </a:r>
            <a:r>
              <a:rPr lang="en-US" sz="1600" dirty="0" err="1">
                <a:solidFill>
                  <a:srgbClr val="66FF00"/>
                </a:solidFill>
                <a:latin typeface="Courier New" panose="02070309020205020404" pitchFamily="49" charset="0"/>
              </a:rPr>
              <a:t>taylor</a:t>
            </a:r>
            <a:r>
              <a:rPr lang="en-US" sz="1600" dirty="0">
                <a:solidFill>
                  <a:srgbClr val="66FF00"/>
                </a:solidFill>
                <a:latin typeface="Courier New" panose="02070309020205020404" pitchFamily="49" charset="0"/>
              </a:rPr>
              <a:t> swift'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url</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'http://github.com/blah/blah'</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author</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'CIS4930'</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author_email</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'cis4930@example.com'</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license</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'MIT'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packages</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'ticket'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install_requires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lxml</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'requests'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1602240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Setup.py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smtClean="0">
                <a:hlinkClick r:id="rId2"/>
              </a:rPr>
              <a:t>Distributing Python Modules</a:t>
            </a:r>
            <a:endParaRPr lang="en-US" dirty="0" smtClean="0"/>
          </a:p>
          <a:p>
            <a:pPr>
              <a:buFont typeface="Arial" panose="020B0604020202020204" pitchFamily="34" charset="0"/>
              <a:buChar char="•"/>
            </a:pPr>
            <a:r>
              <a:rPr lang="en-US" dirty="0"/>
              <a:t> </a:t>
            </a:r>
            <a:r>
              <a:rPr lang="en-US" dirty="0" smtClean="0">
                <a:hlinkClick r:id="rId3"/>
              </a:rPr>
              <a:t>Setuptools documentation</a:t>
            </a:r>
            <a:endParaRPr lang="en-US" dirty="0" smtClean="0"/>
          </a:p>
          <a:p>
            <a:pPr>
              <a:buFont typeface="Arial" panose="020B0604020202020204" pitchFamily="34" charset="0"/>
              <a:buChar char="•"/>
            </a:pPr>
            <a:endParaRPr lang="en-US" dirty="0"/>
          </a:p>
          <a:p>
            <a:r>
              <a:rPr lang="en-US" dirty="0" smtClean="0"/>
              <a:t>There are a ton of setup.py options supported by </a:t>
            </a:r>
            <a:r>
              <a:rPr lang="en-US" dirty="0" err="1" smtClean="0"/>
              <a:t>setuptools</a:t>
            </a:r>
            <a:r>
              <a:rPr lang="en-US" dirty="0" smtClean="0"/>
              <a:t>, so what you need will depend on the application. Check out the above resources for more specific information. Additionally, when including static contents (as in the </a:t>
            </a:r>
            <a:r>
              <a:rPr lang="en-US" dirty="0" err="1" smtClean="0"/>
              <a:t>the</a:t>
            </a:r>
            <a:r>
              <a:rPr lang="en-US" dirty="0" smtClean="0"/>
              <a:t> /static folder of a </a:t>
            </a:r>
            <a:r>
              <a:rPr lang="en-US" dirty="0"/>
              <a:t>F</a:t>
            </a:r>
            <a:r>
              <a:rPr lang="en-US" dirty="0" smtClean="0"/>
              <a:t>lask application), include a MANIFEST.in file at the top level. The contents might simply be</a:t>
            </a:r>
            <a:r>
              <a:rPr lang="en-US" dirty="0"/>
              <a:t>: </a:t>
            </a:r>
            <a:br>
              <a:rPr lang="en-US" dirty="0"/>
            </a:br>
            <a:r>
              <a:rPr lang="en-US" dirty="0"/>
              <a:t/>
            </a:r>
            <a:br>
              <a:rPr lang="en-US" dirty="0"/>
            </a:br>
            <a:r>
              <a:rPr lang="en-US" dirty="0"/>
              <a:t>     </a:t>
            </a:r>
            <a:r>
              <a:rPr lang="en-US" sz="2000" dirty="0">
                <a:solidFill>
                  <a:srgbClr val="FFFFFF"/>
                </a:solidFill>
                <a:latin typeface="Courier New" panose="02070309020205020404" pitchFamily="49" charset="0"/>
              </a:rPr>
              <a:t>recursive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include app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static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27538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endParaRPr lang="en-US" dirty="0"/>
          </a:p>
        </p:txBody>
      </p:sp>
      <p:sp>
        <p:nvSpPr>
          <p:cNvPr id="3" name="Content Placeholder 2"/>
          <p:cNvSpPr>
            <a:spLocks noGrp="1"/>
          </p:cNvSpPr>
          <p:nvPr>
            <p:ph idx="1"/>
          </p:nvPr>
        </p:nvSpPr>
        <p:spPr>
          <a:xfrm>
            <a:off x="1024128" y="2286000"/>
            <a:ext cx="9720073" cy="4419600"/>
          </a:xfrm>
        </p:spPr>
        <p:txBody>
          <a:bodyPr>
            <a:normAutofit lnSpcReduction="10000"/>
          </a:bodyPr>
          <a:lstStyle/>
          <a:p>
            <a:pPr marL="457200" indent="-457200">
              <a:buFont typeface="+mj-lt"/>
              <a:buAutoNum type="arabicPeriod"/>
            </a:pPr>
            <a:r>
              <a:rPr lang="en-US" dirty="0" smtClean="0"/>
              <a:t>Create the distribution file</a:t>
            </a:r>
            <a:r>
              <a:rPr lang="en-US" dirty="0"/>
              <a:t>. </a:t>
            </a:r>
            <a:r>
              <a:rPr lang="en-US" dirty="0" smtClean="0"/>
              <a:t>The </a:t>
            </a:r>
            <a:r>
              <a:rPr lang="en-US" dirty="0" err="1" smtClean="0"/>
              <a:t>sdist</a:t>
            </a:r>
            <a:r>
              <a:rPr lang="en-US" dirty="0" smtClean="0"/>
              <a:t> option creates source distribution file (a .tar.gz will magically appear inside of a </a:t>
            </a:r>
            <a:r>
              <a:rPr lang="en-US" dirty="0" err="1" smtClean="0"/>
              <a:t>dist</a:t>
            </a:r>
            <a:r>
              <a:rPr lang="en-US" dirty="0" smtClean="0"/>
              <a:t> directory). </a:t>
            </a:r>
            <a:r>
              <a:rPr lang="en-US" dirty="0"/>
              <a:t/>
            </a:r>
            <a:br>
              <a:rPr lang="en-US" dirty="0"/>
            </a:br>
            <a:r>
              <a:rPr lang="en-US" dirty="0"/>
              <a:t/>
            </a:r>
            <a:br>
              <a:rPr lang="en-US" dirty="0"/>
            </a:br>
            <a:r>
              <a:rPr lang="en-US" dirty="0" smtClean="0">
                <a:latin typeface="Courier New" panose="02070309020205020404" pitchFamily="49" charset="0"/>
                <a:cs typeface="Courier New" panose="02070309020205020404" pitchFamily="49" charset="0"/>
              </a:rPr>
              <a:t>$ python </a:t>
            </a:r>
            <a:r>
              <a:rPr lang="en-US" dirty="0">
                <a:latin typeface="Courier New" panose="02070309020205020404" pitchFamily="49" charset="0"/>
                <a:cs typeface="Courier New" panose="02070309020205020404" pitchFamily="49" charset="0"/>
              </a:rPr>
              <a:t>setup.py </a:t>
            </a:r>
            <a:r>
              <a:rPr lang="en-US" dirty="0" err="1">
                <a:latin typeface="Courier New" panose="02070309020205020404" pitchFamily="49" charset="0"/>
                <a:cs typeface="Courier New" panose="02070309020205020404" pitchFamily="49" charset="0"/>
              </a:rPr>
              <a:t>sdist</a:t>
            </a:r>
            <a:endParaRPr lang="en-US" dirty="0" smtClean="0">
              <a:latin typeface="Courier New" panose="02070309020205020404" pitchFamily="49" charset="0"/>
              <a:cs typeface="Courier New" panose="02070309020205020404" pitchFamily="49" charset="0"/>
            </a:endParaRPr>
          </a:p>
          <a:p>
            <a:pPr marL="457200" indent="-457200">
              <a:buFont typeface="+mj-lt"/>
              <a:buAutoNum type="arabicPeriod"/>
            </a:pPr>
            <a:r>
              <a:rPr lang="en-US" dirty="0" smtClean="0"/>
              <a:t>Installing the application. The install option installs everything from build directory.</a:t>
            </a:r>
            <a:br>
              <a:rPr lang="en-US" dirty="0" smtClean="0"/>
            </a:br>
            <a:r>
              <a:rPr lang="en-US" dirty="0" smtClean="0"/>
              <a:t/>
            </a:r>
            <a:br>
              <a:rPr lang="en-US" dirty="0" smtClean="0"/>
            </a:br>
            <a:r>
              <a:rPr lang="en-US" sz="2000" dirty="0" smtClean="0">
                <a:latin typeface="Courier New" panose="02070309020205020404" pitchFamily="49" charset="0"/>
                <a:cs typeface="Courier New" panose="02070309020205020404" pitchFamily="49" charset="0"/>
              </a:rPr>
              <a:t>$ python setup.py install</a:t>
            </a:r>
          </a:p>
          <a:p>
            <a:pPr marL="457200" indent="-457200">
              <a:buFont typeface="+mj-lt"/>
              <a:buAutoNum type="arabicPeriod"/>
            </a:pPr>
            <a:r>
              <a:rPr lang="en-US" dirty="0" smtClean="0"/>
              <a:t>Distributing the </a:t>
            </a:r>
            <a:r>
              <a:rPr lang="en-US" dirty="0"/>
              <a:t>application. </a:t>
            </a:r>
            <a:r>
              <a:rPr lang="en-US" dirty="0" smtClean="0"/>
              <a:t>The register option registers </a:t>
            </a:r>
            <a:r>
              <a:rPr lang="en-US" dirty="0"/>
              <a:t>the distribution with the Python package </a:t>
            </a:r>
            <a:r>
              <a:rPr lang="en-US" dirty="0" smtClean="0"/>
              <a:t>index. </a:t>
            </a:r>
            <a:br>
              <a:rPr lang="en-US" dirty="0" smtClean="0"/>
            </a:br>
            <a:r>
              <a:rPr lang="en-US" dirty="0" smtClean="0"/>
              <a:t/>
            </a:r>
            <a:br>
              <a:rPr lang="en-US" dirty="0" smtClean="0"/>
            </a:br>
            <a:r>
              <a:rPr lang="en-US" sz="2000" dirty="0" smtClean="0">
                <a:latin typeface="Courier New" panose="02070309020205020404" pitchFamily="49" charset="0"/>
                <a:cs typeface="Courier New" panose="02070309020205020404" pitchFamily="49" charset="0"/>
              </a:rPr>
              <a:t>$ python setup.py register</a:t>
            </a:r>
          </a:p>
          <a:p>
            <a:pPr marL="457200" indent="-457200">
              <a:buFont typeface="+mj-lt"/>
              <a:buAutoNum type="arabicPeriod"/>
            </a:pPr>
            <a:r>
              <a:rPr lang="en-US" sz="2000" dirty="0" smtClean="0">
                <a:cs typeface="Consolas" panose="020B0609020204030204" pitchFamily="49" charset="0"/>
              </a:rPr>
              <a:t>Upload registered </a:t>
            </a:r>
            <a:r>
              <a:rPr lang="en-US" sz="2000" dirty="0">
                <a:cs typeface="Consolas" panose="020B0609020204030204" pitchFamily="49" charset="0"/>
              </a:rPr>
              <a:t>package with login. </a:t>
            </a:r>
            <a:br>
              <a:rPr lang="en-US" sz="2000" dirty="0">
                <a:cs typeface="Consolas" panose="020B0609020204030204" pitchFamily="49" charset="0"/>
              </a:rPr>
            </a:br>
            <a:r>
              <a:rPr lang="en-US" sz="2000" dirty="0">
                <a:latin typeface="Consolas" panose="020B0609020204030204" pitchFamily="49" charset="0"/>
                <a:cs typeface="Consolas" panose="020B0609020204030204" pitchFamily="49" charset="0"/>
              </a:rPr>
              <a:t/>
            </a:r>
            <a:br>
              <a:rPr lang="en-US" sz="2000" dirty="0">
                <a:latin typeface="Consolas" panose="020B0609020204030204" pitchFamily="49" charset="0"/>
                <a:cs typeface="Consolas" panose="020B0609020204030204" pitchFamily="49" charset="0"/>
              </a:rPr>
            </a:br>
            <a:r>
              <a:rPr lang="en-US" sz="2000" dirty="0" smtClean="0">
                <a:latin typeface="Courier New" panose="02070309020205020404" pitchFamily="49" charset="0"/>
                <a:cs typeface="Courier New" panose="02070309020205020404" pitchFamily="49" charset="0"/>
              </a:rPr>
              <a:t>$ python </a:t>
            </a:r>
            <a:r>
              <a:rPr lang="en-US" sz="2000" dirty="0">
                <a:latin typeface="Courier New" panose="02070309020205020404" pitchFamily="49" charset="0"/>
                <a:cs typeface="Courier New" panose="02070309020205020404" pitchFamily="49" charset="0"/>
              </a:rPr>
              <a:t>setup.py </a:t>
            </a:r>
            <a:r>
              <a:rPr lang="en-US" sz="2000" dirty="0" err="1">
                <a:latin typeface="Courier New" panose="02070309020205020404" pitchFamily="49" charset="0"/>
                <a:cs typeface="Courier New" panose="02070309020205020404" pitchFamily="49" charset="0"/>
              </a:rPr>
              <a:t>sdist</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upload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18352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595</TotalTime>
  <Words>1280</Words>
  <Application>Microsoft Office PowerPoint</Application>
  <PresentationFormat>Widescreen</PresentationFormat>
  <Paragraphs>143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Consolas</vt:lpstr>
      <vt:lpstr>Courier New</vt:lpstr>
      <vt:lpstr>Tw Cen MT</vt:lpstr>
      <vt:lpstr>Tw Cen MT Condensed</vt:lpstr>
      <vt:lpstr>Wingdings</vt:lpstr>
      <vt:lpstr>Wingdings 3</vt:lpstr>
      <vt:lpstr>Integral</vt:lpstr>
      <vt:lpstr>Lecture 21</vt:lpstr>
      <vt:lpstr>Distributing python applications</vt:lpstr>
      <vt:lpstr>Python distributions</vt:lpstr>
      <vt:lpstr>Python distribution = python package</vt:lpstr>
      <vt:lpstr>Python package structure</vt:lpstr>
      <vt:lpstr>Setup.py</vt:lpstr>
      <vt:lpstr>Setup.py</vt:lpstr>
      <vt:lpstr>Setup.py</vt:lpstr>
      <vt:lpstr>Distribute!</vt:lpstr>
      <vt:lpstr>Updating distributions</vt:lpstr>
      <vt:lpstr>Commercial distribution</vt:lpstr>
      <vt:lpstr>Compilation vs interpretation</vt:lpstr>
      <vt:lpstr>Compilation vs interpretation</vt:lpstr>
      <vt:lpstr>Python interpretation</vt:lpstr>
      <vt:lpstr>Python interpretation</vt:lpstr>
      <vt:lpstr>Commercial python</vt:lpstr>
      <vt:lpstr>Naïve solutions</vt:lpstr>
      <vt:lpstr>Freezing</vt:lpstr>
      <vt:lpstr>freezing</vt:lpstr>
      <vt:lpstr>Nuitka</vt:lpstr>
      <vt:lpstr>Cython</vt:lpstr>
      <vt:lpstr>Which option should you choose? </vt:lpstr>
      <vt:lpstr>The day of the exe is upon 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25</dc:title>
  <dc:creator>Yasser Atiya</dc:creator>
  <cp:lastModifiedBy>Caitlin Carnahan</cp:lastModifiedBy>
  <cp:revision>99</cp:revision>
  <dcterms:created xsi:type="dcterms:W3CDTF">2015-04-05T17:31:03Z</dcterms:created>
  <dcterms:modified xsi:type="dcterms:W3CDTF">2015-07-20T15:36:34Z</dcterms:modified>
</cp:coreProperties>
</file>