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300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99" r:id="rId15"/>
    <p:sldId id="279" r:id="rId16"/>
    <p:sldId id="280" r:id="rId17"/>
    <p:sldId id="281" r:id="rId18"/>
    <p:sldId id="282" r:id="rId19"/>
    <p:sldId id="283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2" r:id="rId31"/>
    <p:sldId id="296" r:id="rId32"/>
    <p:sldId id="297" r:id="rId33"/>
    <p:sldId id="298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examples/index.html" TargetMode="External"/><Relationship Id="rId2" Type="http://schemas.openxmlformats.org/officeDocument/2006/relationships/hyperlink" Target="http://matplotlib.org/ap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api/backend_qt4agg_api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ython/ipython/wiki/A-gallery-of-interesting-IPython-Notebook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and Scientific Computing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7453" y="2094374"/>
            <a:ext cx="104919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sigma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mu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sigma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the histogram of the 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bins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patches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normed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facecolor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alpha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0.75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'Smarts'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'Probability'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'Histogram of IQ'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.025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r'$\mu=100,\ \sigma=15$'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TeX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equations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9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28" y="1107247"/>
            <a:ext cx="6915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tons of specialized functions – check out the API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Also check out the 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 list to get a feel for what </a:t>
            </a:r>
            <a:r>
              <a:rPr lang="en-US" dirty="0" err="1" smtClean="0"/>
              <a:t>matploblib</a:t>
            </a:r>
            <a:r>
              <a:rPr lang="en-US" dirty="0" smtClean="0"/>
              <a:t> is capable of (it’s a lot!).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also embed plots into GUI applications.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PyQt4,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matplotlib.backends.backend_qt4agg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/>
          </a:p>
          <a:p>
            <a:r>
              <a:rPr lang="en-US" dirty="0" smtClean="0"/>
              <a:t>Let’s do a little demonstration.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most important classes from matplotlib.backends.backend_qt4agg: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FigureCanvasQTAgg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 smtClean="0"/>
              <a:t>returns the </a:t>
            </a:r>
            <a:r>
              <a:rPr lang="en-US" dirty="0"/>
              <a:t>canvas the figure </a:t>
            </a:r>
            <a:r>
              <a:rPr lang="en-US" i="1" dirty="0" smtClean="0"/>
              <a:t>fig</a:t>
            </a:r>
            <a:r>
              <a:rPr lang="en-US" dirty="0" smtClean="0"/>
              <a:t> renders into.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NavigationToolbar2QT(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 smtClean="0"/>
              <a:t> creates a navigation toolbar for </a:t>
            </a:r>
            <a:r>
              <a:rPr lang="en-US" i="1" dirty="0" smtClean="0"/>
              <a:t>canvas </a:t>
            </a:r>
            <a:r>
              <a:rPr lang="en-US" dirty="0" smtClean="0"/>
              <a:t>which has the parent </a:t>
            </a:r>
            <a:r>
              <a:rPr lang="en-US" i="1" dirty="0" err="1" smtClean="0"/>
              <a:t>prnt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 Furthermore, a canvas object has the following method defined: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/>
              <a:t>redraws the updated figure on the canvas. </a:t>
            </a:r>
          </a:p>
        </p:txBody>
      </p:sp>
    </p:spTree>
    <p:extLst>
      <p:ext uri="{BB962C8B-B14F-4D97-AF65-F5344CB8AC3E}">
        <p14:creationId xmlns:p14="http://schemas.microsoft.com/office/powerpoint/2010/main" val="36736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 little example using some plotting code from earlier. Check out plot_test.py.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stands for Interactive Python.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was developed out of the desire to create a better interactive environment </a:t>
            </a:r>
            <a:br>
              <a:rPr lang="en-US" dirty="0" smtClean="0"/>
            </a:br>
            <a:r>
              <a:rPr lang="en-US" dirty="0" smtClean="0"/>
              <a:t> than the built-in Python interpreter allows.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Interactive shell: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Interactive shell with </a:t>
            </a:r>
            <a:r>
              <a:rPr lang="en-US" dirty="0" err="1" smtClean="0"/>
              <a:t>PyQt</a:t>
            </a:r>
            <a:r>
              <a:rPr lang="en-US" dirty="0" smtClean="0"/>
              <a:t> GUI: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qtconsole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Notebook server: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install </a:t>
            </a:r>
            <a:r>
              <a:rPr lang="en-US" dirty="0" err="1" smtClean="0"/>
              <a:t>IPython</a:t>
            </a:r>
            <a:r>
              <a:rPr lang="en-US" dirty="0" smtClean="0"/>
              <a:t>, simply issue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To start with, the </a:t>
            </a:r>
            <a:r>
              <a:rPr lang="en-US" dirty="0" err="1" smtClean="0"/>
              <a:t>IPython</a:t>
            </a:r>
            <a:r>
              <a:rPr lang="en-US" dirty="0" smtClean="0"/>
              <a:t> shell can be used just like the Python interpreter.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749" y="2542760"/>
            <a:ext cx="104983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3.0.0 -- An enhanced Interactive Python.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Introduction and overview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"Hello, World!"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338350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+ 7*3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40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To start with, the </a:t>
            </a:r>
            <a:r>
              <a:rPr lang="en-US" dirty="0" err="1" smtClean="0"/>
              <a:t>IPython</a:t>
            </a:r>
            <a:r>
              <a:rPr lang="en-US" dirty="0" smtClean="0"/>
              <a:t> shell can be used just like the Python interpreter. </a:t>
            </a:r>
          </a:p>
          <a:p>
            <a:r>
              <a:rPr lang="en-US" dirty="0" smtClean="0"/>
              <a:t>We can execute python statements one at a time as well as import modules and call functions just like we can with the Python interpreter.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the interface is a series of inputs</a:t>
            </a:r>
            <a:br>
              <a:rPr lang="en-US" dirty="0" smtClean="0"/>
            </a:br>
            <a:r>
              <a:rPr lang="en-US" dirty="0" smtClean="0"/>
              <a:t>to and outputs from the shell. </a:t>
            </a:r>
          </a:p>
          <a:p>
            <a:r>
              <a:rPr lang="en-US" dirty="0" err="1" smtClean="0"/>
              <a:t>IPython’s</a:t>
            </a:r>
            <a:r>
              <a:rPr lang="en-US" dirty="0" smtClean="0"/>
              <a:t> goal, however, is to provide</a:t>
            </a:r>
            <a:br>
              <a:rPr lang="en-US" dirty="0" smtClean="0"/>
            </a:br>
            <a:r>
              <a:rPr lang="en-US" dirty="0" smtClean="0"/>
              <a:t>a superior interpreted environment for</a:t>
            </a:r>
            <a:br>
              <a:rPr lang="en-US" dirty="0" smtClean="0"/>
            </a:br>
            <a:r>
              <a:rPr lang="en-US" dirty="0" smtClean="0"/>
              <a:t>Python so there’s a lot more we can do.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297" y="3307425"/>
            <a:ext cx="61557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"Hello, World!"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338350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+ 7*3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983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start up </a:t>
            </a:r>
            <a:r>
              <a:rPr lang="en-US" dirty="0" err="1" smtClean="0"/>
              <a:t>IPython</a:t>
            </a:r>
            <a:r>
              <a:rPr lang="en-US" dirty="0" smtClean="0"/>
              <a:t>, you’ll get the following message: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 will basically show you </a:t>
            </a:r>
            <a:r>
              <a:rPr lang="en-US" dirty="0" err="1" smtClean="0"/>
              <a:t>IPython’s</a:t>
            </a:r>
            <a:r>
              <a:rPr lang="en-US" dirty="0" smtClean="0"/>
              <a:t> quick documentation and the second gives you a rundown of a lot of the functionality. For either, type ‘q’ to go back to the shell.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723" y="2823279"/>
            <a:ext cx="99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     -&gt; Introduction and overview of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</p:txBody>
      </p:sp>
    </p:spTree>
    <p:extLst>
      <p:ext uri="{BB962C8B-B14F-4D97-AF65-F5344CB8AC3E}">
        <p14:creationId xmlns:p14="http://schemas.microsoft.com/office/powerpoint/2010/main" val="24110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start up </a:t>
            </a:r>
            <a:r>
              <a:rPr lang="en-US" dirty="0" err="1" smtClean="0"/>
              <a:t>IPython</a:t>
            </a:r>
            <a:r>
              <a:rPr lang="en-US" dirty="0" smtClean="0"/>
              <a:t>, you’ll get the following message: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help command can be used to either start up a separate help interpreter (just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  <a:r>
              <a:rPr lang="en-US" dirty="0" smtClean="0"/>
              <a:t>) or get help for a specific object.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723" y="2823279"/>
            <a:ext cx="99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     -&gt; Introduction and overview of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IPython's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features.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quickref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Quick reference.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     -&gt; Python's own help system.</a:t>
            </a:r>
          </a:p>
          <a:p>
            <a:pPr lvl="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object?   -&gt; Details about 'object', use 'object??' for extra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723" y="50789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[13]: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help(x)</a:t>
            </a:r>
          </a:p>
        </p:txBody>
      </p:sp>
    </p:spTree>
    <p:extLst>
      <p:ext uri="{BB962C8B-B14F-4D97-AF65-F5344CB8AC3E}">
        <p14:creationId xmlns:p14="http://schemas.microsoft.com/office/powerpoint/2010/main" val="4205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continue our discussion of scientific computing with </a:t>
            </a:r>
            <a:r>
              <a:rPr lang="en-US" dirty="0" err="1" smtClean="0"/>
              <a:t>matplotlib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Matplotlib</a:t>
            </a:r>
            <a:r>
              <a:rPr lang="en-US" dirty="0" smtClean="0"/>
              <a:t> is an incredibly powerful (and beautiful!) 2-D plotting library. It’s easy to use and provides a huge number of examples for tackling unique problems.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97680"/>
            <a:ext cx="2367030" cy="1936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85" y="4297681"/>
            <a:ext cx="2458720" cy="2011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33" y="4297680"/>
            <a:ext cx="2771067" cy="20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object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object? </a:t>
            </a:r>
            <a:r>
              <a:rPr lang="en-US" dirty="0"/>
              <a:t>c</a:t>
            </a:r>
            <a:r>
              <a:rPr lang="en-US" dirty="0" smtClean="0"/>
              <a:t>ommand can be used to get some more details about a particular object</a:t>
            </a:r>
            <a:r>
              <a:rPr lang="en-US" dirty="0"/>
              <a:t>. </a:t>
            </a:r>
            <a:r>
              <a:rPr lang="en-US" dirty="0" err="1" smtClean="0"/>
              <a:t>IPython</a:t>
            </a:r>
            <a:r>
              <a:rPr lang="en-US" dirty="0" smtClean="0"/>
              <a:t> refers to this as </a:t>
            </a:r>
            <a:r>
              <a:rPr lang="en-US" i="1" dirty="0" smtClean="0"/>
              <a:t>dynamic </a:t>
            </a:r>
            <a:r>
              <a:rPr lang="en-US" i="1" dirty="0"/>
              <a:t>object introspection</a:t>
            </a:r>
            <a:r>
              <a:rPr lang="en-US" dirty="0"/>
              <a:t>. One can access </a:t>
            </a:r>
            <a:r>
              <a:rPr lang="en-US" dirty="0" err="1"/>
              <a:t>docstrings</a:t>
            </a:r>
            <a:r>
              <a:rPr lang="en-US" dirty="0"/>
              <a:t>, function </a:t>
            </a:r>
            <a:r>
              <a:rPr lang="en-US" dirty="0" smtClean="0"/>
              <a:t>prototypes, </a:t>
            </a:r>
            <a:r>
              <a:rPr lang="en-US" dirty="0"/>
              <a:t>source code, source files and other details of any object accessible to the </a:t>
            </a:r>
            <a:r>
              <a:rPr lang="en-US" dirty="0" smtClean="0"/>
              <a:t>interpreter.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5125" y="3856876"/>
            <a:ext cx="10105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[1,2,3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Type:       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form: [1, 2, 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Length:      3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 -&gt; new empty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new list initialized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24726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tab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completion: typing tab after a python object will allow you to view its attributes and methods. Tab completion can also be used to complete file and directory names.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339" y="3283161"/>
            <a:ext cx="9555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sum_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sum_squares.py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sum_squares.py~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sum_squares.square_of_sum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sum_squares.print_function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sum_squares.py~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sum_squares.py      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sum_squares.square_of_sum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sum_squares.pyc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sum_squares.sum_of_squares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supports “magic commands” of the form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%command.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These commands can be used to manipulate the </a:t>
            </a:r>
            <a:r>
              <a:rPr lang="en-US" dirty="0" err="1" smtClean="0"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environment, access directories, and make common system shell commands.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cs typeface="Courier New" panose="02070309020205020404" pitchFamily="49" charset="0"/>
              </a:rPr>
              <a:t>Line-oriented</a:t>
            </a:r>
            <a:r>
              <a:rPr lang="en-US" dirty="0" smtClean="0">
                <a:cs typeface="Courier New" panose="02070309020205020404" pitchFamily="49" charset="0"/>
              </a:rPr>
              <a:t> magic commands accept as arguments whatever follows the command, no parentheses or commas necessary.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Examples: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%run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cs typeface="Courier New" panose="02070309020205020404" pitchFamily="49" charset="0"/>
              </a:rPr>
              <a:t>Cell-oriented</a:t>
            </a:r>
            <a:r>
              <a:rPr lang="en-US" dirty="0" smtClean="0">
                <a:cs typeface="Courier New" panose="02070309020205020404" pitchFamily="49" charset="0"/>
              </a:rPr>
              <a:t> magic commands (prefixed with %%) take not only the rest of the line, but also subsequent lines as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Examples: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%%latex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%</a:t>
            </a:r>
            <a:r>
              <a:rPr lang="en-US" dirty="0" err="1" smtClean="0"/>
              <a:t>timeit</a:t>
            </a:r>
            <a:r>
              <a:rPr lang="en-US" dirty="0" smtClean="0"/>
              <a:t> command comes in both line-oriented and cell-oriented form.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Optionally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smtClean="0"/>
              <a:t>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/>
              <a:t>	 Execute </a:t>
            </a:r>
            <a:r>
              <a:rPr lang="en-US" sz="2000" dirty="0"/>
              <a:t>the given statement &lt;N&gt; times in a loop. 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 &lt;R&gt; </a:t>
            </a:r>
            <a:r>
              <a:rPr lang="en-US" sz="2000" dirty="0" smtClean="0"/>
              <a:t>Repeat </a:t>
            </a:r>
            <a:r>
              <a:rPr lang="en-US" sz="2000" dirty="0"/>
              <a:t>the loop iteration &lt;R&gt; times and take the best result. 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sz="2000" dirty="0" smtClean="0"/>
              <a:t>           Return </a:t>
            </a:r>
            <a:r>
              <a:rPr lang="en-US" sz="2000" dirty="0"/>
              <a:t>a </a:t>
            </a:r>
            <a:r>
              <a:rPr lang="en-US" sz="2000" dirty="0" err="1"/>
              <a:t>TimeitResult</a:t>
            </a:r>
            <a:r>
              <a:rPr lang="en-US" sz="2000" dirty="0"/>
              <a:t> that can be stored in a </a:t>
            </a:r>
            <a:r>
              <a:rPr lang="en-US" sz="2000" dirty="0" smtClean="0"/>
              <a:t>variable.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90539" y="271209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range(1000)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100000 loops, best of 3: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13.2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 per loop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range(10000)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 loops, best of 3: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287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 per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%%script </a:t>
            </a:r>
            <a:r>
              <a:rPr lang="en-US" dirty="0" smtClean="0"/>
              <a:t>command allows you to specify a program and any number of lines of script to be run using the program specified.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Optionally: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</a:t>
            </a:r>
            <a:r>
              <a:rPr lang="en-US" dirty="0" smtClean="0"/>
              <a:t>	Whether </a:t>
            </a:r>
            <a:r>
              <a:rPr lang="en-US" dirty="0"/>
              <a:t>to run the script in the background.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The variable in which to store </a:t>
            </a:r>
            <a:r>
              <a:rPr lang="en-US" dirty="0" err="1"/>
              <a:t>stderr</a:t>
            </a:r>
            <a:r>
              <a:rPr lang="en-US" dirty="0"/>
              <a:t> from the script.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	The variable in which to store </a:t>
            </a:r>
            <a:r>
              <a:rPr lang="en-US" dirty="0" err="1" smtClean="0"/>
              <a:t>stdout</a:t>
            </a:r>
            <a:r>
              <a:rPr lang="en-US" dirty="0" smtClean="0"/>
              <a:t> from the script.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2646" y="29412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%%script 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3;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4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command %run is especially useful: it allows you to execute a program within </a:t>
            </a:r>
            <a:r>
              <a:rPr lang="en-US" dirty="0" err="1" smtClean="0"/>
              <a:t>IPython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statement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%run file.py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similar to the command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file.py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but with the advantage of giving you </a:t>
            </a:r>
            <a:r>
              <a:rPr lang="en-US" dirty="0" err="1"/>
              <a:t>IPython’s</a:t>
            </a:r>
            <a:r>
              <a:rPr lang="en-US" dirty="0"/>
              <a:t> </a:t>
            </a:r>
            <a:r>
              <a:rPr lang="en-US" dirty="0" err="1"/>
              <a:t>tracebacks</a:t>
            </a:r>
            <a:r>
              <a:rPr lang="en-US" dirty="0"/>
              <a:t>, and of loading all variables into your interactive namespace for further 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default, programs are run with __name__ having the value “__main__”. The –n flag indicates that __name__ should have the module’s name instead.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5988" y="1930387"/>
            <a:ext cx="3645031" cy="206210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test.py!"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"Argument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"Calling f(3)."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9988" y="2961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f(3).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 is 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-n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</a:p>
        </p:txBody>
      </p:sp>
    </p:spTree>
    <p:extLst>
      <p:ext uri="{BB962C8B-B14F-4D97-AF65-F5344CB8AC3E}">
        <p14:creationId xmlns:p14="http://schemas.microsoft.com/office/powerpoint/2010/main" val="41037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–</a:t>
            </a:r>
            <a:r>
              <a:rPr lang="en-US" dirty="0" err="1" smtClean="0"/>
              <a:t>i</a:t>
            </a:r>
            <a:r>
              <a:rPr lang="en-US" dirty="0" smtClean="0"/>
              <a:t> flag indicates that we should use </a:t>
            </a:r>
            <a:r>
              <a:rPr lang="en-US" dirty="0" err="1" smtClean="0"/>
              <a:t>IPython’s</a:t>
            </a:r>
            <a:r>
              <a:rPr lang="en-US" dirty="0" smtClean="0"/>
              <a:t> namespace instead of a brand new empty one.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255454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test.py!"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"Argument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"The variable y is 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endParaRPr lang="en-US" sz="1600" dirty="0"/>
          </a:p>
          <a:p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"Calling f(3)."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9988" y="2961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test.py!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f(3).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 is  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variable y is  4</a:t>
            </a:r>
          </a:p>
        </p:txBody>
      </p:sp>
    </p:spTree>
    <p:extLst>
      <p:ext uri="{BB962C8B-B14F-4D97-AF65-F5344CB8AC3E}">
        <p14:creationId xmlns:p14="http://schemas.microsoft.com/office/powerpoint/2010/main" val="12848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–</a:t>
            </a:r>
            <a:r>
              <a:rPr lang="en-US" dirty="0"/>
              <a:t>t</a:t>
            </a:r>
            <a:r>
              <a:rPr lang="en-US" dirty="0" smtClean="0"/>
              <a:t> flag indicates that we would like to time the execution of the module N times.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156966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59" y="28011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-N100 test.py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CPU timings (estimated):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runs performed: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Times  :      Total      Per run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User   :       8.81 s,       0.09 s.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System :       0.04 s,       0.00 s.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Wall time:       8.84 s.</a:t>
            </a:r>
          </a:p>
        </p:txBody>
      </p:sp>
    </p:spTree>
    <p:extLst>
      <p:ext uri="{BB962C8B-B14F-4D97-AF65-F5344CB8AC3E}">
        <p14:creationId xmlns:p14="http://schemas.microsoft.com/office/powerpoint/2010/main" val="8489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python program test.py to the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a .</a:t>
            </a:r>
            <a:r>
              <a:rPr lang="en-US" dirty="0" err="1" smtClean="0"/>
              <a:t>ipy</a:t>
            </a:r>
            <a:r>
              <a:rPr lang="en-US" dirty="0" smtClean="0"/>
              <a:t> or .</a:t>
            </a:r>
            <a:r>
              <a:rPr lang="en-US" dirty="0" err="1" smtClean="0"/>
              <a:t>nb</a:t>
            </a:r>
            <a:r>
              <a:rPr lang="en-US" dirty="0" smtClean="0"/>
              <a:t> file indicates that we’d like the </a:t>
            </a:r>
            <a:br>
              <a:rPr lang="en-US" dirty="0" smtClean="0"/>
            </a:br>
            <a:r>
              <a:rPr lang="en-US" dirty="0" smtClean="0"/>
              <a:t>contents to be interpreted as </a:t>
            </a:r>
            <a:r>
              <a:rPr lang="en-US" dirty="0" err="1" smtClean="0"/>
              <a:t>ipython</a:t>
            </a:r>
            <a:r>
              <a:rPr lang="en-US" dirty="0" smtClean="0"/>
              <a:t> commands.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4330" y="1939813"/>
            <a:ext cx="4418028" cy="255454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global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total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59" y="28011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Type:    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form: 4953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(x=0)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long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base=10)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long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4330" y="5070690"/>
            <a:ext cx="2390398" cy="6463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run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test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?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359" y="1527808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est.py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0359" y="4667011"/>
            <a:ext cx="8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test.ipy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163" y="2286000"/>
            <a:ext cx="4382038" cy="4023360"/>
          </a:xfrm>
        </p:spPr>
        <p:txBody>
          <a:bodyPr/>
          <a:lstStyle/>
          <a:p>
            <a:r>
              <a:rPr lang="en-US" dirty="0" smtClean="0"/>
              <a:t>At the center of most </a:t>
            </a:r>
            <a:r>
              <a:rPr lang="en-US" dirty="0" err="1" smtClean="0"/>
              <a:t>matplotlib</a:t>
            </a:r>
            <a:r>
              <a:rPr lang="en-US" dirty="0" smtClean="0"/>
              <a:t> scripts is </a:t>
            </a:r>
            <a:r>
              <a:rPr lang="en-US" dirty="0" err="1" smtClean="0"/>
              <a:t>pyplot</a:t>
            </a:r>
            <a:r>
              <a:rPr lang="en-US" dirty="0" smtClean="0"/>
              <a:t>. The </a:t>
            </a:r>
            <a:r>
              <a:rPr lang="en-US" dirty="0" err="1" smtClean="0"/>
              <a:t>pyplot</a:t>
            </a:r>
            <a:r>
              <a:rPr lang="en-US" dirty="0" smtClean="0"/>
              <a:t> module is </a:t>
            </a:r>
            <a:r>
              <a:rPr lang="en-US" dirty="0" err="1" smtClean="0"/>
              <a:t>stateful</a:t>
            </a:r>
            <a:r>
              <a:rPr lang="en-US" dirty="0" smtClean="0"/>
              <a:t> and tracks changes to a </a:t>
            </a:r>
            <a:r>
              <a:rPr lang="en-US" i="1" dirty="0" smtClean="0"/>
              <a:t>figure</a:t>
            </a:r>
            <a:r>
              <a:rPr lang="en-US" dirty="0" smtClean="0"/>
              <a:t>. All </a:t>
            </a:r>
            <a:r>
              <a:rPr lang="en-US" dirty="0" err="1" smtClean="0"/>
              <a:t>pyplot</a:t>
            </a:r>
            <a:r>
              <a:rPr lang="en-US" dirty="0" smtClean="0"/>
              <a:t> functions revolve around creating or manipulating the state of a figure.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92621" y="4297680"/>
            <a:ext cx="5455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'some significant numbers'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7771" y="5587198"/>
            <a:ext cx="474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 single sequence object is passed to the </a:t>
            </a:r>
            <a:br>
              <a:rPr lang="en-US" dirty="0" smtClean="0"/>
            </a:br>
            <a:r>
              <a:rPr lang="en-US" dirty="0" smtClean="0"/>
              <a:t>plot function, it will generate the x-values for you </a:t>
            </a:r>
            <a:br>
              <a:rPr lang="en-US" dirty="0" smtClean="0"/>
            </a:br>
            <a:r>
              <a:rPr lang="en-US" dirty="0" smtClean="0"/>
              <a:t>starting with 0.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6" y="2395470"/>
            <a:ext cx="5637384" cy="40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%edit command allows</a:t>
            </a:r>
            <a:br>
              <a:rPr lang="en-US" dirty="0" smtClean="0"/>
            </a:br>
            <a:r>
              <a:rPr lang="en-US" dirty="0" smtClean="0"/>
              <a:t>us to bring up an editor</a:t>
            </a:r>
            <a:br>
              <a:rPr lang="en-US" dirty="0" smtClean="0"/>
            </a:br>
            <a:r>
              <a:rPr lang="en-US" dirty="0" smtClean="0"/>
              <a:t>and edit some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resulting code is </a:t>
            </a:r>
            <a:br>
              <a:rPr lang="en-US" dirty="0" smtClean="0"/>
            </a:br>
            <a:r>
              <a:rPr lang="en-US" dirty="0" smtClean="0"/>
              <a:t>immediately executed in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shell.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0300" y="2554486"/>
            <a:ext cx="85469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[15]: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a temporary file named: /tmp/ipython_edit_qHYbnt/ipython_edit_mB8nlR.py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</a:p>
          <a:p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Out[15]: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'def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():\n    print "Hello, World!"\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n‘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[18]: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[19]: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world!</a:t>
            </a: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95904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convenient features offered by </a:t>
            </a:r>
            <a:r>
              <a:rPr lang="en-US" dirty="0" err="1" smtClean="0"/>
              <a:t>IPython</a:t>
            </a:r>
            <a:r>
              <a:rPr lang="en-US" dirty="0" smtClean="0"/>
              <a:t> is the ability to save and manipulate the interpreter’s history. </a:t>
            </a:r>
          </a:p>
          <a:p>
            <a:r>
              <a:rPr lang="en-US" dirty="0" smtClean="0"/>
              <a:t>Up- and down- arrow keys allow you to cycle through previously-issued commands, even across </a:t>
            </a:r>
            <a:r>
              <a:rPr lang="en-US" dirty="0" err="1" smtClean="0"/>
              <a:t>IPython</a:t>
            </a:r>
            <a:r>
              <a:rPr lang="en-US" dirty="0" smtClean="0"/>
              <a:t> sessions.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Previously issued commands are available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variable, while previous output is available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 variable.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9675" y="199786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[18]: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Editing... done. Executing edited code...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[19]: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In[17]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Out[20]: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u'say_hello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()'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21]: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exec(In[17])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Hello again, world!</a:t>
            </a:r>
          </a:p>
        </p:txBody>
      </p:sp>
    </p:spTree>
    <p:extLst>
      <p:ext uri="{BB962C8B-B14F-4D97-AF65-F5344CB8AC3E}">
        <p14:creationId xmlns:p14="http://schemas.microsoft.com/office/powerpoint/2010/main" val="17680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970561" cy="4023360"/>
          </a:xfrm>
        </p:spPr>
        <p:txBody>
          <a:bodyPr/>
          <a:lstStyle/>
          <a:p>
            <a:r>
              <a:rPr lang="en-US" dirty="0"/>
              <a:t>The last three objects in output history are also kept in variables named _, __ and </a:t>
            </a:r>
            <a:r>
              <a:rPr lang="en-US" dirty="0" smtClean="0"/>
              <a:t>___. A number of magic commands also accept these variables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%edit _</a:t>
            </a:r>
            <a:r>
              <a:rPr lang="en-US" dirty="0" smtClean="0">
                <a:cs typeface="Courier New" panose="02070309020205020404" pitchFamily="49" charset="0"/>
              </a:rPr>
              <a:t>).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%history </a:t>
            </a:r>
            <a:r>
              <a:rPr lang="en-US" dirty="0" smtClean="0"/>
              <a:t>magic command will also list some previous commands from your history.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1657" y="2286000"/>
            <a:ext cx="2975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[25]: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2+3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Out[25]: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+ 4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+ __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Out[27]: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26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any system shell command within </a:t>
            </a:r>
            <a:r>
              <a:rPr lang="en-US" dirty="0" err="1" smtClean="0"/>
              <a:t>IPython</a:t>
            </a:r>
            <a:r>
              <a:rPr lang="en-US" dirty="0" smtClean="0"/>
              <a:t> by prefixing it with a !.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261" y="3143518"/>
            <a:ext cx="9473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[32]: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forms.py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templates  ticket_scraper.py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views.py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[33]: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files = !ls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[34]: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['forms.py',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init__.py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'static', 'templates', 'ticket_scraper.py',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'views.py']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now we’ve seen </a:t>
            </a:r>
            <a:r>
              <a:rPr lang="en-US" dirty="0" err="1" smtClean="0"/>
              <a:t>IPython’s</a:t>
            </a:r>
            <a:r>
              <a:rPr lang="en-US" dirty="0" smtClean="0"/>
              <a:t> awesome command shell. Whether you choose terminal or </a:t>
            </a:r>
            <a:r>
              <a:rPr lang="en-US" dirty="0" err="1" smtClean="0"/>
              <a:t>Qt</a:t>
            </a:r>
            <a:r>
              <a:rPr lang="en-US" dirty="0" smtClean="0"/>
              <a:t>-based, it’s definitely a great step-up from the built-in Python interpreter. </a:t>
            </a:r>
          </a:p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otebook, however, provides an entirely new type of environment for developing, executing, and displaying Python programs. 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Notebook is a web-based interactive computational environment for creating </a:t>
            </a:r>
            <a:r>
              <a:rPr lang="en-US" dirty="0" err="1" smtClean="0"/>
              <a:t>IPython</a:t>
            </a:r>
            <a:r>
              <a:rPr lang="en-US" dirty="0" smtClean="0"/>
              <a:t> notebooks. An </a:t>
            </a:r>
            <a:r>
              <a:rPr lang="en-US" dirty="0" err="1" smtClean="0"/>
              <a:t>IPython</a:t>
            </a:r>
            <a:r>
              <a:rPr lang="en-US" dirty="0" smtClean="0"/>
              <a:t> notebook is a JSON document containing an ordered list of input/output cells which can contain code, text, mathematics, plots and rich media.</a:t>
            </a:r>
          </a:p>
          <a:p>
            <a:r>
              <a:rPr lang="en-US" dirty="0" smtClean="0">
                <a:hlinkClick r:id="rId2"/>
              </a:rPr>
              <a:t>Check out the Notebook gallery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8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Notebook has two components: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Web application: you can start an </a:t>
            </a:r>
            <a:r>
              <a:rPr lang="en-US" dirty="0" err="1" smtClean="0"/>
              <a:t>IPython</a:t>
            </a:r>
            <a:r>
              <a:rPr lang="en-US" dirty="0" smtClean="0"/>
              <a:t> notebook server for writing documents that contain </a:t>
            </a:r>
            <a:r>
              <a:rPr lang="en-US" dirty="0" err="1" smtClean="0"/>
              <a:t>IPython</a:t>
            </a:r>
            <a:r>
              <a:rPr lang="en-US" dirty="0" smtClean="0"/>
              <a:t>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Notebook documents: a computational record of a session within the </a:t>
            </a:r>
            <a:r>
              <a:rPr lang="en-US" dirty="0" err="1" smtClean="0"/>
              <a:t>IPython</a:t>
            </a:r>
            <a:r>
              <a:rPr lang="en-US" dirty="0" smtClean="0"/>
              <a:t> notebook 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6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01538" cy="4023360"/>
          </a:xfrm>
        </p:spPr>
        <p:txBody>
          <a:bodyPr/>
          <a:lstStyle/>
          <a:p>
            <a:r>
              <a:rPr lang="en-US" dirty="0" smtClean="0"/>
              <a:t>Start a notebook server with the following command: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This will print some information about the notebook server in your console, and open a web browser to the URL of the web application (by default, </a:t>
            </a:r>
            <a:r>
              <a:rPr lang="en-US" dirty="0">
                <a:hlinkClick r:id="rId2"/>
              </a:rPr>
              <a:t>http://127.0.0.1:8888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The page you open to will display a listing of the notebooks in your current directory.</a:t>
            </a:r>
          </a:p>
          <a:p>
            <a:r>
              <a:rPr lang="en-US" dirty="0" smtClean="0"/>
              <a:t>Additionally, you can specify that a particular notebook should be opened when the application is launched: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130" y="279033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7769" y="5346571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some_notebook.ipynb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32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notebook server with the following command: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1983" y="2837468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04"/>
          <a:stretch/>
        </p:blipFill>
        <p:spPr>
          <a:xfrm>
            <a:off x="507207" y="2286000"/>
            <a:ext cx="11069468" cy="37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0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 </a:t>
            </a:r>
            <a:r>
              <a:rPr lang="en-US" dirty="0" err="1" smtClean="0"/>
              <a:t>IPython</a:t>
            </a:r>
            <a:r>
              <a:rPr lang="en-US" dirty="0" smtClean="0"/>
              <a:t> server means that you are initializing an </a:t>
            </a:r>
            <a:r>
              <a:rPr lang="en-US" i="1" dirty="0" err="1" smtClean="0"/>
              <a:t>IPython</a:t>
            </a:r>
            <a:r>
              <a:rPr lang="en-US" i="1" dirty="0" smtClean="0"/>
              <a:t> kernel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Traditionally, interpreters use a REPL format to communicate with the user. That is, the user enters a statement which is read, evaluated, and the output of which is printed to the screen. This loop continues until the user quits the interpreter.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Almost all aspects of </a:t>
            </a:r>
            <a:r>
              <a:rPr lang="en-US" dirty="0" err="1" smtClean="0"/>
              <a:t>IPython</a:t>
            </a:r>
            <a:r>
              <a:rPr lang="en-US" dirty="0" smtClean="0"/>
              <a:t>, however, use a unique two process model where every interactive session is really a client connection to a separate evaluation process, of which the </a:t>
            </a:r>
            <a:r>
              <a:rPr lang="en-US" dirty="0" err="1" smtClean="0"/>
              <a:t>IPython</a:t>
            </a:r>
            <a:r>
              <a:rPr lang="en-US" dirty="0" smtClean="0"/>
              <a:t> kernel is in charge.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4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what’s the advantage of this two-process model?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Several clients can connect to the same kernel.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Clients can connect to kernels on a remote machine.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connect to the most-recently created kernel: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--existing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connect to a specific kernel: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--existing kernel-19732.json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magic 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connect_info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get the connection file for a kernel.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plot function can actually take any number of arguments. Common usage of plot: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fr-FR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x_values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y_values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format_string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format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fr-FR" sz="2000" dirty="0"/>
          </a:p>
          <a:p>
            <a:r>
              <a:rPr lang="en-US" dirty="0" smtClean="0"/>
              <a:t>The format string argument associated with a pair of sequence objects indicates the color and line type of the plot (e.g. ‘</a:t>
            </a:r>
            <a:r>
              <a:rPr lang="en-US" dirty="0" err="1" smtClean="0"/>
              <a:t>bs</a:t>
            </a:r>
            <a:r>
              <a:rPr lang="en-US" dirty="0" smtClean="0"/>
              <a:t>’ indicates blue squares and ‘</a:t>
            </a:r>
            <a:r>
              <a:rPr lang="en-US" dirty="0" err="1" smtClean="0"/>
              <a:t>ro</a:t>
            </a:r>
            <a:r>
              <a:rPr lang="en-US" dirty="0" smtClean="0"/>
              <a:t>’ indicates red circles).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Generally speaking,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dirty="0" smtClean="0"/>
              <a:t> will be </a:t>
            </a:r>
            <a:r>
              <a:rPr lang="en-US" dirty="0" err="1" smtClean="0"/>
              <a:t>numpy</a:t>
            </a:r>
            <a:r>
              <a:rPr lang="en-US" dirty="0" smtClean="0"/>
              <a:t> arrays and if not, they will be converted to </a:t>
            </a:r>
            <a:r>
              <a:rPr lang="en-US" dirty="0" err="1" smtClean="0"/>
              <a:t>numpy</a:t>
            </a:r>
            <a:r>
              <a:rPr lang="en-US" dirty="0" smtClean="0"/>
              <a:t> arrays internally.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 properties can be set via keyword arguments to the plot function. Examples 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animated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an </a:t>
            </a:r>
            <a:r>
              <a:rPr lang="en-US" dirty="0" err="1" smtClean="0"/>
              <a:t>IPython</a:t>
            </a:r>
            <a:r>
              <a:rPr lang="en-US" dirty="0" smtClean="0"/>
              <a:t> notebook together.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293"/>
          <a:stretch/>
        </p:blipFill>
        <p:spPr>
          <a:xfrm>
            <a:off x="515970" y="3081907"/>
            <a:ext cx="10918743" cy="3227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5341" y="5310616"/>
            <a:ext cx="4895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notebook consists of a sequence of cells. A cell is a multi-line text input field, and its contents can be executed by using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Shift-Enter.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11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four types of </a:t>
            </a:r>
            <a:r>
              <a:rPr lang="en-US" dirty="0" smtClean="0"/>
              <a:t>cells, each having different execution behavior: </a:t>
            </a:r>
          </a:p>
          <a:p>
            <a:r>
              <a:rPr lang="en-US" b="1" dirty="0"/>
              <a:t>C</a:t>
            </a:r>
            <a:r>
              <a:rPr lang="en-US" b="1" dirty="0" smtClean="0"/>
              <a:t>ode cells </a:t>
            </a:r>
            <a:r>
              <a:rPr lang="en-US" dirty="0" smtClean="0"/>
              <a:t>– contain Python code by default, but other </a:t>
            </a:r>
            <a:r>
              <a:rPr lang="en-US" dirty="0" err="1" smtClean="0"/>
              <a:t>languagues</a:t>
            </a:r>
            <a:r>
              <a:rPr lang="en-US" dirty="0" smtClean="0"/>
              <a:t> as well. Output is not limited to text, but can also be figures and other rich media. </a:t>
            </a:r>
          </a:p>
          <a:p>
            <a:r>
              <a:rPr lang="en-US" b="1" dirty="0"/>
              <a:t>M</a:t>
            </a:r>
            <a:r>
              <a:rPr lang="en-US" b="1" dirty="0" smtClean="0"/>
              <a:t>arkdown cells </a:t>
            </a:r>
            <a:r>
              <a:rPr lang="en-US" dirty="0" smtClean="0"/>
              <a:t>– contain Markdown code and render rich text output.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/>
              <a:t>R</a:t>
            </a:r>
            <a:r>
              <a:rPr lang="en-US" b="1" dirty="0" smtClean="0"/>
              <a:t>aw cells</a:t>
            </a:r>
            <a:r>
              <a:rPr lang="en-US" dirty="0" smtClean="0"/>
              <a:t> – contain output directly. Raw cells are not evaluated by kernel. </a:t>
            </a:r>
          </a:p>
          <a:p>
            <a:r>
              <a:rPr lang="en-US" b="1" dirty="0"/>
              <a:t>H</a:t>
            </a:r>
            <a:r>
              <a:rPr lang="en-US" b="1" dirty="0" smtClean="0"/>
              <a:t>eading cells </a:t>
            </a:r>
            <a:r>
              <a:rPr lang="en-US" dirty="0" smtClean="0"/>
              <a:t>– contain one of 6 different heading levels to provide structure to document.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default is code cell, but you can change this in the toolbar.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74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38" t="23700" r="47990" b="129"/>
          <a:stretch/>
        </p:blipFill>
        <p:spPr>
          <a:xfrm>
            <a:off x="6004874" y="1074805"/>
            <a:ext cx="5458119" cy="5429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597" y="2377063"/>
            <a:ext cx="51655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some basic code cells examples.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can clearly write and execute typical Python code</a:t>
            </a:r>
            <a:br>
              <a:rPr lang="en-US" dirty="0" smtClean="0"/>
            </a:br>
            <a:r>
              <a:rPr lang="en-US" dirty="0" smtClean="0"/>
              <a:t>in our code cells.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we can also write and execute code with rich </a:t>
            </a:r>
            <a:br>
              <a:rPr lang="en-US" dirty="0" smtClean="0"/>
            </a:br>
            <a:r>
              <a:rPr lang="en-US" dirty="0" smtClean="0"/>
              <a:t>output, like </a:t>
            </a:r>
            <a:r>
              <a:rPr lang="en-US" dirty="0" err="1" smtClean="0"/>
              <a:t>matplotlib</a:t>
            </a:r>
            <a:r>
              <a:rPr lang="en-US" dirty="0" smtClean="0"/>
              <a:t> plots. </a:t>
            </a:r>
          </a:p>
          <a:p>
            <a:endParaRPr lang="en-US" dirty="0"/>
          </a:p>
          <a:p>
            <a:r>
              <a:rPr lang="en-US" dirty="0" smtClean="0"/>
              <a:t>Behind the scenes, the code of the cell is submitted to</a:t>
            </a:r>
            <a:br>
              <a:rPr lang="en-US" dirty="0" smtClean="0"/>
            </a:br>
            <a:r>
              <a:rPr lang="en-US" dirty="0" smtClean="0"/>
              <a:t>the kernel which evaluates the code and returns a </a:t>
            </a:r>
            <a:br>
              <a:rPr lang="en-US" dirty="0" smtClean="0"/>
            </a:br>
            <a:r>
              <a:rPr lang="en-US" dirty="0" smtClean="0"/>
              <a:t>response to the client application.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6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more exotic rich media, you’ll need </a:t>
            </a:r>
            <a:r>
              <a:rPr lang="en-US" dirty="0" err="1" smtClean="0"/>
              <a:t>IPython’s</a:t>
            </a:r>
            <a:r>
              <a:rPr lang="en-US" dirty="0" smtClean="0"/>
              <a:t> display module.  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Image([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creates a displayable image object.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SVG() </a:t>
            </a:r>
            <a:r>
              <a:rPr lang="en-US" dirty="0" smtClean="0"/>
              <a:t>for displayable scalable vector 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create links.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7419" y="281940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3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97" t="25082" r="26172" b="5106"/>
          <a:stretch/>
        </p:blipFill>
        <p:spPr>
          <a:xfrm>
            <a:off x="1451728" y="1784269"/>
            <a:ext cx="7833674" cy="48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18" t="24802" r="7020" b="11835"/>
          <a:stretch/>
        </p:blipFill>
        <p:spPr>
          <a:xfrm>
            <a:off x="901579" y="2084832"/>
            <a:ext cx="10240903" cy="44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9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55" y="3689662"/>
            <a:ext cx="7713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evenly sampled time at .2 intervals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red dashes, blue squares and green triangles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'g^'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x and y range of axis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57" y="1034666"/>
            <a:ext cx="5184903" cy="39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a figure is a separate idea from how it is rendered. </a:t>
            </a:r>
            <a:r>
              <a:rPr lang="en-US" dirty="0" err="1" smtClean="0"/>
              <a:t>Pyplot</a:t>
            </a:r>
            <a:r>
              <a:rPr lang="en-US" dirty="0" smtClean="0"/>
              <a:t> convenience methods are used for creating figures and immediately displaying them in a pop up window. An alternative way to create this figure is shown below.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3162" y="3614162"/>
            <a:ext cx="9122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figure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axes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111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axes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'g^'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axes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00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1392" y="1577000"/>
            <a:ext cx="67248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figure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Called implicitly but can use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for multiple figures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subplot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211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rows, 1 column, 1st 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bo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'k'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subplot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212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rows, 1 column, 2nd plot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'r--'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153" y="2084832"/>
            <a:ext cx="4207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script can generate multiple figures, but </a:t>
            </a:r>
            <a:br>
              <a:rPr lang="en-US" dirty="0" smtClean="0"/>
            </a:br>
            <a:r>
              <a:rPr lang="en-US" dirty="0" smtClean="0"/>
              <a:t>typically you’ll only have one.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create multiple plots within a figure, either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subplot()</a:t>
            </a:r>
            <a:r>
              <a:rPr lang="en-US" dirty="0" smtClean="0"/>
              <a:t> function which manages the layout of the figure or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add_axes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015131"/>
            <a:ext cx="6915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dirty="0"/>
              <a:t> command can be used to add text in an arbitrary </a:t>
            </a:r>
            <a:r>
              <a:rPr lang="en-US" dirty="0" smtClean="0"/>
              <a:t>location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x-axis.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y-axis.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adds title to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dirty="0" smtClean="0"/>
              <a:t>removes all plots from the axes. </a:t>
            </a:r>
          </a:p>
          <a:p>
            <a:pPr marL="0" indent="0">
              <a:buNone/>
            </a:pPr>
            <a:r>
              <a:rPr lang="en-US" dirty="0" smtClean="0"/>
              <a:t> All methods are available on </a:t>
            </a:r>
            <a:r>
              <a:rPr lang="en-US" dirty="0" err="1" smtClean="0"/>
              <a:t>pyplot</a:t>
            </a:r>
            <a:r>
              <a:rPr lang="en-US" dirty="0" smtClean="0"/>
              <a:t> and on the axes instance generally.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1163</TotalTime>
  <Words>2017</Words>
  <Application>Microsoft Office PowerPoint</Application>
  <PresentationFormat>Widescreen</PresentationFormat>
  <Paragraphs>275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Courier New</vt:lpstr>
      <vt:lpstr>Tw Cen MT</vt:lpstr>
      <vt:lpstr>Tw Cen MT Condensed</vt:lpstr>
      <vt:lpstr>Wingdings 3</vt:lpstr>
      <vt:lpstr>Integral</vt:lpstr>
      <vt:lpstr>Lecture 22</vt:lpstr>
      <vt:lpstr>Matplotlib</vt:lpstr>
      <vt:lpstr>pyplot</vt:lpstr>
      <vt:lpstr>pyplot</vt:lpstr>
      <vt:lpstr>pyplot</vt:lpstr>
      <vt:lpstr>Behind the scenes</vt:lpstr>
      <vt:lpstr>pyplot</vt:lpstr>
      <vt:lpstr>pyplot</vt:lpstr>
      <vt:lpstr>pyplot</vt:lpstr>
      <vt:lpstr>pyplot</vt:lpstr>
      <vt:lpstr>pyplot</vt:lpstr>
      <vt:lpstr>pyplot</vt:lpstr>
      <vt:lpstr>plot gui</vt:lpstr>
      <vt:lpstr>Plot gui</vt:lpstr>
      <vt:lpstr>IPython</vt:lpstr>
      <vt:lpstr>ipython</vt:lpstr>
      <vt:lpstr>ipython</vt:lpstr>
      <vt:lpstr>Ipython reference</vt:lpstr>
      <vt:lpstr>Ipython help</vt:lpstr>
      <vt:lpstr>Ipython object inspection</vt:lpstr>
      <vt:lpstr>Ipython tab completion</vt:lpstr>
      <vt:lpstr>Ipython Magic commands</vt:lpstr>
      <vt:lpstr>Ipython magic commands</vt:lpstr>
      <vt:lpstr>Ipython magic commands</vt:lpstr>
      <vt:lpstr>Ipython run command</vt:lpstr>
      <vt:lpstr>Python run command</vt:lpstr>
      <vt:lpstr>Python run command</vt:lpstr>
      <vt:lpstr>Python run command</vt:lpstr>
      <vt:lpstr>Python run command</vt:lpstr>
      <vt:lpstr>Python edit command</vt:lpstr>
      <vt:lpstr>Ipython history</vt:lpstr>
      <vt:lpstr>Ipython history</vt:lpstr>
      <vt:lpstr>Ipython shell</vt:lpstr>
      <vt:lpstr>Ipython notebook</vt:lpstr>
      <vt:lpstr>Ipython notebook</vt:lpstr>
      <vt:lpstr>Ipython notebook</vt:lpstr>
      <vt:lpstr>Ipython notebook</vt:lpstr>
      <vt:lpstr>Ipython notebook</vt:lpstr>
      <vt:lpstr>Ipython notebook</vt:lpstr>
      <vt:lpstr>Ipython notebooks</vt:lpstr>
      <vt:lpstr>Ipython notebook</vt:lpstr>
      <vt:lpstr>Ipython notebook</vt:lpstr>
      <vt:lpstr>Python notebook</vt:lpstr>
      <vt:lpstr>Python notebook</vt:lpstr>
      <vt:lpstr>Python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creator>Yasser Atiya</dc:creator>
  <cp:lastModifiedBy>Atiya, Yasser</cp:lastModifiedBy>
  <cp:revision>136</cp:revision>
  <dcterms:created xsi:type="dcterms:W3CDTF">2015-03-18T11:32:36Z</dcterms:created>
  <dcterms:modified xsi:type="dcterms:W3CDTF">2015-07-29T04:13:36Z</dcterms:modified>
</cp:coreProperties>
</file>