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3" r:id="rId23"/>
    <p:sldId id="284" r:id="rId24"/>
    <p:sldId id="267" r:id="rId25"/>
    <p:sldId id="280" r:id="rId26"/>
    <p:sldId id="281" r:id="rId27"/>
    <p:sldId id="285" r:id="rId28"/>
    <p:sldId id="287" r:id="rId29"/>
    <p:sldId id="288" r:id="rId30"/>
    <p:sldId id="286" r:id="rId31"/>
    <p:sldId id="289" r:id="rId32"/>
    <p:sldId id="290" r:id="rId33"/>
    <p:sldId id="291" r:id="rId34"/>
    <p:sldId id="268" r:id="rId35"/>
    <p:sldId id="292" r:id="rId36"/>
    <p:sldId id="293" r:id="rId37"/>
    <p:sldId id="294" r:id="rId38"/>
    <p:sldId id="269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Basics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5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When </a:t>
            </a:r>
            <a:r>
              <a:rPr lang="en-US" dirty="0"/>
              <a:t>you need </a:t>
            </a:r>
            <a:r>
              <a:rPr lang="en-US" dirty="0" smtClean="0"/>
              <a:t>a non-homogeneous collection of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you need to ability to order your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you need the ability to modify or add to the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don't </a:t>
            </a:r>
            <a:r>
              <a:rPr lang="en-US" dirty="0" smtClean="0"/>
              <a:t>require elements </a:t>
            </a:r>
            <a:r>
              <a:rPr lang="en-US" dirty="0"/>
              <a:t>to be indexed by a custom </a:t>
            </a:r>
            <a:r>
              <a:rPr lang="en-US" dirty="0" smtClean="0"/>
              <a:t>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need a stack or a </a:t>
            </a:r>
            <a:r>
              <a:rPr lang="en-US" dirty="0" smtClean="0"/>
              <a:t>queue.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your </a:t>
            </a:r>
            <a:r>
              <a:rPr lang="en-US" dirty="0" smtClean="0"/>
              <a:t>elements are not necessarily </a:t>
            </a:r>
            <a:r>
              <a:rPr lang="en-US" dirty="0"/>
              <a:t>unique.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1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list in Python, we can use bracket notation to either create an empty list or an initialized list.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first two are referred to as </a:t>
            </a:r>
            <a:r>
              <a:rPr lang="en-US" i="1" dirty="0" smtClean="0"/>
              <a:t>list displays</a:t>
            </a:r>
            <a:r>
              <a:rPr lang="en-US" dirty="0" smtClean="0"/>
              <a:t>, where the last example is a </a:t>
            </a:r>
            <a:r>
              <a:rPr lang="en-US" i="1" dirty="0" smtClean="0"/>
              <a:t>list comprehension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2100" y="3296126"/>
            <a:ext cx="9182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mylist1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FF00"/>
                </a:solidFill>
                <a:latin typeface="Courier New" panose="02070309020205020404" pitchFamily="49" charset="0"/>
              </a:rPr>
              <a:t># Creates an empty list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mylist2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expression1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expression2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...]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mylist3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expression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variable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sequence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851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use the built-in list constructor to create a new list.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sequence argument in the second example can be any kind of sequence object or </a:t>
            </a:r>
            <a:r>
              <a:rPr lang="en-US" dirty="0" err="1" smtClean="0"/>
              <a:t>iterable</a:t>
            </a:r>
            <a:r>
              <a:rPr lang="en-US" dirty="0" smtClean="0"/>
              <a:t>. If another list is passed in, this will create a copy of the argument list.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0660" y="2991535"/>
            <a:ext cx="9730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mylist1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list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mylist2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list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sequence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mylist3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list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expression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variable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Courier New" panose="02070309020205020404" pitchFamily="49" charset="0"/>
              </a:rPr>
              <a:t>sequence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5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you cannot create a new list through assignment.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2160" y="2998946"/>
            <a:ext cx="85305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mylist1 and mylist2 point to the same list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mylist2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/>
            </a:r>
            <a:b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/>
            </a:r>
            <a:b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mylist3 and mylist4 point to the same list</a:t>
            </a:r>
            <a:endParaRPr lang="en-US" sz="2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mylist3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mylist4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mylist3 </a:t>
            </a:r>
          </a:p>
          <a:p>
            <a:endParaRPr lang="en-US" sz="2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mylist5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mylist6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different lists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95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index of the desired element is known, you can simply use bracket notation to index into the list.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If the index is not known, use the index() method to find the first index of an item. An exception will be raised if the item cannot be found.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6380" y="308297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67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45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6380" y="520422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67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67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060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and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length of the list is accessible through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Slicing is an extended version of the indexing operator and can be used to grab </a:t>
            </a:r>
            <a:r>
              <a:rPr lang="en-US" dirty="0" err="1" smtClean="0">
                <a:solidFill>
                  <a:srgbClr val="FFFFFF"/>
                </a:solidFill>
              </a:rPr>
              <a:t>sublists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You may also provide a step argument with any of the slicing constructions above.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9260" y="3510230"/>
            <a:ext cx="9422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start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items start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to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end-1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start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items start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to end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of the array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items from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beginning to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end-1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[:]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a </a:t>
            </a:r>
            <a:r>
              <a:rPr lang="en-US" sz="2000" i="1" u="sng" dirty="0">
                <a:solidFill>
                  <a:srgbClr val="00FF00"/>
                </a:solidFill>
                <a:latin typeface="Courier New" panose="02070309020205020404" pitchFamily="49" charset="0"/>
              </a:rPr>
              <a:t>copy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of the whole array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9260" y="5518904"/>
            <a:ext cx="7571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start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step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start to end-1, by step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201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and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dirty="0" smtClean="0"/>
              <a:t>start </a:t>
            </a:r>
            <a:r>
              <a:rPr lang="en-US" dirty="0"/>
              <a:t>or </a:t>
            </a:r>
            <a:r>
              <a:rPr lang="en-US" dirty="0" smtClean="0"/>
              <a:t>end arguments </a:t>
            </a:r>
            <a:r>
              <a:rPr lang="en-US" dirty="0"/>
              <a:t>may be </a:t>
            </a:r>
            <a:r>
              <a:rPr lang="en-US" dirty="0" smtClean="0"/>
              <a:t>negative numbers, indicating a count from the end of the array rather than the beginning. This applies to the indexing operator.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Some examples: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7340" y="3184505"/>
            <a:ext cx="89839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last item in the array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last two items in the array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[:-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everything except the last two items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7340" y="5098673"/>
            <a:ext cx="71704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		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	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yields 19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::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yields [29, 19]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939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Inserting/removing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To add an element to an existing list, use the append() method.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extend() method to add all of the items from another list.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4970" y="2725400"/>
            <a:ext cx="69303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2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47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56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29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73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19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62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47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2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4970" y="4611350"/>
            <a:ext cx="70275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2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extend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47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81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56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29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73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19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62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47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81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2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670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Inserting/removing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 the insert</a:t>
            </a:r>
            <a:r>
              <a:rPr lang="en-US" i="1" dirty="0" smtClean="0"/>
              <a:t>(</a:t>
            </a:r>
            <a:r>
              <a:rPr lang="en-US" i="1" dirty="0" err="1" smtClean="0"/>
              <a:t>pos</a:t>
            </a:r>
            <a:r>
              <a:rPr lang="en-US" i="1" dirty="0" smtClean="0"/>
              <a:t>, item</a:t>
            </a:r>
            <a:r>
              <a:rPr lang="en-US" dirty="0" smtClean="0"/>
              <a:t>) method to insert an item at the given position. You may also use negative indexing to indicate the position.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remove() method to remove the first occurrence of a given item. An exception will be raised if there is no matching item in the list.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7840" y="309319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insert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47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56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47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29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73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19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7840" y="522382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mylist </a:t>
            </a:r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fi-FI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0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fi-FI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fi-FI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i-FI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remove</a:t>
            </a:r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i-FI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fi-FI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fi-FI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fi-FI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i-FI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i-FI" sz="2000" dirty="0">
                <a:solidFill>
                  <a:srgbClr val="FFFFFF"/>
                </a:solidFill>
                <a:latin typeface="Courier New" panose="02070309020205020404" pitchFamily="49" charset="0"/>
              </a:rPr>
              <a:t>mylist </a:t>
            </a:r>
            <a:r>
              <a:rPr lang="fi-FI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fi-FI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fi-FI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fi-FI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</a:t>
            </a:r>
            <a:r>
              <a:rPr lang="fi-FI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i-FI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56</a:t>
            </a:r>
            <a:r>
              <a:rPr lang="fi-FI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i-FI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73</a:t>
            </a:r>
            <a:r>
              <a:rPr lang="fi-FI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i-FI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19</a:t>
            </a:r>
            <a:r>
              <a:rPr lang="fi-FI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i-FI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62</a:t>
            </a:r>
            <a:r>
              <a:rPr lang="fi-FI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fi-FI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fi-FI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770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You can use lists as a quick stack data structure.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append() and pop() methods implement a LIFO structure.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pop(</a:t>
            </a:r>
            <a:r>
              <a:rPr lang="en-US" i="1" dirty="0" smtClean="0"/>
              <a:t>index</a:t>
            </a:r>
            <a:r>
              <a:rPr lang="en-US" dirty="0" smtClean="0"/>
              <a:t>) method will remove and return the item at the specified index. If no index is specified, the last item is popped from the list.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6390" y="404041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stack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56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73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stack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47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stack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56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29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73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19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47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stack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pop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47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stack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56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29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73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19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876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time, we covered function concepts in depth. We also mentioned that Python allows for the use of a special kind of function, a </a:t>
            </a:r>
            <a:r>
              <a:rPr lang="en-US" i="1" dirty="0" smtClean="0"/>
              <a:t>lambda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Lambda functions are small, anonymous functions based on the lambda abstractions that appear in many functional languages. </a:t>
            </a:r>
          </a:p>
          <a:p>
            <a:r>
              <a:rPr lang="en-US" dirty="0" smtClean="0"/>
              <a:t>As stated before, Python can support many different programming paradigms including functional programming.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Right now, we’ll take a look at some of the handy functional tools provided by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3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as queues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42023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Lists </a:t>
            </a:r>
            <a:r>
              <a:rPr lang="en-US" i="1" dirty="0" smtClean="0"/>
              <a:t>can </a:t>
            </a:r>
            <a:r>
              <a:rPr lang="en-US" dirty="0" smtClean="0"/>
              <a:t>be used as queues natively since insert() and pop() both support indexing. However, while appending and popping from a list are fast, inserting and popping from the beginning of the list are slow (especially with large lists. Why is this?).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special </a:t>
            </a:r>
            <a:r>
              <a:rPr lang="en-US" i="1" dirty="0" err="1" smtClean="0"/>
              <a:t>deque</a:t>
            </a:r>
            <a:r>
              <a:rPr lang="en-US" dirty="0" smtClean="0"/>
              <a:t> object from the </a:t>
            </a:r>
            <a:r>
              <a:rPr lang="en-US" i="1" dirty="0" smtClean="0"/>
              <a:t>collections</a:t>
            </a:r>
            <a:r>
              <a:rPr lang="en-US" dirty="0" smtClean="0"/>
              <a:t> module.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1917" y="253759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collections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deque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queue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deque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67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queue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42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queue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23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queue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popleft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35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queue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popleft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19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queue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deque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67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23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228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count(x) method will give you the number of occurrences of item x within the list.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sort() and reverse() methods sort and reverse the list in place. The sorted(</a:t>
            </a:r>
            <a:r>
              <a:rPr lang="en-US" dirty="0" err="1" smtClean="0"/>
              <a:t>mylist</a:t>
            </a:r>
            <a:r>
              <a:rPr lang="en-US" dirty="0" smtClean="0"/>
              <a:t>) and reversed(</a:t>
            </a:r>
            <a:r>
              <a:rPr lang="en-US" dirty="0" err="1" smtClean="0"/>
              <a:t>mylist</a:t>
            </a:r>
            <a:r>
              <a:rPr lang="en-US" dirty="0" smtClean="0"/>
              <a:t>) built-in functions will return a sorted and reversed copy of the list, respectively.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0329" y="2717215"/>
            <a:ext cx="80276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'd'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'f'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count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3409" y="44938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5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reverse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666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Both the sorted() built-in function and the sort() method of lists accept some optional arguments.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err="1" smtClean="0"/>
              <a:t>cmp</a:t>
            </a:r>
            <a:r>
              <a:rPr lang="en-US" dirty="0" smtClean="0"/>
              <a:t> argument specifies </a:t>
            </a:r>
            <a:r>
              <a:rPr lang="en-US" dirty="0"/>
              <a:t>a custom comparison function of two arguments </a:t>
            </a:r>
            <a:r>
              <a:rPr lang="en-US" dirty="0" smtClean="0"/>
              <a:t>which </a:t>
            </a:r>
            <a:r>
              <a:rPr lang="en-US" dirty="0"/>
              <a:t>should return a negative, zero or positive number depending on whether the first argument is considered smaller than, equal to, or larger than the second </a:t>
            </a:r>
            <a:r>
              <a:rPr lang="en-US" dirty="0" smtClean="0"/>
              <a:t>argument. The </a:t>
            </a:r>
            <a:r>
              <a:rPr lang="en-US" dirty="0"/>
              <a:t>default value is None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smtClean="0"/>
              <a:t>key</a:t>
            </a:r>
            <a:r>
              <a:rPr lang="en-US" dirty="0" smtClean="0"/>
              <a:t> argument specifies </a:t>
            </a:r>
            <a:r>
              <a:rPr lang="en-US" dirty="0"/>
              <a:t>a function of one argument that is used to extract a comparison key from each list </a:t>
            </a:r>
            <a:r>
              <a:rPr lang="en-US" dirty="0" smtClean="0"/>
              <a:t>element. The default value is None.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smtClean="0"/>
              <a:t>reverse</a:t>
            </a:r>
            <a:r>
              <a:rPr lang="en-US" dirty="0" smtClean="0"/>
              <a:t> argument is </a:t>
            </a:r>
            <a:r>
              <a:rPr lang="en-US" dirty="0"/>
              <a:t>a </a:t>
            </a:r>
            <a:r>
              <a:rPr lang="en-US" dirty="0" smtClean="0"/>
              <a:t>Boolean </a:t>
            </a:r>
            <a:r>
              <a:rPr lang="en-US" dirty="0"/>
              <a:t>value. If set to True, then the list elements are sorted as if each comparison were reversed.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7091" y="2890004"/>
            <a:ext cx="6494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sorted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cmp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reverse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]]])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8890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Alternatively,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3510" y="2474506"/>
            <a:ext cx="110223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'D'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cmp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cmp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lower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lower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'D'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3510" y="4704695"/>
            <a:ext cx="8793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'D'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lower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'c'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'D'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endParaRPr lang="en-US" sz="20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8110" y="5658802"/>
            <a:ext cx="358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tr.lower</a:t>
            </a:r>
            <a:r>
              <a:rPr lang="en-US" dirty="0" smtClean="0"/>
              <a:t>() is a built-in string method.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82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When the elements must be unique.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you need to be able to modify or add to the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need </a:t>
            </a:r>
            <a:r>
              <a:rPr lang="en-US" dirty="0" smtClean="0"/>
              <a:t>support for mathematical set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don't need to store nested lists, sets, or dictionaries </a:t>
            </a:r>
            <a:r>
              <a:rPr lang="en-US" dirty="0" smtClean="0"/>
              <a:t>as elements.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1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an empty set with the set constructor.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an initialized set with the set constructor or the { } notation. Do not use empty curly braces to create an empty set – you’ll get an empty dictionary instead.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8290" y="28115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myset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myset2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both are empty sets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8290" y="4591230"/>
            <a:ext cx="841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myset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sequence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myset2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expression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variable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sequence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0102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Hashable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a set detects </a:t>
            </a:r>
            <a:r>
              <a:rPr lang="en-US" dirty="0" smtClean="0"/>
              <a:t>non-unique </a:t>
            </a:r>
            <a:r>
              <a:rPr lang="en-US" dirty="0"/>
              <a:t>elements </a:t>
            </a:r>
            <a:r>
              <a:rPr lang="en-US" dirty="0" smtClean="0"/>
              <a:t>is </a:t>
            </a:r>
            <a:r>
              <a:rPr lang="en-US" dirty="0"/>
              <a:t>by indexing the data in memory, creating a hash for each element. This means that all elements in a set must be </a:t>
            </a:r>
            <a:r>
              <a:rPr lang="en-US" i="1" dirty="0" err="1"/>
              <a:t>hashable</a:t>
            </a:r>
            <a:r>
              <a:rPr lang="en-US" dirty="0" smtClean="0"/>
              <a:t>.</a:t>
            </a:r>
          </a:p>
          <a:p>
            <a:r>
              <a:rPr lang="en-US" dirty="0"/>
              <a:t>All of Python’s immutable built-in objects are </a:t>
            </a:r>
            <a:r>
              <a:rPr lang="en-US" dirty="0" err="1"/>
              <a:t>hashable</a:t>
            </a:r>
            <a:r>
              <a:rPr lang="en-US" dirty="0"/>
              <a:t>, while no mutable containers (such as lists or dictionaries) are. Objects which are instances of user-defined classes </a:t>
            </a:r>
            <a:r>
              <a:rPr lang="en-US"/>
              <a:t>are </a:t>
            </a:r>
            <a:r>
              <a:rPr lang="en-US" smtClean="0"/>
              <a:t>also hashable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07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782311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operations are not available for </a:t>
            </a:r>
            <a:r>
              <a:rPr lang="en-US" dirty="0" err="1" smtClean="0"/>
              <a:t>frozensets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add(x) method will add element x to the set if it’s not already there. The remove(x) and discard(x) methods will remove x from the set.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pop() method will remove and return an arbitrary element from the set. Raises an error if the set is empty.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clear() method removes all elements from the set.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5990" y="198196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'b'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'b'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'y'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remove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'y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b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pop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'r'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'y'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3754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operations continued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4128" y="2174027"/>
            <a:ext cx="958839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...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Update the set, adding elements from all others.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&amp;=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other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...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Update the set, keeping only elements found in it and all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...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Update the set, removing elements found in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^=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Update the set, keeping only elements found in either set, but not in both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05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operations continued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0690" y="2207598"/>
            <a:ext cx="7696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s2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alacazam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'b'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'l'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'z'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'm'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|=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'b'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'l'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'z'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'm'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&amp;=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683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ambda functions within Python.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keyword </a:t>
            </a:r>
            <a:r>
              <a:rPr lang="en-US" i="1" dirty="0" smtClean="0"/>
              <a:t>lambda</a:t>
            </a:r>
            <a:r>
              <a:rPr lang="en-US" dirty="0" smtClean="0"/>
              <a:t> instead of </a:t>
            </a:r>
            <a:r>
              <a:rPr lang="en-US" i="1" dirty="0" smtClean="0"/>
              <a:t>def.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be used wherever function objects are used.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Restricted to one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Typically used with functional programming tools.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3418" y="2448097"/>
            <a:ext cx="3965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64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g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64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0017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following operations are available for both set and </a:t>
            </a:r>
            <a:r>
              <a:rPr lang="en-US" dirty="0" err="1" smtClean="0"/>
              <a:t>frozenset</a:t>
            </a:r>
            <a:r>
              <a:rPr lang="en-US" dirty="0" smtClean="0"/>
              <a:t>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Comparison operators &gt;=, &lt;= test whether a set is a superset or subset, respectively, of some other set. The &gt; and &lt; operators check for proper supersets/subsets.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2140" y="383601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s2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'bard'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&lt;=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False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464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Union: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| other |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Return a new set with elements from the set and all others.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Intersection: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&amp; other &amp;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Return a new set with elements common to the set and all others.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Difference: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– other – 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Return a new set with elements in the set that are not in the others.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Symmetric Difference: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^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Return a new set with elements in either the set or other but not both.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222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3500" y="2084832"/>
            <a:ext cx="77190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s1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'b'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s2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alacazam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s2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'l'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'z'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'm'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|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'b'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'l'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'z'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'm'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&amp;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'c'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^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'r'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'd'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'l'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'z'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'm'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])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0223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returns a shallow copy of the set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s.isdisjoint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(other) </a:t>
            </a:r>
            <a:r>
              <a:rPr lang="en-US" dirty="0" smtClean="0"/>
              <a:t>returns True if set </a:t>
            </a:r>
            <a:r>
              <a:rPr lang="en-US" i="1" dirty="0" smtClean="0"/>
              <a:t>s</a:t>
            </a:r>
            <a:r>
              <a:rPr lang="en-US" dirty="0" smtClean="0"/>
              <a:t> has no elements in common with set </a:t>
            </a:r>
            <a:r>
              <a:rPr lang="en-US" i="1" dirty="0" smtClean="0"/>
              <a:t>other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s.issubset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(other) </a:t>
            </a:r>
            <a:r>
              <a:rPr lang="en-US" dirty="0" smtClean="0"/>
              <a:t>returns True if set</a:t>
            </a:r>
            <a:r>
              <a:rPr lang="en-US" i="1" dirty="0" smtClean="0"/>
              <a:t> s </a:t>
            </a:r>
            <a:r>
              <a:rPr lang="en-US" dirty="0" smtClean="0"/>
              <a:t>is a subset of set </a:t>
            </a:r>
            <a:r>
              <a:rPr lang="en-US" i="1" dirty="0" smtClean="0"/>
              <a:t>other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,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dirty="0" smtClean="0"/>
              <a:t>are also supported.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4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</a:t>
            </a:r>
            <a:r>
              <a:rPr lang="en-US" dirty="0" smtClean="0"/>
              <a:t>storing elements that will not need to be changed.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performance is a concern.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want to store your data in logical immutable pairs, </a:t>
            </a:r>
            <a:r>
              <a:rPr lang="en-US" dirty="0" smtClean="0"/>
              <a:t>triples, </a:t>
            </a:r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35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empty tuple can be created with an empty set of parentheses.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Pass a sequence type object into the tuple() constructor.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Tuples can be initialized by listing comma-separated values. These do not need to be in parentheses but they can be.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One quirk: to initialize a tuple with a single value, use a trailing comma.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6480" y="455744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t1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fr-FR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fr-FR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fr-FR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r-FR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t2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"a"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"b"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"c"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"d" </a:t>
            </a:r>
            <a:br>
              <a:rPr lang="fr-FR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</a:br>
            <a:r>
              <a:rPr lang="fr-FR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r-FR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t3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fr-FR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fr-FR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r-FR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t4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fr-FR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red</a:t>
            </a:r>
            <a:r>
              <a:rPr lang="fr-FR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fr-F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3498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 are very similar to lists and support a lot of the same operations.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Accessing elements: use bracket notation 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t1[2]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and slicing.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(t1) </a:t>
            </a:r>
            <a:r>
              <a:rPr lang="en-US" dirty="0" smtClean="0"/>
              <a:t>to obtain the length of a tuple.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universal immutable sequence type operations are all supported by tuples.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+, 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in, not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min(t), max(t), </a:t>
            </a:r>
            <a:r>
              <a:rPr lang="en-US" dirty="0" err="1" smtClean="0"/>
              <a:t>t.index</a:t>
            </a:r>
            <a:r>
              <a:rPr lang="en-US" dirty="0" smtClean="0"/>
              <a:t>(x), </a:t>
            </a:r>
            <a:r>
              <a:rPr lang="en-US" dirty="0" err="1" smtClean="0"/>
              <a:t>t.count</a:t>
            </a:r>
            <a:r>
              <a:rPr lang="en-US" dirty="0" smtClean="0"/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59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Packing/unpacking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 packing is used to “pack” a collection of items into a tuple. We can unpack a tuple using Python’s multiple assignment feature.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6064" y="3171736"/>
            <a:ext cx="7696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"Susan"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"CS"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tuple packing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major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tuple unpacking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'Susan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age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19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major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'CS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0213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When </a:t>
            </a:r>
            <a:r>
              <a:rPr lang="en-US" dirty="0"/>
              <a:t>you need </a:t>
            </a:r>
            <a:r>
              <a:rPr lang="en-US" dirty="0" smtClean="0"/>
              <a:t>to create associations in the form of </a:t>
            </a:r>
            <a:r>
              <a:rPr lang="en-US" dirty="0" err="1" smtClean="0"/>
              <a:t>key:value</a:t>
            </a:r>
            <a:r>
              <a:rPr lang="en-US" dirty="0" smtClean="0"/>
              <a:t> pairs.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 need fast lookup for your data, based on a custom </a:t>
            </a:r>
            <a:r>
              <a:rPr lang="en-US" dirty="0" smtClean="0"/>
              <a:t>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you need to modify or add to your </a:t>
            </a:r>
            <a:r>
              <a:rPr lang="en-US" dirty="0" err="1" smtClean="0"/>
              <a:t>key:value</a:t>
            </a:r>
            <a:r>
              <a:rPr lang="en-US" dirty="0" smtClean="0"/>
              <a:t> pairs.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16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an empty dictionary with empty curly braces or the </a:t>
            </a:r>
            <a:r>
              <a:rPr lang="en-US" dirty="0" err="1" smtClean="0"/>
              <a:t>dict</a:t>
            </a:r>
            <a:r>
              <a:rPr lang="en-US" dirty="0" smtClean="0"/>
              <a:t>() constructor.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can initialize a dictionary by specifying each </a:t>
            </a:r>
            <a:r>
              <a:rPr lang="en-US" dirty="0" err="1" smtClean="0"/>
              <a:t>key:value</a:t>
            </a:r>
            <a:r>
              <a:rPr lang="en-US" dirty="0" smtClean="0"/>
              <a:t> pair within the curly braces.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Note that keys must be</a:t>
            </a:r>
            <a:r>
              <a:rPr lang="en-US" i="1" dirty="0" smtClean="0"/>
              <a:t> </a:t>
            </a:r>
            <a:r>
              <a:rPr lang="en-US" i="1" dirty="0" err="1" smtClean="0"/>
              <a:t>hashable</a:t>
            </a:r>
            <a:r>
              <a:rPr lang="en-US" i="1" dirty="0" smtClean="0"/>
              <a:t> </a:t>
            </a:r>
            <a:r>
              <a:rPr lang="en-US" dirty="0" smtClean="0"/>
              <a:t>objects.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050" y="4137928"/>
            <a:ext cx="101879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d2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both empty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/>
            </a:r>
            <a:b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d3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"Name"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"Susan"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"Age"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"Major"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"CS"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d4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"Susan"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Major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"CS"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d5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zip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'Name'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'Major'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"Susan"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"CS"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d6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'Name'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"Susan"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'Major'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"CS"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)])</a:t>
            </a:r>
            <a:endParaRPr lang="en-US" sz="2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128" y="6240914"/>
            <a:ext cx="909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zip takes two equal-length collections and merges their corresponding elements into tuples.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5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137681" cy="4023360"/>
          </a:xfrm>
        </p:spPr>
        <p:txBody>
          <a:bodyPr/>
          <a:lstStyle/>
          <a:p>
            <a:r>
              <a:rPr lang="en-US" b="1" dirty="0" smtClean="0"/>
              <a:t>Filter</a:t>
            </a:r>
            <a:endParaRPr lang="en-US" b="1" dirty="0"/>
          </a:p>
          <a:p>
            <a:r>
              <a:rPr lang="en-US" dirty="0" smtClean="0"/>
              <a:t>• filter(</a:t>
            </a:r>
            <a:r>
              <a:rPr lang="en-US" i="1" dirty="0" smtClean="0"/>
              <a:t>function</a:t>
            </a:r>
            <a:r>
              <a:rPr lang="en-US" dirty="0"/>
              <a:t>, </a:t>
            </a:r>
            <a:r>
              <a:rPr lang="en-US" i="1" dirty="0"/>
              <a:t>sequence</a:t>
            </a:r>
            <a:r>
              <a:rPr lang="en-US" dirty="0"/>
              <a:t>) filters items from sequence for which function(</a:t>
            </a:r>
            <a:r>
              <a:rPr lang="en-US" i="1" dirty="0"/>
              <a:t>item</a:t>
            </a:r>
            <a:r>
              <a:rPr lang="en-US" dirty="0"/>
              <a:t>) is true. </a:t>
            </a:r>
          </a:p>
          <a:p>
            <a:r>
              <a:rPr lang="en-US" dirty="0" smtClean="0"/>
              <a:t>• Returns </a:t>
            </a:r>
            <a:r>
              <a:rPr lang="en-US" dirty="0"/>
              <a:t>a string or tuple if sequence is one of those types, otherwise result is a list.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61809" y="19524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even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filter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even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79128" y="4299759"/>
            <a:ext cx="5527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08123" y="4498849"/>
            <a:ext cx="6771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[0, 2, 4, 6, 8, 10, 12, 14, 16, 18, 20, 22, 24, 26, </a:t>
            </a:r>
            <a:r>
              <a:rPr lang="en-US" sz="2000" dirty="0" smtClean="0">
                <a:latin typeface="Arial" panose="020B0604020202020204" pitchFamily="34" charset="0"/>
              </a:rPr>
              <a:t>28]</a:t>
            </a:r>
            <a:endParaRPr lang="en-US" sz="20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23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a dictionary, simply index the dictionary by the key to obtain the value. An exception will be raised if the key is not in the dictionary.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7830" y="3271034"/>
            <a:ext cx="81762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Name'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"Susan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Major'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"CS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19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'Name'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'Susan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6286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access a </a:t>
            </a:r>
            <a:r>
              <a:rPr lang="en-US" dirty="0" err="1" smtClean="0"/>
              <a:t>key:value</a:t>
            </a:r>
            <a:r>
              <a:rPr lang="en-US" dirty="0" smtClean="0"/>
              <a:t> pair to modify it or add a new pair. The del keyword can be used to delete a single </a:t>
            </a:r>
            <a:r>
              <a:rPr lang="en-US" dirty="0" err="1" smtClean="0"/>
              <a:t>key:value</a:t>
            </a:r>
            <a:r>
              <a:rPr lang="en-US" dirty="0" smtClean="0"/>
              <a:t> pair or the whole dictionary. The clear() method will clear the contents of the dictionary.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0800" y="3257242"/>
            <a:ext cx="10617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Name'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"Susan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Major'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"CS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21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"Junior"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'Age': 21, 'Name': 'Susan', 'Major': 'CS', 'Year': 'Junior'}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del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'Major'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'Age': 21, 'Name': 'Susan', 'Year': 'Junior'}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clear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{}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4435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dictionary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300" y="2163064"/>
            <a:ext cx="8394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Name'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"Susan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Major'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"CS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has_key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True if key exists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has_key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False otherwise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False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Return a list of keys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'Age', 'Name', 'Major']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Return a list of 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key:value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pairs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'Age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', 19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), ('Name', 'Susan'), ('Major', 'CS')]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values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Returns a list of values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19, 'Susan', 'CS']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00" y="5829300"/>
            <a:ext cx="691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,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dirty="0" smtClean="0"/>
              <a:t>,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are also supported.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04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Dictionaries do not remember the order in which keys were inserted. An ordered dictionary implementation is available in the collections module. The methods of a regular dictionary are all supported by the OrderedDict class.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additional method supported by OrderedDict is the following: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4161274"/>
            <a:ext cx="1008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OrderedDict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popitem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last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# pops items in LIFO order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6766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dictionary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014" y="2084832"/>
            <a:ext cx="1135608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regular unsorted dictionary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'banana'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'apple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'pear'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'orange'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dictionary sorted by key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OrderedDict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sorted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OrderedDict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([('apple', 4), ('banana', 3), ('orange', 2), ('pear', 1)])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dictionary sorted by value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OrderedDict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sorted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OrderedDict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([('pear', 1), ('orange', 2), ('banana', 3), ('apple', 4)])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dictionary sorted by length of the key string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OrderedDict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sorted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OrderedDict([('pear', 1), ('apple', 4), ('orange', 2), ('banana', 3)])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683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77908" cy="4023360"/>
          </a:xfrm>
        </p:spPr>
        <p:txBody>
          <a:bodyPr/>
          <a:lstStyle/>
          <a:p>
            <a:r>
              <a:rPr lang="en-US" b="1" dirty="0" smtClean="0"/>
              <a:t>Map</a:t>
            </a:r>
            <a:endParaRPr lang="en-US" b="1" dirty="0"/>
          </a:p>
          <a:p>
            <a:r>
              <a:rPr lang="en-US" dirty="0" smtClean="0"/>
              <a:t>• map(</a:t>
            </a:r>
            <a:r>
              <a:rPr lang="en-US" i="1" dirty="0" smtClean="0"/>
              <a:t>function</a:t>
            </a:r>
            <a:r>
              <a:rPr lang="en-US" i="1" dirty="0"/>
              <a:t>, sequence</a:t>
            </a:r>
            <a:r>
              <a:rPr lang="en-US" dirty="0"/>
              <a:t>) applies function to each item in sequence and returns the results as a list.</a:t>
            </a:r>
          </a:p>
          <a:p>
            <a:r>
              <a:rPr lang="en-US" dirty="0" smtClean="0"/>
              <a:t>• Multiple </a:t>
            </a:r>
            <a:r>
              <a:rPr lang="en-US" dirty="0"/>
              <a:t>arguments can be provided if the function supports it.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10745" y="2534335"/>
            <a:ext cx="5566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square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map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square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65718" y="3990109"/>
            <a:ext cx="5631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10744" y="4217662"/>
            <a:ext cx="5119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[</a:t>
            </a:r>
            <a:r>
              <a:rPr lang="en-US" sz="2000" dirty="0" smtClean="0">
                <a:latin typeface="Arial" panose="020B0604020202020204" pitchFamily="34" charset="0"/>
              </a:rPr>
              <a:t>0, </a:t>
            </a:r>
            <a:r>
              <a:rPr lang="en-US" sz="2000" dirty="0">
                <a:latin typeface="Arial" panose="020B0604020202020204" pitchFamily="34" charset="0"/>
              </a:rPr>
              <a:t>1, 4, 9, 16, 25, 36, 49, 64, 81, 100]</a:t>
            </a:r>
            <a:endParaRPr lang="en-US" sz="20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63507" cy="4023360"/>
          </a:xfrm>
        </p:spPr>
        <p:txBody>
          <a:bodyPr/>
          <a:lstStyle/>
          <a:p>
            <a:r>
              <a:rPr lang="en-US" b="1" dirty="0" smtClean="0"/>
              <a:t>Map</a:t>
            </a:r>
            <a:endParaRPr lang="en-US" b="1" dirty="0"/>
          </a:p>
          <a:p>
            <a:r>
              <a:rPr lang="en-US" dirty="0" smtClean="0"/>
              <a:t>• map(</a:t>
            </a:r>
            <a:r>
              <a:rPr lang="en-US" i="1" dirty="0" smtClean="0"/>
              <a:t>function</a:t>
            </a:r>
            <a:r>
              <a:rPr lang="en-US" i="1" dirty="0"/>
              <a:t>, sequence</a:t>
            </a:r>
            <a:r>
              <a:rPr lang="en-US" dirty="0"/>
              <a:t>) applies function to each item in sequence and returns the results as a list.</a:t>
            </a:r>
          </a:p>
          <a:p>
            <a:r>
              <a:rPr lang="en-US" dirty="0" smtClean="0"/>
              <a:t>• Multiple </a:t>
            </a:r>
            <a:r>
              <a:rPr lang="en-US" dirty="0"/>
              <a:t>arguments can be provided if the function supports it. 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283775" y="3906981"/>
            <a:ext cx="6613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83775" y="4144341"/>
            <a:ext cx="5119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</a:rPr>
              <a:t>[</a:t>
            </a:r>
            <a:r>
              <a:rPr lang="en-US" sz="2000" dirty="0">
                <a:latin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</a:rPr>
              <a:t>1, </a:t>
            </a:r>
            <a:r>
              <a:rPr lang="en-US" sz="2000" dirty="0" smtClean="0">
                <a:latin typeface="Arial" panose="020B0604020202020204" pitchFamily="34" charset="0"/>
              </a:rPr>
              <a:t>4, 27, 256]</a:t>
            </a:r>
            <a:endParaRPr lang="en-US" sz="200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3775" y="2312384"/>
            <a:ext cx="71731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Courier New" panose="02070309020205020404" pitchFamily="49" charset="0"/>
              </a:rPr>
              <a:t>expo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map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expo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245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15562" cy="4023360"/>
          </a:xfrm>
        </p:spPr>
        <p:txBody>
          <a:bodyPr/>
          <a:lstStyle/>
          <a:p>
            <a:r>
              <a:rPr lang="en-US" b="1" dirty="0" smtClean="0"/>
              <a:t>Reduce</a:t>
            </a:r>
            <a:endParaRPr lang="en-US" b="1" dirty="0"/>
          </a:p>
          <a:p>
            <a:r>
              <a:rPr lang="en-US" dirty="0" smtClean="0"/>
              <a:t>• reduce(</a:t>
            </a:r>
            <a:r>
              <a:rPr lang="en-US" i="1" dirty="0" smtClean="0"/>
              <a:t>function</a:t>
            </a:r>
            <a:r>
              <a:rPr lang="en-US" i="1" dirty="0"/>
              <a:t>, sequence</a:t>
            </a:r>
            <a:r>
              <a:rPr lang="en-US" dirty="0"/>
              <a:t>) returns a single value computed as the result of performing </a:t>
            </a:r>
            <a:r>
              <a:rPr lang="en-US" i="1" dirty="0"/>
              <a:t>function</a:t>
            </a:r>
            <a:r>
              <a:rPr lang="en-US" dirty="0"/>
              <a:t> on </a:t>
            </a:r>
            <a:r>
              <a:rPr lang="en-US" dirty="0" smtClean="0"/>
              <a:t>the first </a:t>
            </a:r>
            <a:r>
              <a:rPr lang="en-US" dirty="0"/>
              <a:t>two items, then on the result with the next item, etc. </a:t>
            </a:r>
          </a:p>
          <a:p>
            <a:r>
              <a:rPr lang="en-US" dirty="0" smtClean="0"/>
              <a:t>• There’s </a:t>
            </a:r>
            <a:r>
              <a:rPr lang="en-US" dirty="0"/>
              <a:t>an optional third argument which is the starting value.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8628" y="260811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fact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reduce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fact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endParaRPr lang="en-US" sz="2000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61809" y="4145973"/>
            <a:ext cx="5642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268628" y="4325553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5131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combine lambda abstractions with functional programming tools. This is especially useful when our function is small – we can avoid the overhead of creating a function definition for it by essentially defining it in-line.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2654" y="3589794"/>
            <a:ext cx="7571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fr-FR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fr-FR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fr-FR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11</a:t>
            </a:r>
            <a:r>
              <a:rPr lang="fr-FR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br>
              <a:rPr lang="fr-FR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fr-FR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9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16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25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36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49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64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81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100</a:t>
            </a:r>
            <a:r>
              <a:rPr lang="fr-FR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endParaRPr lang="fr-FR" sz="2000" b="1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457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Lists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Slicing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Stacks and Queues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Tuples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Sets and </a:t>
            </a:r>
            <a:r>
              <a:rPr lang="en-US" dirty="0" err="1" smtClean="0"/>
              <a:t>Frozensets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Dictionaries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How to choose a data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Collections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Deques</a:t>
            </a:r>
            <a:r>
              <a:rPr lang="en-US" dirty="0" smtClean="0"/>
              <a:t> and </a:t>
            </a:r>
            <a:r>
              <a:rPr lang="en-US" dirty="0" err="1" smtClean="0"/>
              <a:t>OrderedDicts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322</TotalTime>
  <Words>2445</Words>
  <Application>Microsoft Office PowerPoint</Application>
  <PresentationFormat>Widescreen</PresentationFormat>
  <Paragraphs>252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Courier New</vt:lpstr>
      <vt:lpstr>Tw Cen MT</vt:lpstr>
      <vt:lpstr>Tw Cen MT Condensed</vt:lpstr>
      <vt:lpstr>Wingdings 3</vt:lpstr>
      <vt:lpstr>Integral</vt:lpstr>
      <vt:lpstr>Lecture 3</vt:lpstr>
      <vt:lpstr>Functional Programming tools</vt:lpstr>
      <vt:lpstr>Lambda functions</vt:lpstr>
      <vt:lpstr>Functional programming tools</vt:lpstr>
      <vt:lpstr>Functional programming tools</vt:lpstr>
      <vt:lpstr>Functional programming tools</vt:lpstr>
      <vt:lpstr>Functional programming tools</vt:lpstr>
      <vt:lpstr>Functional programming tools</vt:lpstr>
      <vt:lpstr>More Data Structures</vt:lpstr>
      <vt:lpstr>When to use Lists</vt:lpstr>
      <vt:lpstr>Creating lists</vt:lpstr>
      <vt:lpstr>Creating lists</vt:lpstr>
      <vt:lpstr>Creating lists</vt:lpstr>
      <vt:lpstr>Accessing list elements</vt:lpstr>
      <vt:lpstr>Slicing and sliding</vt:lpstr>
      <vt:lpstr>Slicing and sliding</vt:lpstr>
      <vt:lpstr>Inserting/removing elements</vt:lpstr>
      <vt:lpstr>Inserting/removing elements</vt:lpstr>
      <vt:lpstr>Lists as stacks</vt:lpstr>
      <vt:lpstr>Lists as queues </vt:lpstr>
      <vt:lpstr>Other operations</vt:lpstr>
      <vt:lpstr>Custom sorting</vt:lpstr>
      <vt:lpstr>Custom sorting</vt:lpstr>
      <vt:lpstr>When to use sets</vt:lpstr>
      <vt:lpstr>Creating sets</vt:lpstr>
      <vt:lpstr>Hashable items</vt:lpstr>
      <vt:lpstr>Mutable operations</vt:lpstr>
      <vt:lpstr>Mutable operations continued</vt:lpstr>
      <vt:lpstr>Mutable operations continued</vt:lpstr>
      <vt:lpstr>Set operations</vt:lpstr>
      <vt:lpstr>Set operations</vt:lpstr>
      <vt:lpstr>Set operations</vt:lpstr>
      <vt:lpstr>Other operations</vt:lpstr>
      <vt:lpstr>When to use tuples</vt:lpstr>
      <vt:lpstr>Constructing tuples</vt:lpstr>
      <vt:lpstr>Tuple operations</vt:lpstr>
      <vt:lpstr>Packing/unpacking</vt:lpstr>
      <vt:lpstr>When to use dictionaries</vt:lpstr>
      <vt:lpstr>Constructing a dictionary</vt:lpstr>
      <vt:lpstr>Accessing the dictionary</vt:lpstr>
      <vt:lpstr>Updating a dictionary</vt:lpstr>
      <vt:lpstr>Built-in dictionary methods</vt:lpstr>
      <vt:lpstr>Ordered dictionary</vt:lpstr>
      <vt:lpstr>Ordered dictionary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Atiya, Yasser</dc:creator>
  <cp:lastModifiedBy>Caitlin Carnahan</cp:lastModifiedBy>
  <cp:revision>114</cp:revision>
  <dcterms:created xsi:type="dcterms:W3CDTF">2015-05-19T01:54:22Z</dcterms:created>
  <dcterms:modified xsi:type="dcterms:W3CDTF">2015-05-22T15:30:59Z</dcterms:modified>
</cp:coreProperties>
</file>