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0" r:id="rId6"/>
    <p:sldId id="261" r:id="rId7"/>
    <p:sldId id="263" r:id="rId8"/>
    <p:sldId id="278" r:id="rId9"/>
    <p:sldId id="279"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116" d="100"/>
          <a:sy n="116" d="100"/>
        </p:scale>
        <p:origin x="1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5/22/2015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2.7/library/exceptions.html#bltin-excep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4</a:t>
            </a:r>
            <a:endParaRPr lang="en-US" dirty="0"/>
          </a:p>
        </p:txBody>
      </p:sp>
      <p:sp>
        <p:nvSpPr>
          <p:cNvPr id="3" name="Subtitle 2"/>
          <p:cNvSpPr>
            <a:spLocks noGrp="1"/>
          </p:cNvSpPr>
          <p:nvPr>
            <p:ph type="subTitle" idx="1"/>
          </p:nvPr>
        </p:nvSpPr>
        <p:spPr/>
        <p:txBody>
          <a:bodyPr/>
          <a:lstStyle/>
          <a:p>
            <a:r>
              <a:rPr lang="en-US" dirty="0" smtClean="0"/>
              <a:t>Python Basics Part 3</a:t>
            </a:r>
            <a:endParaRPr lang="en-US" dirty="0"/>
          </a:p>
        </p:txBody>
      </p:sp>
    </p:spTree>
    <p:extLst>
      <p:ext uri="{BB962C8B-B14F-4D97-AF65-F5344CB8AC3E}">
        <p14:creationId xmlns:p14="http://schemas.microsoft.com/office/powerpoint/2010/main" val="148158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Output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t>
            </a:r>
            <a:r>
              <a:rPr lang="en-US" dirty="0" err="1" smtClean="0"/>
              <a:t>f.write</a:t>
            </a:r>
            <a:r>
              <a:rPr lang="en-US" dirty="0" smtClean="0"/>
              <a:t>(</a:t>
            </a:r>
            <a:r>
              <a:rPr lang="en-US" i="1" dirty="0" err="1" smtClean="0"/>
              <a:t>str</a:t>
            </a:r>
            <a:r>
              <a:rPr lang="en-US" dirty="0" smtClean="0"/>
              <a:t>)</a:t>
            </a:r>
          </a:p>
          <a:p>
            <a:pPr lvl="1">
              <a:buFont typeface="Arial" panose="020B0604020202020204" pitchFamily="34" charset="0"/>
              <a:buChar char="•"/>
            </a:pPr>
            <a:r>
              <a:rPr lang="en-US" dirty="0"/>
              <a:t> </a:t>
            </a:r>
            <a:r>
              <a:rPr lang="en-US" dirty="0" smtClean="0"/>
              <a:t>Writes the string argument </a:t>
            </a:r>
            <a:r>
              <a:rPr lang="en-US" i="1" dirty="0" err="1" smtClean="0"/>
              <a:t>str</a:t>
            </a:r>
            <a:r>
              <a:rPr lang="en-US" dirty="0" smtClean="0"/>
              <a:t> to the file object and returns None. </a:t>
            </a:r>
          </a:p>
          <a:p>
            <a:pPr lvl="1">
              <a:buFont typeface="Arial" panose="020B0604020202020204" pitchFamily="34" charset="0"/>
              <a:buChar char="•"/>
            </a:pPr>
            <a:r>
              <a:rPr lang="en-US" dirty="0"/>
              <a:t> </a:t>
            </a:r>
            <a:r>
              <a:rPr lang="en-US" dirty="0" smtClean="0"/>
              <a:t>Make sure to pass strings, using the </a:t>
            </a:r>
            <a:r>
              <a:rPr lang="en-US" dirty="0" err="1" smtClean="0"/>
              <a:t>str</a:t>
            </a:r>
            <a:r>
              <a:rPr lang="en-US" dirty="0" smtClean="0"/>
              <a:t>() constructor if necessary.</a:t>
            </a:r>
          </a:p>
          <a:p>
            <a:pPr>
              <a:buFont typeface="Arial" panose="020B0604020202020204" pitchFamily="34" charset="0"/>
              <a:buChar char="•"/>
            </a:pPr>
            <a:endParaRPr lang="en-US" dirty="0"/>
          </a:p>
          <a:p>
            <a:pPr marL="0" indent="0">
              <a:buNone/>
            </a:pPr>
            <a:endParaRPr lang="en-US" dirty="0" smtClean="0"/>
          </a:p>
          <a:p>
            <a:pPr>
              <a:buFont typeface="Arial" panose="020B0604020202020204" pitchFamily="34" charset="0"/>
              <a:buChar char="•"/>
            </a:pPr>
            <a:r>
              <a:rPr lang="en-US" dirty="0"/>
              <a:t> </a:t>
            </a:r>
            <a:r>
              <a:rPr lang="en-US" dirty="0" smtClean="0"/>
              <a:t>print &gt;&gt; f</a:t>
            </a:r>
          </a:p>
          <a:p>
            <a:pPr lvl="1">
              <a:buFont typeface="Arial" panose="020B0604020202020204" pitchFamily="34" charset="0"/>
              <a:buChar char="•"/>
            </a:pPr>
            <a:r>
              <a:rPr lang="en-US" dirty="0"/>
              <a:t> </a:t>
            </a:r>
            <a:r>
              <a:rPr lang="en-US" dirty="0" smtClean="0"/>
              <a:t>Print to objects that implement write() (i.e. file objects).</a:t>
            </a:r>
            <a:endParaRPr lang="en-US" dirty="0"/>
          </a:p>
        </p:txBody>
      </p:sp>
      <p:sp>
        <p:nvSpPr>
          <p:cNvPr id="6" name="Rectangle 5"/>
          <p:cNvSpPr/>
          <p:nvPr/>
        </p:nvSpPr>
        <p:spPr>
          <a:xfrm>
            <a:off x="1563418" y="3448490"/>
            <a:ext cx="9598852" cy="70788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Heres</a:t>
            </a:r>
            <a:r>
              <a:rPr lang="en-US" sz="2000" dirty="0">
                <a:solidFill>
                  <a:srgbClr val="66FF00"/>
                </a:solidFill>
                <a:latin typeface="Courier New" panose="02070309020205020404" pitchFamily="49" charset="0"/>
              </a:rPr>
              <a:t> a string that ends with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2015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563418" y="5124105"/>
            <a:ext cx="6096000" cy="1323439"/>
          </a:xfrm>
          <a:prstGeom prst="rect">
            <a:avLst/>
          </a:prstGeom>
        </p:spPr>
        <p:txBody>
          <a:bodyPr>
            <a:spAutoFit/>
          </a:bodyPr>
          <a:lstStyle/>
          <a:p>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filename.txt"</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"w</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range</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1</a:t>
            </a:r>
            <a:r>
              <a:rPr lang="en-US" sz="2000" b="1" dirty="0" smtClean="0">
                <a:solidFill>
                  <a:srgbClr val="FFCC00"/>
                </a:solidFill>
                <a:latin typeface="Courier New" panose="02070309020205020404" pitchFamily="49" charset="0"/>
              </a:rPr>
              <a:t>, </a:t>
            </a:r>
            <a:r>
              <a:rPr lang="en-US" sz="2000" dirty="0" smtClean="0">
                <a:solidFill>
                  <a:srgbClr val="99CC99"/>
                </a:solidFill>
                <a:latin typeface="Courier New" panose="02070309020205020404" pitchFamily="49" charset="0"/>
              </a:rPr>
              <a:t>10 </a:t>
            </a:r>
            <a:r>
              <a:rPr lang="en-US" sz="2000" b="1" dirty="0" smtClean="0">
                <a:solidFill>
                  <a:srgbClr val="FFCC00"/>
                </a:solidFill>
                <a:latin typeface="Courier New" panose="02070309020205020404" pitchFamily="49" charset="0"/>
              </a:rPr>
              <a:t>+ </a:t>
            </a:r>
            <a:r>
              <a:rPr lang="en-US" sz="2000" dirty="0" smtClean="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&gt;&gt;</a:t>
            </a:r>
            <a:r>
              <a:rPr lang="en-US" sz="2000" dirty="0">
                <a:solidFill>
                  <a:srgbClr val="FFFFFF"/>
                </a:solidFill>
                <a:latin typeface="Courier New" panose="02070309020205020404" pitchFamily="49" charset="0"/>
              </a:rPr>
              <a:t>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84728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files</a:t>
            </a:r>
            <a:endParaRPr lang="en-US" dirty="0"/>
          </a:p>
        </p:txBody>
      </p:sp>
      <p:sp>
        <p:nvSpPr>
          <p:cNvPr id="3" name="Content Placeholder 2"/>
          <p:cNvSpPr>
            <a:spLocks noGrp="1"/>
          </p:cNvSpPr>
          <p:nvPr>
            <p:ph idx="1"/>
          </p:nvPr>
        </p:nvSpPr>
        <p:spPr/>
        <p:txBody>
          <a:bodyPr/>
          <a:lstStyle/>
          <a:p>
            <a:r>
              <a:rPr lang="en-US" dirty="0" smtClean="0"/>
              <a:t>File objects have additional built-in methods. Say I have the file object f:</a:t>
            </a:r>
          </a:p>
          <a:p>
            <a:pPr>
              <a:buFont typeface="Arial" panose="020B0604020202020204" pitchFamily="34" charset="0"/>
              <a:buChar char="•"/>
            </a:pPr>
            <a:r>
              <a:rPr lang="en-US" dirty="0"/>
              <a:t> </a:t>
            </a:r>
            <a:r>
              <a:rPr lang="en-US" dirty="0" err="1" smtClean="0"/>
              <a:t>f.tell</a:t>
            </a:r>
            <a:r>
              <a:rPr lang="en-US" dirty="0" smtClean="0"/>
              <a:t>() gives current position in the file. </a:t>
            </a:r>
          </a:p>
          <a:p>
            <a:pPr>
              <a:buFont typeface="Arial" panose="020B0604020202020204" pitchFamily="34" charset="0"/>
              <a:buChar char="•"/>
            </a:pPr>
            <a:r>
              <a:rPr lang="en-US" dirty="0"/>
              <a:t> </a:t>
            </a:r>
            <a:r>
              <a:rPr lang="en-US" dirty="0" err="1" smtClean="0"/>
              <a:t>f.seek</a:t>
            </a:r>
            <a:r>
              <a:rPr lang="en-US" dirty="0" smtClean="0"/>
              <a:t>(</a:t>
            </a:r>
            <a:r>
              <a:rPr lang="en-US" i="1" dirty="0" smtClean="0"/>
              <a:t>offset</a:t>
            </a:r>
            <a:r>
              <a:rPr lang="en-US" dirty="0" smtClean="0"/>
              <a:t>[, </a:t>
            </a:r>
            <a:r>
              <a:rPr lang="en-US" i="1" dirty="0" smtClean="0"/>
              <a:t>from</a:t>
            </a:r>
            <a:r>
              <a:rPr lang="en-US" dirty="0" smtClean="0"/>
              <a:t>]) offsets the position by </a:t>
            </a:r>
            <a:r>
              <a:rPr lang="en-US" i="1" dirty="0" smtClean="0"/>
              <a:t>offset</a:t>
            </a:r>
            <a:r>
              <a:rPr lang="en-US" dirty="0" smtClean="0"/>
              <a:t> bytes from </a:t>
            </a:r>
            <a:r>
              <a:rPr lang="en-US" i="1" dirty="0" err="1" smtClean="0"/>
              <a:t>from</a:t>
            </a:r>
            <a:r>
              <a:rPr lang="en-US" dirty="0" smtClean="0"/>
              <a:t> position.</a:t>
            </a:r>
          </a:p>
          <a:p>
            <a:pPr>
              <a:buFont typeface="Arial" panose="020B0604020202020204" pitchFamily="34" charset="0"/>
              <a:buChar char="•"/>
            </a:pPr>
            <a:r>
              <a:rPr lang="en-US" dirty="0"/>
              <a:t> </a:t>
            </a:r>
            <a:r>
              <a:rPr lang="en-US" dirty="0" err="1" smtClean="0"/>
              <a:t>f.flush</a:t>
            </a:r>
            <a:r>
              <a:rPr lang="en-US" dirty="0" smtClean="0"/>
              <a:t>() flushes the internal buffer. </a:t>
            </a:r>
          </a:p>
          <a:p>
            <a:pPr>
              <a:buFont typeface="Arial" panose="020B0604020202020204" pitchFamily="34" charset="0"/>
              <a:buChar char="•"/>
            </a:pPr>
            <a:endParaRPr lang="en-US" dirty="0"/>
          </a:p>
          <a:p>
            <a:pPr marL="0" indent="0">
              <a:buNone/>
            </a:pPr>
            <a:r>
              <a:rPr lang="en-US" dirty="0" smtClean="0"/>
              <a:t>Python looks for files in the current directory by default. You can also either provide the absolute path of the file or use the </a:t>
            </a:r>
            <a:r>
              <a:rPr lang="en-US" dirty="0" err="1" smtClean="0"/>
              <a:t>os.chdir</a:t>
            </a:r>
            <a:r>
              <a:rPr lang="en-US" dirty="0" smtClean="0"/>
              <a:t>() function to change the current working directory.</a:t>
            </a:r>
            <a:endParaRPr lang="en-US" dirty="0"/>
          </a:p>
        </p:txBody>
      </p:sp>
    </p:spTree>
    <p:extLst>
      <p:ext uri="{BB962C8B-B14F-4D97-AF65-F5344CB8AC3E}">
        <p14:creationId xmlns:p14="http://schemas.microsoft.com/office/powerpoint/2010/main" val="68650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files and directories</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os</a:t>
            </a:r>
            <a:r>
              <a:rPr lang="en-US" dirty="0" smtClean="0"/>
              <a:t> module to perform some file-processing operations. </a:t>
            </a:r>
          </a:p>
          <a:p>
            <a:pPr>
              <a:buFont typeface="Arial" panose="020B0604020202020204" pitchFamily="34" charset="0"/>
              <a:buChar char="•"/>
            </a:pPr>
            <a:r>
              <a:rPr lang="en-US" dirty="0"/>
              <a:t> </a:t>
            </a:r>
            <a:r>
              <a:rPr lang="en-US" dirty="0" err="1" smtClean="0"/>
              <a:t>os.rename</a:t>
            </a:r>
            <a:r>
              <a:rPr lang="en-US" dirty="0" smtClean="0"/>
              <a:t>(</a:t>
            </a:r>
            <a:r>
              <a:rPr lang="en-US" i="1" dirty="0" err="1" smtClean="0"/>
              <a:t>current_name</a:t>
            </a:r>
            <a:r>
              <a:rPr lang="en-US" dirty="0" smtClean="0"/>
              <a:t>, </a:t>
            </a:r>
            <a:r>
              <a:rPr lang="en-US" i="1" dirty="0" err="1" smtClean="0"/>
              <a:t>new_name</a:t>
            </a:r>
            <a:r>
              <a:rPr lang="en-US" dirty="0" smtClean="0"/>
              <a:t>) renames the file </a:t>
            </a:r>
            <a:r>
              <a:rPr lang="en-US" i="1" dirty="0" err="1" smtClean="0"/>
              <a:t>current_name</a:t>
            </a:r>
            <a:r>
              <a:rPr lang="en-US" i="1" dirty="0" smtClean="0"/>
              <a:t> </a:t>
            </a:r>
            <a:r>
              <a:rPr lang="en-US" dirty="0" smtClean="0"/>
              <a:t>to </a:t>
            </a:r>
            <a:r>
              <a:rPr lang="en-US" i="1" dirty="0" err="1" smtClean="0"/>
              <a:t>new_name</a:t>
            </a:r>
            <a:r>
              <a:rPr lang="en-US" i="1" dirty="0" smtClean="0"/>
              <a:t>.</a:t>
            </a:r>
            <a:endParaRPr lang="en-US" dirty="0" smtClean="0"/>
          </a:p>
          <a:p>
            <a:pPr>
              <a:buFont typeface="Arial" panose="020B0604020202020204" pitchFamily="34" charset="0"/>
              <a:buChar char="•"/>
            </a:pPr>
            <a:r>
              <a:rPr lang="en-US" dirty="0"/>
              <a:t> </a:t>
            </a:r>
            <a:r>
              <a:rPr lang="en-US" dirty="0" err="1" smtClean="0"/>
              <a:t>os.remove</a:t>
            </a:r>
            <a:r>
              <a:rPr lang="en-US" dirty="0" smtClean="0"/>
              <a:t>(</a:t>
            </a:r>
            <a:r>
              <a:rPr lang="en-US" i="1" dirty="0" smtClean="0"/>
              <a:t>filename</a:t>
            </a:r>
            <a:r>
              <a:rPr lang="en-US" dirty="0" smtClean="0"/>
              <a:t>) deletes an existing file named filename.</a:t>
            </a:r>
          </a:p>
          <a:p>
            <a:pPr>
              <a:buFont typeface="Arial" panose="020B0604020202020204" pitchFamily="34" charset="0"/>
              <a:buChar char="•"/>
            </a:pPr>
            <a:r>
              <a:rPr lang="en-US" dirty="0"/>
              <a:t> </a:t>
            </a:r>
            <a:r>
              <a:rPr lang="en-US" dirty="0" err="1" smtClean="0"/>
              <a:t>os.mkdir</a:t>
            </a:r>
            <a:r>
              <a:rPr lang="en-US" dirty="0" smtClean="0"/>
              <a:t>(</a:t>
            </a:r>
            <a:r>
              <a:rPr lang="en-US" i="1" dirty="0" err="1" smtClean="0"/>
              <a:t>newdirname</a:t>
            </a:r>
            <a:r>
              <a:rPr lang="en-US" dirty="0" smtClean="0"/>
              <a:t>) creates a directory called </a:t>
            </a:r>
            <a:r>
              <a:rPr lang="en-US" i="1" dirty="0" err="1" smtClean="0"/>
              <a:t>newdirname</a:t>
            </a:r>
            <a:r>
              <a:rPr lang="en-US" i="1" dirty="0" smtClean="0"/>
              <a:t>.</a:t>
            </a:r>
          </a:p>
          <a:p>
            <a:pPr>
              <a:buFont typeface="Arial" panose="020B0604020202020204" pitchFamily="34" charset="0"/>
              <a:buChar char="•"/>
            </a:pPr>
            <a:r>
              <a:rPr lang="en-US" dirty="0"/>
              <a:t> </a:t>
            </a:r>
            <a:r>
              <a:rPr lang="en-US" dirty="0" err="1" smtClean="0"/>
              <a:t>os.chdir</a:t>
            </a:r>
            <a:r>
              <a:rPr lang="en-US" dirty="0" smtClean="0"/>
              <a:t>(</a:t>
            </a:r>
            <a:r>
              <a:rPr lang="en-US" i="1" dirty="0" err="1" smtClean="0"/>
              <a:t>newcwd</a:t>
            </a:r>
            <a:r>
              <a:rPr lang="en-US" dirty="0" smtClean="0"/>
              <a:t>) changes the </a:t>
            </a:r>
            <a:r>
              <a:rPr lang="en-US" dirty="0" err="1" smtClean="0"/>
              <a:t>cwd</a:t>
            </a:r>
            <a:r>
              <a:rPr lang="en-US" dirty="0" smtClean="0"/>
              <a:t> to </a:t>
            </a:r>
            <a:r>
              <a:rPr lang="en-US" i="1" dirty="0" err="1" smtClean="0"/>
              <a:t>newcwd</a:t>
            </a:r>
            <a:r>
              <a:rPr lang="en-US" i="1" dirty="0" smtClean="0"/>
              <a:t>.</a:t>
            </a:r>
            <a:endParaRPr lang="en-US" dirty="0" smtClean="0"/>
          </a:p>
          <a:p>
            <a:pPr>
              <a:buFont typeface="Arial" panose="020B0604020202020204" pitchFamily="34" charset="0"/>
              <a:buChar char="•"/>
            </a:pPr>
            <a:r>
              <a:rPr lang="en-US" dirty="0" smtClean="0"/>
              <a:t> </a:t>
            </a:r>
            <a:r>
              <a:rPr lang="en-US" dirty="0" err="1" smtClean="0"/>
              <a:t>os.getcwd</a:t>
            </a:r>
            <a:r>
              <a:rPr lang="en-US" dirty="0" smtClean="0"/>
              <a:t>() returns the current working directory.</a:t>
            </a:r>
          </a:p>
          <a:p>
            <a:pPr>
              <a:buFont typeface="Arial" panose="020B0604020202020204" pitchFamily="34" charset="0"/>
              <a:buChar char="•"/>
            </a:pPr>
            <a:r>
              <a:rPr lang="en-US" dirty="0"/>
              <a:t> </a:t>
            </a:r>
            <a:r>
              <a:rPr lang="en-US" dirty="0" err="1" smtClean="0"/>
              <a:t>os.rmdir</a:t>
            </a:r>
            <a:r>
              <a:rPr lang="en-US" dirty="0" smtClean="0"/>
              <a:t>(</a:t>
            </a:r>
            <a:r>
              <a:rPr lang="en-US" i="1" dirty="0" err="1" smtClean="0"/>
              <a:t>dirname</a:t>
            </a:r>
            <a:r>
              <a:rPr lang="en-US" dirty="0" smtClean="0"/>
              <a:t>) deletes the empty directory </a:t>
            </a:r>
            <a:r>
              <a:rPr lang="en-US" i="1" dirty="0" err="1" smtClean="0"/>
              <a:t>dirname</a:t>
            </a:r>
            <a:r>
              <a:rPr lang="en-US" i="1" dirty="0" smtClean="0"/>
              <a:t>.</a:t>
            </a:r>
            <a:r>
              <a:rPr lang="en-US" dirty="0" smtClean="0"/>
              <a:t> </a:t>
            </a:r>
            <a:endParaRPr lang="en-US" dirty="0"/>
          </a:p>
        </p:txBody>
      </p:sp>
    </p:spTree>
    <p:extLst>
      <p:ext uri="{BB962C8B-B14F-4D97-AF65-F5344CB8AC3E}">
        <p14:creationId xmlns:p14="http://schemas.microsoft.com/office/powerpoint/2010/main" val="250837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smtClean="0"/>
              <a:t>Errors that are encountered during the execution of a Python program are </a:t>
            </a:r>
            <a:r>
              <a:rPr lang="en-US" i="1" dirty="0" smtClean="0"/>
              <a:t>exceptions.</a:t>
            </a:r>
          </a:p>
        </p:txBody>
      </p:sp>
      <p:sp>
        <p:nvSpPr>
          <p:cNvPr id="6" name="TextBox 5"/>
          <p:cNvSpPr txBox="1"/>
          <p:nvPr/>
        </p:nvSpPr>
        <p:spPr>
          <a:xfrm>
            <a:off x="1024128" y="5811102"/>
            <a:ext cx="5997155" cy="369332"/>
          </a:xfrm>
          <a:prstGeom prst="rect">
            <a:avLst/>
          </a:prstGeom>
          <a:noFill/>
        </p:spPr>
        <p:txBody>
          <a:bodyPr wrap="none" rtlCol="0">
            <a:spAutoFit/>
          </a:bodyPr>
          <a:lstStyle/>
          <a:p>
            <a:r>
              <a:rPr lang="en-US" dirty="0" smtClean="0"/>
              <a:t>There are a number of built-in exceptions, which are listed </a:t>
            </a:r>
            <a:r>
              <a:rPr lang="en-US" dirty="0" smtClean="0">
                <a:hlinkClick r:id="rId2"/>
              </a:rPr>
              <a:t>here</a:t>
            </a:r>
            <a:r>
              <a:rPr lang="en-US" dirty="0" smtClean="0"/>
              <a:t>.</a:t>
            </a:r>
            <a:endParaRPr lang="en-US" dirty="0"/>
          </a:p>
        </p:txBody>
      </p:sp>
      <p:sp>
        <p:nvSpPr>
          <p:cNvPr id="7" name="Rectangle 6"/>
          <p:cNvSpPr/>
          <p:nvPr/>
        </p:nvSpPr>
        <p:spPr>
          <a:xfrm>
            <a:off x="2252870" y="2816260"/>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spam</a:t>
            </a:r>
          </a:p>
          <a:p>
            <a:r>
              <a:rPr lang="en-US" sz="2000" dirty="0" err="1" smtClean="0">
                <a:solidFill>
                  <a:schemeClr val="tx1">
                    <a:lumMod val="95000"/>
                  </a:schemeClr>
                </a:solidFill>
                <a:latin typeface="Courier New" panose="02070309020205020404" pitchFamily="49" charset="0"/>
              </a:rPr>
              <a:t>Traceback</a:t>
            </a:r>
            <a:r>
              <a:rPr lang="en-US" sz="2000" dirty="0" smtClean="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most recent call last</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smtClean="0">
              <a:solidFill>
                <a:schemeClr val="tx1">
                  <a:lumMod val="95000"/>
                </a:schemeClr>
              </a:solidFill>
              <a:latin typeface="Courier New" panose="02070309020205020404" pitchFamily="49" charset="0"/>
            </a:endParaRPr>
          </a:p>
          <a:p>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 File </a:t>
            </a: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line 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in ?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NameError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name 'spam' is not defined </a:t>
            </a:r>
            <a:endParaRPr lang="en-US" sz="2000" dirty="0">
              <a:solidFill>
                <a:schemeClr val="tx1">
                  <a:lumMod val="95000"/>
                </a:schemeClr>
              </a:solidFill>
              <a:effectLst/>
            </a:endParaRPr>
          </a:p>
        </p:txBody>
      </p:sp>
      <p:sp>
        <p:nvSpPr>
          <p:cNvPr id="8" name="Rectangle 7"/>
          <p:cNvSpPr/>
          <p:nvPr/>
        </p:nvSpPr>
        <p:spPr>
          <a:xfrm>
            <a:off x="2252869" y="4342365"/>
            <a:ext cx="7726017" cy="120032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err="1" smtClean="0">
                <a:solidFill>
                  <a:schemeClr val="tx1">
                    <a:lumMod val="95000"/>
                  </a:schemeClr>
                </a:solidFill>
                <a:latin typeface="Courier New" panose="02070309020205020404" pitchFamily="49" charset="0"/>
              </a:rPr>
              <a:t>Traceback</a:t>
            </a:r>
            <a:r>
              <a:rPr lang="en-US" dirty="0" smtClean="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most recent call last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smtClean="0">
              <a:solidFill>
                <a:schemeClr val="tx1">
                  <a:lumMod val="95000"/>
                </a:schemeClr>
              </a:solidFill>
              <a:latin typeface="Courier New" panose="02070309020205020404" pitchFamily="49" charset="0"/>
            </a:endParaRPr>
          </a:p>
          <a:p>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File </a:t>
            </a:r>
            <a:r>
              <a:rPr lang="en-US" dirty="0">
                <a:solidFill>
                  <a:schemeClr val="tx1">
                    <a:lumMod val="95000"/>
                  </a:schemeClr>
                </a:solidFill>
                <a:latin typeface="Courier New" panose="02070309020205020404" pitchFamily="49" charset="0"/>
              </a:rPr>
              <a:t>"&lt;</a:t>
            </a:r>
            <a:r>
              <a:rPr lang="en-US" dirty="0" err="1">
                <a:solidFill>
                  <a:schemeClr val="tx1">
                    <a:lumMod val="95000"/>
                  </a:schemeClr>
                </a:solidFill>
                <a:latin typeface="Courier New" panose="02070309020205020404" pitchFamily="49" charset="0"/>
              </a:rPr>
              <a:t>stdin</a:t>
            </a:r>
            <a:r>
              <a:rPr lang="en-US" dirty="0">
                <a:solidFill>
                  <a:schemeClr val="tx1">
                    <a:lumMod val="95000"/>
                  </a:schemeClr>
                </a:solidFill>
                <a:latin typeface="Courier New" panose="02070309020205020404" pitchFamily="49" charset="0"/>
              </a:rPr>
              <a:t>&gt;"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line 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in ? </a:t>
            </a:r>
            <a:endParaRPr lang="en-US" dirty="0" smtClean="0">
              <a:solidFill>
                <a:schemeClr val="tx1">
                  <a:lumMod val="95000"/>
                </a:schemeClr>
              </a:solidFill>
              <a:latin typeface="Courier New" panose="02070309020205020404" pitchFamily="49" charset="0"/>
            </a:endParaRPr>
          </a:p>
          <a:p>
            <a:r>
              <a:rPr lang="en-US" dirty="0" err="1" smtClean="0">
                <a:solidFill>
                  <a:schemeClr val="tx1">
                    <a:lumMod val="95000"/>
                  </a:schemeClr>
                </a:solidFill>
                <a:latin typeface="Courier New" panose="02070309020205020404" pitchFamily="49" charset="0"/>
              </a:rPr>
              <a:t>TypeError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cannot concatenate '</a:t>
            </a:r>
            <a:r>
              <a:rPr lang="en-US" dirty="0" err="1">
                <a:solidFill>
                  <a:schemeClr val="tx1">
                    <a:lumMod val="95000"/>
                  </a:schemeClr>
                </a:solidFill>
                <a:latin typeface="Courier New" panose="02070309020205020404" pitchFamily="49" charset="0"/>
              </a:rPr>
              <a:t>str</a:t>
            </a:r>
            <a:r>
              <a:rPr lang="en-US" dirty="0">
                <a:solidFill>
                  <a:schemeClr val="tx1">
                    <a:lumMod val="95000"/>
                  </a:schemeClr>
                </a:solidFill>
                <a:latin typeface="Courier New" panose="02070309020205020404" pitchFamily="49" charset="0"/>
              </a:rPr>
              <a:t>' and '</a:t>
            </a:r>
            <a:r>
              <a:rPr lang="en-US" dirty="0" err="1">
                <a:solidFill>
                  <a:schemeClr val="tx1">
                    <a:lumMod val="95000"/>
                  </a:schemeClr>
                </a:solidFill>
                <a:latin typeface="Courier New" panose="02070309020205020404" pitchFamily="49" charset="0"/>
              </a:rPr>
              <a:t>int</a:t>
            </a:r>
            <a:r>
              <a:rPr lang="en-US" dirty="0">
                <a:solidFill>
                  <a:schemeClr val="tx1">
                    <a:lumMod val="95000"/>
                  </a:schemeClr>
                </a:solidFill>
                <a:latin typeface="Courier New" panose="02070309020205020404" pitchFamily="49" charset="0"/>
              </a:rPr>
              <a:t>' objects </a:t>
            </a:r>
            <a:endParaRPr lang="en-US" dirty="0">
              <a:solidFill>
                <a:schemeClr val="tx1">
                  <a:lumMod val="95000"/>
                </a:schemeClr>
              </a:solidFill>
              <a:effectLst/>
            </a:endParaRPr>
          </a:p>
        </p:txBody>
      </p:sp>
    </p:spTree>
    <p:extLst>
      <p:ext uri="{BB962C8B-B14F-4D97-AF65-F5344CB8AC3E}">
        <p14:creationId xmlns:p14="http://schemas.microsoft.com/office/powerpoint/2010/main" val="29631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Explicitly handling exceptions allows us to control otherwise undefined behavior in our program, as well as alert users to errors. Use try/except blocks to catch and recover from exceptions.</a:t>
            </a:r>
          </a:p>
          <a:p>
            <a:pPr marL="0" indent="0">
              <a:buNone/>
            </a:pPr>
            <a:endParaRPr lang="en-US" dirty="0"/>
          </a:p>
        </p:txBody>
      </p:sp>
      <p:sp>
        <p:nvSpPr>
          <p:cNvPr id="5" name="Rectangle 4"/>
          <p:cNvSpPr/>
          <p:nvPr/>
        </p:nvSpPr>
        <p:spPr>
          <a:xfrm>
            <a:off x="1024128" y="3340429"/>
            <a:ext cx="10748772"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a:t>
            </a:r>
            <a:r>
              <a:rPr lang="en-US" sz="2000" dirty="0" smtClean="0">
                <a:solidFill>
                  <a:srgbClr val="66FF00"/>
                </a:solidFill>
                <a:latin typeface="Courier New" panose="02070309020205020404" pitchFamily="49" charset="0"/>
              </a:rPr>
              <a:t>number. </a:t>
            </a:r>
            <a:r>
              <a:rPr lang="en-US" sz="2000" dirty="0">
                <a:solidFill>
                  <a:srgbClr val="66FF00"/>
                </a:solidFill>
                <a:latin typeface="Courier New" panose="02070309020205020404" pitchFamily="49" charset="0"/>
              </a:rPr>
              <a:t>Try </a:t>
            </a:r>
            <a:r>
              <a:rPr lang="en-US" sz="2000" dirty="0" smtClean="0">
                <a:solidFill>
                  <a:srgbClr val="66FF00"/>
                </a:solidFill>
                <a:latin typeface="Courier New" panose="02070309020205020404" pitchFamily="49" charset="0"/>
              </a:rPr>
              <a:t>again."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Enter </a:t>
            </a:r>
            <a:r>
              <a:rPr lang="en-US" sz="2000" dirty="0">
                <a:solidFill>
                  <a:schemeClr val="tx1">
                    <a:lumMod val="95000"/>
                  </a:schemeClr>
                </a:solidFill>
                <a:latin typeface="Courier New" panose="02070309020205020404" pitchFamily="49" charset="0"/>
              </a:rPr>
              <a:t>a number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“two”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Ooops</a:t>
            </a:r>
            <a:r>
              <a:rPr lang="en-US" sz="2000" dirty="0" smtClean="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That was not a valid </a:t>
            </a:r>
            <a:r>
              <a:rPr lang="en-US" sz="2000" dirty="0" smtClean="0">
                <a:solidFill>
                  <a:schemeClr val="tx1">
                    <a:lumMod val="95000"/>
                  </a:schemeClr>
                </a:solidFill>
                <a:latin typeface="Courier New" panose="02070309020205020404" pitchFamily="49" charset="0"/>
              </a:rPr>
              <a:t>number. </a:t>
            </a:r>
            <a:r>
              <a:rPr lang="en-US" sz="2000" dirty="0">
                <a:solidFill>
                  <a:schemeClr val="tx1">
                    <a:lumMod val="95000"/>
                  </a:schemeClr>
                </a:solidFill>
                <a:latin typeface="Courier New" panose="02070309020205020404" pitchFamily="49" charset="0"/>
              </a:rPr>
              <a:t>Try </a:t>
            </a:r>
            <a:r>
              <a:rPr lang="en-US" sz="2000" dirty="0" smtClean="0">
                <a:solidFill>
                  <a:schemeClr val="tx1">
                    <a:lumMod val="95000"/>
                  </a:schemeClr>
                </a:solidFill>
                <a:latin typeface="Courier New" panose="02070309020205020404" pitchFamily="49" charset="0"/>
              </a:rPr>
              <a:t>again.</a:t>
            </a:r>
          </a:p>
          <a:p>
            <a:r>
              <a:rPr lang="en-US" sz="2000" dirty="0" smtClean="0">
                <a:solidFill>
                  <a:schemeClr val="tx1">
                    <a:lumMod val="95000"/>
                  </a:schemeClr>
                </a:solidFill>
                <a:latin typeface="Courier New" panose="02070309020205020404" pitchFamily="49" charset="0"/>
              </a:rPr>
              <a:t>Enter </a:t>
            </a:r>
            <a:r>
              <a:rPr lang="en-US" sz="2000" dirty="0">
                <a:solidFill>
                  <a:schemeClr val="tx1">
                    <a:lumMod val="95000"/>
                  </a:schemeClr>
                </a:solidFill>
                <a:latin typeface="Courier New" panose="02070309020205020404" pitchFamily="49" charset="0"/>
              </a:rPr>
              <a:t>a number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100 </a:t>
            </a:r>
            <a:endParaRPr lang="en-US" sz="2000" dirty="0">
              <a:solidFill>
                <a:schemeClr val="tx1">
                  <a:lumMod val="95000"/>
                </a:schemeClr>
              </a:solidFill>
              <a:effectLst/>
            </a:endParaRPr>
          </a:p>
        </p:txBody>
      </p:sp>
    </p:spTree>
    <p:extLst>
      <p:ext uri="{BB962C8B-B14F-4D97-AF65-F5344CB8AC3E}">
        <p14:creationId xmlns:p14="http://schemas.microsoft.com/office/powerpoint/2010/main" val="206076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First</a:t>
            </a:r>
            <a:r>
              <a:rPr lang="en-US" dirty="0"/>
              <a:t>, </a:t>
            </a:r>
            <a:r>
              <a:rPr lang="en-US" dirty="0" smtClean="0"/>
              <a:t>the try block </a:t>
            </a:r>
            <a:r>
              <a:rPr lang="en-US" dirty="0"/>
              <a:t>is executed. </a:t>
            </a:r>
            <a:r>
              <a:rPr lang="en-US" dirty="0" smtClean="0"/>
              <a:t>If </a:t>
            </a:r>
            <a:r>
              <a:rPr lang="en-US" dirty="0"/>
              <a:t>there are no errors, </a:t>
            </a:r>
            <a:r>
              <a:rPr lang="en-US" dirty="0" smtClean="0"/>
              <a:t>except </a:t>
            </a:r>
            <a:r>
              <a:rPr lang="en-US" dirty="0"/>
              <a:t>is skipped. </a:t>
            </a:r>
            <a:endParaRPr lang="en-US" dirty="0" smtClean="0"/>
          </a:p>
          <a:p>
            <a:pPr>
              <a:buFont typeface="Arial" panose="020B0604020202020204" pitchFamily="34" charset="0"/>
              <a:buChar char="•"/>
            </a:pPr>
            <a:r>
              <a:rPr lang="en-US" dirty="0"/>
              <a:t> </a:t>
            </a:r>
            <a:r>
              <a:rPr lang="en-US" dirty="0" smtClean="0"/>
              <a:t>If there are errors, </a:t>
            </a:r>
            <a:r>
              <a:rPr lang="en-US" dirty="0"/>
              <a:t>the rest of the try block is skipped</a:t>
            </a:r>
            <a:r>
              <a:rPr lang="en-US" dirty="0" smtClean="0"/>
              <a:t>.</a:t>
            </a:r>
          </a:p>
          <a:p>
            <a:pPr lvl="1">
              <a:buFont typeface="Arial" panose="020B0604020202020204" pitchFamily="34" charset="0"/>
              <a:buChar char="•"/>
            </a:pPr>
            <a:r>
              <a:rPr lang="en-US" dirty="0"/>
              <a:t> </a:t>
            </a:r>
            <a:r>
              <a:rPr lang="en-US" dirty="0" smtClean="0"/>
              <a:t>Proceeds to except block with the matching exception type.</a:t>
            </a:r>
          </a:p>
          <a:p>
            <a:pPr>
              <a:buFont typeface="Arial" panose="020B0604020202020204" pitchFamily="34" charset="0"/>
              <a:buChar char="•"/>
            </a:pPr>
            <a:r>
              <a:rPr lang="en-US" dirty="0"/>
              <a:t> </a:t>
            </a:r>
            <a:r>
              <a:rPr lang="en-US" dirty="0" smtClean="0"/>
              <a:t>Execution proceeds as normal.</a:t>
            </a:r>
            <a:endParaRPr lang="en-US" dirty="0"/>
          </a:p>
          <a:p>
            <a:endParaRPr lang="en-US" dirty="0"/>
          </a:p>
        </p:txBody>
      </p:sp>
      <p:sp>
        <p:nvSpPr>
          <p:cNvPr id="6" name="Rectangle 5"/>
          <p:cNvSpPr/>
          <p:nvPr/>
        </p:nvSpPr>
        <p:spPr>
          <a:xfrm>
            <a:off x="1024128" y="4036620"/>
            <a:ext cx="10748772"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"Enter a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except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Ooops</a:t>
            </a:r>
            <a:r>
              <a:rPr lang="en-US" dirty="0">
                <a:solidFill>
                  <a:srgbClr val="66FF00"/>
                </a:solidFill>
                <a:latin typeface="Courier New" panose="02070309020205020404" pitchFamily="49" charset="0"/>
              </a:rPr>
              <a:t> !! That was not a valid </a:t>
            </a:r>
            <a:r>
              <a:rPr lang="en-US" dirty="0" smtClean="0">
                <a:solidFill>
                  <a:srgbClr val="66FF00"/>
                </a:solidFill>
                <a:latin typeface="Courier New" panose="02070309020205020404" pitchFamily="49" charset="0"/>
              </a:rPr>
              <a:t>number. </a:t>
            </a:r>
            <a:r>
              <a:rPr lang="en-US" dirty="0">
                <a:solidFill>
                  <a:srgbClr val="66FF00"/>
                </a:solidFill>
                <a:latin typeface="Courier New" panose="02070309020205020404" pitchFamily="49" charset="0"/>
              </a:rPr>
              <a:t>Try </a:t>
            </a:r>
            <a:r>
              <a:rPr lang="en-US" dirty="0" smtClean="0">
                <a:solidFill>
                  <a:srgbClr val="66FF00"/>
                </a:solidFill>
                <a:latin typeface="Courier New" panose="02070309020205020404" pitchFamily="49" charset="0"/>
              </a:rPr>
              <a:t>again."</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smtClean="0">
                <a:solidFill>
                  <a:schemeClr val="tx1">
                    <a:lumMod val="95000"/>
                  </a:schemeClr>
                </a:solidFill>
                <a:latin typeface="Courier New" panose="02070309020205020404" pitchFamily="49" charset="0"/>
              </a:rPr>
              <a:t>Enter </a:t>
            </a:r>
            <a:r>
              <a:rPr lang="en-US" dirty="0">
                <a:solidFill>
                  <a:schemeClr val="tx1">
                    <a:lumMod val="95000"/>
                  </a:schemeClr>
                </a:solidFill>
                <a:latin typeface="Courier New" panose="02070309020205020404" pitchFamily="49" charset="0"/>
              </a:rPr>
              <a:t>a number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two” </a:t>
            </a:r>
            <a:endParaRPr lang="en-US" dirty="0" smtClean="0">
              <a:solidFill>
                <a:schemeClr val="tx1">
                  <a:lumMod val="95000"/>
                </a:schemeClr>
              </a:solidFill>
              <a:latin typeface="Courier New" panose="02070309020205020404" pitchFamily="49" charset="0"/>
            </a:endParaRPr>
          </a:p>
          <a:p>
            <a:r>
              <a:rPr lang="en-US" dirty="0" err="1" smtClean="0">
                <a:solidFill>
                  <a:schemeClr val="tx1">
                    <a:lumMod val="95000"/>
                  </a:schemeClr>
                </a:solidFill>
                <a:latin typeface="Courier New" panose="02070309020205020404" pitchFamily="49" charset="0"/>
              </a:rPr>
              <a:t>Ooops</a:t>
            </a:r>
            <a:r>
              <a:rPr lang="en-US" dirty="0" smtClean="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That was not a valid </a:t>
            </a:r>
            <a:r>
              <a:rPr lang="en-US" dirty="0" smtClean="0">
                <a:solidFill>
                  <a:schemeClr val="tx1">
                    <a:lumMod val="95000"/>
                  </a:schemeClr>
                </a:solidFill>
                <a:latin typeface="Courier New" panose="02070309020205020404" pitchFamily="49" charset="0"/>
              </a:rPr>
              <a:t>number. </a:t>
            </a:r>
            <a:r>
              <a:rPr lang="en-US" dirty="0">
                <a:solidFill>
                  <a:schemeClr val="tx1">
                    <a:lumMod val="95000"/>
                  </a:schemeClr>
                </a:solidFill>
                <a:latin typeface="Courier New" panose="02070309020205020404" pitchFamily="49" charset="0"/>
              </a:rPr>
              <a:t>Try </a:t>
            </a:r>
            <a:r>
              <a:rPr lang="en-US" dirty="0" smtClean="0">
                <a:solidFill>
                  <a:schemeClr val="tx1">
                    <a:lumMod val="95000"/>
                  </a:schemeClr>
                </a:solidFill>
                <a:latin typeface="Courier New" panose="02070309020205020404" pitchFamily="49" charset="0"/>
              </a:rPr>
              <a:t>again.</a:t>
            </a:r>
          </a:p>
          <a:p>
            <a:r>
              <a:rPr lang="en-US" dirty="0" smtClean="0">
                <a:solidFill>
                  <a:schemeClr val="tx1">
                    <a:lumMod val="95000"/>
                  </a:schemeClr>
                </a:solidFill>
                <a:latin typeface="Courier New" panose="02070309020205020404" pitchFamily="49" charset="0"/>
              </a:rPr>
              <a:t>Enter </a:t>
            </a:r>
            <a:r>
              <a:rPr lang="en-US" dirty="0">
                <a:solidFill>
                  <a:schemeClr val="tx1">
                    <a:lumMod val="95000"/>
                  </a:schemeClr>
                </a:solidFill>
                <a:latin typeface="Courier New" panose="02070309020205020404" pitchFamily="49" charset="0"/>
              </a:rPr>
              <a:t>a number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100 </a:t>
            </a:r>
            <a:endParaRPr lang="en-US" dirty="0">
              <a:solidFill>
                <a:schemeClr val="tx1">
                  <a:lumMod val="95000"/>
                </a:schemeClr>
              </a:solidFill>
              <a:effectLst/>
            </a:endParaRPr>
          </a:p>
        </p:txBody>
      </p:sp>
    </p:spTree>
    <p:extLst>
      <p:ext uri="{BB962C8B-B14F-4D97-AF65-F5344CB8AC3E}">
        <p14:creationId xmlns:p14="http://schemas.microsoft.com/office/powerpoint/2010/main" val="309704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If there is no except block that matches the exception type, then the exception is unhandled and execution stops. </a:t>
            </a:r>
            <a:endParaRPr lang="en-US" dirty="0"/>
          </a:p>
        </p:txBody>
      </p:sp>
      <p:sp>
        <p:nvSpPr>
          <p:cNvPr id="5" name="Rectangle 4"/>
          <p:cNvSpPr/>
          <p:nvPr/>
        </p:nvSpPr>
        <p:spPr>
          <a:xfrm>
            <a:off x="1024128" y="2946829"/>
            <a:ext cx="11031682"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a:t>
            </a:r>
            <a:r>
              <a:rPr lang="en-US" sz="2000" dirty="0" smtClean="0">
                <a:solidFill>
                  <a:srgbClr val="66FF00"/>
                </a:solidFill>
                <a:latin typeface="Courier New" panose="02070309020205020404" pitchFamily="49" charset="0"/>
              </a:rPr>
              <a:t>number. </a:t>
            </a:r>
            <a:r>
              <a:rPr lang="en-US" sz="2000" dirty="0">
                <a:solidFill>
                  <a:srgbClr val="66FF00"/>
                </a:solidFill>
                <a:latin typeface="Courier New" panose="02070309020205020404" pitchFamily="49" charset="0"/>
              </a:rPr>
              <a:t>Try </a:t>
            </a:r>
            <a:r>
              <a:rPr lang="en-US" sz="2000" dirty="0" smtClean="0">
                <a:solidFill>
                  <a:srgbClr val="66FF00"/>
                </a:solidFill>
                <a:latin typeface="Courier New" panose="02070309020205020404" pitchFamily="49" charset="0"/>
              </a:rPr>
              <a:t>again."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Enter </a:t>
            </a:r>
            <a:r>
              <a:rPr lang="en-US" sz="2000" dirty="0">
                <a:solidFill>
                  <a:schemeClr val="tx1">
                    <a:lumMod val="95000"/>
                  </a:schemeClr>
                </a:solidFill>
                <a:latin typeface="Courier New" panose="02070309020205020404" pitchFamily="49" charset="0"/>
              </a:rPr>
              <a:t>a number: 3/0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Traceback</a:t>
            </a:r>
            <a:r>
              <a:rPr lang="en-US" sz="2000" dirty="0" smtClean="0">
                <a:solidFill>
                  <a:schemeClr val="tx1">
                    <a:lumMod val="95000"/>
                  </a:schemeClr>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(most recent call last): </a:t>
            </a:r>
            <a:endParaRPr lang="en-US" sz="2000" dirty="0" smtClean="0">
              <a:solidFill>
                <a:schemeClr val="tx1">
                  <a:lumMod val="95000"/>
                </a:schemeClr>
              </a:solidFill>
              <a:latin typeface="Courier New" panose="02070309020205020404" pitchFamily="49" charset="0"/>
            </a:endParaRPr>
          </a:p>
          <a:p>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 File </a:t>
            </a: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 line 3, in &lt;module&gt;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File </a:t>
            </a:r>
            <a:r>
              <a:rPr lang="en-US" sz="2000" dirty="0">
                <a:solidFill>
                  <a:schemeClr val="tx1">
                    <a:lumMod val="95000"/>
                  </a:schemeClr>
                </a:solidFill>
                <a:latin typeface="Courier New" panose="02070309020205020404" pitchFamily="49" charset="0"/>
              </a:rPr>
              <a:t>"&lt;string&gt;", line 1, in &lt;module&gt;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ZeroDivisionError</a:t>
            </a:r>
            <a:r>
              <a:rPr lang="en-US" sz="2000" dirty="0">
                <a:solidFill>
                  <a:schemeClr val="tx1">
                    <a:lumMod val="95000"/>
                  </a:schemeClr>
                </a:solidFill>
                <a:latin typeface="Courier New" panose="02070309020205020404" pitchFamily="49" charset="0"/>
              </a:rPr>
              <a:t>: integer division or modulo by zero </a:t>
            </a:r>
            <a:endParaRPr lang="en-US" sz="2000" dirty="0">
              <a:solidFill>
                <a:schemeClr val="tx1">
                  <a:lumMod val="95000"/>
                </a:schemeClr>
              </a:solidFill>
              <a:effectLst/>
            </a:endParaRPr>
          </a:p>
        </p:txBody>
      </p:sp>
    </p:spTree>
    <p:extLst>
      <p:ext uri="{BB962C8B-B14F-4D97-AF65-F5344CB8AC3E}">
        <p14:creationId xmlns:p14="http://schemas.microsoft.com/office/powerpoint/2010/main" val="283396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The try/except clause options are as follows: </a:t>
            </a:r>
            <a:endParaRPr lang="en-US" dirty="0"/>
          </a:p>
        </p:txBody>
      </p:sp>
      <p:sp>
        <p:nvSpPr>
          <p:cNvPr id="4" name="Rectangle 3"/>
          <p:cNvSpPr/>
          <p:nvPr/>
        </p:nvSpPr>
        <p:spPr>
          <a:xfrm>
            <a:off x="1099811" y="3143518"/>
            <a:ext cx="10346030" cy="2554545"/>
          </a:xfrm>
          <a:prstGeom prst="rect">
            <a:avLst/>
          </a:prstGeom>
          <a:noFill/>
        </p:spPr>
        <p:txBody>
          <a:bodyPr wrap="square">
            <a:spAutoFit/>
          </a:bodyPr>
          <a:lstStyle/>
          <a:p>
            <a:r>
              <a:rPr lang="en-US" sz="2000" b="1" u="sng" dirty="0"/>
              <a:t>Clause </a:t>
            </a:r>
            <a:r>
              <a:rPr lang="en-US" sz="2000" b="1" u="sng" dirty="0" smtClean="0"/>
              <a:t>form</a:t>
            </a:r>
            <a:r>
              <a:rPr lang="en-US" sz="2000" b="1" dirty="0" smtClean="0"/>
              <a:t>                                             	 </a:t>
            </a:r>
            <a:r>
              <a:rPr lang="en-US" sz="2000" b="1" dirty="0"/>
              <a:t>	</a:t>
            </a:r>
            <a:r>
              <a:rPr lang="en-US" sz="2000" b="1" u="sng" dirty="0"/>
              <a:t>Interpretation</a:t>
            </a:r>
          </a:p>
          <a:p>
            <a:r>
              <a:rPr lang="en-US" sz="2000" dirty="0">
                <a:latin typeface="Courier New" panose="02070309020205020404" pitchFamily="49" charset="0"/>
                <a:cs typeface="Courier New" panose="02070309020205020404" pitchFamily="49" charset="0"/>
              </a:rPr>
              <a:t>except</a:t>
            </a:r>
            <a:r>
              <a:rPr lang="en-US" sz="2000" dirty="0" smtClean="0">
                <a:latin typeface="Courier New" panose="02070309020205020404" pitchFamily="49" charset="0"/>
                <a:cs typeface="Courier New" panose="02070309020205020404" pitchFamily="49" charset="0"/>
              </a:rPr>
              <a:t>:                          </a:t>
            </a:r>
            <a:r>
              <a:rPr lang="en-US" sz="2000" dirty="0" smtClean="0"/>
              <a:t>Catch </a:t>
            </a:r>
            <a:r>
              <a:rPr lang="en-US" sz="2000" dirty="0"/>
              <a:t>all (or all other) exception types</a:t>
            </a:r>
          </a:p>
          <a:p>
            <a:r>
              <a:rPr lang="en-US" sz="2000" dirty="0">
                <a:latin typeface="Courier New" panose="02070309020205020404" pitchFamily="49" charset="0"/>
                <a:cs typeface="Courier New" panose="02070309020205020404" pitchFamily="49" charset="0"/>
              </a:rPr>
              <a:t>except name:	</a:t>
            </a:r>
            <a:r>
              <a:rPr lang="en-US" sz="2000" dirty="0" smtClean="0">
                <a:latin typeface="Courier New" panose="02070309020205020404" pitchFamily="49" charset="0"/>
                <a:cs typeface="Courier New" panose="02070309020205020404" pitchFamily="49" charset="0"/>
              </a:rPr>
              <a:t>                  </a:t>
            </a:r>
            <a:r>
              <a:rPr lang="en-US" sz="2000" dirty="0" smtClean="0"/>
              <a:t>Catch </a:t>
            </a:r>
            <a:r>
              <a:rPr lang="en-US" sz="2000" dirty="0"/>
              <a:t>a specific exception only</a:t>
            </a:r>
          </a:p>
          <a:p>
            <a:r>
              <a:rPr lang="en-US" sz="2000" dirty="0">
                <a:latin typeface="Courier New" panose="02070309020205020404" pitchFamily="49" charset="0"/>
                <a:cs typeface="Courier New" panose="02070309020205020404" pitchFamily="49" charset="0"/>
              </a:rPr>
              <a:t>except name as value:	</a:t>
            </a:r>
            <a:r>
              <a:rPr lang="en-US" sz="2000" dirty="0" smtClean="0"/>
              <a:t>                    Catch </a:t>
            </a:r>
            <a:r>
              <a:rPr lang="en-US" sz="2000" dirty="0"/>
              <a:t>the listed exception and its instance</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smtClean="0">
                <a:latin typeface="Courier New" panose="02070309020205020404" pitchFamily="49" charset="0"/>
                <a:cs typeface="Courier New" panose="02070309020205020404" pitchFamily="49" charset="0"/>
              </a:rPr>
              <a:t>):         </a:t>
            </a:r>
            <a:r>
              <a:rPr lang="en-US" sz="2000" dirty="0"/>
              <a:t>	</a:t>
            </a:r>
            <a:r>
              <a:rPr lang="en-US" sz="2000" dirty="0" smtClean="0"/>
              <a:t>Catch </a:t>
            </a:r>
            <a:r>
              <a:rPr lang="en-US" sz="2000" dirty="0"/>
              <a:t>any of the listed exceptions</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a:latin typeface="Courier New" panose="02070309020205020404" pitchFamily="49" charset="0"/>
                <a:cs typeface="Courier New" panose="02070309020205020404" pitchFamily="49" charset="0"/>
              </a:rPr>
              <a:t>) as value:</a:t>
            </a:r>
            <a:r>
              <a:rPr lang="en-US" sz="2000" dirty="0"/>
              <a:t>	</a:t>
            </a:r>
            <a:r>
              <a:rPr lang="en-US" sz="2000" dirty="0" smtClean="0"/>
              <a:t>Catch </a:t>
            </a:r>
            <a:r>
              <a:rPr lang="en-US" sz="2000" dirty="0"/>
              <a:t>any of the listed exception and its instance</a:t>
            </a:r>
          </a:p>
          <a:p>
            <a:r>
              <a:rPr lang="en-US" sz="2000" dirty="0">
                <a:latin typeface="Courier New" panose="02070309020205020404" pitchFamily="49" charset="0"/>
                <a:cs typeface="Courier New" panose="02070309020205020404" pitchFamily="49" charset="0"/>
              </a:rPr>
              <a:t>else:	</a:t>
            </a:r>
            <a:r>
              <a:rPr lang="en-US" sz="2000" dirty="0" smtClean="0"/>
              <a:t>									Run </a:t>
            </a:r>
            <a:r>
              <a:rPr lang="en-US" sz="2000" dirty="0"/>
              <a:t>if no exception is raised</a:t>
            </a:r>
          </a:p>
          <a:p>
            <a:r>
              <a:rPr lang="en-US" sz="2000" dirty="0">
                <a:latin typeface="Courier New" panose="02070309020205020404" pitchFamily="49" charset="0"/>
                <a:cs typeface="Courier New" panose="02070309020205020404" pitchFamily="49" charset="0"/>
              </a:rPr>
              <a:t>finally:</a:t>
            </a:r>
            <a:r>
              <a:rPr lang="en-US" sz="2000" dirty="0"/>
              <a:t>	</a:t>
            </a:r>
            <a:r>
              <a:rPr lang="en-US" sz="2000" dirty="0" smtClean="0"/>
              <a:t>								Always </a:t>
            </a:r>
            <a:r>
              <a:rPr lang="en-US" sz="2000" dirty="0"/>
              <a:t>perform this block</a:t>
            </a:r>
          </a:p>
        </p:txBody>
      </p:sp>
    </p:spTree>
    <p:extLst>
      <p:ext uri="{BB962C8B-B14F-4D97-AF65-F5344CB8AC3E}">
        <p14:creationId xmlns:p14="http://schemas.microsoft.com/office/powerpoint/2010/main" val="335845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There are a number of ways to form a try/except block.</a:t>
            </a:r>
            <a:endParaRPr lang="en-US" dirty="0"/>
          </a:p>
        </p:txBody>
      </p:sp>
      <p:sp>
        <p:nvSpPr>
          <p:cNvPr id="6" name="Rectangle 5"/>
          <p:cNvSpPr/>
          <p:nvPr/>
        </p:nvSpPr>
        <p:spPr>
          <a:xfrm>
            <a:off x="1024128" y="2645494"/>
            <a:ext cx="11333019" cy="378565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a:t>
            </a:r>
            <a:r>
              <a:rPr lang="en-US" sz="2000" dirty="0" smtClean="0">
                <a:solidFill>
                  <a:srgbClr val="66FF00"/>
                </a:solidFill>
                <a:latin typeface="Courier New" panose="02070309020205020404" pitchFamily="49" charset="0"/>
              </a:rPr>
              <a:t>number. </a:t>
            </a:r>
            <a:r>
              <a:rPr lang="en-US" sz="2000" dirty="0">
                <a:solidFill>
                  <a:srgbClr val="66FF00"/>
                </a:solidFill>
                <a:latin typeface="Courier New" panose="02070309020205020404" pitchFamily="49" charset="0"/>
              </a:rPr>
              <a:t>Try </a:t>
            </a:r>
            <a:r>
              <a:rPr lang="en-US" sz="2000" dirty="0" smtClean="0">
                <a:solidFill>
                  <a:srgbClr val="66FF00"/>
                </a:solidFill>
                <a:latin typeface="Courier New" panose="02070309020205020404" pitchFamily="49" charset="0"/>
              </a:rPr>
              <a:t>again."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RuntimeError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IOError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"No errors encountered!"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finally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 </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"We may or may not have encountered errors…"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904017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an exception</a:t>
            </a:r>
            <a:endParaRPr lang="en-US" dirty="0"/>
          </a:p>
        </p:txBody>
      </p:sp>
      <p:sp>
        <p:nvSpPr>
          <p:cNvPr id="3" name="Content Placeholder 2"/>
          <p:cNvSpPr>
            <a:spLocks noGrp="1"/>
          </p:cNvSpPr>
          <p:nvPr>
            <p:ph idx="1"/>
          </p:nvPr>
        </p:nvSpPr>
        <p:spPr/>
        <p:txBody>
          <a:bodyPr/>
          <a:lstStyle/>
          <a:p>
            <a:r>
              <a:rPr lang="en-US" dirty="0" smtClean="0"/>
              <a:t>Use the raise statement to force an exception to occur. Useful for diverting a program or for raising custom exceptions.  </a:t>
            </a:r>
            <a:endParaRPr lang="en-US" dirty="0"/>
          </a:p>
        </p:txBody>
      </p:sp>
      <p:sp>
        <p:nvSpPr>
          <p:cNvPr id="5" name="Rectangle 4"/>
          <p:cNvSpPr/>
          <p:nvPr/>
        </p:nvSpPr>
        <p:spPr>
          <a:xfrm>
            <a:off x="1302327" y="3035005"/>
            <a:ext cx="9618518" cy="1323439"/>
          </a:xfrm>
          <a:prstGeom prst="rect">
            <a:avLst/>
          </a:prstGeom>
        </p:spPr>
        <p:txBody>
          <a:bodyPr wrap="square">
            <a:spAutoFit/>
          </a:bodyPr>
          <a:lstStyle/>
          <a:p>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raise</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IndexError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"Index out of range"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IndexError</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a:solidFill>
                  <a:srgbClr val="FFFFFF"/>
                </a:solidFill>
                <a:latin typeface="Courier New" panose="02070309020205020404" pitchFamily="49" charset="0"/>
              </a:rPr>
              <a:t> </a:t>
            </a:r>
            <a:r>
              <a:rPr lang="en-US" sz="2000" b="1"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"Index Error occurred: "</a:t>
            </a:r>
            <a:r>
              <a:rPr lang="en-US" sz="2000" b="1" dirty="0" smtClean="0">
                <a:solidFill>
                  <a:srgbClr val="FFCC00"/>
                </a:solidFill>
                <a:latin typeface="Courier New" panose="02070309020205020404" pitchFamily="49" charset="0"/>
              </a:rPr>
              <a:t>, (</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ie</a:t>
            </a:r>
            <a:r>
              <a:rPr lang="en-US" sz="20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92746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a:xfrm>
            <a:off x="1024129" y="2286000"/>
            <a:ext cx="4948304" cy="4023360"/>
          </a:xfrm>
        </p:spPr>
        <p:txBody>
          <a:bodyPr>
            <a:normAutofit lnSpcReduction="10000"/>
          </a:bodyPr>
          <a:lstStyle/>
          <a:p>
            <a:r>
              <a:rPr lang="en-US" dirty="0" smtClean="0"/>
              <a:t>We’ve already seen two useful functions for grabbing input from a user:</a:t>
            </a:r>
          </a:p>
          <a:p>
            <a:pPr>
              <a:buFont typeface="Arial" panose="020B0604020202020204" pitchFamily="34" charset="0"/>
              <a:buChar char="•"/>
            </a:pPr>
            <a:r>
              <a:rPr lang="en-US" dirty="0"/>
              <a:t> </a:t>
            </a:r>
            <a:r>
              <a:rPr lang="en-US" dirty="0" err="1" smtClean="0"/>
              <a:t>raw_input</a:t>
            </a:r>
            <a:r>
              <a:rPr lang="en-US" dirty="0" smtClean="0"/>
              <a:t>()</a:t>
            </a:r>
          </a:p>
          <a:p>
            <a:pPr lvl="1">
              <a:buFont typeface="Arial" panose="020B0604020202020204" pitchFamily="34" charset="0"/>
              <a:buChar char="•"/>
            </a:pPr>
            <a:r>
              <a:rPr lang="en-US" dirty="0"/>
              <a:t> </a:t>
            </a:r>
            <a:r>
              <a:rPr lang="en-US" dirty="0" smtClean="0"/>
              <a:t>Asks the user for a string of input, and returns the string. </a:t>
            </a:r>
          </a:p>
          <a:p>
            <a:pPr lvl="1">
              <a:buFont typeface="Arial" panose="020B0604020202020204" pitchFamily="34" charset="0"/>
              <a:buChar char="•"/>
            </a:pPr>
            <a:r>
              <a:rPr lang="en-US" dirty="0"/>
              <a:t> </a:t>
            </a:r>
            <a:r>
              <a:rPr lang="en-US" dirty="0" smtClean="0"/>
              <a:t>If you provide an argument, it will be used as a prompt.</a:t>
            </a:r>
          </a:p>
          <a:p>
            <a:pPr>
              <a:buFont typeface="Arial" panose="020B0604020202020204" pitchFamily="34" charset="0"/>
              <a:buChar char="•"/>
            </a:pPr>
            <a:r>
              <a:rPr lang="en-US" dirty="0"/>
              <a:t> </a:t>
            </a:r>
            <a:r>
              <a:rPr lang="en-US" dirty="0" smtClean="0"/>
              <a:t>input()</a:t>
            </a:r>
          </a:p>
          <a:p>
            <a:pPr lvl="1">
              <a:buFont typeface="Arial" panose="020B0604020202020204" pitchFamily="34" charset="0"/>
              <a:buChar char="•"/>
            </a:pPr>
            <a:r>
              <a:rPr lang="en-US" dirty="0"/>
              <a:t> </a:t>
            </a:r>
            <a:r>
              <a:rPr lang="en-US" dirty="0" smtClean="0"/>
              <a:t>Uses </a:t>
            </a:r>
            <a:r>
              <a:rPr lang="en-US" dirty="0" err="1" smtClean="0"/>
              <a:t>raw_input</a:t>
            </a:r>
            <a:r>
              <a:rPr lang="en-US" dirty="0" smtClean="0"/>
              <a:t>() to grab a string of data, but then tries </a:t>
            </a:r>
            <a:r>
              <a:rPr lang="en-US" dirty="0" smtClean="0"/>
              <a:t>to </a:t>
            </a:r>
            <a:r>
              <a:rPr lang="en-US" dirty="0" smtClean="0"/>
              <a:t>evaluate the string as if it were a Python expression.</a:t>
            </a:r>
          </a:p>
          <a:p>
            <a:pPr lvl="1">
              <a:buFont typeface="Arial" panose="020B0604020202020204" pitchFamily="34" charset="0"/>
              <a:buChar char="•"/>
            </a:pPr>
            <a:r>
              <a:rPr lang="en-US" dirty="0"/>
              <a:t> </a:t>
            </a:r>
            <a:r>
              <a:rPr lang="en-US" dirty="0" smtClean="0"/>
              <a:t>Returns the value of the expression.</a:t>
            </a:r>
          </a:p>
          <a:p>
            <a:pPr lvl="1">
              <a:buFont typeface="Arial" panose="020B0604020202020204" pitchFamily="34" charset="0"/>
              <a:buChar char="•"/>
            </a:pPr>
            <a:r>
              <a:rPr lang="en-US" dirty="0"/>
              <a:t> </a:t>
            </a:r>
            <a:r>
              <a:rPr lang="en-US" dirty="0" smtClean="0"/>
              <a:t>Dangerous – don’t use it. </a:t>
            </a:r>
            <a:endParaRPr lang="en-US" dirty="0"/>
          </a:p>
        </p:txBody>
      </p:sp>
      <p:sp>
        <p:nvSpPr>
          <p:cNvPr id="4" name="TextBox 3"/>
          <p:cNvSpPr txBox="1"/>
          <p:nvPr/>
        </p:nvSpPr>
        <p:spPr>
          <a:xfrm>
            <a:off x="1024128" y="6228352"/>
            <a:ext cx="4744119" cy="369332"/>
          </a:xfrm>
          <a:prstGeom prst="rect">
            <a:avLst/>
          </a:prstGeom>
          <a:noFill/>
        </p:spPr>
        <p:txBody>
          <a:bodyPr wrap="none" rtlCol="0">
            <a:spAutoFit/>
          </a:bodyPr>
          <a:lstStyle/>
          <a:p>
            <a:r>
              <a:rPr lang="en-US" dirty="0" smtClean="0"/>
              <a:t>Note: In Python 3.x, input() is now just </a:t>
            </a:r>
            <a:r>
              <a:rPr lang="en-US" dirty="0" err="1" smtClean="0"/>
              <a:t>raw_input</a:t>
            </a:r>
            <a:r>
              <a:rPr lang="en-US" dirty="0" smtClean="0"/>
              <a:t>().</a:t>
            </a:r>
            <a:endParaRPr lang="en-US" dirty="0"/>
          </a:p>
        </p:txBody>
      </p:sp>
      <p:sp>
        <p:nvSpPr>
          <p:cNvPr id="6" name="Rectangle 5"/>
          <p:cNvSpPr/>
          <p:nvPr/>
        </p:nvSpPr>
        <p:spPr>
          <a:xfrm>
            <a:off x="5972433" y="2356098"/>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'What is your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chemeClr val="tx1">
                    <a:lumMod val="95000"/>
                  </a:schemeClr>
                </a:solidFill>
                <a:latin typeface="Courier New" panose="02070309020205020404" pitchFamily="49" charset="0"/>
              </a:rPr>
              <a:t>What is your name? Caitlin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Caitlin</a:t>
            </a:r>
            <a:r>
              <a:rPr lang="en-US" dirty="0" smtClean="0">
                <a:solidFill>
                  <a:schemeClr val="tx1">
                    <a:lumMod val="95000"/>
                  </a:schemeClr>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endParaRPr lang="en-US" dirty="0">
              <a:effectLst/>
            </a:endParaRPr>
          </a:p>
        </p:txBody>
      </p:sp>
      <p:sp>
        <p:nvSpPr>
          <p:cNvPr id="8" name="Rectangle 7"/>
          <p:cNvSpPr/>
          <p:nvPr/>
        </p:nvSpPr>
        <p:spPr>
          <a:xfrm>
            <a:off x="5972433" y="4297680"/>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input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Do some math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smtClean="0">
                <a:solidFill>
                  <a:schemeClr val="tx1">
                    <a:lumMod val="95000"/>
                  </a:schemeClr>
                </a:solidFill>
                <a:latin typeface="Courier New" panose="02070309020205020404" pitchFamily="49" charset="0"/>
              </a:rPr>
              <a:t>Do </a:t>
            </a:r>
            <a:r>
              <a:rPr lang="en-US" dirty="0">
                <a:solidFill>
                  <a:schemeClr val="tx1">
                    <a:lumMod val="95000"/>
                  </a:schemeClr>
                </a:solidFill>
                <a:latin typeface="Courier New" panose="02070309020205020404" pitchFamily="49" charset="0"/>
              </a:rPr>
              <a:t>some math: 2+2*5 </a:t>
            </a:r>
            <a:endParaRPr lang="en-US" dirty="0" smtClean="0">
              <a:solidFill>
                <a:schemeClr val="tx1">
                  <a:lumMod val="95000"/>
                </a:schemeClr>
              </a:solidFill>
              <a:latin typeface="Courier New" panose="02070309020205020404" pitchFamily="49" charset="0"/>
            </a:endParaRPr>
          </a:p>
          <a:p>
            <a:r>
              <a:rPr lang="en-US" dirty="0" smtClean="0">
                <a:solidFill>
                  <a:schemeClr val="tx1">
                    <a:lumMod val="95000"/>
                  </a:schemeClr>
                </a:solidFill>
                <a:latin typeface="Courier New" panose="02070309020205020404" pitchFamily="49" charset="0"/>
              </a:rPr>
              <a:t>12 </a:t>
            </a:r>
          </a:p>
          <a:p>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6837239" y="6124694"/>
            <a:ext cx="4366388" cy="369332"/>
          </a:xfrm>
          <a:prstGeom prst="rect">
            <a:avLst/>
          </a:prstGeom>
          <a:noFill/>
          <a:ln>
            <a:solidFill>
              <a:schemeClr val="accent2">
                <a:lumMod val="75000"/>
              </a:schemeClr>
            </a:solidFill>
          </a:ln>
        </p:spPr>
        <p:txBody>
          <a:bodyPr wrap="none" rtlCol="0">
            <a:spAutoFit/>
          </a:bodyPr>
          <a:lstStyle/>
          <a:p>
            <a:r>
              <a:rPr lang="en-US" dirty="0" smtClean="0"/>
              <a:t>Note: reading an EOF will raise an </a:t>
            </a:r>
            <a:r>
              <a:rPr lang="en-US" dirty="0" err="1" smtClean="0"/>
              <a:t>EOFError</a:t>
            </a:r>
            <a:r>
              <a:rPr lang="en-US" dirty="0" smtClean="0"/>
              <a:t>. </a:t>
            </a:r>
            <a:endParaRPr lang="en-US" dirty="0"/>
          </a:p>
        </p:txBody>
      </p:sp>
    </p:spTree>
    <p:extLst>
      <p:ext uri="{BB962C8B-B14F-4D97-AF65-F5344CB8AC3E}">
        <p14:creationId xmlns:p14="http://schemas.microsoft.com/office/powerpoint/2010/main" val="37820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exception</a:t>
            </a:r>
            <a:endParaRPr lang="en-US" dirty="0"/>
          </a:p>
        </p:txBody>
      </p:sp>
      <p:sp>
        <p:nvSpPr>
          <p:cNvPr id="3" name="Content Placeholder 2"/>
          <p:cNvSpPr>
            <a:spLocks noGrp="1"/>
          </p:cNvSpPr>
          <p:nvPr>
            <p:ph idx="1"/>
          </p:nvPr>
        </p:nvSpPr>
        <p:spPr/>
        <p:txBody>
          <a:bodyPr/>
          <a:lstStyle/>
          <a:p>
            <a:r>
              <a:rPr lang="en-US" dirty="0" smtClean="0"/>
              <a:t>Make your own exception by creating a new exception class derived from the </a:t>
            </a:r>
            <a:r>
              <a:rPr lang="en-US" i="1" dirty="0" smtClean="0"/>
              <a:t>Exception</a:t>
            </a:r>
            <a:r>
              <a:rPr lang="en-US" dirty="0" smtClean="0"/>
              <a:t> class (we will be coving classes soon).</a:t>
            </a:r>
          </a:p>
          <a:p>
            <a:endParaRPr lang="en-US" dirty="0"/>
          </a:p>
          <a:p>
            <a:endParaRPr lang="en-US" dirty="0"/>
          </a:p>
        </p:txBody>
      </p:sp>
      <p:sp>
        <p:nvSpPr>
          <p:cNvPr id="5" name="Rectangle 4"/>
          <p:cNvSpPr/>
          <p:nvPr/>
        </p:nvSpPr>
        <p:spPr>
          <a:xfrm>
            <a:off x="1024128" y="2964056"/>
            <a:ext cx="9244445" cy="3754874"/>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MyError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Exception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value</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value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str</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repr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p>
          <a:p>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raise</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MyError</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MyError</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'My exception occurred, 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e</a:t>
            </a:r>
            <a:r>
              <a:rPr lang="en-US" sz="2000" dirty="0" smtClean="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p>
          <a:p>
            <a:r>
              <a:rPr lang="en-US" sz="2000" dirty="0" smtClean="0">
                <a:solidFill>
                  <a:schemeClr val="tx1">
                    <a:lumMod val="95000"/>
                  </a:schemeClr>
                </a:solidFill>
                <a:latin typeface="Courier New" panose="02070309020205020404" pitchFamily="49" charset="0"/>
              </a:rPr>
              <a:t>My </a:t>
            </a:r>
            <a:r>
              <a:rPr lang="en-US" sz="2000" dirty="0">
                <a:solidFill>
                  <a:schemeClr val="tx1">
                    <a:lumMod val="95000"/>
                  </a:schemeClr>
                </a:solidFill>
                <a:latin typeface="Courier New" panose="02070309020205020404" pitchFamily="49" charset="0"/>
              </a:rPr>
              <a:t>exception occurred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value</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4 </a:t>
            </a:r>
            <a:endParaRPr lang="en-US" sz="2000" dirty="0">
              <a:solidFill>
                <a:schemeClr val="tx1">
                  <a:lumMod val="95000"/>
                </a:schemeClr>
              </a:solidFill>
              <a:effectLst/>
            </a:endParaRPr>
          </a:p>
        </p:txBody>
      </p:sp>
    </p:spTree>
    <p:extLst>
      <p:ext uri="{BB962C8B-B14F-4D97-AF65-F5344CB8AC3E}">
        <p14:creationId xmlns:p14="http://schemas.microsoft.com/office/powerpoint/2010/main" val="32222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Use the assert statement to test a condition and raise an error if the condition is false.</a:t>
            </a:r>
          </a:p>
          <a:p>
            <a:endParaRPr lang="en-US" dirty="0"/>
          </a:p>
          <a:p>
            <a:pPr marL="0" indent="0">
              <a:buNone/>
            </a:pPr>
            <a:r>
              <a:rPr lang="en-US" dirty="0"/>
              <a:t/>
            </a:r>
            <a:br>
              <a:rPr lang="en-US" dirty="0"/>
            </a:br>
            <a:r>
              <a:rPr lang="en-US" dirty="0" smtClean="0"/>
              <a:t> is equivalent to</a:t>
            </a:r>
            <a:endParaRPr lang="en-US" dirty="0"/>
          </a:p>
        </p:txBody>
      </p:sp>
      <p:sp>
        <p:nvSpPr>
          <p:cNvPr id="6" name="Rectangle 5"/>
          <p:cNvSpPr/>
          <p:nvPr/>
        </p:nvSpPr>
        <p:spPr>
          <a:xfrm>
            <a:off x="2248264" y="2932607"/>
            <a:ext cx="2954655"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assert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2248264" y="4344242"/>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raise</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AssertionError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76289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Parsing CSV Files</a:t>
            </a:r>
            <a:endParaRPr lang="en-US" dirty="0"/>
          </a:p>
        </p:txBody>
      </p:sp>
      <p:sp>
        <p:nvSpPr>
          <p:cNvPr id="3" name="Content Placeholder 2"/>
          <p:cNvSpPr>
            <a:spLocks noGrp="1"/>
          </p:cNvSpPr>
          <p:nvPr>
            <p:ph idx="1"/>
          </p:nvPr>
        </p:nvSpPr>
        <p:spPr/>
        <p:txBody>
          <a:bodyPr>
            <a:normAutofit/>
          </a:bodyPr>
          <a:lstStyle/>
          <a:p>
            <a:r>
              <a:rPr lang="en-US" sz="1800" b="1" dirty="0"/>
              <a:t>Football</a:t>
            </a:r>
            <a:r>
              <a:rPr lang="en-US" sz="1800" dirty="0"/>
              <a:t>: The football.csv file contains the results from the English Premier League. The columns labeled ‘Goals’ and ‘Goals Allowed’ contain the total number of goals scored for and against each team in that season (so Arsenal scored 79 goals against opponents, and had 36 goals scored against them). Write a program to read the file, then print the name of the team with the smallest difference in ‘for’ and ‘against’ </a:t>
            </a:r>
            <a:r>
              <a:rPr lang="en-US" sz="1800" dirty="0" smtClean="0"/>
              <a:t>goals.</a:t>
            </a:r>
          </a:p>
          <a:p>
            <a:endParaRPr lang="en-US" sz="1800" dirty="0"/>
          </a:p>
          <a:p>
            <a:endParaRPr lang="en-US" sz="1800" dirty="0" smtClean="0"/>
          </a:p>
          <a:p>
            <a:endParaRPr lang="en-US" sz="1800" dirty="0"/>
          </a:p>
          <a:p>
            <a:r>
              <a:rPr lang="en-US" sz="1800" dirty="0"/>
              <a:t/>
            </a:r>
            <a:br>
              <a:rPr lang="en-US" sz="1800" dirty="0"/>
            </a:br>
            <a:r>
              <a:rPr lang="en-US" sz="1800" dirty="0" smtClean="0"/>
              <a:t/>
            </a:r>
            <a:br>
              <a:rPr lang="en-US" sz="1800" dirty="0" smtClean="0"/>
            </a:br>
            <a:r>
              <a:rPr lang="en-US" sz="1800" dirty="0" smtClean="0"/>
              <a:t>Solutions available in the original post. (Also, there’s some nice TDD info).</a:t>
            </a:r>
            <a:r>
              <a:rPr lang="en-US" sz="1800" dirty="0"/>
              <a:t/>
            </a:r>
            <a:br>
              <a:rPr lang="en-US" sz="1800" dirty="0"/>
            </a:br>
            <a:r>
              <a:rPr lang="en-US" sz="1800" dirty="0"/>
              <a:t>Credit: https://realpython.com/blog/python/python-interview-problem-parsing-csv-files/</a:t>
            </a:r>
          </a:p>
        </p:txBody>
      </p:sp>
    </p:spTree>
    <p:extLst>
      <p:ext uri="{BB962C8B-B14F-4D97-AF65-F5344CB8AC3E}">
        <p14:creationId xmlns:p14="http://schemas.microsoft.com/office/powerpoint/2010/main" val="415366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pPr marL="0" indent="0">
              <a:buNone/>
            </a:pPr>
            <a:r>
              <a:rPr lang="en-US" dirty="0" smtClean="0"/>
              <a:t>Python includes a file object that we can use to manipulate files. There are two ways to create file objects.  </a:t>
            </a:r>
            <a:endParaRPr lang="en-US" dirty="0"/>
          </a:p>
          <a:p>
            <a:pPr>
              <a:buFont typeface="Arial" panose="020B0604020202020204" pitchFamily="34" charset="0"/>
              <a:buChar char="•"/>
            </a:pPr>
            <a:r>
              <a:rPr lang="en-US" dirty="0" smtClean="0"/>
              <a:t> Use the file() constructor.</a:t>
            </a:r>
          </a:p>
          <a:p>
            <a:pPr lvl="1">
              <a:buFont typeface="Arial" panose="020B0604020202020204" pitchFamily="34" charset="0"/>
              <a:buChar char="•"/>
            </a:pPr>
            <a:r>
              <a:rPr lang="en-US" dirty="0"/>
              <a:t> </a:t>
            </a:r>
            <a:r>
              <a:rPr lang="en-US" dirty="0" smtClean="0"/>
              <a:t>The second argument accepts a few special characters: ‘r’ for reading (default), ‘w’ for writing, ‘a’ for appending, ‘r+’ for reading and writing, ‘b’ for binary mode.</a:t>
            </a:r>
          </a:p>
          <a:p>
            <a:pPr>
              <a:buFont typeface="Arial" panose="020B0604020202020204" pitchFamily="34" charset="0"/>
              <a:buChar char="•"/>
            </a:pPr>
            <a:endParaRPr lang="en-US" dirty="0"/>
          </a:p>
          <a:p>
            <a:pPr>
              <a:buFont typeface="Arial" panose="020B0604020202020204" pitchFamily="34" charset="0"/>
              <a:buChar char="•"/>
            </a:pPr>
            <a:r>
              <a:rPr lang="en-US" dirty="0" smtClean="0"/>
              <a:t> Use the open() method.</a:t>
            </a:r>
          </a:p>
          <a:p>
            <a:pPr lvl="1">
              <a:buFont typeface="Arial" panose="020B0604020202020204" pitchFamily="34" charset="0"/>
              <a:buChar char="•"/>
            </a:pPr>
            <a:r>
              <a:rPr lang="en-US" dirty="0"/>
              <a:t> </a:t>
            </a:r>
            <a:r>
              <a:rPr lang="en-US" dirty="0" smtClean="0"/>
              <a:t>The first argument is the filename, the second is the mode.  </a:t>
            </a:r>
          </a:p>
        </p:txBody>
      </p:sp>
      <p:sp>
        <p:nvSpPr>
          <p:cNvPr id="6" name="TextBox 5"/>
          <p:cNvSpPr txBox="1"/>
          <p:nvPr/>
        </p:nvSpPr>
        <p:spPr>
          <a:xfrm>
            <a:off x="1024128" y="6160402"/>
            <a:ext cx="7341049" cy="369332"/>
          </a:xfrm>
          <a:prstGeom prst="rect">
            <a:avLst/>
          </a:prstGeom>
          <a:noFill/>
        </p:spPr>
        <p:txBody>
          <a:bodyPr wrap="none" rtlCol="0">
            <a:spAutoFit/>
          </a:bodyPr>
          <a:lstStyle/>
          <a:p>
            <a:r>
              <a:rPr lang="en-US" dirty="0" smtClean="0"/>
              <a:t>Use the open() method typically. The file() constructor is removed in Python 3.x.</a:t>
            </a:r>
            <a:endParaRPr lang="en-US" dirty="0"/>
          </a:p>
        </p:txBody>
      </p:sp>
      <p:sp>
        <p:nvSpPr>
          <p:cNvPr id="8" name="Rectangle 7"/>
          <p:cNvSpPr/>
          <p:nvPr/>
        </p:nvSpPr>
        <p:spPr>
          <a:xfrm>
            <a:off x="2843139" y="4097625"/>
            <a:ext cx="5416868"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9" name="Rectangle 8"/>
          <p:cNvSpPr/>
          <p:nvPr/>
        </p:nvSpPr>
        <p:spPr>
          <a:xfrm>
            <a:off x="2843139" y="5459653"/>
            <a:ext cx="5570756"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rb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4" name="TextBox 3"/>
          <p:cNvSpPr txBox="1"/>
          <p:nvPr/>
        </p:nvSpPr>
        <p:spPr>
          <a:xfrm>
            <a:off x="8494738" y="5837236"/>
            <a:ext cx="3476336" cy="646331"/>
          </a:xfrm>
          <a:prstGeom prst="rect">
            <a:avLst/>
          </a:prstGeom>
          <a:noFill/>
          <a:ln>
            <a:solidFill>
              <a:schemeClr val="accent2">
                <a:lumMod val="75000"/>
              </a:schemeClr>
            </a:solidFill>
          </a:ln>
        </p:spPr>
        <p:txBody>
          <a:bodyPr wrap="none" rtlCol="0">
            <a:spAutoFit/>
          </a:bodyPr>
          <a:lstStyle/>
          <a:p>
            <a:r>
              <a:rPr lang="en-US" dirty="0" smtClean="0"/>
              <a:t>Note: when a file operation fails,</a:t>
            </a:r>
            <a:br>
              <a:rPr lang="en-US" dirty="0" smtClean="0"/>
            </a:br>
            <a:r>
              <a:rPr lang="en-US" dirty="0" smtClean="0"/>
              <a:t>an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IOError</a:t>
            </a:r>
            <a:r>
              <a:rPr lang="en-US" dirty="0" smtClean="0">
                <a:latin typeface="Courier New" panose="02070309020205020404" pitchFamily="49" charset="0"/>
                <a:cs typeface="Courier New" panose="02070309020205020404" pitchFamily="49" charset="0"/>
              </a:rPr>
              <a:t> </a:t>
            </a:r>
            <a:r>
              <a:rPr lang="en-US" dirty="0" smtClean="0"/>
              <a:t>exception is raised. </a:t>
            </a:r>
            <a:endParaRPr lang="en-US" dirty="0"/>
          </a:p>
        </p:txBody>
      </p:sp>
    </p:spTree>
    <p:extLst>
      <p:ext uri="{BB962C8B-B14F-4D97-AF65-F5344CB8AC3E}">
        <p14:creationId xmlns:p14="http://schemas.microsoft.com/office/powerpoint/2010/main" val="34701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input</a:t>
            </a:r>
            <a:endParaRPr lang="en-US" dirty="0"/>
          </a:p>
        </p:txBody>
      </p:sp>
      <p:sp>
        <p:nvSpPr>
          <p:cNvPr id="3" name="Content Placeholder 2"/>
          <p:cNvSpPr>
            <a:spLocks noGrp="1"/>
          </p:cNvSpPr>
          <p:nvPr>
            <p:ph idx="1"/>
          </p:nvPr>
        </p:nvSpPr>
        <p:spPr>
          <a:xfrm>
            <a:off x="667266" y="2286000"/>
            <a:ext cx="5066270" cy="4023360"/>
          </a:xfrm>
        </p:spPr>
        <p:txBody>
          <a:bodyPr>
            <a:normAutofit lnSpcReduction="10000"/>
          </a:bodyPr>
          <a:lstStyle/>
          <a:p>
            <a:r>
              <a:rPr lang="en-US" dirty="0" smtClean="0"/>
              <a:t>There are a few ways to grab input from a file. </a:t>
            </a:r>
          </a:p>
          <a:p>
            <a:pPr>
              <a:buFont typeface="Arial" panose="020B0604020202020204" pitchFamily="34" charset="0"/>
              <a:buChar char="•"/>
            </a:pPr>
            <a:r>
              <a:rPr lang="en-US" dirty="0"/>
              <a:t> </a:t>
            </a:r>
            <a:r>
              <a:rPr lang="en-US" dirty="0" err="1" smtClean="0"/>
              <a:t>f.read</a:t>
            </a:r>
            <a:r>
              <a:rPr lang="en-US" dirty="0" smtClean="0"/>
              <a:t>()</a:t>
            </a:r>
          </a:p>
          <a:p>
            <a:pPr lvl="1">
              <a:buFont typeface="Arial" panose="020B0604020202020204" pitchFamily="34" charset="0"/>
              <a:buChar char="•"/>
            </a:pPr>
            <a:r>
              <a:rPr lang="en-US" dirty="0" smtClean="0"/>
              <a:t> Returns the entire contents of a file as a string.</a:t>
            </a:r>
          </a:p>
          <a:p>
            <a:pPr lvl="1">
              <a:buFont typeface="Arial" panose="020B0604020202020204" pitchFamily="34" charset="0"/>
              <a:buChar char="•"/>
            </a:pPr>
            <a:r>
              <a:rPr lang="en-US" dirty="0"/>
              <a:t> </a:t>
            </a:r>
            <a:r>
              <a:rPr lang="en-US" dirty="0" smtClean="0"/>
              <a:t>Provide an argument to limit the number of characters you pick up. </a:t>
            </a:r>
          </a:p>
          <a:p>
            <a:pPr>
              <a:buFont typeface="Arial" panose="020B0604020202020204" pitchFamily="34" charset="0"/>
              <a:buChar char="•"/>
            </a:pPr>
            <a:r>
              <a:rPr lang="en-US" dirty="0"/>
              <a:t> </a:t>
            </a:r>
            <a:r>
              <a:rPr lang="en-US" dirty="0" err="1" smtClean="0"/>
              <a:t>f.readline</a:t>
            </a:r>
            <a:r>
              <a:rPr lang="en-US" dirty="0" smtClean="0"/>
              <a:t>()</a:t>
            </a:r>
          </a:p>
          <a:p>
            <a:pPr lvl="1">
              <a:buFont typeface="Arial" panose="020B0604020202020204" pitchFamily="34" charset="0"/>
              <a:buChar char="•"/>
            </a:pPr>
            <a:r>
              <a:rPr lang="en-US" dirty="0"/>
              <a:t> </a:t>
            </a:r>
            <a:r>
              <a:rPr lang="en-US" dirty="0" smtClean="0"/>
              <a:t>One by one, returns each line of a file as a string (ends with a newline).</a:t>
            </a:r>
          </a:p>
          <a:p>
            <a:pPr lvl="1">
              <a:buFont typeface="Arial" panose="020B0604020202020204" pitchFamily="34" charset="0"/>
              <a:buChar char="•"/>
            </a:pPr>
            <a:r>
              <a:rPr lang="en-US" dirty="0"/>
              <a:t> </a:t>
            </a:r>
            <a:r>
              <a:rPr lang="en-US" dirty="0" smtClean="0"/>
              <a:t>End-of-file reached when return string is empty.  </a:t>
            </a:r>
          </a:p>
          <a:p>
            <a:pPr>
              <a:buFont typeface="Arial" panose="020B0604020202020204" pitchFamily="34" charset="0"/>
              <a:buChar char="•"/>
            </a:pPr>
            <a:r>
              <a:rPr lang="en-US" dirty="0"/>
              <a:t> </a:t>
            </a:r>
            <a:r>
              <a:rPr lang="en-US" dirty="0" smtClean="0"/>
              <a:t>Loop over the file object.</a:t>
            </a:r>
          </a:p>
          <a:p>
            <a:pPr lvl="1">
              <a:buFont typeface="Arial" panose="020B0604020202020204" pitchFamily="34" charset="0"/>
              <a:buChar char="•"/>
            </a:pPr>
            <a:r>
              <a:rPr lang="en-US" dirty="0"/>
              <a:t> </a:t>
            </a:r>
            <a:r>
              <a:rPr lang="en-US" dirty="0" smtClean="0"/>
              <a:t>Most common, just use a for loop!</a:t>
            </a:r>
            <a:endParaRPr lang="en-US" dirty="0"/>
          </a:p>
        </p:txBody>
      </p:sp>
      <p:sp>
        <p:nvSpPr>
          <p:cNvPr id="5" name="Rectangle 4"/>
          <p:cNvSpPr/>
          <p:nvPr/>
        </p:nvSpPr>
        <p:spPr>
          <a:xfrm>
            <a:off x="6203091" y="954048"/>
            <a:ext cx="6096000" cy="5355312"/>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Here's a line.\</a:t>
            </a:r>
            <a:r>
              <a:rPr lang="en-US" dirty="0" err="1">
                <a:solidFill>
                  <a:schemeClr val="tx1">
                    <a:lumMod val="95000"/>
                  </a:schemeClr>
                </a:solidFill>
                <a:latin typeface="Courier New" panose="02070309020205020404" pitchFamily="49" charset="0"/>
              </a:rPr>
              <a:t>nHere's</a:t>
            </a:r>
            <a:r>
              <a:rPr lang="en-US" dirty="0">
                <a:solidFill>
                  <a:schemeClr val="tx1">
                    <a:lumMod val="95000"/>
                  </a:schemeClr>
                </a:solidFill>
                <a:latin typeface="Courier New" panose="02070309020205020404" pitchFamily="49" charset="0"/>
              </a:rPr>
              <a:t> another line.\n" </a:t>
            </a: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Here's a line.\n"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Here's another line.\n"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line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Here's </a:t>
            </a:r>
            <a:r>
              <a:rPr lang="en-US" dirty="0">
                <a:solidFill>
                  <a:srgbClr val="FFFFFF"/>
                </a:solidFill>
                <a:latin typeface="Courier New" panose="02070309020205020404" pitchFamily="49" charset="0"/>
              </a:rPr>
              <a:t>a line.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Here's </a:t>
            </a:r>
            <a:r>
              <a:rPr lang="en-US" dirty="0">
                <a:solidFill>
                  <a:srgbClr val="FFFFFF"/>
                </a:solidFill>
                <a:latin typeface="Courier New" panose="02070309020205020404" pitchFamily="49" charset="0"/>
              </a:rPr>
              <a:t>another line.</a:t>
            </a:r>
            <a:endParaRPr lang="en-US" dirty="0">
              <a:effectLst/>
            </a:endParaRPr>
          </a:p>
        </p:txBody>
      </p:sp>
    </p:spTree>
    <p:extLst>
      <p:ext uri="{BB962C8B-B14F-4D97-AF65-F5344CB8AC3E}">
        <p14:creationId xmlns:p14="http://schemas.microsoft.com/office/powerpoint/2010/main" val="56447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input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Close the file with </a:t>
            </a:r>
            <a:r>
              <a:rPr lang="en-US" dirty="0" err="1" smtClean="0"/>
              <a:t>f.close</a:t>
            </a:r>
            <a:r>
              <a:rPr lang="en-US" dirty="0" smtClean="0"/>
              <a:t>()</a:t>
            </a:r>
          </a:p>
          <a:p>
            <a:pPr lvl="1">
              <a:buFont typeface="Arial" panose="020B0604020202020204" pitchFamily="34" charset="0"/>
              <a:buChar char="•"/>
            </a:pPr>
            <a:r>
              <a:rPr lang="en-US" dirty="0"/>
              <a:t> </a:t>
            </a:r>
            <a:r>
              <a:rPr lang="en-US" dirty="0" smtClean="0"/>
              <a:t>Close it up and free up resources. </a:t>
            </a:r>
            <a:r>
              <a:rPr lang="en-US" dirty="0"/>
              <a:t/>
            </a:r>
            <a:br>
              <a:rPr lang="en-US" dirty="0"/>
            </a:br>
            <a:r>
              <a:rPr lang="en-US" dirty="0" smtClean="0"/>
              <a:t/>
            </a:r>
            <a:br>
              <a:rPr lang="en-US" dirty="0" smtClean="0"/>
            </a:b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Another way to open and read:</a:t>
            </a:r>
          </a:p>
          <a:p>
            <a:pPr lvl="1">
              <a:buFont typeface="Arial" panose="020B0604020202020204" pitchFamily="34" charset="0"/>
              <a:buChar char="•"/>
            </a:pPr>
            <a:r>
              <a:rPr lang="en-US" dirty="0"/>
              <a:t> </a:t>
            </a:r>
            <a:r>
              <a:rPr lang="en-US" dirty="0" smtClean="0"/>
              <a:t>No need to close, file objects automatically close when they go out of scope.  </a:t>
            </a:r>
            <a:endParaRPr lang="en-US" dirty="0"/>
          </a:p>
        </p:txBody>
      </p:sp>
      <p:sp>
        <p:nvSpPr>
          <p:cNvPr id="6" name="Rectangle 5"/>
          <p:cNvSpPr/>
          <p:nvPr/>
        </p:nvSpPr>
        <p:spPr>
          <a:xfrm>
            <a:off x="2627870" y="3049713"/>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"somefile.txt"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readline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"Here’s </a:t>
            </a:r>
            <a:r>
              <a:rPr lang="en-US" sz="2000" dirty="0">
                <a:solidFill>
                  <a:schemeClr val="tx1">
                    <a:lumMod val="95000"/>
                  </a:schemeClr>
                </a:solidFill>
                <a:latin typeface="Courier New" panose="02070309020205020404" pitchFamily="49" charset="0"/>
              </a:rPr>
              <a:t>line in the file! \n"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2627870" y="5321813"/>
            <a:ext cx="6096000" cy="1015663"/>
          </a:xfrm>
          <a:prstGeom prst="rect">
            <a:avLst/>
          </a:prstGeom>
        </p:spPr>
        <p:txBody>
          <a:bodyPr>
            <a:spAutoFit/>
          </a:bodyPr>
          <a:lstStyle/>
          <a:p>
            <a:r>
              <a:rPr lang="en-US" sz="2000" b="1" dirty="0">
                <a:solidFill>
                  <a:srgbClr val="FF6600"/>
                </a:solidFill>
                <a:latin typeface="Courier New" panose="02070309020205020404" pitchFamily="49" charset="0"/>
              </a:rPr>
              <a:t>with</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"text.txt"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endParaRPr lang="en-US" sz="2000" dirty="0">
              <a:effectLst/>
            </a:endParaRPr>
          </a:p>
        </p:txBody>
      </p:sp>
    </p:spTree>
    <p:extLst>
      <p:ext uri="{BB962C8B-B14F-4D97-AF65-F5344CB8AC3E}">
        <p14:creationId xmlns:p14="http://schemas.microsoft.com/office/powerpoint/2010/main" val="152975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file objects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Just as C++ has </a:t>
            </a:r>
            <a:r>
              <a:rPr lang="en-US" dirty="0" err="1" smtClean="0"/>
              <a:t>cin</a:t>
            </a:r>
            <a:r>
              <a:rPr lang="en-US" dirty="0" smtClean="0"/>
              <a:t>, </a:t>
            </a:r>
            <a:r>
              <a:rPr lang="en-US" dirty="0" err="1" smtClean="0"/>
              <a:t>cout</a:t>
            </a:r>
            <a:r>
              <a:rPr lang="en-US" dirty="0" smtClean="0"/>
              <a:t>, and </a:t>
            </a:r>
            <a:r>
              <a:rPr lang="en-US" dirty="0" err="1" smtClean="0"/>
              <a:t>cerr</a:t>
            </a:r>
            <a:r>
              <a:rPr lang="en-US" dirty="0" smtClean="0"/>
              <a:t>, Python has standard file objects for input, output, and error in the sys module. </a:t>
            </a:r>
          </a:p>
          <a:p>
            <a:pPr lvl="1">
              <a:buFont typeface="Arial" panose="020B0604020202020204" pitchFamily="34" charset="0"/>
              <a:buChar char="•"/>
            </a:pPr>
            <a:r>
              <a:rPr lang="en-US" dirty="0" smtClean="0"/>
              <a:t> Treat them like a regular file object.</a:t>
            </a:r>
          </a:p>
          <a:p>
            <a:pPr>
              <a:buFont typeface="Arial" panose="020B0604020202020204" pitchFamily="34" charset="0"/>
              <a:buChar char="•"/>
            </a:pPr>
            <a:endParaRPr lang="en-US" dirty="0" smtClean="0"/>
          </a:p>
          <a:p>
            <a:pPr marL="0" indent="0">
              <a:buNone/>
            </a:pPr>
            <a:endParaRPr lang="en-US" dirty="0"/>
          </a:p>
          <a:p>
            <a:pPr>
              <a:buFont typeface="Arial" panose="020B0604020202020204" pitchFamily="34" charset="0"/>
              <a:buChar char="•"/>
            </a:pPr>
            <a:r>
              <a:rPr lang="en-US" dirty="0" smtClean="0"/>
              <a:t> You can also receive command line arguments from </a:t>
            </a:r>
            <a:r>
              <a:rPr lang="en-US" dirty="0" err="1" smtClean="0"/>
              <a:t>sys.argv</a:t>
            </a:r>
            <a:r>
              <a:rPr lang="en-US" dirty="0" smtClean="0"/>
              <a:t>[ ].</a:t>
            </a:r>
            <a:endParaRPr lang="en-US" dirty="0"/>
          </a:p>
        </p:txBody>
      </p:sp>
      <p:sp>
        <p:nvSpPr>
          <p:cNvPr id="4" name="TextBox 3"/>
          <p:cNvSpPr txBox="1"/>
          <p:nvPr/>
        </p:nvSpPr>
        <p:spPr>
          <a:xfrm>
            <a:off x="4983116" y="4805392"/>
            <a:ext cx="4519507" cy="1754326"/>
          </a:xfrm>
          <a:prstGeom prst="rect">
            <a:avLst/>
          </a:prstGeom>
          <a:noFill/>
        </p:spPr>
        <p:txBody>
          <a:bodyPr wrap="none" rtlCol="0">
            <a:spAutoFit/>
          </a:bodyPr>
          <a:lstStyle/>
          <a:p>
            <a:r>
              <a:rPr lang="en-US" dirty="0" smtClean="0"/>
              <a:t>$ python </a:t>
            </a:r>
            <a:r>
              <a:rPr lang="en-US" dirty="0"/>
              <a:t>program.py here are some arguments</a:t>
            </a:r>
          </a:p>
          <a:p>
            <a:r>
              <a:rPr lang="en-US" dirty="0"/>
              <a:t>program.py</a:t>
            </a:r>
          </a:p>
          <a:p>
            <a:r>
              <a:rPr lang="en-US" dirty="0"/>
              <a:t>here</a:t>
            </a:r>
          </a:p>
          <a:p>
            <a:r>
              <a:rPr lang="en-US" dirty="0"/>
              <a:t>are</a:t>
            </a:r>
          </a:p>
          <a:p>
            <a:r>
              <a:rPr lang="en-US" dirty="0"/>
              <a:t>some</a:t>
            </a:r>
          </a:p>
          <a:p>
            <a:r>
              <a:rPr lang="en-US" dirty="0"/>
              <a:t>arguments</a:t>
            </a:r>
          </a:p>
        </p:txBody>
      </p:sp>
      <p:sp>
        <p:nvSpPr>
          <p:cNvPr id="6" name="Rectangle 5"/>
          <p:cNvSpPr/>
          <p:nvPr/>
        </p:nvSpPr>
        <p:spPr>
          <a:xfrm>
            <a:off x="2751438" y="3282017"/>
            <a:ext cx="6096000" cy="1015663"/>
          </a:xfrm>
          <a:prstGeom prst="rect">
            <a:avLst/>
          </a:prstGeom>
        </p:spPr>
        <p:txBody>
          <a:bodyPr>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endParaRPr lang="en-US" sz="2000" dirty="0">
              <a:effectLst/>
            </a:endParaRPr>
          </a:p>
        </p:txBody>
      </p:sp>
      <p:sp>
        <p:nvSpPr>
          <p:cNvPr id="8" name="Rectangle 7"/>
          <p:cNvSpPr/>
          <p:nvPr/>
        </p:nvSpPr>
        <p:spPr>
          <a:xfrm>
            <a:off x="1295462" y="4820504"/>
            <a:ext cx="3416320" cy="707886"/>
          </a:xfrm>
          <a:prstGeom prst="rect">
            <a:avLst/>
          </a:prstGeom>
        </p:spPr>
        <p:txBody>
          <a:bodyPr wrap="none">
            <a:spAutoFit/>
          </a:bodyPr>
          <a:lstStyle/>
          <a:p>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58594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print or print()</a:t>
            </a:r>
          </a:p>
          <a:p>
            <a:pPr lvl="1">
              <a:buFont typeface="Arial" panose="020B0604020202020204" pitchFamily="34" charset="0"/>
              <a:buChar char="•"/>
            </a:pPr>
            <a:r>
              <a:rPr lang="en-US" dirty="0"/>
              <a:t> </a:t>
            </a:r>
            <a:r>
              <a:rPr lang="en-US" dirty="0" smtClean="0"/>
              <a:t>Use the print statement or 3.x-style print() function to print to the user.</a:t>
            </a:r>
          </a:p>
          <a:p>
            <a:pPr lvl="1">
              <a:buFont typeface="Arial" panose="020B0604020202020204" pitchFamily="34" charset="0"/>
              <a:buChar char="•"/>
            </a:pPr>
            <a:r>
              <a:rPr lang="en-US" dirty="0"/>
              <a:t> </a:t>
            </a:r>
            <a:r>
              <a:rPr lang="en-US" dirty="0" smtClean="0"/>
              <a:t>Use comma-separated arguments (separates with space) or concatenate strings.</a:t>
            </a:r>
          </a:p>
          <a:p>
            <a:pPr lvl="1">
              <a:buFont typeface="Arial" panose="020B0604020202020204" pitchFamily="34" charset="0"/>
              <a:buChar char="•"/>
            </a:pPr>
            <a:r>
              <a:rPr lang="en-US" dirty="0" smtClean="0"/>
              <a:t> Each argument will be evaluated and converted to a string for output.  </a:t>
            </a:r>
          </a:p>
          <a:p>
            <a:pPr lvl="1">
              <a:buFont typeface="Arial" panose="020B0604020202020204" pitchFamily="34" charset="0"/>
              <a:buChar char="•"/>
            </a:pPr>
            <a:r>
              <a:rPr lang="en-US" dirty="0"/>
              <a:t> </a:t>
            </a:r>
            <a:r>
              <a:rPr lang="en-US" dirty="0" smtClean="0"/>
              <a:t>print() has two optional keyword </a:t>
            </a:r>
            <a:r>
              <a:rPr lang="en-US" dirty="0" err="1" smtClean="0"/>
              <a:t>args</a:t>
            </a:r>
            <a:r>
              <a:rPr lang="en-US" dirty="0" smtClean="0"/>
              <a:t>, end and </a:t>
            </a:r>
            <a:r>
              <a:rPr lang="en-US" dirty="0" err="1" smtClean="0"/>
              <a:t>sep.</a:t>
            </a:r>
            <a:r>
              <a:rPr lang="en-US" dirty="0" smtClean="0"/>
              <a:t> </a:t>
            </a:r>
          </a:p>
        </p:txBody>
      </p:sp>
      <p:sp>
        <p:nvSpPr>
          <p:cNvPr id="7" name="Rectangle 6"/>
          <p:cNvSpPr/>
          <p:nvPr/>
        </p:nvSpPr>
        <p:spPr>
          <a:xfrm>
            <a:off x="2075934" y="4166560"/>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'World'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2015</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Hello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World 2015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"World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"2015"</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Hello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World 2015 </a:t>
            </a:r>
            <a:endParaRPr lang="en-US" dirty="0">
              <a:solidFill>
                <a:schemeClr val="tx1">
                  <a:lumMod val="95000"/>
                </a:schemeClr>
              </a:solidFill>
              <a:effectLst/>
            </a:endParaRPr>
          </a:p>
        </p:txBody>
      </p:sp>
      <p:sp>
        <p:nvSpPr>
          <p:cNvPr id="8" name="Rectangle 7"/>
          <p:cNvSpPr/>
          <p:nvPr/>
        </p:nvSpPr>
        <p:spPr>
          <a:xfrm>
            <a:off x="2075933" y="5280436"/>
            <a:ext cx="7265493" cy="120032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Do not include trailing newline</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0 </a:t>
            </a:r>
            <a:r>
              <a:rPr lang="en-US" dirty="0">
                <a:solidFill>
                  <a:schemeClr val="tx1">
                    <a:lumMod val="95000"/>
                  </a:schemeClr>
                </a:solidFill>
                <a:latin typeface="Courier New" panose="02070309020205020404" pitchFamily="49" charset="0"/>
              </a:rPr>
              <a:t>1 2 3 4 5 6 7 8 9 </a:t>
            </a:r>
            <a:endParaRPr lang="en-US" dirty="0">
              <a:solidFill>
                <a:schemeClr val="tx1">
                  <a:lumMod val="95000"/>
                </a:schemeClr>
              </a:solidFill>
              <a:effectLst/>
            </a:endParaRPr>
          </a:p>
        </p:txBody>
      </p:sp>
    </p:spTree>
    <p:extLst>
      <p:ext uri="{BB962C8B-B14F-4D97-AF65-F5344CB8AC3E}">
        <p14:creationId xmlns:p14="http://schemas.microsoft.com/office/powerpoint/2010/main" val="36913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function</a:t>
            </a:r>
            <a:endParaRPr lang="en-US" dirty="0"/>
          </a:p>
        </p:txBody>
      </p:sp>
      <p:sp>
        <p:nvSpPr>
          <p:cNvPr id="3" name="Content Placeholder 2"/>
          <p:cNvSpPr>
            <a:spLocks noGrp="1"/>
          </p:cNvSpPr>
          <p:nvPr>
            <p:ph idx="1"/>
          </p:nvPr>
        </p:nvSpPr>
        <p:spPr/>
        <p:txBody>
          <a:bodyPr/>
          <a:lstStyle/>
          <a:p>
            <a:r>
              <a:rPr lang="en-US" dirty="0" smtClean="0"/>
              <a:t>Using the 3.x style print function is preferable to some people.</a:t>
            </a:r>
          </a:p>
          <a:p>
            <a:endParaRPr lang="en-US" dirty="0"/>
          </a:p>
          <a:p>
            <a:pPr>
              <a:buFont typeface="Arial" panose="020B0604020202020204" pitchFamily="34" charset="0"/>
              <a:buChar char="•"/>
            </a:pPr>
            <a:r>
              <a:rPr lang="en-US" dirty="0" smtClean="0"/>
              <a:t> Import with  </a:t>
            </a:r>
          </a:p>
          <a:p>
            <a:pPr>
              <a:buFont typeface="Arial" panose="020B0604020202020204" pitchFamily="34" charset="0"/>
              <a:buChar char="•"/>
            </a:pPr>
            <a:r>
              <a:rPr lang="en-US" dirty="0"/>
              <a:t> </a:t>
            </a:r>
            <a:r>
              <a:rPr lang="en-US" dirty="0" smtClean="0"/>
              <a:t>Specify the separation string using the </a:t>
            </a:r>
            <a:r>
              <a:rPr lang="en-US" i="1" dirty="0" err="1" smtClean="0"/>
              <a:t>sep</a:t>
            </a:r>
            <a:r>
              <a:rPr lang="en-US" i="1" dirty="0" smtClean="0"/>
              <a:t> </a:t>
            </a:r>
            <a:r>
              <a:rPr lang="en-US" dirty="0" smtClean="0"/>
              <a:t>argument. This is the character printed between comma-separated objects. </a:t>
            </a:r>
          </a:p>
          <a:p>
            <a:pPr>
              <a:buFont typeface="Arial" panose="020B0604020202020204" pitchFamily="34" charset="0"/>
              <a:buChar char="•"/>
            </a:pPr>
            <a:r>
              <a:rPr lang="en-US" dirty="0"/>
              <a:t> </a:t>
            </a:r>
            <a:r>
              <a:rPr lang="en-US" dirty="0" smtClean="0"/>
              <a:t>Specify the last string printed with the </a:t>
            </a:r>
            <a:r>
              <a:rPr lang="en-US" i="1" dirty="0" smtClean="0"/>
              <a:t>end</a:t>
            </a:r>
            <a:r>
              <a:rPr lang="en-US" dirty="0" smtClean="0"/>
              <a:t> argument. </a:t>
            </a:r>
          </a:p>
          <a:p>
            <a:pPr>
              <a:buFont typeface="Arial" panose="020B0604020202020204" pitchFamily="34" charset="0"/>
              <a:buChar char="•"/>
            </a:pPr>
            <a:r>
              <a:rPr lang="en-US" dirty="0"/>
              <a:t> </a:t>
            </a:r>
            <a:r>
              <a:rPr lang="en-US" dirty="0" smtClean="0"/>
              <a:t>Specify the file object to which to print with the </a:t>
            </a:r>
            <a:r>
              <a:rPr lang="en-US" i="1" dirty="0" smtClean="0"/>
              <a:t>file </a:t>
            </a:r>
            <a:r>
              <a:rPr lang="en-US" dirty="0" smtClean="0"/>
              <a:t>argument. </a:t>
            </a:r>
            <a:endParaRPr lang="en-US" dirty="0"/>
          </a:p>
        </p:txBody>
      </p:sp>
      <p:sp>
        <p:nvSpPr>
          <p:cNvPr id="4" name="Rectangle 3"/>
          <p:cNvSpPr/>
          <p:nvPr/>
        </p:nvSpPr>
        <p:spPr>
          <a:xfrm>
            <a:off x="1600199" y="2761098"/>
            <a:ext cx="9144001" cy="400110"/>
          </a:xfrm>
          <a:prstGeom prst="rect">
            <a:avLst/>
          </a:prstGeom>
        </p:spPr>
        <p:txBody>
          <a:bodyPr wrap="square">
            <a:spAutoFit/>
          </a:bodyPr>
          <a:lstStyle/>
          <a:p>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objects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2538888" y="3266974"/>
            <a:ext cx="5285421" cy="369332"/>
          </a:xfrm>
          <a:prstGeom prst="rect">
            <a:avLst/>
          </a:prstGeom>
        </p:spPr>
        <p:txBody>
          <a:bodyPr wrap="non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endParaRPr lang="en-US" dirty="0">
              <a:effectLst/>
            </a:endParaRPr>
          </a:p>
        </p:txBody>
      </p:sp>
    </p:spTree>
    <p:extLst>
      <p:ext uri="{BB962C8B-B14F-4D97-AF65-F5344CB8AC3E}">
        <p14:creationId xmlns:p14="http://schemas.microsoft.com/office/powerpoint/2010/main" val="44418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function</a:t>
            </a:r>
            <a:endParaRPr lang="en-US" dirty="0"/>
          </a:p>
        </p:txBody>
      </p:sp>
      <p:sp>
        <p:nvSpPr>
          <p:cNvPr id="4" name="Rectangle 3"/>
          <p:cNvSpPr/>
          <p:nvPr/>
        </p:nvSpPr>
        <p:spPr>
          <a:xfrm>
            <a:off x="1162050" y="2419261"/>
            <a:ext cx="8361218" cy="193899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__future__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print_function</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555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867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5309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555</a:t>
            </a:r>
            <a:r>
              <a:rPr lang="en-US" sz="2000" b="1" dirty="0" smtClean="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867</a:t>
            </a:r>
            <a:r>
              <a:rPr lang="en-US" sz="2000" b="1" dirty="0" smtClean="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5309</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"Winter"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"coming"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Winter </a:t>
            </a:r>
            <a:r>
              <a:rPr lang="en-US" sz="2000" dirty="0">
                <a:solidFill>
                  <a:schemeClr val="tx1">
                    <a:lumMod val="95000"/>
                  </a:schemeClr>
                </a:solidFill>
                <a:latin typeface="Courier New" panose="02070309020205020404" pitchFamily="49" charset="0"/>
              </a:rPr>
              <a:t>is coming!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endParaRPr lang="en-US" sz="2000" dirty="0">
              <a:effectLst/>
            </a:endParaRPr>
          </a:p>
        </p:txBody>
      </p:sp>
    </p:spTree>
    <p:extLst>
      <p:ext uri="{BB962C8B-B14F-4D97-AF65-F5344CB8AC3E}">
        <p14:creationId xmlns:p14="http://schemas.microsoft.com/office/powerpoint/2010/main" val="2169375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104</TotalTime>
  <Words>1367</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Tw Cen MT</vt:lpstr>
      <vt:lpstr>Tw Cen MT Condensed</vt:lpstr>
      <vt:lpstr>Wingdings 3</vt:lpstr>
      <vt:lpstr>Integral</vt:lpstr>
      <vt:lpstr>Lecture 4</vt:lpstr>
      <vt:lpstr>Input</vt:lpstr>
      <vt:lpstr>Files</vt:lpstr>
      <vt:lpstr>File input</vt:lpstr>
      <vt:lpstr>File input</vt:lpstr>
      <vt:lpstr>Standard file objects</vt:lpstr>
      <vt:lpstr>Output</vt:lpstr>
      <vt:lpstr>Print function</vt:lpstr>
      <vt:lpstr>Print function</vt:lpstr>
      <vt:lpstr>File Output</vt:lpstr>
      <vt:lpstr>More on files</vt:lpstr>
      <vt:lpstr>Modifying files and directories</vt:lpstr>
      <vt:lpstr>Exceptions</vt:lpstr>
      <vt:lpstr>Handling exceptions</vt:lpstr>
      <vt:lpstr>Handling exceptions</vt:lpstr>
      <vt:lpstr>Handling exceptions</vt:lpstr>
      <vt:lpstr>Handling exceptions</vt:lpstr>
      <vt:lpstr>Handling Exceptions</vt:lpstr>
      <vt:lpstr>Raising an exception</vt:lpstr>
      <vt:lpstr>Creating an exception</vt:lpstr>
      <vt:lpstr>Assertions</vt:lpstr>
      <vt:lpstr>Example: Parsing CSV Files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Caitlin Carnahan</dc:creator>
  <cp:lastModifiedBy>Caitlin Carnahan</cp:lastModifiedBy>
  <cp:revision>47</cp:revision>
  <dcterms:created xsi:type="dcterms:W3CDTF">2015-05-21T21:49:33Z</dcterms:created>
  <dcterms:modified xsi:type="dcterms:W3CDTF">2015-05-22T15:52:48Z</dcterms:modified>
</cp:coreProperties>
</file>