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306" r:id="rId43"/>
    <p:sldId id="307" r:id="rId44"/>
    <p:sldId id="308" r:id="rId45"/>
    <p:sldId id="309" r:id="rId46"/>
    <p:sldId id="310" r:id="rId47"/>
    <p:sldId id="311" r:id="rId48"/>
    <p:sldId id="297" r:id="rId49"/>
    <p:sldId id="312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myers/c++/examples/frac/frac.cp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smtClean="0"/>
              <a:t>Functions 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9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586509" cy="4023360"/>
          </a:xfrm>
        </p:spPr>
        <p:txBody>
          <a:bodyPr/>
          <a:lstStyle/>
          <a:p>
            <a:r>
              <a:rPr lang="en-US" dirty="0" smtClean="0"/>
              <a:t>Python allows us some nice syntactic sugar for creating decorators.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5761" y="4172755"/>
            <a:ext cx="2756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nice syntax that does the same thing, </a:t>
            </a:r>
            <a:br>
              <a:rPr lang="en-US" sz="2000" dirty="0" smtClean="0"/>
            </a:br>
            <a:r>
              <a:rPr lang="en-US" sz="2000" dirty="0" smtClean="0"/>
              <a:t>except this time I can use</a:t>
            </a:r>
            <a:br>
              <a:rPr lang="en-US" sz="2000" dirty="0" smtClean="0"/>
            </a:br>
            <a:r>
              <a:rPr lang="en-US" sz="2000" dirty="0" err="1" smtClean="0"/>
              <a:t>say_hello</a:t>
            </a:r>
            <a:r>
              <a:rPr lang="en-US" sz="2000" dirty="0" smtClean="0"/>
              <a:t> instead of </a:t>
            </a:r>
            <a:br>
              <a:rPr lang="en-US" sz="2000" dirty="0" smtClean="0"/>
            </a:br>
            <a:r>
              <a:rPr lang="en-US" sz="2000" dirty="0" smtClean="0"/>
              <a:t>assigning a new name.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4" idx="0"/>
            <a:endCxn id="6" idx="1"/>
          </p:cNvCxnSpPr>
          <p:nvPr/>
        </p:nvCxnSpPr>
        <p:spPr>
          <a:xfrm flipV="1">
            <a:off x="3453801" y="3823770"/>
            <a:ext cx="1723445" cy="34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77246" y="2084832"/>
            <a:ext cx="70147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53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stack decorators with the closest decorator to the function definition being applied first.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5325" y="3219382"/>
            <a:ext cx="100671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div_decorate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strong_decorate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“Hello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”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“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!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”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Outputs &lt;div&gt;&lt;p&gt;&lt;strong&gt;Hello, John!&lt;/strong&gt;&lt;/p&gt;&lt;/div&gt;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14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dirty="0" smtClean="0"/>
              <a:t>We can also pass arguments to decorators if we’d like.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724876"/>
            <a:ext cx="10158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"&lt;"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"p"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888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dirty="0" smtClean="0"/>
              <a:t>We can also pass arguments to decorators if we’d like.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724876"/>
            <a:ext cx="10158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"&lt;"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"p"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1332411" y="2834641"/>
            <a:ext cx="9776242" cy="1554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9051" y="4389121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Closure!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48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dirty="0" smtClean="0"/>
              <a:t>We can also pass arguments to decorators if we’d like.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724876"/>
            <a:ext cx="10158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"&lt;"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"p"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1332411" y="2834641"/>
            <a:ext cx="9776242" cy="1554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4672" y="2218056"/>
            <a:ext cx="10573076" cy="278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60313" y="484148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More Closure!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45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multi-paradigm language and, as such, supports OOP as well as a variety of other paradigms. </a:t>
            </a:r>
          </a:p>
          <a:p>
            <a:endParaRPr lang="en-US" dirty="0"/>
          </a:p>
          <a:p>
            <a:r>
              <a:rPr lang="en-US" dirty="0" smtClean="0"/>
              <a:t>If you are familiar with OOP in C++, for example, it should be very easy for you to pick up the ideas behind Python’s class structures.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6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defined using the </a:t>
            </a:r>
            <a:r>
              <a:rPr lang="en-US" i="1" dirty="0" smtClean="0"/>
              <a:t>class</a:t>
            </a:r>
            <a:r>
              <a:rPr lang="en-US" dirty="0" smtClean="0"/>
              <a:t> keyword with a very familiar structure: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is no notion of a header file to include so we don’t need to break up the creation of a class into declaration and definition. We just declare and use it!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9542" y="297424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ClassName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-1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statemen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t-N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17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I have a simple class which does not much of anything at all.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can create a new instance of </a:t>
            </a:r>
            <a:r>
              <a:rPr lang="en-US" dirty="0" err="1" smtClean="0"/>
              <a:t>MyClass</a:t>
            </a:r>
            <a:r>
              <a:rPr lang="en-US" dirty="0" smtClean="0"/>
              <a:t> using the familiar function notation.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0901" y="2849769"/>
            <a:ext cx="8532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""""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 simple example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docstring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"""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12345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01" y="5260958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438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access the attributes and methods of my object in the following way: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We can define the special method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en-US" dirty="0" smtClean="0"/>
              <a:t>which is automatically invoked for new instances (constructor).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813" y="2648609"/>
            <a:ext cx="29498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4148" y="4297680"/>
            <a:ext cx="93878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"""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 simple example class"""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12345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"I just created a 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 object!"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882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when I instantiate a </a:t>
            </a:r>
            <a:r>
              <a:rPr lang="en-US" dirty="0" err="1" smtClean="0"/>
              <a:t>MyClass</a:t>
            </a:r>
            <a:r>
              <a:rPr lang="en-US" dirty="0" smtClean="0"/>
              <a:t> object, the following happens: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also pass arguments to 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 smtClean="0"/>
              <a:t>function: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7175" y="27270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just created a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object!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7175" y="4177290"/>
            <a:ext cx="8797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Complex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Complex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3.0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4.5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3.0, -4.5)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0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Before we start, let’s talk about how name resolution is done in Python: When a function executes, a new namespace is created (</a:t>
            </a:r>
            <a:r>
              <a:rPr lang="en-US" dirty="0"/>
              <a:t>locals</a:t>
            </a:r>
            <a:r>
              <a:rPr lang="en-US" dirty="0" smtClean="0"/>
              <a:t>). New namespaces can also be </a:t>
            </a:r>
            <a:r>
              <a:rPr lang="en-US" dirty="0"/>
              <a:t>created by </a:t>
            </a:r>
            <a:r>
              <a:rPr lang="en-US" dirty="0" smtClean="0"/>
              <a:t>modules</a:t>
            </a:r>
            <a:r>
              <a:rPr lang="en-US" dirty="0"/>
              <a:t>, classes, and methods as well.</a:t>
            </a:r>
          </a:p>
          <a:p>
            <a:r>
              <a:rPr lang="en-US" dirty="0"/>
              <a:t>LEGB Rule: How Python resolves </a:t>
            </a:r>
            <a:r>
              <a:rPr lang="en-US" dirty="0" smtClean="0"/>
              <a:t>names.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Local namespace.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Enclosing </a:t>
            </a:r>
            <a:r>
              <a:rPr lang="en-US" dirty="0"/>
              <a:t>namespaces: </a:t>
            </a:r>
            <a:r>
              <a:rPr lang="en-US" dirty="0" smtClean="0"/>
              <a:t>check nonlocal names </a:t>
            </a:r>
            <a:r>
              <a:rPr lang="en-US" dirty="0"/>
              <a:t>in the local scope of any enclosing functions </a:t>
            </a:r>
            <a:r>
              <a:rPr lang="en-US" dirty="0" smtClean="0"/>
              <a:t>from </a:t>
            </a:r>
            <a:r>
              <a:rPr lang="en-US" dirty="0"/>
              <a:t>inner to </a:t>
            </a:r>
            <a:r>
              <a:rPr lang="en-US" dirty="0" smtClean="0"/>
              <a:t>outer.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Global </a:t>
            </a:r>
            <a:r>
              <a:rPr lang="en-US" dirty="0"/>
              <a:t>namespace: </a:t>
            </a:r>
            <a:r>
              <a:rPr lang="en-US" dirty="0" smtClean="0"/>
              <a:t>check names </a:t>
            </a:r>
            <a:r>
              <a:rPr lang="en-US" dirty="0"/>
              <a:t>assigned at the top-level of a module file, or declared global in a </a:t>
            </a:r>
            <a:r>
              <a:rPr lang="en-US" dirty="0" err="1"/>
              <a:t>def</a:t>
            </a:r>
            <a:r>
              <a:rPr lang="en-US" dirty="0"/>
              <a:t> within the file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__</a:t>
            </a:r>
            <a:r>
              <a:rPr lang="en-US" dirty="0" err="1"/>
              <a:t>builtins</a:t>
            </a:r>
            <a:r>
              <a:rPr lang="en-US" dirty="0"/>
              <a:t>__: Names python assigned in the built-in </a:t>
            </a:r>
            <a:r>
              <a:rPr lang="en-US" dirty="0" smtClean="0"/>
              <a:t>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all fails: </a:t>
            </a:r>
            <a:r>
              <a:rPr lang="en-US" dirty="0" err="1" smtClean="0"/>
              <a:t>NameError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92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local variables in Python, there is no need for a data attribute to declared before use.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7029" y="3139261"/>
            <a:ext cx="838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Complex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Complex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3.0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4.5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3.0, -4.5)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r_squared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r_squared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9.0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81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add, modify, or delete attributes at will.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also some built-in functions we can use to accomplish the same tasks.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4960" y="2759153"/>
            <a:ext cx="7550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year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2014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# Add an 'age' attribute.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year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2015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# Modify 'age' attribute.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del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4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Delete 'age' attribute.</a:t>
            </a:r>
            <a:endParaRPr lang="en-US" sz="24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5446" y="4788631"/>
            <a:ext cx="1032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hasattr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Returns true if year attribute exists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getattr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Returns value of year attribute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setattr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2015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Set attribute year to 2015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delattr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Delete attribute year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743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within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79692" cy="4023360"/>
          </a:xfrm>
        </p:spPr>
        <p:txBody>
          <a:bodyPr/>
          <a:lstStyle/>
          <a:p>
            <a:r>
              <a:rPr lang="en-US" dirty="0" smtClean="0"/>
              <a:t>Generally speaking, variables in a class fall under one of two categories: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Class variables, which are shared by all instances.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Instance variables, which are unique to a specific instance.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1451" y="2084832"/>
            <a:ext cx="80782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kind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'canine'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i="1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instance </a:t>
            </a:r>
            <a:r>
              <a:rPr lang="en-US" sz="2000" i="1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var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'Fido'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'Buddy'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kind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shared by all dogs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'canine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kind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shared by all dogs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'canine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unique to 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'Fido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unique to 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'Buddy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45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within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011511" cy="4023360"/>
          </a:xfrm>
        </p:spPr>
        <p:txBody>
          <a:bodyPr/>
          <a:lstStyle/>
          <a:p>
            <a:r>
              <a:rPr lang="en-US" dirty="0" smtClean="0"/>
              <a:t>Be careful when using mutable objects as class variables.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8903" y="2286000"/>
            <a:ext cx="7032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tricks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mutable class variable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'Fido'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'Buddy'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'roll over'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'play dead'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unexpectedly shared by all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'roll over', 'play dead']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843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within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075906" cy="4023360"/>
          </a:xfrm>
        </p:spPr>
        <p:txBody>
          <a:bodyPr/>
          <a:lstStyle/>
          <a:p>
            <a:r>
              <a:rPr lang="en-US" dirty="0" smtClean="0"/>
              <a:t>To fix this issue, make it an instance variable instead.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7063" y="208483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'Fido'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'Buddy'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'roll over'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'play dead'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'roll over']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'play dead']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3613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Besides the class and instance attributes, every class has access to the following: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dictionary </a:t>
            </a:r>
            <a:r>
              <a:rPr lang="en-US" dirty="0"/>
              <a:t>containing the </a:t>
            </a:r>
            <a:r>
              <a:rPr lang="en-US" dirty="0" smtClean="0"/>
              <a:t>object’s </a:t>
            </a:r>
            <a:r>
              <a:rPr lang="en-US" dirty="0"/>
              <a:t>namespace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class </a:t>
            </a:r>
            <a:r>
              <a:rPr lang="en-US" dirty="0"/>
              <a:t>documentation string or None if undefined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name__:</a:t>
            </a:r>
            <a:r>
              <a:rPr lang="en-US" dirty="0"/>
              <a:t> </a:t>
            </a:r>
            <a:r>
              <a:rPr lang="en-US" dirty="0" smtClean="0"/>
              <a:t>class </a:t>
            </a:r>
            <a:r>
              <a:rPr lang="en-US" dirty="0"/>
              <a:t>name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__module__:</a:t>
            </a:r>
            <a:r>
              <a:rPr lang="en-US" dirty="0"/>
              <a:t> </a:t>
            </a:r>
            <a:r>
              <a:rPr lang="en-US" dirty="0" smtClean="0"/>
              <a:t>module </a:t>
            </a:r>
            <a:r>
              <a:rPr lang="en-US" dirty="0"/>
              <a:t>name in which the class is defined. This attribute is "__main__" </a:t>
            </a:r>
            <a:r>
              <a:rPr lang="en-US" dirty="0" smtClean="0"/>
              <a:t>in </a:t>
            </a:r>
            <a:r>
              <a:rPr lang="en-US" dirty="0"/>
              <a:t>interactive mode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possibly empty tuple containing the base classes, in the order of their occurrence in the base class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3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call a method of a class object using the familiar function call notation.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Perhaps you noticed, however, that the definition of </a:t>
            </a:r>
            <a:r>
              <a:rPr lang="en-US" dirty="0" err="1" smtClean="0"/>
              <a:t>MyClass.f</a:t>
            </a:r>
            <a:r>
              <a:rPr lang="en-US" dirty="0" smtClean="0"/>
              <a:t>() involves an argument called </a:t>
            </a:r>
            <a:r>
              <a:rPr lang="en-US" i="1" dirty="0" smtClean="0"/>
              <a:t>self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162" y="5005565"/>
            <a:ext cx="3225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Calling </a:t>
            </a:r>
            <a:r>
              <a:rPr lang="en-US" sz="2400" dirty="0" err="1" smtClean="0"/>
              <a:t>x.f</a:t>
            </a:r>
            <a:r>
              <a:rPr lang="en-US" sz="2400" dirty="0" smtClean="0"/>
              <a:t>() is equivalent</a:t>
            </a:r>
          </a:p>
          <a:p>
            <a:r>
              <a:rPr lang="en-US" sz="2400" dirty="0" smtClean="0"/>
              <a:t>to calling </a:t>
            </a:r>
            <a:r>
              <a:rPr lang="en-US" sz="2400" dirty="0" err="1" smtClean="0"/>
              <a:t>MyClass.f</a:t>
            </a:r>
            <a:r>
              <a:rPr lang="en-US" sz="2400" dirty="0" smtClean="0"/>
              <a:t>(x).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61340" y="2684943"/>
            <a:ext cx="29546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'hello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world'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3691" y="4297680"/>
            <a:ext cx="82383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"""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 simple example class"""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12345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"I just created a 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 object!"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17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Bob Myers’ simple fraction class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check out an equivalent simple class in Python (frac.py).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69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51167" y="2084832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Fraction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f2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Fraction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get_numerator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get_denominator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get_numerator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get_denominator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9922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2241" y="181051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evaluate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0.6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set_value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evaluate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0.2857142857142857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2/7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3/5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input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2/3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2/3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0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first-class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noted a few lectures ago that functions are </a:t>
            </a:r>
            <a:r>
              <a:rPr lang="en-US" i="1" dirty="0" smtClean="0"/>
              <a:t>first-class objects </a:t>
            </a:r>
            <a:r>
              <a:rPr lang="en-US" dirty="0" smtClean="0"/>
              <a:t>in Python. What exactly does this mean?</a:t>
            </a:r>
          </a:p>
          <a:p>
            <a:r>
              <a:rPr lang="en-US" dirty="0" smtClean="0"/>
              <a:t>In short, it basically means that whatever you can do with a variable, you can do with a function. These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Assigning a name to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Passing it as an argument to a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Returning it as the result of a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Storing it in data structures.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6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simple class that defines a Pet object.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3160" y="2954959"/>
            <a:ext cx="92619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"This pet’s name is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6645" y="3941942"/>
            <a:ext cx="364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__</a:t>
            </a:r>
            <a:r>
              <a:rPr lang="en-US" sz="2000" dirty="0" err="1" smtClean="0"/>
              <a:t>str</a:t>
            </a:r>
            <a:r>
              <a:rPr lang="en-US" sz="2000" dirty="0" smtClean="0"/>
              <a:t>__ built-in </a:t>
            </a:r>
            <a:r>
              <a:rPr lang="en-US" sz="2000" dirty="0"/>
              <a:t>function</a:t>
            </a:r>
          </a:p>
          <a:p>
            <a:r>
              <a:rPr lang="en-US" sz="2000" dirty="0"/>
              <a:t>defines what happens when I</a:t>
            </a:r>
          </a:p>
          <a:p>
            <a:r>
              <a:rPr lang="en-US" sz="2000" dirty="0"/>
              <a:t>print an instance of Pet. Here I’m </a:t>
            </a:r>
          </a:p>
          <a:p>
            <a:r>
              <a:rPr lang="en-US" sz="2000" dirty="0"/>
              <a:t>overriding it to print the name. </a:t>
            </a:r>
            <a:endParaRPr lang="en-US" sz="2000" dirty="0">
              <a:effectLst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42271" y="5142271"/>
            <a:ext cx="2674374" cy="42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21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simple class that defines a Pet object.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128" y="2974623"/>
            <a:ext cx="92619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"This pet’s name is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61121" y="1619293"/>
            <a:ext cx="4146754" cy="23083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pet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Pet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mypet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'Ben'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'1'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mypet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This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pet's name is Ben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mypet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'Ben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mypet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get_age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1488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say I want to create a Dog class which inherits from Pet. The basic </a:t>
            </a:r>
            <a:r>
              <a:rPr lang="en-US" dirty="0" smtClean="0"/>
              <a:t>format</a:t>
            </a:r>
            <a:br>
              <a:rPr lang="en-US" dirty="0" smtClean="0"/>
            </a:br>
            <a:r>
              <a:rPr lang="en-US" dirty="0" smtClean="0"/>
              <a:t>of a derived </a:t>
            </a:r>
            <a:r>
              <a:rPr lang="en-US" dirty="0"/>
              <a:t>class is as follows: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6787" y="325331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DerivedClassName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BaseClassName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954" y="5089116"/>
            <a:ext cx="96512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In the case of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BaseClass</a:t>
            </a:r>
            <a:r>
              <a:rPr lang="en-US" sz="2200" dirty="0" smtClean="0"/>
              <a:t> being </a:t>
            </a:r>
            <a:r>
              <a:rPr lang="en-US" sz="2200" dirty="0"/>
              <a:t>defined elsewhere, you can use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module_name.BaseClassName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53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example definition of a Dog class which inherits from Pet.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pass statement is only included here for syntax reasons. This class definition for Dog essentially makes Dog </a:t>
            </a:r>
            <a:r>
              <a:rPr lang="en-US" dirty="0" smtClean="0"/>
              <a:t>an </a:t>
            </a:r>
            <a:r>
              <a:rPr lang="en-US" dirty="0" smtClean="0"/>
              <a:t>alias for Pet.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3664" y="3244334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pass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792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inherited all the functionality of our Pet class, now let’s make the Dog class more interesting.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6181" y="336961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dog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'Ben'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This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pet's name is Ben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'Ben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0864" y="3369611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pass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7175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Dog class, I want all of the functionality of the Pet class with one </a:t>
            </a:r>
            <a:r>
              <a:rPr lang="en-US" dirty="0" smtClean="0"/>
              <a:t>extra attribute</a:t>
            </a:r>
            <a:r>
              <a:rPr lang="en-US" dirty="0"/>
              <a:t>: </a:t>
            </a:r>
            <a:r>
              <a:rPr lang="en-US" dirty="0" smtClean="0"/>
              <a:t>breed</a:t>
            </a:r>
            <a:r>
              <a:rPr lang="en-US" dirty="0"/>
              <a:t>. </a:t>
            </a:r>
            <a:r>
              <a:rPr lang="en-US" dirty="0" smtClean="0"/>
              <a:t>I </a:t>
            </a:r>
            <a:r>
              <a:rPr lang="en-US" dirty="0"/>
              <a:t>also want some extra methods for accessing this attribute.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496" y="3328184"/>
            <a:ext cx="788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 			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3408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Dog class, I want all of the functionality of the Pet class with one </a:t>
            </a:r>
            <a:r>
              <a:rPr lang="en-US" dirty="0" smtClean="0"/>
              <a:t>extra attribute</a:t>
            </a:r>
            <a:r>
              <a:rPr lang="en-US" dirty="0"/>
              <a:t>: </a:t>
            </a:r>
            <a:r>
              <a:rPr lang="en-US" dirty="0" smtClean="0"/>
              <a:t>breed</a:t>
            </a:r>
            <a:r>
              <a:rPr lang="en-US" dirty="0"/>
              <a:t>. </a:t>
            </a:r>
            <a:r>
              <a:rPr lang="en-US" dirty="0" smtClean="0"/>
              <a:t>I </a:t>
            </a:r>
            <a:r>
              <a:rPr lang="en-US" dirty="0"/>
              <a:t>also want some extra methods for accessing this attribute.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496" y="3328184"/>
            <a:ext cx="788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 			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6231" y="526717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Python resolves attribute and method references by first </a:t>
            </a:r>
          </a:p>
          <a:p>
            <a:r>
              <a:rPr lang="en-US" sz="2000" dirty="0"/>
              <a:t>searching the derived class and then searching the base class.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73283" y="3506219"/>
            <a:ext cx="3115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Overriding initialization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7316" y="3690885"/>
            <a:ext cx="983226" cy="11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Dog class, I want all of the functionality of the Pet class with one </a:t>
            </a:r>
            <a:r>
              <a:rPr lang="en-US" dirty="0" smtClean="0"/>
              <a:t>extra attribute</a:t>
            </a:r>
            <a:r>
              <a:rPr lang="en-US" dirty="0"/>
              <a:t>: </a:t>
            </a:r>
            <a:r>
              <a:rPr lang="en-US" dirty="0" smtClean="0"/>
              <a:t>breed</a:t>
            </a:r>
            <a:r>
              <a:rPr lang="en-US" dirty="0"/>
              <a:t>. </a:t>
            </a:r>
            <a:r>
              <a:rPr lang="en-US" dirty="0" smtClean="0"/>
              <a:t>I </a:t>
            </a:r>
            <a:r>
              <a:rPr lang="en-US" dirty="0"/>
              <a:t>also want some extra methods for accessing this attribute.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496" y="3328184"/>
            <a:ext cx="788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 			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1212" y="5444224"/>
            <a:ext cx="100878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can call base class methods directly using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BaseClassName.method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200" dirty="0" smtClean="0"/>
              <a:t>Note </a:t>
            </a:r>
            <a:r>
              <a:rPr lang="en-US" sz="2200" dirty="0"/>
              <a:t>that we do this here to extend the functionality of Pet’s initialization method. </a:t>
            </a:r>
            <a:endParaRPr lang="en-US" sz="2200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8308181" y="4297680"/>
            <a:ext cx="275303" cy="688223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3484" y="4323702"/>
            <a:ext cx="2536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age 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7039897" y="4159045"/>
            <a:ext cx="1195808" cy="482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56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7986" y="248470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'Ben'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'Maltese'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This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pet's name is Ben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'Maltese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5122" y="4469631"/>
            <a:ext cx="6953677" cy="193899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 		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2843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170194" cy="4023360"/>
          </a:xfrm>
        </p:spPr>
        <p:txBody>
          <a:bodyPr>
            <a:normAutofit/>
          </a:bodyPr>
          <a:lstStyle/>
          <a:p>
            <a:r>
              <a:rPr lang="en-US" dirty="0"/>
              <a:t>Python has two notable </a:t>
            </a:r>
            <a:r>
              <a:rPr lang="en-US" dirty="0" smtClean="0"/>
              <a:t>built-in </a:t>
            </a:r>
            <a:r>
              <a:rPr lang="en-US" dirty="0"/>
              <a:t>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classinfo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returns true if </a:t>
            </a:r>
            <a:r>
              <a:rPr lang="en-US" i="1" dirty="0"/>
              <a:t>object</a:t>
            </a:r>
            <a:r>
              <a:rPr lang="en-US" dirty="0"/>
              <a:t> is an instance </a:t>
            </a:r>
            <a:r>
              <a:rPr lang="en-US" dirty="0" smtClean="0"/>
              <a:t>of </a:t>
            </a:r>
            <a:r>
              <a:rPr lang="en-US" i="1" dirty="0" err="1" smtClean="0"/>
              <a:t>classinfo</a:t>
            </a:r>
            <a:r>
              <a:rPr lang="en-US" dirty="0" smtClean="0"/>
              <a:t> </a:t>
            </a:r>
            <a:r>
              <a:rPr lang="en-US" dirty="0" smtClean="0"/>
              <a:t>(or </a:t>
            </a:r>
            <a:r>
              <a:rPr lang="en-US" dirty="0"/>
              <a:t>some </a:t>
            </a:r>
            <a:r>
              <a:rPr lang="en-US" dirty="0" smtClean="0"/>
              <a:t>class </a:t>
            </a:r>
            <a:r>
              <a:rPr lang="en-US" dirty="0"/>
              <a:t>derived from </a:t>
            </a:r>
            <a:r>
              <a:rPr lang="en-US" dirty="0" err="1" smtClean="0"/>
              <a:t>classinfo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returns </a:t>
            </a:r>
            <a:r>
              <a:rPr lang="en-US" dirty="0"/>
              <a:t>true if </a:t>
            </a:r>
            <a:r>
              <a:rPr lang="en-US" i="1" dirty="0"/>
              <a:t>class</a:t>
            </a:r>
            <a:r>
              <a:rPr lang="en-US" dirty="0"/>
              <a:t> is a subclass </a:t>
            </a:r>
            <a:r>
              <a:rPr lang="en-US" dirty="0" smtClean="0"/>
              <a:t>of </a:t>
            </a:r>
            <a:r>
              <a:rPr lang="en-US" i="1" dirty="0" err="1" smtClean="0"/>
              <a:t>classinfo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2143" y="2310581"/>
            <a:ext cx="57223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Pet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'Ben'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'Maltese'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isinstance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isinstance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issubclass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issubclass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87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655455" cy="4023360"/>
          </a:xfrm>
        </p:spPr>
        <p:txBody>
          <a:bodyPr/>
          <a:lstStyle/>
          <a:p>
            <a:r>
              <a:rPr lang="en-US" dirty="0" smtClean="0"/>
              <a:t>a.k.a. Closures.</a:t>
            </a:r>
            <a:endParaRPr lang="en-US" dirty="0"/>
          </a:p>
          <a:p>
            <a:r>
              <a:rPr lang="en-US" dirty="0" smtClean="0"/>
              <a:t>As first-class objects, you </a:t>
            </a:r>
            <a:r>
              <a:rPr lang="en-US" dirty="0"/>
              <a:t>can wrap functions </a:t>
            </a:r>
            <a:r>
              <a:rPr lang="en-US" dirty="0" smtClean="0"/>
              <a:t>within functions.</a:t>
            </a:r>
            <a:endParaRPr lang="en-US" dirty="0"/>
          </a:p>
          <a:p>
            <a:r>
              <a:rPr lang="en-US" dirty="0"/>
              <a:t>Outer functions have free variables that are bound to inner functions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smtClean="0"/>
              <a:t>closure </a:t>
            </a:r>
            <a:r>
              <a:rPr lang="en-US" dirty="0"/>
              <a:t>is a function object that remembers values in enclosing scopes regardless of whether those scopes are still present in </a:t>
            </a:r>
            <a:r>
              <a:rPr lang="en-US" dirty="0" smtClean="0"/>
              <a:t>memory.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7920" y="2286000"/>
            <a:ext cx="5577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make_inc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x is closed in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    # the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definition of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inc5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make_inc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inc10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make_inc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inc5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returns 10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inc10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returns 15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505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derive a class from multiple base classes like </a:t>
            </a:r>
            <a:r>
              <a:rPr lang="en-US" dirty="0" smtClean="0"/>
              <a:t>so: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Attribute resolution is performed by searching </a:t>
            </a:r>
            <a:r>
              <a:rPr lang="en-US" dirty="0" err="1" smtClean="0"/>
              <a:t>DerivedClassName</a:t>
            </a:r>
            <a:r>
              <a:rPr lang="en-US" dirty="0" smtClean="0"/>
              <a:t>, </a:t>
            </a:r>
            <a:r>
              <a:rPr lang="en-US" dirty="0"/>
              <a:t>then Base1, </a:t>
            </a:r>
            <a:r>
              <a:rPr lang="en-US" dirty="0" smtClean="0"/>
              <a:t>then Base2</a:t>
            </a:r>
            <a:r>
              <a:rPr lang="en-US" dirty="0"/>
              <a:t>, etc.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1483" y="2974241"/>
            <a:ext cx="71873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DerivedClassName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Base1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Base2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Base3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025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strict notion of a private attribute in Python. </a:t>
            </a:r>
          </a:p>
          <a:p>
            <a:r>
              <a:rPr lang="en-US" dirty="0"/>
              <a:t>However, if an attribute is prefixed with a single underscore </a:t>
            </a:r>
            <a:r>
              <a:rPr lang="en-US" dirty="0" smtClean="0"/>
              <a:t>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dirty="0" smtClean="0"/>
              <a:t>),  then </a:t>
            </a:r>
            <a:r>
              <a:rPr lang="en-US" dirty="0"/>
              <a:t>it </a:t>
            </a:r>
            <a:r>
              <a:rPr lang="en-US" dirty="0" smtClean="0"/>
              <a:t>should be </a:t>
            </a:r>
            <a:r>
              <a:rPr lang="en-US" dirty="0"/>
              <a:t>treated as private. Basically, using it should be considered bad form as it is </a:t>
            </a:r>
            <a:r>
              <a:rPr lang="en-US" dirty="0" smtClean="0"/>
              <a:t>an implementation detail</a:t>
            </a:r>
            <a:r>
              <a:rPr lang="en-US" dirty="0"/>
              <a:t>. </a:t>
            </a:r>
          </a:p>
          <a:p>
            <a:r>
              <a:rPr lang="en-US" dirty="0"/>
              <a:t>To avoid complications that arise from overriding attributes, Python does perform </a:t>
            </a:r>
            <a:r>
              <a:rPr lang="en-US" i="1" dirty="0" smtClean="0"/>
              <a:t>name mangling</a:t>
            </a:r>
            <a:r>
              <a:rPr lang="en-US" dirty="0" smtClean="0"/>
              <a:t>. Any </a:t>
            </a:r>
            <a:r>
              <a:rPr lang="en-US" dirty="0"/>
              <a:t>attribute prefixed with two underscores </a:t>
            </a:r>
            <a:r>
              <a:rPr lang="en-US" dirty="0" smtClean="0"/>
              <a:t>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</a:t>
            </a:r>
            <a:r>
              <a:rPr lang="en-US" dirty="0" smtClean="0"/>
              <a:t>) is automatically </a:t>
            </a:r>
            <a:r>
              <a:rPr lang="en-US" dirty="0"/>
              <a:t>replaced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Bottom line</a:t>
            </a:r>
            <a:r>
              <a:rPr lang="en-US" dirty="0"/>
              <a:t>: if you want others developers to treat it as private, use the appropriate prefix.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03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4131" y="2333832"/>
            <a:ext cx="26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the problem here?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48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4131" y="2333832"/>
            <a:ext cx="42324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the problem here?</a:t>
            </a:r>
          </a:p>
          <a:p>
            <a:endParaRPr lang="en-US" dirty="0"/>
          </a:p>
          <a:p>
            <a:r>
              <a:rPr lang="en-US" dirty="0" smtClean="0"/>
              <a:t>The update method of Mapping accepts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 err="1" smtClean="0"/>
              <a:t>iterable</a:t>
            </a:r>
            <a:r>
              <a:rPr lang="en-US" dirty="0" smtClean="0"/>
              <a:t> object as an argument.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update method of </a:t>
            </a:r>
            <a:r>
              <a:rPr lang="en-US" dirty="0" err="1" smtClean="0"/>
              <a:t>MappingSubclass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however, accepts keys and values as </a:t>
            </a:r>
            <a:br>
              <a:rPr lang="en-US" dirty="0" smtClean="0"/>
            </a:br>
            <a:r>
              <a:rPr lang="en-US" dirty="0" smtClean="0"/>
              <a:t>arguments.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</a:t>
            </a:r>
            <a:r>
              <a:rPr lang="en-US" dirty="0" err="1" smtClean="0"/>
              <a:t>MappingSubclass</a:t>
            </a:r>
            <a:r>
              <a:rPr lang="en-US" dirty="0" smtClean="0"/>
              <a:t> is derived </a:t>
            </a:r>
            <a:br>
              <a:rPr lang="en-US" dirty="0" smtClean="0"/>
            </a:br>
            <a:r>
              <a:rPr lang="en-US" dirty="0" smtClean="0"/>
              <a:t>from Mapping and we haven’t </a:t>
            </a:r>
            <a:r>
              <a:rPr lang="en-US" dirty="0" err="1" smtClean="0"/>
              <a:t>overrided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 method, we will have an </a:t>
            </a:r>
            <a:br>
              <a:rPr lang="en-US" dirty="0" smtClean="0"/>
            </a:br>
            <a:r>
              <a:rPr lang="en-US" dirty="0" smtClean="0"/>
              <a:t>error when the __</a:t>
            </a:r>
            <a:r>
              <a:rPr lang="en-US" dirty="0" err="1" smtClean="0"/>
              <a:t>init</a:t>
            </a:r>
            <a:r>
              <a:rPr lang="en-US" dirty="0" smtClean="0"/>
              <a:t>__ method calls update</a:t>
            </a:r>
            <a:br>
              <a:rPr lang="en-US" dirty="0" smtClean="0"/>
            </a:br>
            <a:r>
              <a:rPr lang="en-US" dirty="0" smtClean="0"/>
              <a:t>with a single argument.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7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8916" y="4866968"/>
            <a:ext cx="167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7138219" y="4090219"/>
            <a:ext cx="226142" cy="1543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4361" y="4307023"/>
            <a:ext cx="431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4929" y="1927123"/>
            <a:ext cx="4617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clearer, because </a:t>
            </a:r>
            <a:r>
              <a:rPr lang="en-US" dirty="0" err="1" smtClean="0"/>
              <a:t>MappingSubclass</a:t>
            </a:r>
            <a:r>
              <a:rPr lang="en-US" dirty="0" smtClean="0"/>
              <a:t> inherits</a:t>
            </a:r>
            <a:br>
              <a:rPr lang="en-US" dirty="0" smtClean="0"/>
            </a:br>
            <a:r>
              <a:rPr lang="en-US" dirty="0" smtClean="0"/>
              <a:t>from Mapping but does not provide a definition</a:t>
            </a:r>
            <a:br>
              <a:rPr lang="en-US" dirty="0" smtClean="0"/>
            </a:br>
            <a:r>
              <a:rPr lang="en-US" dirty="0" smtClean="0"/>
              <a:t>for __</a:t>
            </a:r>
            <a:r>
              <a:rPr lang="en-US" dirty="0" err="1" smtClean="0"/>
              <a:t>init</a:t>
            </a:r>
            <a:r>
              <a:rPr lang="en-US" dirty="0" smtClean="0"/>
              <a:t>__, we implicitly have the following</a:t>
            </a:r>
            <a:br>
              <a:rPr lang="en-US" dirty="0" smtClean="0"/>
            </a:br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00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8916" y="4866968"/>
            <a:ext cx="167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7138219" y="4090219"/>
            <a:ext cx="226142" cy="1543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4361" y="4307023"/>
            <a:ext cx="431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4929" y="1927123"/>
            <a:ext cx="4189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__</a:t>
            </a:r>
            <a:r>
              <a:rPr lang="en-US" dirty="0" err="1" smtClean="0"/>
              <a:t>init</a:t>
            </a:r>
            <a:r>
              <a:rPr lang="en-US" dirty="0" smtClean="0"/>
              <a:t>__ method references an update </a:t>
            </a:r>
            <a:br>
              <a:rPr lang="en-US" dirty="0" smtClean="0"/>
            </a:br>
            <a:r>
              <a:rPr lang="en-US" dirty="0" smtClean="0"/>
              <a:t>method. Python will simply look for the most</a:t>
            </a:r>
            <a:br>
              <a:rPr lang="en-US" dirty="0" smtClean="0"/>
            </a:br>
            <a:r>
              <a:rPr lang="en-US" dirty="0" smtClean="0"/>
              <a:t>local definition of update here.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396749" y="4699906"/>
            <a:ext cx="3165987" cy="7669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3" idx="3"/>
            <a:endCxn id="11" idx="1"/>
          </p:cNvCxnSpPr>
          <p:nvPr/>
        </p:nvCxnSpPr>
        <p:spPr>
          <a:xfrm rot="5400000" flipH="1">
            <a:off x="5103495" y="1597608"/>
            <a:ext cx="236400" cy="7277404"/>
          </a:xfrm>
          <a:prstGeom prst="curvedConnector4">
            <a:avLst>
              <a:gd name="adj1" fmla="val -273144"/>
              <a:gd name="adj2" fmla="val 108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82993" y="5025445"/>
            <a:ext cx="137652" cy="18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8916" y="4866968"/>
            <a:ext cx="167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7138219" y="4090219"/>
            <a:ext cx="226142" cy="1543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4361" y="4307023"/>
            <a:ext cx="431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4929" y="1927123"/>
            <a:ext cx="4676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signatures of the update call and the update</a:t>
            </a:r>
            <a:br>
              <a:rPr lang="en-US" dirty="0" smtClean="0"/>
            </a:br>
            <a:r>
              <a:rPr lang="en-US" dirty="0" smtClean="0"/>
              <a:t>definition do not match. The __</a:t>
            </a:r>
            <a:r>
              <a:rPr lang="en-US" dirty="0" err="1" smtClean="0"/>
              <a:t>init</a:t>
            </a:r>
            <a:r>
              <a:rPr lang="en-US" dirty="0" smtClean="0"/>
              <a:t>__ method </a:t>
            </a:r>
            <a:br>
              <a:rPr lang="en-US" dirty="0" smtClean="0"/>
            </a:br>
            <a:r>
              <a:rPr lang="en-US" dirty="0" smtClean="0"/>
              <a:t>depends on a certain implementation of update </a:t>
            </a:r>
            <a:br>
              <a:rPr lang="en-US" dirty="0" smtClean="0"/>
            </a:br>
            <a:r>
              <a:rPr lang="en-US" dirty="0" smtClean="0"/>
              <a:t>being available. Namely, the update defined in </a:t>
            </a:r>
            <a:br>
              <a:rPr lang="en-US" dirty="0" smtClean="0"/>
            </a:br>
            <a:r>
              <a:rPr lang="en-US" dirty="0" smtClean="0"/>
              <a:t>Mapping.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396749" y="4699906"/>
            <a:ext cx="3165987" cy="7669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3" idx="3"/>
            <a:endCxn id="11" idx="1"/>
          </p:cNvCxnSpPr>
          <p:nvPr/>
        </p:nvCxnSpPr>
        <p:spPr>
          <a:xfrm rot="5400000" flipH="1">
            <a:off x="5103495" y="1597608"/>
            <a:ext cx="236400" cy="7277404"/>
          </a:xfrm>
          <a:prstGeom prst="curvedConnector4">
            <a:avLst>
              <a:gd name="adj1" fmla="val -273144"/>
              <a:gd name="adj2" fmla="val 108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82993" y="5025445"/>
            <a:ext cx="137652" cy="18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991897" y="5118110"/>
            <a:ext cx="16714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191135" y="5210775"/>
            <a:ext cx="1106129" cy="10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34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8254" y="2570654"/>
            <a:ext cx="92718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map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Traceback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(most recent call last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):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File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"&lt;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stdin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&gt;", line 1, in &lt;module&gt;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File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"map.py", line 4, in __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__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self.update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iterable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 update() takes exactly 3 arguments (2 given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7626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5574" y="2084832"/>
            <a:ext cx="96651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__update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__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update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update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private copy of original update()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method</a:t>
            </a:r>
            <a:b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provides new signature for update()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but does not break __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init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__()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6667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1712" y="2679656"/>
            <a:ext cx="85049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map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1, 2, 3]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'key1'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'key2'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'val1'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'val2'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1, 2, 3, ('key1', 'val1'), ('key2', 'val2')]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2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hard to define so follow these three rules for generating a closure: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must have a nested function (function inside a function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nested function must refer to a value defined in the enclosing </a:t>
            </a:r>
            <a:r>
              <a:rPr lang="en-US" dirty="0" smtClean="0"/>
              <a:t>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enclosing function must return the nested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42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</a:t>
            </a:r>
            <a:r>
              <a:rPr lang="en-US" dirty="0" err="1" smtClean="0"/>
              <a:t>struct</a:t>
            </a:r>
            <a:r>
              <a:rPr lang="en-US" dirty="0" smtClean="0"/>
              <a:t>-like object by using an empty class.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2993" y="283148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pass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node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label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"My data string"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next_node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next_node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label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label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2968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create custom classes that emulate methods </a:t>
            </a:r>
            <a:r>
              <a:rPr lang="en-US" dirty="0" smtClean="0"/>
              <a:t>that</a:t>
            </a:r>
            <a:r>
              <a:rPr lang="en-US" dirty="0" smtClean="0"/>
              <a:t> </a:t>
            </a:r>
            <a:r>
              <a:rPr lang="en-US" dirty="0" smtClean="0"/>
              <a:t>have significant meaning when combined with other Python objects. </a:t>
            </a:r>
          </a:p>
          <a:p>
            <a:r>
              <a:rPr lang="en-US" dirty="0"/>
              <a:t>The </a:t>
            </a:r>
            <a:r>
              <a:rPr lang="en-US" dirty="0" smtClean="0"/>
              <a:t>statement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&gt;&gt; </a:t>
            </a:r>
            <a:r>
              <a:rPr lang="en-US" dirty="0"/>
              <a:t>typically prints to the </a:t>
            </a:r>
            <a:r>
              <a:rPr lang="en-US" dirty="0" smtClean="0"/>
              <a:t>file-like </a:t>
            </a:r>
            <a:r>
              <a:rPr lang="en-US" dirty="0"/>
              <a:t>object that follows. Specifically, the </a:t>
            </a:r>
            <a:r>
              <a:rPr lang="en-US" dirty="0" smtClean="0"/>
              <a:t>file-like </a:t>
            </a:r>
            <a:r>
              <a:rPr lang="en-US" dirty="0"/>
              <a:t>object </a:t>
            </a:r>
            <a:r>
              <a:rPr lang="en-US" dirty="0" smtClean="0"/>
              <a:t>needs </a:t>
            </a:r>
            <a:r>
              <a:rPr lang="en-US" dirty="0"/>
              <a:t>a write() method. This means I can make any class which, as long as it has a write() method, is a valid </a:t>
            </a:r>
            <a:r>
              <a:rPr lang="en-US" dirty="0" smtClean="0"/>
              <a:t>argument </a:t>
            </a:r>
            <a:r>
              <a:rPr lang="en-US" dirty="0"/>
              <a:t>for this print statement.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5509" y="4474660"/>
            <a:ext cx="9232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write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str_in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"The string to write is: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str_in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someobj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Random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someobj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"whatever"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string to write is: whatever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5384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mentioned in previous lectures that exceptions can also be </a:t>
            </a:r>
            <a:r>
              <a:rPr lang="en-US" dirty="0" smtClean="0"/>
              <a:t>custom-made</a:t>
            </a:r>
            <a:r>
              <a:rPr lang="en-US" dirty="0"/>
              <a:t>. This </a:t>
            </a:r>
            <a:r>
              <a:rPr lang="en-US" dirty="0" smtClean="0"/>
              <a:t>is done </a:t>
            </a:r>
            <a:r>
              <a:rPr lang="en-US" dirty="0"/>
              <a:t>by creating a class which is derived from the Exception base class.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4263759"/>
            <a:ext cx="10432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try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raise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"My custom error message."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"Error: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Error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My custom error message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.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399" y="3125742"/>
            <a:ext cx="4581832" cy="147732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Exception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parameter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parameter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9203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magic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1354" y="2286000"/>
            <a:ext cx="46025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item </a:t>
            </a:r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]: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8164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49548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this magic work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The for statement calls the </a:t>
            </a:r>
            <a:r>
              <a:rPr lang="en-US" dirty="0" err="1" smtClean="0"/>
              <a:t>iter</a:t>
            </a:r>
            <a:r>
              <a:rPr lang="en-US" dirty="0" smtClean="0"/>
              <a:t>() function </a:t>
            </a:r>
            <a:r>
              <a:rPr lang="en-US" dirty="0"/>
              <a:t>on the sequence object. </a:t>
            </a:r>
            <a:r>
              <a:rPr lang="en-US" dirty="0" smtClean="0"/>
              <a:t>The </a:t>
            </a:r>
            <a:r>
              <a:rPr lang="en-US" dirty="0" err="1" smtClean="0"/>
              <a:t>iter</a:t>
            </a:r>
            <a:r>
              <a:rPr lang="en-US" dirty="0" smtClean="0"/>
              <a:t>() </a:t>
            </a:r>
            <a:r>
              <a:rPr lang="en-US" dirty="0"/>
              <a:t>call will return an </a:t>
            </a:r>
            <a:r>
              <a:rPr lang="en-US" dirty="0" smtClean="0"/>
              <a:t>iterator object </a:t>
            </a:r>
            <a:r>
              <a:rPr lang="en-US" dirty="0"/>
              <a:t>(as long as the </a:t>
            </a:r>
            <a:r>
              <a:rPr lang="en-US" dirty="0" smtClean="0"/>
              <a:t>argument </a:t>
            </a:r>
            <a:r>
              <a:rPr lang="en-US" dirty="0"/>
              <a:t>has a </a:t>
            </a:r>
            <a:r>
              <a:rPr lang="en-US" dirty="0" smtClean="0"/>
              <a:t>built-in __</a:t>
            </a:r>
            <a:r>
              <a:rPr lang="en-US" dirty="0" err="1" smtClean="0"/>
              <a:t>iter</a:t>
            </a:r>
            <a:r>
              <a:rPr lang="en-US" dirty="0" smtClean="0"/>
              <a:t>__ function) which </a:t>
            </a:r>
            <a:r>
              <a:rPr lang="en-US" dirty="0"/>
              <a:t>defines next() for </a:t>
            </a:r>
            <a:r>
              <a:rPr lang="en-US" dirty="0" smtClean="0"/>
              <a:t>accessing </a:t>
            </a:r>
            <a:r>
              <a:rPr lang="en-US" dirty="0"/>
              <a:t>the elements one at a </a:t>
            </a:r>
            <a:r>
              <a:rPr lang="en-US" dirty="0" smtClean="0"/>
              <a:t>time</a:t>
            </a:r>
            <a:r>
              <a:rPr lang="en-US" dirty="0"/>
              <a:t>. </a:t>
            </a:r>
          </a:p>
          <a:p>
            <a:r>
              <a:rPr lang="en-US" dirty="0"/>
              <a:t>Let’s do it manually: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3677" y="2215932"/>
            <a:ext cx="75337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listiterator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object at 0x2af6add16090&gt;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Raises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StopIteration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Exception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721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custom </a:t>
            </a:r>
            <a:r>
              <a:rPr lang="en-US" dirty="0" err="1" smtClean="0"/>
              <a:t>iterable</a:t>
            </a:r>
            <a:r>
              <a:rPr lang="en-US" dirty="0" smtClean="0"/>
              <a:t> object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5255" y="2794718"/>
            <a:ext cx="6589145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data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raise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StopIteration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ret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9635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custom </a:t>
            </a:r>
            <a:r>
              <a:rPr lang="en-US" dirty="0" err="1" smtClean="0"/>
              <a:t>iterable</a:t>
            </a:r>
            <a:r>
              <a:rPr lang="en-US" dirty="0" smtClean="0"/>
              <a:t> object.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683" y="2834047"/>
            <a:ext cx="71087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even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Even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even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.Even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instance at 0x2ad24d84a128&gt;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item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2698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create iterators. Use </a:t>
            </a: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</a:t>
            </a:r>
            <a:r>
              <a:rPr lang="en-US" dirty="0" smtClean="0"/>
              <a:t>statement </a:t>
            </a:r>
            <a:r>
              <a:rPr lang="en-US" dirty="0"/>
              <a:t>whenever data is </a:t>
            </a:r>
            <a:r>
              <a:rPr lang="en-US" dirty="0" smtClean="0"/>
              <a:t>returned. The generator </a:t>
            </a:r>
            <a:r>
              <a:rPr lang="en-US" dirty="0"/>
              <a:t>will pick up where it left off when next() is called.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5342" y="2949867"/>
            <a:ext cx="80231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yield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elem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)]):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elem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164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78945" cy="4023360"/>
          </a:xfrm>
        </p:spPr>
        <p:txBody>
          <a:bodyPr/>
          <a:lstStyle/>
          <a:p>
            <a:r>
              <a:rPr lang="en-US" dirty="0" smtClean="0"/>
              <a:t>Wrappers to existing functions. </a:t>
            </a:r>
          </a:p>
          <a:p>
            <a:r>
              <a:rPr lang="en-US" dirty="0" smtClean="0"/>
              <a:t>You can extend the functionality of existing functions without</a:t>
            </a:r>
            <a:br>
              <a:rPr lang="en-US" dirty="0" smtClean="0"/>
            </a:br>
            <a:r>
              <a:rPr lang="en-US" dirty="0" smtClean="0"/>
              <a:t>having to modify them.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12801" y="2191269"/>
            <a:ext cx="87991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72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78945" cy="4023360"/>
          </a:xfrm>
        </p:spPr>
        <p:txBody>
          <a:bodyPr/>
          <a:lstStyle/>
          <a:p>
            <a:r>
              <a:rPr lang="en-US" dirty="0" smtClean="0"/>
              <a:t>Wrappers to existing functions. </a:t>
            </a:r>
          </a:p>
          <a:p>
            <a:r>
              <a:rPr lang="en-US" dirty="0" smtClean="0"/>
              <a:t>You can extend the functionality of existing functions without</a:t>
            </a:r>
            <a:br>
              <a:rPr lang="en-US" dirty="0" smtClean="0"/>
            </a:br>
            <a:r>
              <a:rPr lang="en-US" dirty="0" smtClean="0"/>
              <a:t>having to modify them.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12801" y="2191269"/>
            <a:ext cx="87991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dirty="0"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4807132" y="2547257"/>
            <a:ext cx="6648994" cy="2364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65714" y="4167051"/>
            <a:ext cx="1737360" cy="83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3210" y="500307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Closure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3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kinds of things can we use decorators for?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Timing the execution of an arbitrary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Memoization</a:t>
            </a:r>
            <a:r>
              <a:rPr lang="en-US" dirty="0" smtClean="0"/>
              <a:t> – </a:t>
            </a:r>
            <a:r>
              <a:rPr lang="en-US" dirty="0" err="1" smtClean="0"/>
              <a:t>cacheing</a:t>
            </a:r>
            <a:r>
              <a:rPr lang="en-US" dirty="0" smtClean="0"/>
              <a:t> results for specific arguments.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Logging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Any pre- or post- function processing.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586509" cy="4023360"/>
          </a:xfrm>
        </p:spPr>
        <p:txBody>
          <a:bodyPr/>
          <a:lstStyle/>
          <a:p>
            <a:r>
              <a:rPr lang="en-US" dirty="0" smtClean="0"/>
              <a:t>Python allows us some nice syntactic sugar for creating decorators.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988" y="5125792"/>
            <a:ext cx="36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here how we have to explicitly </a:t>
            </a:r>
          </a:p>
          <a:p>
            <a:r>
              <a:rPr lang="en-US" dirty="0"/>
              <a:t>d</a:t>
            </a:r>
            <a:r>
              <a:rPr lang="en-US" dirty="0" smtClean="0"/>
              <a:t>ecorate </a:t>
            </a:r>
            <a:r>
              <a:rPr lang="en-US" dirty="0" err="1" smtClean="0"/>
              <a:t>say_hello</a:t>
            </a:r>
            <a:r>
              <a:rPr lang="en-US" dirty="0" smtClean="0"/>
              <a:t> by passing it to </a:t>
            </a:r>
            <a:br>
              <a:rPr lang="en-US" dirty="0" smtClean="0"/>
            </a:br>
            <a:r>
              <a:rPr lang="en-US" dirty="0" smtClean="0"/>
              <a:t>our decorator function.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99005" y="4917989"/>
            <a:ext cx="713796" cy="31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12801" y="2191269"/>
            <a:ext cx="67090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2683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333</TotalTime>
  <Words>1915</Words>
  <Application>Microsoft Office PowerPoint</Application>
  <PresentationFormat>Widescreen</PresentationFormat>
  <Paragraphs>271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Courier New</vt:lpstr>
      <vt:lpstr>Tw Cen MT</vt:lpstr>
      <vt:lpstr>Tw Cen MT Condensed</vt:lpstr>
      <vt:lpstr>Wingdings 3</vt:lpstr>
      <vt:lpstr>Integral</vt:lpstr>
      <vt:lpstr>Lecture 6</vt:lpstr>
      <vt:lpstr>Functions</vt:lpstr>
      <vt:lpstr>Functions as first-class objects</vt:lpstr>
      <vt:lpstr>Function Factory</vt:lpstr>
      <vt:lpstr>Closure</vt:lpstr>
      <vt:lpstr>Decorators</vt:lpstr>
      <vt:lpstr>Decorators</vt:lpstr>
      <vt:lpstr>Decorators</vt:lpstr>
      <vt:lpstr>Decorators</vt:lpstr>
      <vt:lpstr>Decorators</vt:lpstr>
      <vt:lpstr>Decorators</vt:lpstr>
      <vt:lpstr>Decorators</vt:lpstr>
      <vt:lpstr>Decorators</vt:lpstr>
      <vt:lpstr>Decorators</vt:lpstr>
      <vt:lpstr>OOP in Python</vt:lpstr>
      <vt:lpstr>Class definition</vt:lpstr>
      <vt:lpstr>Class objects</vt:lpstr>
      <vt:lpstr>Class Objects</vt:lpstr>
      <vt:lpstr>Class objects</vt:lpstr>
      <vt:lpstr>Data attributes</vt:lpstr>
      <vt:lpstr>Data Attributes</vt:lpstr>
      <vt:lpstr>Variables within classes</vt:lpstr>
      <vt:lpstr>Variables within classes</vt:lpstr>
      <vt:lpstr>Variables within classes</vt:lpstr>
      <vt:lpstr>Built-in Attributes</vt:lpstr>
      <vt:lpstr>Methods</vt:lpstr>
      <vt:lpstr>Fraction example</vt:lpstr>
      <vt:lpstr>Fraction Example</vt:lpstr>
      <vt:lpstr>Fraction example</vt:lpstr>
      <vt:lpstr>Pet example</vt:lpstr>
      <vt:lpstr>Pet example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MULTIPLE INHERITANCE</vt:lpstr>
      <vt:lpstr>Private variables</vt:lpstr>
      <vt:lpstr>Name mangling</vt:lpstr>
      <vt:lpstr>Name mangling</vt:lpstr>
      <vt:lpstr>Name mangling</vt:lpstr>
      <vt:lpstr>Name mangling</vt:lpstr>
      <vt:lpstr>Name mangling</vt:lpstr>
      <vt:lpstr>Name mangling</vt:lpstr>
      <vt:lpstr>Name mangling</vt:lpstr>
      <vt:lpstr>Name mangling</vt:lpstr>
      <vt:lpstr>Structs in python</vt:lpstr>
      <vt:lpstr>Emulating methods</vt:lpstr>
      <vt:lpstr>Custom exceptions</vt:lpstr>
      <vt:lpstr>iterators</vt:lpstr>
      <vt:lpstr>iterators</vt:lpstr>
      <vt:lpstr>iterators</vt:lpstr>
      <vt:lpstr>iterators</vt:lpstr>
      <vt:lpstr>generators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Atiya, Yasser</dc:creator>
  <cp:lastModifiedBy>Atiya, Yasser</cp:lastModifiedBy>
  <cp:revision>83</cp:revision>
  <dcterms:created xsi:type="dcterms:W3CDTF">2015-05-28T01:14:21Z</dcterms:created>
  <dcterms:modified xsi:type="dcterms:W3CDTF">2015-06-01T12:22:25Z</dcterms:modified>
</cp:coreProperties>
</file>