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784975" cy="9929813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deas" initials="T" lastIdx="2" clrIdx="0">
    <p:extLst>
      <p:ext uri="{19B8F6BF-5375-455C-9EA6-DF929625EA0E}">
        <p15:presenceInfo xmlns:p15="http://schemas.microsoft.com/office/powerpoint/2012/main" userId="Tade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74693" autoAdjust="0"/>
  </p:normalViewPr>
  <p:slideViewPr>
    <p:cSldViewPr>
      <p:cViewPr varScale="1">
        <p:scale>
          <a:sx n="77" d="100"/>
          <a:sy n="77" d="100"/>
        </p:scale>
        <p:origin x="204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0228" cy="497149"/>
          </a:xfrm>
          <a:prstGeom prst="rect">
            <a:avLst/>
          </a:prstGeom>
        </p:spPr>
        <p:txBody>
          <a:bodyPr vert="horz" lIns="91365" tIns="45682" rIns="91365" bIns="45682" rtlCol="0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42578" y="0"/>
            <a:ext cx="2941313" cy="497149"/>
          </a:xfrm>
          <a:prstGeom prst="rect">
            <a:avLst/>
          </a:prstGeom>
        </p:spPr>
        <p:txBody>
          <a:bodyPr vert="horz" lIns="91365" tIns="45682" rIns="91365" bIns="45682" rtlCol="0"/>
          <a:lstStyle>
            <a:lvl1pPr algn="r">
              <a:defRPr sz="1200"/>
            </a:lvl1pPr>
          </a:lstStyle>
          <a:p>
            <a:pPr>
              <a:defRPr/>
            </a:pPr>
            <a:fld id="{5F0DF79B-959D-4584-B738-138185C9ABFD}" type="datetimeFigureOut">
              <a:rPr lang="cs-CZ"/>
              <a:pPr>
                <a:defRPr/>
              </a:pPr>
              <a:t>14.08.2017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9431567"/>
            <a:ext cx="2940228" cy="497149"/>
          </a:xfrm>
          <a:prstGeom prst="rect">
            <a:avLst/>
          </a:prstGeom>
        </p:spPr>
        <p:txBody>
          <a:bodyPr vert="horz" lIns="91365" tIns="45682" rIns="91365" bIns="4568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42578" y="9431567"/>
            <a:ext cx="2941313" cy="497149"/>
          </a:xfrm>
          <a:prstGeom prst="rect">
            <a:avLst/>
          </a:prstGeom>
        </p:spPr>
        <p:txBody>
          <a:bodyPr vert="horz" lIns="91365" tIns="45682" rIns="91365" bIns="45682" rtlCol="0" anchor="b"/>
          <a:lstStyle>
            <a:lvl1pPr algn="r">
              <a:defRPr sz="1200"/>
            </a:lvl1pPr>
          </a:lstStyle>
          <a:p>
            <a:pPr>
              <a:defRPr/>
            </a:pPr>
            <a:fld id="{5BE349D7-40E2-4E14-9770-FA996A1B907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0228" cy="496052"/>
          </a:xfrm>
          <a:prstGeom prst="rect">
            <a:avLst/>
          </a:prstGeom>
        </p:spPr>
        <p:txBody>
          <a:bodyPr vert="horz" lIns="62902" tIns="31451" rIns="62902" bIns="31451" rtlCol="0"/>
          <a:lstStyle>
            <a:lvl1pPr algn="l">
              <a:defRPr sz="8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43663" y="0"/>
            <a:ext cx="2940228" cy="496052"/>
          </a:xfrm>
          <a:prstGeom prst="rect">
            <a:avLst/>
          </a:prstGeom>
        </p:spPr>
        <p:txBody>
          <a:bodyPr vert="horz" lIns="62902" tIns="31451" rIns="62902" bIns="31451" rtlCol="0"/>
          <a:lstStyle>
            <a:lvl1pPr algn="r">
              <a:defRPr sz="800"/>
            </a:lvl1pPr>
          </a:lstStyle>
          <a:p>
            <a:fld id="{EEE7DFB0-D3FC-490F-850B-59B6E0FC6902}" type="datetimeFigureOut">
              <a:rPr lang="cs-CZ" smtClean="0"/>
              <a:pPr/>
              <a:t>14.08.2017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902" tIns="31451" rIns="62902" bIns="31451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8932" y="4716881"/>
            <a:ext cx="5427112" cy="4467758"/>
          </a:xfrm>
          <a:prstGeom prst="rect">
            <a:avLst/>
          </a:prstGeom>
        </p:spPr>
        <p:txBody>
          <a:bodyPr vert="horz" lIns="62902" tIns="31451" rIns="62902" bIns="31451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1" y="9431566"/>
            <a:ext cx="2940228" cy="496052"/>
          </a:xfrm>
          <a:prstGeom prst="rect">
            <a:avLst/>
          </a:prstGeom>
        </p:spPr>
        <p:txBody>
          <a:bodyPr vert="horz" lIns="62902" tIns="31451" rIns="62902" bIns="31451" rtlCol="0" anchor="b"/>
          <a:lstStyle>
            <a:lvl1pPr algn="l">
              <a:defRPr sz="8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43663" y="9431566"/>
            <a:ext cx="2940228" cy="496052"/>
          </a:xfrm>
          <a:prstGeom prst="rect">
            <a:avLst/>
          </a:prstGeom>
        </p:spPr>
        <p:txBody>
          <a:bodyPr vert="horz" lIns="62902" tIns="31451" rIns="62902" bIns="31451" rtlCol="0" anchor="b"/>
          <a:lstStyle>
            <a:lvl1pPr algn="r">
              <a:defRPr sz="800"/>
            </a:lvl1pPr>
          </a:lstStyle>
          <a:p>
            <a:fld id="{08AFE547-5A61-49D9-9787-33FCB74395FB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FE547-5A61-49D9-9787-33FCB74395FB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Důvody AJ: </a:t>
            </a:r>
          </a:p>
          <a:p>
            <a:r>
              <a:rPr lang="cs-CZ" dirty="0"/>
              <a:t>Zeptat se na jejich názor na </a:t>
            </a:r>
            <a:r>
              <a:rPr lang="cs-CZ"/>
              <a:t>psaní práce v AJ?</a:t>
            </a:r>
            <a:endParaRPr lang="en-US"/>
          </a:p>
          <a:p>
            <a:r>
              <a:rPr lang="cs-CZ" dirty="0"/>
              <a:t>Analýza anglicky psané stránky – došlo by ke ztrátě informace. </a:t>
            </a:r>
          </a:p>
          <a:p>
            <a:r>
              <a:rPr lang="cs-CZ" dirty="0"/>
              <a:t>Nedostatek literatury v češtině.</a:t>
            </a:r>
          </a:p>
          <a:p>
            <a:r>
              <a:rPr lang="cs-CZ" dirty="0"/>
              <a:t>Odborná terminologie nemá české alternativy.</a:t>
            </a:r>
          </a:p>
          <a:p>
            <a:r>
              <a:rPr lang="cs-CZ" dirty="0"/>
              <a:t>Práce v AJ, výsledky v AJ, prezentace…</a:t>
            </a:r>
          </a:p>
          <a:p>
            <a:endParaRPr lang="cs-CZ" dirty="0"/>
          </a:p>
          <a:p>
            <a:r>
              <a:rPr lang="cs-CZ" dirty="0"/>
              <a:t>Cílem práce je i</a:t>
            </a:r>
            <a:r>
              <a:rPr lang="en-US" dirty="0" err="1"/>
              <a:t>dentifikace</a:t>
            </a:r>
            <a:r>
              <a:rPr lang="en-US" dirty="0"/>
              <a:t> </a:t>
            </a:r>
            <a:r>
              <a:rPr lang="cs-CZ" dirty="0"/>
              <a:t>témat: 26 témat, seřazené podle průměrného počtu sdílení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FE547-5A61-49D9-9787-33FCB74395FB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2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Sex a </a:t>
            </a:r>
            <a:r>
              <a:rPr lang="cs-CZ" dirty="0" err="1"/>
              <a:t>social</a:t>
            </a:r>
            <a:r>
              <a:rPr lang="cs-CZ" dirty="0"/>
              <a:t> media mezi nejméně sdílenými tématy.</a:t>
            </a:r>
          </a:p>
          <a:p>
            <a:endParaRPr lang="cs-CZ" dirty="0"/>
          </a:p>
          <a:p>
            <a:r>
              <a:rPr lang="cs-CZ" dirty="0"/>
              <a:t>Jak jsme k tématům došli: kvalitativní metoda obsahové analýzy.</a:t>
            </a:r>
          </a:p>
          <a:p>
            <a:r>
              <a:rPr lang="cs-CZ" dirty="0"/>
              <a:t>Větší FB stránky mají tisíce příspěvků.</a:t>
            </a:r>
          </a:p>
          <a:p>
            <a:r>
              <a:rPr lang="cs-CZ" dirty="0"/>
              <a:t>Je potřeba použít počítač.</a:t>
            </a:r>
          </a:p>
          <a:p>
            <a:r>
              <a:rPr lang="cs-CZ" dirty="0"/>
              <a:t>Jak tedy ta metoda vypadá konkrétně?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FE547-5A61-49D9-9787-33FCB74395FB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7101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Podstatná část práce je popis používaných algoritmů.</a:t>
            </a:r>
          </a:p>
          <a:p>
            <a:r>
              <a:rPr lang="cs-CZ" dirty="0"/>
              <a:t>První nejzásadnější krok.</a:t>
            </a:r>
          </a:p>
          <a:p>
            <a:r>
              <a:rPr lang="cs-CZ" dirty="0"/>
              <a:t>Převedení FB stránky do formátu vhodného pro další zpracování.</a:t>
            </a:r>
          </a:p>
          <a:p>
            <a:r>
              <a:rPr lang="cs-CZ" dirty="0"/>
              <a:t>Metoda </a:t>
            </a:r>
            <a:r>
              <a:rPr lang="cs-CZ" dirty="0" err="1"/>
              <a:t>Bag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Words</a:t>
            </a:r>
            <a:r>
              <a:rPr lang="cs-CZ" dirty="0"/>
              <a:t>.</a:t>
            </a:r>
          </a:p>
          <a:p>
            <a:r>
              <a:rPr lang="cs-CZ" dirty="0"/>
              <a:t>Příklad.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FE547-5A61-49D9-9787-33FCB74395FB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023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 věty uděláme vektor, tenzor prvního řádu.</a:t>
            </a:r>
          </a:p>
          <a:p>
            <a:r>
              <a:rPr lang="cs-CZ" dirty="0"/>
              <a:t>Z celé stránky uděláme vektor vektorů, tedy tenzor druhého řádu, reprezentujeme maticí.</a:t>
            </a:r>
          </a:p>
          <a:p>
            <a:r>
              <a:rPr lang="cs-CZ" dirty="0"/>
              <a:t>Matice =</a:t>
            </a:r>
            <a:r>
              <a:rPr lang="en-US" dirty="0"/>
              <a:t>&gt;</a:t>
            </a:r>
            <a:r>
              <a:rPr lang="cs-CZ" dirty="0"/>
              <a:t> lineární algebra</a:t>
            </a:r>
          </a:p>
          <a:p>
            <a:r>
              <a:rPr lang="cs-CZ" dirty="0"/>
              <a:t>(lineární algebra je obor matematiky, který se zabývá vektorovými prostory a zobrazeními mezi nimi)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FE547-5A61-49D9-9787-33FCB74395FB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702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Detaily v práci.</a:t>
            </a:r>
          </a:p>
          <a:p>
            <a:r>
              <a:rPr lang="cs-CZ" dirty="0"/>
              <a:t>Cílem práce není doporučení, nicméně formulovat ho můžeme.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FE547-5A61-49D9-9787-33FCB74395FB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8210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Příspěvky týkající se těchto témat mají největší dosah.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FE547-5A61-49D9-9787-33FCB74395FB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5673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Užitečné pro existující firmy.</a:t>
            </a:r>
          </a:p>
          <a:p>
            <a:r>
              <a:rPr lang="cs-CZ" dirty="0"/>
              <a:t>Existující nástroje pro analýzu sociálních sítí nabízejí stovky funkcí, ale takovouto technologii ne. </a:t>
            </a:r>
          </a:p>
          <a:p>
            <a:r>
              <a:rPr lang="cs-CZ" dirty="0"/>
              <a:t>Několik FB stránek jsem oslovil a nezdá se, že by měly zájem.</a:t>
            </a:r>
          </a:p>
          <a:p>
            <a:r>
              <a:rPr lang="cs-CZ" dirty="0"/>
              <a:t>Nevychází to z potřeb trhu.</a:t>
            </a:r>
            <a:endParaRPr lang="en-US" dirty="0"/>
          </a:p>
          <a:p>
            <a:endParaRPr lang="cs-CZ" dirty="0"/>
          </a:p>
          <a:p>
            <a:r>
              <a:rPr lang="en-US" dirty="0" err="1"/>
              <a:t>Webov</a:t>
            </a:r>
            <a:r>
              <a:rPr lang="cs-CZ" dirty="0"/>
              <a:t>á adresa kódu je v práci.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FE547-5A61-49D9-9787-33FCB74395FB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606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E9A34-5E76-4E06-8600-75CE22845CDC}" type="datetimeFigureOut">
              <a:rPr lang="cs-CZ"/>
              <a:pPr>
                <a:defRPr/>
              </a:pPr>
              <a:t>14.08.2017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00390-EC71-4264-A421-F7F5E8226DA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EC882-B2CC-49C1-BDD9-34106A8FE6DD}" type="datetimeFigureOut">
              <a:rPr lang="cs-CZ"/>
              <a:pPr>
                <a:defRPr/>
              </a:pPr>
              <a:t>14.08.2017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44401-EA3B-4C7D-A9E0-4EDA827E8B2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333CA-DBAA-4CDD-9A49-F749E2F20B9B}" type="datetimeFigureOut">
              <a:rPr lang="cs-CZ"/>
              <a:pPr>
                <a:defRPr/>
              </a:pPr>
              <a:t>14.08.2017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72E5E-31E0-4E12-BA68-41346CEB75C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FDCE4-4BCE-4051-8C7A-E80A7195186F}" type="datetimeFigureOut">
              <a:rPr lang="cs-CZ"/>
              <a:pPr>
                <a:defRPr/>
              </a:pPr>
              <a:t>14.08.2017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04079-720B-46B3-84AC-CAB786B5CE4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51A2A-FD5A-495A-B49E-98AE1C7CC626}" type="datetimeFigureOut">
              <a:rPr lang="cs-CZ"/>
              <a:pPr>
                <a:defRPr/>
              </a:pPr>
              <a:t>14.08.2017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4C307-EA09-4BD7-88F2-14257C5488A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D52A3-4CFD-4C8B-8004-3C0FDEB5F31A}" type="datetimeFigureOut">
              <a:rPr lang="cs-CZ"/>
              <a:pPr>
                <a:defRPr/>
              </a:pPr>
              <a:t>14.08.2017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EE3A5-9EB0-44B9-AE9C-98FFF4BDBD0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8E4F6-F7AF-4DB8-9883-91C67A0D2ABB}" type="datetimeFigureOut">
              <a:rPr lang="cs-CZ"/>
              <a:pPr>
                <a:defRPr/>
              </a:pPr>
              <a:t>14.08.2017</a:t>
            </a:fld>
            <a:endParaRPr lang="cs-CZ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6F3FD-850A-4773-92FA-8DA9E664374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8DED0-248B-439E-94F3-A0A5637F087D}" type="datetimeFigureOut">
              <a:rPr lang="cs-CZ"/>
              <a:pPr>
                <a:defRPr/>
              </a:pPr>
              <a:t>14.08.2017</a:t>
            </a:fld>
            <a:endParaRPr lang="cs-CZ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046F4-67BF-4907-B6D7-AA9D877980F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B13CB-BEDA-41E7-BC87-77B3CB1D37D8}" type="datetimeFigureOut">
              <a:rPr lang="cs-CZ"/>
              <a:pPr>
                <a:defRPr/>
              </a:pPr>
              <a:t>14.08.2017</a:t>
            </a:fld>
            <a:endParaRPr lang="cs-CZ"/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0B24C-6DA6-4D89-B429-AAD5B628BF1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970DF-047A-4574-92B8-45BC74C6798D}" type="datetimeFigureOut">
              <a:rPr lang="cs-CZ"/>
              <a:pPr>
                <a:defRPr/>
              </a:pPr>
              <a:t>14.08.2017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698C1-2406-4B37-89C1-D360F11422D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4C886-CA34-442A-BB94-317BFEF3DE8D}" type="datetimeFigureOut">
              <a:rPr lang="cs-CZ"/>
              <a:pPr>
                <a:defRPr/>
              </a:pPr>
              <a:t>14.08.2017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8CEB5-491E-4E80-A2F0-561A2805649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1027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AE07CE2-4E50-4431-A08A-0CBCB6535FB5}" type="datetimeFigureOut">
              <a:rPr lang="cs-CZ"/>
              <a:pPr>
                <a:defRPr/>
              </a:pPr>
              <a:t>14.08.2017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19114C-5FEA-42E4-B5CB-9875208FDFD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INCE-Bold" pitchFamily="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INCE-Bold" pitchFamily="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INCE-Bold" pitchFamily="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INCE-Bold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INCE-Bold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INCE-Bold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INCE-Bold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INCE-Bold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196751"/>
            <a:ext cx="7772400" cy="2403699"/>
          </a:xfrm>
        </p:spPr>
        <p:txBody>
          <a:bodyPr/>
          <a:lstStyle/>
          <a:p>
            <a:r>
              <a:rPr lang="en-US" dirty="0"/>
              <a:t>Identification of the most and the least engaging topics a Facebook page talks about</a:t>
            </a:r>
            <a:endParaRPr lang="cs-CZ" b="1" dirty="0">
              <a:solidFill>
                <a:srgbClr val="000066"/>
              </a:solidFill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sz="3600" dirty="0">
                <a:solidFill>
                  <a:srgbClr val="000066"/>
                </a:solidFill>
              </a:rPr>
              <a:t>Tadeáš Moravec/KLZ</a:t>
            </a:r>
            <a:r>
              <a:rPr lang="en-US" sz="3600" dirty="0">
                <a:solidFill>
                  <a:srgbClr val="000066"/>
                </a:solidFill>
              </a:rPr>
              <a:t> </a:t>
            </a:r>
            <a:r>
              <a:rPr lang="cs-CZ" sz="3600" dirty="0">
                <a:solidFill>
                  <a:srgbClr val="000066"/>
                </a:solidFill>
              </a:rPr>
              <a:t>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8037-19D6-4B4C-BD93-087EFCAF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AF2F-2686-4467-8D91-55A9D144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cs-CZ" sz="8000" dirty="0"/>
              <a:t>Děkuji za pozornost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3719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F743-78DF-45CF-8406-2180C0D1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5C0B-8238-4A3B-9CD9-32676866C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cs-CZ" sz="8000" dirty="0">
                <a:latin typeface="+mj-lt"/>
              </a:rPr>
              <a:t>Jazyk</a:t>
            </a:r>
            <a:endParaRPr 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969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F51A-7AAA-4EF4-B5D0-B1B00140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7128"/>
            <a:ext cx="8229600" cy="115051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- začátek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40C7-13BE-41D9-96D6-5F64EB62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9250"/>
            <a:ext cx="8229600" cy="45269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err="1"/>
              <a:t>Parenthood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Problematic</a:t>
            </a:r>
            <a:r>
              <a:rPr lang="cs-CZ" dirty="0"/>
              <a:t> </a:t>
            </a:r>
            <a:r>
              <a:rPr lang="cs-CZ" dirty="0" err="1"/>
              <a:t>people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Mental</a:t>
            </a:r>
            <a:r>
              <a:rPr lang="cs-CZ" dirty="0"/>
              <a:t> </a:t>
            </a:r>
            <a:r>
              <a:rPr lang="cs-CZ" dirty="0" err="1"/>
              <a:t>strength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Bad</a:t>
            </a:r>
            <a:r>
              <a:rPr lang="cs-CZ" dirty="0"/>
              <a:t> </a:t>
            </a:r>
            <a:r>
              <a:rPr lang="cs-CZ" dirty="0" err="1"/>
              <a:t>things</a:t>
            </a:r>
            <a:r>
              <a:rPr lang="cs-CZ" dirty="0"/>
              <a:t> </a:t>
            </a:r>
            <a:r>
              <a:rPr lang="cs-CZ" dirty="0" err="1"/>
              <a:t>people</a:t>
            </a:r>
            <a:r>
              <a:rPr lang="cs-CZ" dirty="0"/>
              <a:t> </a:t>
            </a:r>
            <a:r>
              <a:rPr lang="cs-CZ" dirty="0" err="1"/>
              <a:t>say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things</a:t>
            </a:r>
            <a:r>
              <a:rPr lang="cs-CZ" dirty="0"/>
              <a:t> go </a:t>
            </a:r>
            <a:r>
              <a:rPr lang="cs-CZ" dirty="0" err="1"/>
              <a:t>wrong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Happiness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Lies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(</a:t>
            </a:r>
            <a:r>
              <a:rPr lang="cs-CZ" sz="1800" dirty="0"/>
              <a:t>Zdroj: vlastní výzkum)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53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FC7D-B769-4468-A73F-B76B3126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- konec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6951-40E9-4EFD-92BF-EFFA706C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0"/>
            </a:pPr>
            <a:r>
              <a:rPr lang="cs-CZ" dirty="0"/>
              <a:t> </a:t>
            </a:r>
            <a:r>
              <a:rPr lang="cs-CZ" dirty="0" err="1"/>
              <a:t>Romantic</a:t>
            </a:r>
            <a:r>
              <a:rPr lang="cs-CZ" dirty="0"/>
              <a:t> </a:t>
            </a:r>
            <a:r>
              <a:rPr lang="cs-CZ" dirty="0" err="1"/>
              <a:t>relationships</a:t>
            </a:r>
            <a:endParaRPr lang="cs-CZ" dirty="0"/>
          </a:p>
          <a:p>
            <a:pPr marL="514350" indent="-514350">
              <a:buFont typeface="+mj-lt"/>
              <a:buAutoNum type="arabicPeriod" startAt="20"/>
            </a:pPr>
            <a:r>
              <a:rPr lang="cs-CZ" dirty="0"/>
              <a:t> </a:t>
            </a:r>
            <a:r>
              <a:rPr lang="cs-CZ" dirty="0" err="1"/>
              <a:t>Dreams</a:t>
            </a:r>
            <a:endParaRPr lang="cs-CZ" dirty="0"/>
          </a:p>
          <a:p>
            <a:pPr marL="514350" indent="-514350">
              <a:buFont typeface="+mj-lt"/>
              <a:buAutoNum type="arabicPeriod" startAt="20"/>
            </a:pPr>
            <a:r>
              <a:rPr lang="cs-CZ" dirty="0"/>
              <a:t> </a:t>
            </a:r>
            <a:r>
              <a:rPr lang="cs-CZ" dirty="0" err="1"/>
              <a:t>Research</a:t>
            </a:r>
            <a:r>
              <a:rPr lang="cs-CZ" dirty="0"/>
              <a:t> on </a:t>
            </a:r>
            <a:r>
              <a:rPr lang="cs-CZ" dirty="0" err="1"/>
              <a:t>popular</a:t>
            </a:r>
            <a:r>
              <a:rPr lang="cs-CZ" dirty="0"/>
              <a:t> </a:t>
            </a:r>
            <a:r>
              <a:rPr lang="cs-CZ" dirty="0" err="1"/>
              <a:t>topics</a:t>
            </a:r>
            <a:endParaRPr lang="cs-CZ" dirty="0"/>
          </a:p>
          <a:p>
            <a:pPr marL="514350" indent="-514350">
              <a:buFont typeface="+mj-lt"/>
              <a:buAutoNum type="arabicPeriod" startAt="20"/>
            </a:pPr>
            <a:r>
              <a:rPr lang="cs-CZ" dirty="0"/>
              <a:t> Gender </a:t>
            </a:r>
            <a:r>
              <a:rPr lang="cs-CZ" dirty="0" err="1"/>
              <a:t>differences</a:t>
            </a:r>
            <a:endParaRPr lang="cs-CZ" dirty="0"/>
          </a:p>
          <a:p>
            <a:pPr marL="514350" indent="-514350">
              <a:buFont typeface="+mj-lt"/>
              <a:buAutoNum type="arabicPeriod" startAt="20"/>
            </a:pPr>
            <a:r>
              <a:rPr lang="cs-CZ" dirty="0"/>
              <a:t> </a:t>
            </a:r>
            <a:r>
              <a:rPr lang="cs-CZ" dirty="0" err="1"/>
              <a:t>Social</a:t>
            </a:r>
            <a:r>
              <a:rPr lang="cs-CZ" dirty="0"/>
              <a:t> media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cs-CZ" dirty="0"/>
              <a:t> Sex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printed</a:t>
            </a:r>
            <a:r>
              <a:rPr lang="cs-CZ" dirty="0"/>
              <a:t> </a:t>
            </a:r>
            <a:r>
              <a:rPr lang="cs-CZ" dirty="0" err="1"/>
              <a:t>magazine</a:t>
            </a:r>
            <a:endParaRPr lang="cs-CZ" dirty="0"/>
          </a:p>
          <a:p>
            <a:pPr marL="0" indent="0">
              <a:buNone/>
            </a:pPr>
            <a:r>
              <a:rPr lang="en-US" sz="1800" dirty="0"/>
              <a:t>(</a:t>
            </a:r>
            <a:r>
              <a:rPr lang="cs-CZ" sz="1800" dirty="0"/>
              <a:t>Zdroj: vlastní výzkum)</a:t>
            </a:r>
            <a:endParaRPr lang="en-US" sz="1800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749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F1C6-6909-4D52-9D57-7866B73B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0AAB3-4A13-4642-83D5-F49EEA36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cs-CZ" sz="8000" dirty="0" err="1"/>
              <a:t>Machine</a:t>
            </a:r>
            <a:r>
              <a:rPr lang="cs-CZ" sz="8000" dirty="0"/>
              <a:t> Learning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3289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3EC4-6FAB-4329-90B0-7CA04E2B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Bag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13F0-002E-409B-BF2A-39E27F76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25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cs-CZ" sz="2400" dirty="0" err="1"/>
              <a:t>Bag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</a:t>
            </a:r>
            <a:r>
              <a:rPr lang="cs-CZ" sz="2400" dirty="0" err="1"/>
              <a:t>words</a:t>
            </a:r>
            <a:r>
              <a:rPr lang="cs-CZ" sz="2400" dirty="0"/>
              <a:t> </a:t>
            </a:r>
            <a:r>
              <a:rPr lang="cs-CZ" sz="2400" dirty="0" err="1"/>
              <a:t>is</a:t>
            </a:r>
            <a:r>
              <a:rPr lang="cs-CZ" sz="2400" dirty="0"/>
              <a:t> a model </a:t>
            </a:r>
            <a:r>
              <a:rPr lang="cs-CZ" sz="2400" dirty="0" err="1"/>
              <a:t>representing</a:t>
            </a:r>
            <a:r>
              <a:rPr lang="cs-CZ" sz="2400" dirty="0"/>
              <a:t> </a:t>
            </a:r>
            <a:r>
              <a:rPr lang="cs-CZ" sz="2400" dirty="0" err="1"/>
              <a:t>documents</a:t>
            </a:r>
            <a:r>
              <a:rPr lang="cs-CZ" sz="2400" dirty="0"/>
              <a:t> </a:t>
            </a:r>
            <a:r>
              <a:rPr lang="cs-CZ" sz="2400" dirty="0" err="1"/>
              <a:t>digitally</a:t>
            </a:r>
            <a:r>
              <a:rPr lang="cs-CZ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cs-CZ" sz="2400" dirty="0" err="1"/>
              <a:t>Bag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</a:t>
            </a:r>
            <a:r>
              <a:rPr lang="cs-CZ" sz="2400" dirty="0" err="1"/>
              <a:t>words</a:t>
            </a:r>
            <a:r>
              <a:rPr lang="cs-CZ" sz="2400" dirty="0"/>
              <a:t> </a:t>
            </a:r>
            <a:r>
              <a:rPr lang="cs-CZ" sz="2400" dirty="0" err="1"/>
              <a:t>is</a:t>
            </a:r>
            <a:r>
              <a:rPr lang="cs-CZ" sz="2400" dirty="0"/>
              <a:t> </a:t>
            </a:r>
            <a:r>
              <a:rPr lang="cs-CZ" sz="2400" dirty="0" err="1"/>
              <a:t>an</a:t>
            </a:r>
            <a:r>
              <a:rPr lang="cs-CZ" sz="2400" dirty="0"/>
              <a:t> </a:t>
            </a:r>
            <a:r>
              <a:rPr lang="cs-CZ" sz="2400" dirty="0" err="1"/>
              <a:t>orderless</a:t>
            </a:r>
            <a:r>
              <a:rPr lang="cs-CZ" sz="2400" dirty="0"/>
              <a:t> </a:t>
            </a:r>
            <a:r>
              <a:rPr lang="cs-CZ" sz="2400" dirty="0" err="1"/>
              <a:t>representation</a:t>
            </a:r>
            <a:r>
              <a:rPr lang="cs-CZ" sz="2400" dirty="0"/>
              <a:t>, </a:t>
            </a:r>
            <a:r>
              <a:rPr lang="cs-CZ" sz="2400" dirty="0" err="1"/>
              <a:t>we</a:t>
            </a:r>
            <a:r>
              <a:rPr lang="cs-CZ" sz="2400" dirty="0"/>
              <a:t> </a:t>
            </a:r>
            <a:r>
              <a:rPr lang="cs-CZ" sz="2400" dirty="0" err="1"/>
              <a:t>only</a:t>
            </a:r>
            <a:r>
              <a:rPr lang="cs-CZ" sz="2400" dirty="0"/>
              <a:t> </a:t>
            </a:r>
            <a:r>
              <a:rPr lang="cs-CZ" sz="2400" dirty="0" err="1"/>
              <a:t>keep</a:t>
            </a:r>
            <a:r>
              <a:rPr lang="cs-CZ" sz="2400" dirty="0"/>
              <a:t> </a:t>
            </a:r>
            <a:r>
              <a:rPr lang="cs-CZ" sz="2400" dirty="0" err="1"/>
              <a:t>frequencies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</a:t>
            </a:r>
            <a:r>
              <a:rPr lang="cs-CZ" sz="2400" dirty="0" err="1"/>
              <a:t>words</a:t>
            </a:r>
            <a:r>
              <a:rPr lang="cs-CZ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19BD2C-683E-403F-A9B6-8C17B03E3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89738"/>
              </p:ext>
            </p:extLst>
          </p:nvPr>
        </p:nvGraphicFramePr>
        <p:xfrm>
          <a:off x="899592" y="2924944"/>
          <a:ext cx="7344816" cy="2773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9177921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862841558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239152182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l"/>
                      <a:r>
                        <a:rPr lang="cs-CZ" sz="2000" dirty="0"/>
                        <a:t>Word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2000" dirty="0"/>
                        <a:t>Sentence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2000" dirty="0"/>
                        <a:t>Sentence 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0974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cs-CZ" sz="2000" dirty="0" err="1"/>
                        <a:t>Bag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4002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cs-CZ" sz="2000" dirty="0" err="1"/>
                        <a:t>Of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2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6548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cs-CZ" sz="2000" dirty="0" err="1"/>
                        <a:t>Words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2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52799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cs-CZ" sz="2000" dirty="0" err="1"/>
                        <a:t>Is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9354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cs-CZ" sz="2000" dirty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3375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cs-CZ" sz="2000" dirty="0"/>
                        <a:t>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461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8E9784-0BCF-4969-A591-9E06D0755EDE}"/>
              </a:ext>
            </a:extLst>
          </p:cNvPr>
          <p:cNvSpPr txBox="1"/>
          <p:nvPr/>
        </p:nvSpPr>
        <p:spPr>
          <a:xfrm flipH="1">
            <a:off x="899592" y="5805264"/>
            <a:ext cx="47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</a:t>
            </a:r>
            <a:r>
              <a:rPr lang="cs-CZ" dirty="0">
                <a:latin typeface="+mn-lt"/>
              </a:rPr>
              <a:t>Zdroj: Autor, ilustrační příklad)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383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56FA-BDAA-4198-AC56-658FEF86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</a:t>
            </a:r>
            <a:r>
              <a:rPr lang="cs-CZ" dirty="0" err="1"/>
              <a:t>ší</a:t>
            </a:r>
            <a:r>
              <a:rPr lang="cs-CZ" dirty="0"/>
              <a:t> transformace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6A42-2530-4739-AE7C-6C5A3D90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cs-CZ" dirty="0" err="1"/>
              <a:t>Tf-idf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Latent</a:t>
            </a:r>
            <a:r>
              <a:rPr lang="cs-CZ" dirty="0"/>
              <a:t> </a:t>
            </a:r>
            <a:r>
              <a:rPr lang="cs-CZ" dirty="0" err="1"/>
              <a:t>Semantic</a:t>
            </a:r>
            <a:r>
              <a:rPr lang="cs-CZ" dirty="0"/>
              <a:t> </a:t>
            </a:r>
            <a:r>
              <a:rPr lang="cs-CZ" dirty="0" err="1"/>
              <a:t>Analysis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Cluster </a:t>
            </a:r>
            <a:r>
              <a:rPr lang="cs-CZ" dirty="0" err="1"/>
              <a:t>Analysis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TextRank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7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C5DD-C44E-45D4-8D19-E03CE373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Doporučení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ECB4-3824-4BD1-A63C-E2979172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Věnovat pozornost tématům:</a:t>
            </a:r>
          </a:p>
          <a:p>
            <a:r>
              <a:rPr lang="cs-CZ" dirty="0" err="1"/>
              <a:t>Parenthood</a:t>
            </a:r>
            <a:endParaRPr lang="cs-CZ" dirty="0"/>
          </a:p>
          <a:p>
            <a:r>
              <a:rPr lang="cs-CZ" dirty="0" err="1"/>
              <a:t>Problematic</a:t>
            </a:r>
            <a:r>
              <a:rPr lang="cs-CZ" dirty="0"/>
              <a:t> </a:t>
            </a:r>
            <a:r>
              <a:rPr lang="cs-CZ" dirty="0" err="1"/>
              <a:t>people</a:t>
            </a:r>
            <a:endParaRPr lang="cs-CZ" dirty="0"/>
          </a:p>
          <a:p>
            <a:r>
              <a:rPr lang="cs-CZ" dirty="0" err="1"/>
              <a:t>Mental</a:t>
            </a:r>
            <a:r>
              <a:rPr lang="cs-CZ" dirty="0"/>
              <a:t> </a:t>
            </a:r>
            <a:r>
              <a:rPr lang="cs-CZ" dirty="0" err="1"/>
              <a:t>strength</a:t>
            </a:r>
            <a:endParaRPr lang="cs-CZ" dirty="0"/>
          </a:p>
          <a:p>
            <a:r>
              <a:rPr lang="cs-CZ" dirty="0" err="1"/>
              <a:t>Bad</a:t>
            </a:r>
            <a:r>
              <a:rPr lang="cs-CZ" dirty="0"/>
              <a:t> </a:t>
            </a:r>
            <a:r>
              <a:rPr lang="cs-CZ" dirty="0" err="1"/>
              <a:t>things</a:t>
            </a:r>
            <a:r>
              <a:rPr lang="cs-CZ" dirty="0"/>
              <a:t> </a:t>
            </a:r>
            <a:r>
              <a:rPr lang="cs-CZ" dirty="0" err="1"/>
              <a:t>people</a:t>
            </a:r>
            <a:r>
              <a:rPr lang="cs-CZ" dirty="0"/>
              <a:t> </a:t>
            </a:r>
            <a:r>
              <a:rPr lang="cs-CZ" dirty="0" err="1"/>
              <a:t>say</a:t>
            </a:r>
            <a:endParaRPr lang="cs-CZ" dirty="0"/>
          </a:p>
          <a:p>
            <a:r>
              <a:rPr lang="cs-CZ" dirty="0" err="1"/>
              <a:t>Happiness</a:t>
            </a:r>
            <a:endParaRPr lang="cs-CZ" dirty="0"/>
          </a:p>
          <a:p>
            <a:r>
              <a:rPr lang="cs-CZ" dirty="0" err="1"/>
              <a:t>Lies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8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1F2A-F031-41BB-BDEB-D0FE406F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E1BD-5F96-4BD0-A309-2316D4D7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cs-CZ" dirty="0" err="1"/>
              <a:t>Produktizace</a:t>
            </a:r>
            <a:r>
              <a:rPr lang="cs-CZ" dirty="0"/>
              <a:t> technologie</a:t>
            </a:r>
          </a:p>
          <a:p>
            <a:pPr>
              <a:lnSpc>
                <a:spcPct val="200000"/>
              </a:lnSpc>
            </a:pPr>
            <a:r>
              <a:rPr lang="cs-CZ" dirty="0"/>
              <a:t>Zdrojový kód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13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Barva VŠEM">
      <a:dk1>
        <a:srgbClr val="595959"/>
      </a:dk1>
      <a:lt1>
        <a:srgbClr val="8FD400"/>
      </a:lt1>
      <a:dk2>
        <a:srgbClr val="0086B4"/>
      </a:dk2>
      <a:lt2>
        <a:srgbClr val="EEECE1"/>
      </a:lt2>
      <a:accent1>
        <a:srgbClr val="7F7F7F"/>
      </a:accent1>
      <a:accent2>
        <a:srgbClr val="595959"/>
      </a:accent2>
      <a:accent3>
        <a:srgbClr val="9BBB59"/>
      </a:accent3>
      <a:accent4>
        <a:srgbClr val="262626"/>
      </a:accent4>
      <a:accent5>
        <a:srgbClr val="0086B4"/>
      </a:accent5>
      <a:accent6>
        <a:srgbClr val="92D050"/>
      </a:accent6>
      <a:hlink>
        <a:srgbClr val="0000FF"/>
      </a:hlink>
      <a:folHlink>
        <a:srgbClr val="800080"/>
      </a:folHlink>
    </a:clrScheme>
    <a:fontScheme name="Styl VŠEM">
      <a:majorFont>
        <a:latin typeface="DINCE-Bold"/>
        <a:ea typeface=""/>
        <a:cs typeface=""/>
      </a:majorFont>
      <a:minorFont>
        <a:latin typeface="DINCE-Regular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Words>428</Words>
  <Application>Microsoft Office PowerPoint</Application>
  <PresentationFormat>On-screen Show (4:3)</PresentationFormat>
  <Paragraphs>107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DINCE-Bold</vt:lpstr>
      <vt:lpstr>DINCE-Regular</vt:lpstr>
      <vt:lpstr>Motiv sady Office</vt:lpstr>
      <vt:lpstr>Identification of the most and the least engaging topics a Facebook page talks about</vt:lpstr>
      <vt:lpstr> </vt:lpstr>
      <vt:lpstr>Výsledky - začátek</vt:lpstr>
      <vt:lpstr>Výsledky - konec</vt:lpstr>
      <vt:lpstr> </vt:lpstr>
      <vt:lpstr>Bag of Words</vt:lpstr>
      <vt:lpstr>Další transformace</vt:lpstr>
      <vt:lpstr>Doporučení</vt:lpstr>
      <vt:lpstr>Závěr</vt:lpstr>
      <vt:lpstr> 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Tomas Buble</dc:creator>
  <cp:lastModifiedBy>Tadeas</cp:lastModifiedBy>
  <cp:revision>82</cp:revision>
  <dcterms:created xsi:type="dcterms:W3CDTF">2009-06-03T13:19:19Z</dcterms:created>
  <dcterms:modified xsi:type="dcterms:W3CDTF">2017-08-14T17:25:22Z</dcterms:modified>
</cp:coreProperties>
</file>