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59" r:id="rId12"/>
    <p:sldId id="272" r:id="rId13"/>
    <p:sldId id="264" r:id="rId14"/>
    <p:sldId id="260" r:id="rId15"/>
    <p:sldId id="261" r:id="rId16"/>
    <p:sldId id="273" r:id="rId17"/>
    <p:sldId id="274" r:id="rId18"/>
    <p:sldId id="275" r:id="rId19"/>
    <p:sldId id="276" r:id="rId20"/>
    <p:sldId id="26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96" y="-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045F9-68B3-47D2-BB1D-D7E2CDD3C3DC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5B8EF-5DD6-42AE-B199-055A7E7210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CF10-F605-4105-8480-667978428A22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EA2-BD85-4907-9FAD-B5C20D6BF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CF10-F605-4105-8480-667978428A22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EA2-BD85-4907-9FAD-B5C20D6BF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CF10-F605-4105-8480-667978428A22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EA2-BD85-4907-9FAD-B5C20D6BF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CF10-F605-4105-8480-667978428A22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EA2-BD85-4907-9FAD-B5C20D6BF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CF10-F605-4105-8480-667978428A22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EA2-BD85-4907-9FAD-B5C20D6BF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CF10-F605-4105-8480-667978428A22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EA2-BD85-4907-9FAD-B5C20D6BF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CF10-F605-4105-8480-667978428A22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EA2-BD85-4907-9FAD-B5C20D6BF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CF10-F605-4105-8480-667978428A22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EA2-BD85-4907-9FAD-B5C20D6BF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CF10-F605-4105-8480-667978428A22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EA2-BD85-4907-9FAD-B5C20D6BF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CF10-F605-4105-8480-667978428A22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EA2-BD85-4907-9FAD-B5C20D6BF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CF10-F605-4105-8480-667978428A22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EA2-BD85-4907-9FAD-B5C20D6BF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1CF10-F605-4105-8480-667978428A22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88EA2-BD85-4907-9FAD-B5C20D6BF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RegexRangers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 </a:t>
            </a:r>
            <a:r>
              <a:rPr lang="en-US" dirty="0" err="1" smtClean="0"/>
              <a:t>trivialno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Pretvorba</a:t>
            </a:r>
            <a:r>
              <a:rPr lang="en-US" dirty="0" smtClean="0"/>
              <a:t> </a:t>
            </a:r>
            <a:r>
              <a:rPr lang="en-US" dirty="0" err="1" smtClean="0"/>
              <a:t>regularnega</a:t>
            </a:r>
            <a:r>
              <a:rPr lang="en-US" dirty="0" smtClean="0"/>
              <a:t> </a:t>
            </a:r>
            <a:r>
              <a:rPr lang="en-US" dirty="0" err="1" smtClean="0"/>
              <a:t>izraza</a:t>
            </a:r>
            <a:r>
              <a:rPr lang="en-US" dirty="0" smtClean="0"/>
              <a:t> v </a:t>
            </a:r>
            <a:r>
              <a:rPr lang="en-US" dirty="0" err="1" smtClean="0"/>
              <a:t>drevo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Parser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00400" y="2590800"/>
            <a:ext cx="327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a|b</a:t>
            </a:r>
            <a:r>
              <a:rPr lang="en-US" dirty="0" smtClean="0"/>
              <a:t>)*c    =&gt;    Cat (</a:t>
            </a:r>
            <a:r>
              <a:rPr lang="en-US" dirty="0" err="1" smtClean="0"/>
              <a:t>Clo</a:t>
            </a:r>
            <a:r>
              <a:rPr lang="en-US" dirty="0" smtClean="0"/>
              <a:t> (Alt a b)) c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97149" y="3429000"/>
            <a:ext cx="7620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106749" y="3962400"/>
            <a:ext cx="762000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420949" y="5334000"/>
            <a:ext cx="762000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963749" y="4648200"/>
            <a:ext cx="7620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963749" y="3962400"/>
            <a:ext cx="7620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Clo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430349" y="5334000"/>
            <a:ext cx="762000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4878149" y="37338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9" idx="0"/>
          </p:cNvCxnSpPr>
          <p:nvPr/>
        </p:nvCxnSpPr>
        <p:spPr>
          <a:xfrm flipH="1">
            <a:off x="4344749" y="37338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7" idx="0"/>
          </p:cNvCxnSpPr>
          <p:nvPr/>
        </p:nvCxnSpPr>
        <p:spPr>
          <a:xfrm>
            <a:off x="4344749" y="49530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10" idx="0"/>
          </p:cNvCxnSpPr>
          <p:nvPr/>
        </p:nvCxnSpPr>
        <p:spPr>
          <a:xfrm flipH="1">
            <a:off x="3811349" y="49530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8" idx="0"/>
          </p:cNvCxnSpPr>
          <p:nvPr/>
        </p:nvCxnSpPr>
        <p:spPr>
          <a:xfrm>
            <a:off x="4344749" y="4267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Tadej</a:t>
            </a:r>
            <a:r>
              <a:rPr lang="en-US" dirty="0" smtClean="0"/>
              <a:t> show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Demonstracija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Parser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Nadaljni</a:t>
            </a:r>
            <a:r>
              <a:rPr lang="en-US" dirty="0" smtClean="0"/>
              <a:t> </a:t>
            </a:r>
            <a:r>
              <a:rPr lang="en-US" dirty="0" err="1" smtClean="0"/>
              <a:t>plani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Podobno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drevesa</a:t>
            </a:r>
            <a:endParaRPr lang="en-US" dirty="0" smtClean="0"/>
          </a:p>
          <a:p>
            <a:r>
              <a:rPr lang="en-US" dirty="0" smtClean="0"/>
              <a:t>Ne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zapisati</a:t>
            </a:r>
            <a:r>
              <a:rPr lang="en-US" dirty="0" smtClean="0"/>
              <a:t> z </a:t>
            </a:r>
            <a:r>
              <a:rPr lang="en-US" dirty="0" err="1" smtClean="0"/>
              <a:t>avtomatom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Lema</a:t>
            </a:r>
            <a:r>
              <a:rPr lang="en-US" dirty="0" smtClean="0"/>
              <a:t> o </a:t>
            </a:r>
            <a:r>
              <a:rPr lang="en-US" dirty="0" err="1" smtClean="0"/>
              <a:t>napihovanju</a:t>
            </a:r>
            <a:endParaRPr lang="en-US" dirty="0" smtClean="0"/>
          </a:p>
          <a:p>
            <a:pPr lvl="2"/>
            <a:r>
              <a:rPr lang="en-US" dirty="0" smtClean="0"/>
              <a:t>Ni </a:t>
            </a:r>
            <a:r>
              <a:rPr lang="en-US" dirty="0" err="1" smtClean="0"/>
              <a:t>konteksno</a:t>
            </a:r>
            <a:r>
              <a:rPr lang="en-US" dirty="0" smtClean="0"/>
              <a:t> </a:t>
            </a:r>
            <a:r>
              <a:rPr lang="en-US" dirty="0" err="1" smtClean="0"/>
              <a:t>neodvisna</a:t>
            </a:r>
            <a:r>
              <a:rPr lang="en-US" dirty="0" smtClean="0"/>
              <a:t> </a:t>
            </a:r>
            <a:r>
              <a:rPr lang="en-US" dirty="0" err="1" smtClean="0"/>
              <a:t>gramatika</a:t>
            </a:r>
            <a:endParaRPr lang="en-US" dirty="0" smtClean="0"/>
          </a:p>
          <a:p>
            <a:pPr lvl="2"/>
            <a:r>
              <a:rPr lang="en-US" dirty="0" err="1" smtClean="0"/>
              <a:t>Zato</a:t>
            </a:r>
            <a:r>
              <a:rPr lang="en-US" dirty="0" smtClean="0"/>
              <a:t> ne </a:t>
            </a:r>
            <a:r>
              <a:rPr lang="en-US" dirty="0" err="1" smtClean="0"/>
              <a:t>obstaja</a:t>
            </a:r>
            <a:r>
              <a:rPr lang="en-US" dirty="0" smtClean="0"/>
              <a:t> </a:t>
            </a:r>
            <a:r>
              <a:rPr lang="en-US" dirty="0" err="1" smtClean="0"/>
              <a:t>avtomat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(a(b)c)2 = </a:t>
            </a:r>
            <a:r>
              <a:rPr lang="en-US" dirty="0" err="1" smtClean="0"/>
              <a:t>abcb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0398" y="1981200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1   2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Spremembe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 err="1" smtClean="0"/>
              <a:t>obiskovalcu</a:t>
            </a:r>
            <a:r>
              <a:rPr lang="en-US" dirty="0" smtClean="0"/>
              <a:t> </a:t>
            </a:r>
            <a:r>
              <a:rPr lang="en-US" dirty="0" err="1" smtClean="0"/>
              <a:t>vozlišč</a:t>
            </a:r>
            <a:endParaRPr lang="en-US" dirty="0" smtClean="0"/>
          </a:p>
          <a:p>
            <a:pPr lvl="1"/>
            <a:r>
              <a:rPr lang="en-US" dirty="0" err="1" smtClean="0"/>
              <a:t>Skeniranje</a:t>
            </a:r>
            <a:r>
              <a:rPr lang="en-US" dirty="0" smtClean="0"/>
              <a:t> </a:t>
            </a:r>
            <a:r>
              <a:rPr lang="en-US" dirty="0" err="1" smtClean="0"/>
              <a:t>znaka</a:t>
            </a:r>
            <a:endParaRPr lang="en-US" dirty="0" smtClean="0"/>
          </a:p>
          <a:p>
            <a:pPr lvl="1"/>
            <a:r>
              <a:rPr lang="en-US" dirty="0" smtClean="0"/>
              <a:t>if “(“ then “start a group”</a:t>
            </a:r>
          </a:p>
          <a:p>
            <a:pPr lvl="1"/>
            <a:r>
              <a:rPr lang="en-US" dirty="0" smtClean="0"/>
              <a:t>if “)” then “stop the group”</a:t>
            </a:r>
          </a:p>
          <a:p>
            <a:pPr lvl="1"/>
            <a:r>
              <a:rPr lang="en-US" dirty="0" smtClean="0"/>
              <a:t>if “2” then return group 2</a:t>
            </a:r>
          </a:p>
          <a:p>
            <a:pPr lvl="2"/>
            <a:r>
              <a:rPr lang="en-US" dirty="0" smtClean="0"/>
              <a:t>memory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grupe</a:t>
            </a:r>
            <a:endParaRPr lang="en-US" dirty="0" smtClean="0"/>
          </a:p>
          <a:p>
            <a:pPr lvl="2"/>
            <a:r>
              <a:rPr lang="en-US" dirty="0" smtClean="0"/>
              <a:t>memory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trenutne</a:t>
            </a:r>
            <a:r>
              <a:rPr lang="en-US" dirty="0" smtClean="0"/>
              <a:t> </a:t>
            </a:r>
            <a:r>
              <a:rPr lang="en-US" dirty="0" err="1" smtClean="0"/>
              <a:t>grupe</a:t>
            </a:r>
            <a:r>
              <a:rPr lang="en-US" dirty="0" smtClean="0"/>
              <a:t> –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dodajanje</a:t>
            </a:r>
            <a:r>
              <a:rPr lang="en-US" dirty="0" smtClean="0"/>
              <a:t> </a:t>
            </a:r>
            <a:r>
              <a:rPr lang="en-US" dirty="0" err="1" smtClean="0"/>
              <a:t>znaka</a:t>
            </a:r>
            <a:r>
              <a:rPr lang="en-US" dirty="0" smtClean="0"/>
              <a:t> </a:t>
            </a:r>
            <a:r>
              <a:rPr lang="en-US" dirty="0" err="1" smtClean="0"/>
              <a:t>vsem</a:t>
            </a:r>
            <a:r>
              <a:rPr lang="en-US" dirty="0" smtClean="0"/>
              <a:t> </a:t>
            </a:r>
            <a:r>
              <a:rPr lang="en-US" dirty="0" err="1" smtClean="0"/>
              <a:t>trenutnim</a:t>
            </a:r>
            <a:r>
              <a:rPr lang="en-US" dirty="0" smtClean="0"/>
              <a:t> </a:t>
            </a:r>
            <a:r>
              <a:rPr lang="en-US" dirty="0" err="1" smtClean="0"/>
              <a:t>grupam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a(b)1</a:t>
            </a:r>
            <a:r>
              <a:rPr lang="en-US" dirty="0" smtClean="0"/>
              <a:t>*</a:t>
            </a:r>
          </a:p>
          <a:p>
            <a:r>
              <a:rPr lang="en-US" dirty="0" smtClean="0"/>
              <a:t>(</a:t>
            </a:r>
            <a:r>
              <a:rPr lang="en-US" dirty="0" smtClean="0"/>
              <a:t>a(b</a:t>
            </a:r>
            <a:r>
              <a:rPr lang="en-US" dirty="0" smtClean="0"/>
              <a:t>)*)2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a|b</a:t>
            </a:r>
            <a:r>
              <a:rPr lang="en-US" dirty="0" smtClean="0"/>
              <a:t>*)1 – </a:t>
            </a:r>
            <a:r>
              <a:rPr lang="en-US" dirty="0" err="1" smtClean="0"/>
              <a:t>ali</a:t>
            </a:r>
            <a:r>
              <a:rPr lang="en-US" dirty="0" smtClean="0"/>
              <a:t> je </a:t>
            </a:r>
            <a:r>
              <a:rPr lang="en-US" dirty="0" err="1" smtClean="0"/>
              <a:t>še</a:t>
            </a:r>
            <a:r>
              <a:rPr lang="en-US" dirty="0" smtClean="0"/>
              <a:t> </a:t>
            </a:r>
            <a:r>
              <a:rPr lang="en-US" dirty="0" err="1" smtClean="0"/>
              <a:t>urejen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dolžini</a:t>
            </a:r>
            <a:r>
              <a:rPr lang="en-US" dirty="0" smtClean="0"/>
              <a:t>? </a:t>
            </a:r>
            <a:r>
              <a:rPr lang="en-US" dirty="0" err="1" smtClean="0"/>
              <a:t>da</a:t>
            </a:r>
            <a:endParaRPr lang="en-US" dirty="0" smtClean="0"/>
          </a:p>
          <a:p>
            <a:r>
              <a:rPr lang="en-US" dirty="0" smtClean="0"/>
              <a:t>(a)(1)2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aaa|b</a:t>
            </a:r>
            <a:r>
              <a:rPr lang="en-US" dirty="0" smtClean="0"/>
              <a:t>*)1 – </a:t>
            </a:r>
            <a:r>
              <a:rPr lang="en-US" dirty="0" err="1" smtClean="0"/>
              <a:t>ali</a:t>
            </a:r>
            <a:r>
              <a:rPr lang="en-US" dirty="0" smtClean="0"/>
              <a:t> je </a:t>
            </a:r>
            <a:r>
              <a:rPr lang="en-US" dirty="0" err="1" smtClean="0"/>
              <a:t>še</a:t>
            </a:r>
            <a:r>
              <a:rPr lang="en-US" dirty="0" smtClean="0"/>
              <a:t> </a:t>
            </a:r>
            <a:r>
              <a:rPr lang="en-US" dirty="0" err="1" smtClean="0"/>
              <a:t>urejen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dolžini</a:t>
            </a:r>
            <a:r>
              <a:rPr lang="en-US" dirty="0" smtClean="0"/>
              <a:t>? </a:t>
            </a:r>
            <a:r>
              <a:rPr lang="en-US" dirty="0" err="1" smtClean="0"/>
              <a:t>da</a:t>
            </a:r>
            <a:endParaRPr lang="en-US" dirty="0" smtClean="0"/>
          </a:p>
          <a:p>
            <a:r>
              <a:rPr lang="en-US" dirty="0" smtClean="0"/>
              <a:t>a(bb)(1|a) – </a:t>
            </a:r>
            <a:r>
              <a:rPr lang="en-US" dirty="0" err="1" smtClean="0"/>
              <a:t>ali</a:t>
            </a:r>
            <a:r>
              <a:rPr lang="en-US" dirty="0" smtClean="0"/>
              <a:t> je </a:t>
            </a:r>
            <a:r>
              <a:rPr lang="en-US" dirty="0" err="1" smtClean="0"/>
              <a:t>še</a:t>
            </a:r>
            <a:r>
              <a:rPr lang="en-US" dirty="0" smtClean="0"/>
              <a:t> </a:t>
            </a:r>
            <a:r>
              <a:rPr lang="en-US" dirty="0" err="1" smtClean="0"/>
              <a:t>urejen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dožini</a:t>
            </a:r>
            <a:r>
              <a:rPr lang="en-US" dirty="0" smtClean="0"/>
              <a:t>? ne</a:t>
            </a:r>
          </a:p>
          <a:p>
            <a:r>
              <a:rPr lang="en-US" dirty="0" err="1" smtClean="0"/>
              <a:t>številke</a:t>
            </a:r>
            <a:r>
              <a:rPr lang="en-US" dirty="0" smtClean="0"/>
              <a:t> </a:t>
            </a:r>
            <a:r>
              <a:rPr lang="en-US" dirty="0" err="1" smtClean="0"/>
              <a:t>kot</a:t>
            </a:r>
            <a:r>
              <a:rPr lang="en-US" dirty="0" smtClean="0"/>
              <a:t> </a:t>
            </a:r>
            <a:r>
              <a:rPr lang="en-US" dirty="0" err="1" smtClean="0"/>
              <a:t>znak</a:t>
            </a:r>
            <a:r>
              <a:rPr lang="en-US" dirty="0" smtClean="0"/>
              <a:t> in ne </a:t>
            </a:r>
            <a:r>
              <a:rPr lang="en-US" dirty="0" err="1" smtClean="0"/>
              <a:t>kot</a:t>
            </a:r>
            <a:r>
              <a:rPr lang="en-US" dirty="0" smtClean="0"/>
              <a:t> </a:t>
            </a:r>
            <a:r>
              <a:rPr lang="en-US" dirty="0" err="1" smtClean="0"/>
              <a:t>referenca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Popravilo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Char -&gt; data Action = Symbol Char</a:t>
            </a:r>
          </a:p>
          <a:p>
            <a:pPr marL="2228850" lvl="4" indent="-514350">
              <a:buNone/>
            </a:pPr>
            <a:r>
              <a:rPr lang="en-US" dirty="0" smtClean="0"/>
              <a:t>	</a:t>
            </a:r>
            <a:r>
              <a:rPr lang="en-US" dirty="0" smtClean="0"/>
              <a:t>		  </a:t>
            </a:r>
            <a:r>
              <a:rPr lang="en-US" sz="3200" dirty="0" smtClean="0"/>
              <a:t>| Open</a:t>
            </a:r>
          </a:p>
          <a:p>
            <a:pPr marL="2228850" lvl="4" indent="-514350">
              <a:buNone/>
            </a:pPr>
            <a:r>
              <a:rPr lang="en-US" sz="3200" dirty="0" smtClean="0"/>
              <a:t>			</a:t>
            </a:r>
            <a:r>
              <a:rPr lang="en-US" sz="3200" dirty="0" smtClean="0"/>
              <a:t> | </a:t>
            </a:r>
            <a:r>
              <a:rPr lang="en-US" sz="3200" dirty="0" smtClean="0"/>
              <a:t>Close</a:t>
            </a:r>
          </a:p>
          <a:p>
            <a:pPr marL="2228850" lvl="4" indent="-514350">
              <a:buNone/>
            </a:pPr>
            <a:r>
              <a:rPr lang="en-US" sz="3200" dirty="0" smtClean="0"/>
              <a:t>			</a:t>
            </a:r>
            <a:r>
              <a:rPr lang="en-US" sz="3200" dirty="0" smtClean="0"/>
              <a:t> | </a:t>
            </a:r>
            <a:r>
              <a:rPr lang="en-US" sz="3200" dirty="0" smtClean="0"/>
              <a:t>Ref </a:t>
            </a:r>
            <a:r>
              <a:rPr lang="en-US" sz="3200" dirty="0" err="1" smtClean="0"/>
              <a:t>Int</a:t>
            </a:r>
            <a:endParaRPr lang="en-US" sz="3200" dirty="0" smtClean="0"/>
          </a:p>
          <a:p>
            <a:pPr marL="2228850" lvl="4" indent="-514350">
              <a:buNone/>
            </a:pPr>
            <a:r>
              <a:rPr lang="en-US" sz="3200" dirty="0" smtClean="0"/>
              <a:t>			</a:t>
            </a:r>
            <a:r>
              <a:rPr lang="en-US" sz="3200" dirty="0" smtClean="0"/>
              <a:t> | None</a:t>
            </a:r>
          </a:p>
          <a:p>
            <a:pPr marL="2228850" lvl="4" indent="-514350">
              <a:buNone/>
            </a:pPr>
            <a:r>
              <a:rPr lang="en-US" sz="3200" dirty="0" smtClean="0"/>
              <a:t>Parser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400" dirty="0" smtClean="0"/>
              <a:t> </a:t>
            </a:r>
            <a:r>
              <a:rPr lang="en-US" sz="4400" dirty="0" err="1" smtClean="0"/>
              <a:t>Obiskovalec</a:t>
            </a:r>
            <a:r>
              <a:rPr lang="en-US" sz="4400" dirty="0" smtClean="0"/>
              <a:t> </a:t>
            </a:r>
            <a:r>
              <a:rPr lang="en-US" sz="4400" dirty="0" err="1" smtClean="0"/>
              <a:t>avtomata</a:t>
            </a:r>
            <a:r>
              <a:rPr lang="en-US" sz="4400" dirty="0" smtClean="0"/>
              <a:t> </a:t>
            </a:r>
            <a:r>
              <a:rPr lang="en-US" sz="4400" dirty="0" err="1" smtClean="0"/>
              <a:t>prilagoditi</a:t>
            </a:r>
            <a:r>
              <a:rPr lang="en-US" sz="4400" dirty="0" smtClean="0"/>
              <a:t> </a:t>
            </a:r>
            <a:r>
              <a:rPr lang="en-US" sz="4400" dirty="0" err="1" smtClean="0"/>
              <a:t>na</a:t>
            </a:r>
            <a:r>
              <a:rPr lang="en-US" sz="4400" dirty="0" smtClean="0"/>
              <a:t> Action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Nove</a:t>
            </a:r>
            <a:r>
              <a:rPr lang="en-US" dirty="0" smtClean="0"/>
              <a:t> </a:t>
            </a:r>
            <a:r>
              <a:rPr lang="en-US" dirty="0" err="1" smtClean="0"/>
              <a:t>posodobitve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Parser </a:t>
            </a:r>
            <a:r>
              <a:rPr lang="en-US" dirty="0" err="1" smtClean="0"/>
              <a:t>oštevilči</a:t>
            </a:r>
            <a:r>
              <a:rPr lang="en-US" dirty="0" smtClean="0"/>
              <a:t> </a:t>
            </a:r>
            <a:r>
              <a:rPr lang="en-US" dirty="0" err="1" smtClean="0"/>
              <a:t>grupe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Kazalo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Zaključek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Naloga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Naštevanje</a:t>
            </a:r>
            <a:r>
              <a:rPr lang="en-US" dirty="0" smtClean="0"/>
              <a:t> </a:t>
            </a:r>
            <a:r>
              <a:rPr lang="en-US" dirty="0" err="1" smtClean="0"/>
              <a:t>besed</a:t>
            </a:r>
            <a:r>
              <a:rPr lang="en-US" dirty="0" smtClean="0"/>
              <a:t> </a:t>
            </a:r>
            <a:r>
              <a:rPr lang="en-US" dirty="0" err="1" smtClean="0"/>
              <a:t>regularnega</a:t>
            </a:r>
            <a:r>
              <a:rPr lang="en-US" dirty="0" smtClean="0"/>
              <a:t> </a:t>
            </a:r>
            <a:r>
              <a:rPr lang="en-US" dirty="0" err="1" smtClean="0"/>
              <a:t>jezika</a:t>
            </a:r>
            <a:endParaRPr lang="en-US" dirty="0" smtClean="0"/>
          </a:p>
          <a:p>
            <a:r>
              <a:rPr lang="en-US" dirty="0" err="1" smtClean="0"/>
              <a:t>Urejeno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dolžini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abecedi</a:t>
            </a: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a, </a:t>
            </a:r>
            <a:r>
              <a:rPr lang="en-US" dirty="0" err="1" smtClean="0"/>
              <a:t>aa</a:t>
            </a:r>
            <a:r>
              <a:rPr lang="en-US" dirty="0" smtClean="0"/>
              <a:t>, </a:t>
            </a:r>
            <a:r>
              <a:rPr lang="en-US" dirty="0" err="1" smtClean="0"/>
              <a:t>aaa</a:t>
            </a:r>
            <a:r>
              <a:rPr lang="en-US" dirty="0" smtClean="0"/>
              <a:t>, </a:t>
            </a:r>
            <a:r>
              <a:rPr lang="en-US" dirty="0" err="1" smtClean="0"/>
              <a:t>aab</a:t>
            </a:r>
            <a:r>
              <a:rPr lang="en-US" dirty="0" smtClean="0"/>
              <a:t>, </a:t>
            </a:r>
            <a:r>
              <a:rPr lang="en-US" dirty="0" err="1" smtClean="0"/>
              <a:t>aba</a:t>
            </a:r>
            <a:r>
              <a:rPr lang="en-US" dirty="0" smtClean="0"/>
              <a:t>, </a:t>
            </a:r>
            <a:r>
              <a:rPr lang="en-US" dirty="0" err="1" smtClean="0"/>
              <a:t>bbb</a:t>
            </a:r>
            <a:r>
              <a:rPr lang="en-US" dirty="0" smtClean="0"/>
              <a:t>, …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Kaj</a:t>
            </a:r>
            <a:r>
              <a:rPr lang="en-US" dirty="0" smtClean="0"/>
              <a:t> so </a:t>
            </a:r>
            <a:r>
              <a:rPr lang="en-US" dirty="0" err="1" smtClean="0"/>
              <a:t>regularni</a:t>
            </a:r>
            <a:r>
              <a:rPr lang="en-US" dirty="0" smtClean="0"/>
              <a:t> </a:t>
            </a:r>
            <a:r>
              <a:rPr lang="en-US" dirty="0" err="1" smtClean="0"/>
              <a:t>izrazi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9800" y="4572000"/>
            <a:ext cx="47067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dirty="0" smtClean="0"/>
              <a:t> </a:t>
            </a:r>
            <a:r>
              <a:rPr lang="en-US" sz="1600" dirty="0" smtClean="0"/>
              <a:t>/^([</a:t>
            </a:r>
            <a:r>
              <a:rPr lang="en-US" sz="1600" dirty="0" smtClean="0"/>
              <a:t>a-z0-9_\.-]+)@([\</a:t>
            </a:r>
            <a:r>
              <a:rPr lang="en-US" sz="1600" dirty="0" err="1" smtClean="0"/>
              <a:t>da</a:t>
            </a:r>
            <a:r>
              <a:rPr lang="en-US" sz="1600" dirty="0" smtClean="0"/>
              <a:t>-z\.-]+)\.([a-z\.]{2,6})$</a:t>
            </a:r>
            <a:r>
              <a:rPr lang="en-US" sz="2000" dirty="0" smtClean="0"/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903436">
            <a:off x="6822873" y="5085976"/>
            <a:ext cx="1770036" cy="369332"/>
          </a:xfrm>
          <a:prstGeom prst="rect">
            <a:avLst/>
          </a:prstGeom>
          <a:solidFill>
            <a:srgbClr val="99CCFF">
              <a:alpha val="72157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Preveč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zahtevno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8600" y="5334000"/>
            <a:ext cx="1614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 </a:t>
            </a:r>
            <a:r>
              <a:rPr lang="en-US" sz="1400" dirty="0" err="1" smtClean="0"/>
              <a:t>skladovni</a:t>
            </a:r>
            <a:r>
              <a:rPr lang="en-US" sz="1400" dirty="0" smtClean="0"/>
              <a:t> </a:t>
            </a:r>
            <a:r>
              <a:rPr lang="en-US" sz="1400" dirty="0" err="1" smtClean="0"/>
              <a:t>avtomat</a:t>
            </a:r>
            <a:endParaRPr lang="en-US" sz="1400" dirty="0"/>
          </a:p>
        </p:txBody>
      </p:sp>
      <p:graphicFrame>
        <p:nvGraphicFramePr>
          <p:cNvPr id="11" name="Content Placeholder 5"/>
          <p:cNvGraphicFramePr>
            <a:graphicFrameLocks/>
          </p:cNvGraphicFramePr>
          <p:nvPr/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Operacija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</a:t>
                      </a:r>
                      <a:r>
                        <a:rPr lang="en-US" dirty="0" smtClean="0"/>
                        <a:t>* = a, </a:t>
                      </a:r>
                      <a:r>
                        <a:rPr lang="en-US" dirty="0" err="1" smtClean="0"/>
                        <a:t>ab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abb</a:t>
                      </a:r>
                      <a:r>
                        <a:rPr lang="en-US" dirty="0" smtClean="0"/>
                        <a:t>,  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</a:t>
                      </a:r>
                      <a:r>
                        <a:rPr lang="en-US" dirty="0" smtClean="0"/>
                        <a:t>+ = </a:t>
                      </a:r>
                      <a:r>
                        <a:rPr lang="en-US" dirty="0" err="1" smtClean="0"/>
                        <a:t>ab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abb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,  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</a:t>
                      </a:r>
                      <a:r>
                        <a:rPr lang="en-US" dirty="0" smtClean="0"/>
                        <a:t>? =  a, </a:t>
                      </a:r>
                      <a:r>
                        <a:rPr lang="en-US" dirty="0" err="1" smtClean="0"/>
                        <a:t>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a|b</a:t>
                      </a:r>
                      <a:r>
                        <a:rPr lang="en-US" dirty="0" smtClean="0"/>
                        <a:t> = a,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{n}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</a:t>
                      </a:r>
                      <a:r>
                        <a:rPr lang="en-US" dirty="0" smtClean="0"/>
                        <a:t>{3} = </a:t>
                      </a:r>
                      <a:r>
                        <a:rPr lang="en-US" dirty="0" err="1" smtClean="0"/>
                        <a:t>abbb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{n,}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</a:t>
                      </a:r>
                      <a:r>
                        <a:rPr lang="en-US" dirty="0" smtClean="0"/>
                        <a:t>{2,} = </a:t>
                      </a:r>
                      <a:r>
                        <a:rPr lang="en-US" dirty="0" err="1" smtClean="0"/>
                        <a:t>abb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abbb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abbbb</a:t>
                      </a:r>
                      <a:r>
                        <a:rPr lang="en-US" dirty="0" smtClean="0"/>
                        <a:t>, 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{n, m}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</a:t>
                      </a:r>
                      <a:r>
                        <a:rPr lang="en-US" dirty="0" smtClean="0"/>
                        <a:t>{2,3} = </a:t>
                      </a:r>
                      <a:r>
                        <a:rPr lang="en-US" dirty="0" err="1" smtClean="0"/>
                        <a:t>abb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abbb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Poenostavitev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/>
        </p:nvGraphicFramePr>
        <p:xfrm>
          <a:off x="457200" y="2743200"/>
          <a:ext cx="8229600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Izraz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Prazna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množica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kern="1200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Prazen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niz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Znak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Kleene</a:t>
                      </a:r>
                      <a:r>
                        <a:rPr lang="en-US" dirty="0" smtClean="0"/>
                        <a:t> closure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Catenation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e1|e2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Alternation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5"/>
          <p:cNvGraphicFramePr>
            <a:graphicFrameLocks/>
          </p:cNvGraphicFramePr>
          <p:nvPr/>
        </p:nvGraphicFramePr>
        <p:xfrm>
          <a:off x="457200" y="13716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Operacija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</a:t>
                      </a:r>
                      <a:r>
                        <a:rPr lang="en-US" dirty="0" smtClean="0"/>
                        <a:t>* = a, </a:t>
                      </a:r>
                      <a:r>
                        <a:rPr lang="en-US" dirty="0" err="1" smtClean="0"/>
                        <a:t>ab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abb</a:t>
                      </a:r>
                      <a:r>
                        <a:rPr lang="en-US" dirty="0" smtClean="0"/>
                        <a:t>,  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a|b</a:t>
                      </a:r>
                      <a:r>
                        <a:rPr lang="en-US" dirty="0" smtClean="0"/>
                        <a:t> = a, 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62400" y="5486400"/>
            <a:ext cx="1451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Izraz</a:t>
            </a:r>
            <a:r>
              <a:rPr lang="en-US" sz="2400" dirty="0" smtClean="0"/>
              <a:t>:  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/>
              <a:t>a|ba</a:t>
            </a:r>
            <a:r>
              <a:rPr lang="en-US" sz="2400" dirty="0" smtClean="0"/>
              <a:t>*c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(</a:t>
            </a:r>
            <a:r>
              <a:rPr lang="en-US" sz="2400" dirty="0" err="1" smtClean="0"/>
              <a:t>a|b</a:t>
            </a:r>
            <a:r>
              <a:rPr lang="en-US" sz="2400" dirty="0" smtClean="0"/>
              <a:t>)*c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 </a:t>
            </a:r>
            <a:r>
              <a:rPr lang="en-US" dirty="0" err="1" smtClean="0"/>
              <a:t>poti</a:t>
            </a:r>
            <a:r>
              <a:rPr lang="en-US" dirty="0" smtClean="0"/>
              <a:t> k </a:t>
            </a:r>
            <a:r>
              <a:rPr lang="en-US" dirty="0" err="1" smtClean="0"/>
              <a:t>avtomatom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Prevedba</a:t>
            </a:r>
            <a:r>
              <a:rPr lang="en-US" dirty="0" smtClean="0"/>
              <a:t> </a:t>
            </a:r>
            <a:r>
              <a:rPr lang="en-US" dirty="0" err="1" smtClean="0"/>
              <a:t>regularnega</a:t>
            </a:r>
            <a:r>
              <a:rPr lang="en-US" dirty="0" smtClean="0"/>
              <a:t> </a:t>
            </a:r>
            <a:r>
              <a:rPr lang="en-US" dirty="0" err="1" smtClean="0"/>
              <a:t>izraza</a:t>
            </a:r>
            <a:r>
              <a:rPr lang="en-US" dirty="0" smtClean="0"/>
              <a:t> v </a:t>
            </a:r>
            <a:r>
              <a:rPr lang="en-US" dirty="0" err="1" smtClean="0"/>
              <a:t>drevesno</a:t>
            </a:r>
            <a:r>
              <a:rPr lang="en-US" dirty="0" smtClean="0"/>
              <a:t> </a:t>
            </a:r>
            <a:r>
              <a:rPr lang="en-US" dirty="0" err="1" smtClean="0"/>
              <a:t>strukturo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/>
        </p:nvGraphicFramePr>
        <p:xfrm>
          <a:off x="533400" y="3124200"/>
          <a:ext cx="4114800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Izraz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kern="1200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(Sym “a”)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Clo</a:t>
                      </a:r>
                      <a:r>
                        <a:rPr lang="en-US" baseline="0" dirty="0" smtClean="0"/>
                        <a:t> 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e1e2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(Cat</a:t>
                      </a:r>
                      <a:r>
                        <a:rPr lang="en-US" baseline="0" dirty="0" smtClean="0"/>
                        <a:t> e1 e2)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e1|e2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(Alt e1 e2)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80251" y="2895600"/>
            <a:ext cx="327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a|b</a:t>
            </a:r>
            <a:r>
              <a:rPr lang="en-US" dirty="0" smtClean="0"/>
              <a:t>)*c    =&gt;    Cat (</a:t>
            </a:r>
            <a:r>
              <a:rPr lang="en-US" dirty="0" err="1" smtClean="0"/>
              <a:t>Clo</a:t>
            </a:r>
            <a:r>
              <a:rPr lang="en-US" dirty="0" smtClean="0"/>
              <a:t> (Alt a b)) c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477000" y="3733800"/>
            <a:ext cx="7620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086600" y="4267200"/>
            <a:ext cx="762000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00800" y="5638800"/>
            <a:ext cx="762000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943600" y="4953000"/>
            <a:ext cx="7620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943600" y="4267200"/>
            <a:ext cx="7620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Clo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410200" y="5638800"/>
            <a:ext cx="762000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>
          <a:xfrm>
            <a:off x="6858000" y="40386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11" idx="0"/>
          </p:cNvCxnSpPr>
          <p:nvPr/>
        </p:nvCxnSpPr>
        <p:spPr>
          <a:xfrm flipH="1">
            <a:off x="6324600" y="40386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9" idx="0"/>
          </p:cNvCxnSpPr>
          <p:nvPr/>
        </p:nvCxnSpPr>
        <p:spPr>
          <a:xfrm>
            <a:off x="6324600" y="52578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2" idx="0"/>
          </p:cNvCxnSpPr>
          <p:nvPr/>
        </p:nvCxnSpPr>
        <p:spPr>
          <a:xfrm flipH="1">
            <a:off x="5791200" y="52578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0" idx="0"/>
          </p:cNvCxnSpPr>
          <p:nvPr/>
        </p:nvCxnSpPr>
        <p:spPr>
          <a:xfrm>
            <a:off x="6324600" y="4572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Prevedba</a:t>
            </a:r>
            <a:r>
              <a:rPr lang="en-US" dirty="0" smtClean="0"/>
              <a:t> v </a:t>
            </a:r>
            <a:r>
              <a:rPr lang="en-US" dirty="0" err="1" smtClean="0"/>
              <a:t>avtomat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a|b</a:t>
            </a:r>
            <a:r>
              <a:rPr lang="en-US" dirty="0" smtClean="0"/>
              <a:t>)*c    =&gt;    Cat (</a:t>
            </a:r>
            <a:r>
              <a:rPr lang="en-US" dirty="0" err="1" smtClean="0"/>
              <a:t>Clo</a:t>
            </a:r>
            <a:r>
              <a:rPr lang="en-US" dirty="0" smtClean="0"/>
              <a:t> (Alt a b)) </a:t>
            </a:r>
            <a:r>
              <a:rPr lang="en-US" dirty="0" smtClean="0"/>
              <a:t>c   =&gt;</a:t>
            </a:r>
          </a:p>
          <a:p>
            <a:r>
              <a:rPr lang="en-US" dirty="0" smtClean="0"/>
              <a:t>c*(</a:t>
            </a:r>
            <a:r>
              <a:rPr lang="en-US" dirty="0" err="1" smtClean="0"/>
              <a:t>b|a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40386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953000" y="40386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886200" y="40386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590800" y="40386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019800" y="45720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19800" y="35814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162800" y="40386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6"/>
            <a:endCxn id="10" idx="2"/>
          </p:cNvCxnSpPr>
          <p:nvPr/>
        </p:nvCxnSpPr>
        <p:spPr>
          <a:xfrm>
            <a:off x="2057400" y="43053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6" name="Straight Arrow Connector 15"/>
          <p:cNvCxnSpPr>
            <a:stCxn id="12" idx="6"/>
            <a:endCxn id="13" idx="2"/>
          </p:cNvCxnSpPr>
          <p:nvPr/>
        </p:nvCxnSpPr>
        <p:spPr>
          <a:xfrm>
            <a:off x="6553200" y="38481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>
            <a:stCxn id="7" idx="6"/>
            <a:endCxn id="11" idx="2"/>
          </p:cNvCxnSpPr>
          <p:nvPr/>
        </p:nvCxnSpPr>
        <p:spPr>
          <a:xfrm>
            <a:off x="5486400" y="43053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8" name="Straight Arrow Connector 17"/>
          <p:cNvCxnSpPr>
            <a:stCxn id="7" idx="6"/>
            <a:endCxn id="12" idx="2"/>
          </p:cNvCxnSpPr>
          <p:nvPr/>
        </p:nvCxnSpPr>
        <p:spPr>
          <a:xfrm flipV="1">
            <a:off x="5486400" y="38481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9" name="Straight Arrow Connector 18"/>
          <p:cNvCxnSpPr>
            <a:stCxn id="9" idx="6"/>
            <a:endCxn id="7" idx="2"/>
          </p:cNvCxnSpPr>
          <p:nvPr/>
        </p:nvCxnSpPr>
        <p:spPr>
          <a:xfrm>
            <a:off x="4419600" y="43053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0" name="Straight Arrow Connector 19"/>
          <p:cNvCxnSpPr>
            <a:stCxn id="10" idx="6"/>
            <a:endCxn id="9" idx="2"/>
          </p:cNvCxnSpPr>
          <p:nvPr/>
        </p:nvCxnSpPr>
        <p:spPr>
          <a:xfrm>
            <a:off x="3124200" y="43053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31" name="Straight Arrow Connector 30"/>
          <p:cNvCxnSpPr>
            <a:stCxn id="11" idx="6"/>
            <a:endCxn id="13" idx="2"/>
          </p:cNvCxnSpPr>
          <p:nvPr/>
        </p:nvCxnSpPr>
        <p:spPr>
          <a:xfrm flipV="1">
            <a:off x="6553200" y="43053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35" name="Shape 34"/>
          <p:cNvCxnSpPr>
            <a:stCxn id="12" idx="6"/>
            <a:endCxn id="9" idx="2"/>
          </p:cNvCxnSpPr>
          <p:nvPr/>
        </p:nvCxnSpPr>
        <p:spPr>
          <a:xfrm flipH="1">
            <a:off x="3886200" y="3848100"/>
            <a:ext cx="2667000" cy="457200"/>
          </a:xfrm>
          <a:prstGeom prst="curvedConnector5">
            <a:avLst>
              <a:gd name="adj1" fmla="val -8571"/>
              <a:gd name="adj2" fmla="val -253736"/>
              <a:gd name="adj3" fmla="val 108571"/>
            </a:avLst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44" name="Shape 43"/>
          <p:cNvCxnSpPr>
            <a:stCxn id="11" idx="6"/>
            <a:endCxn id="9" idx="2"/>
          </p:cNvCxnSpPr>
          <p:nvPr/>
        </p:nvCxnSpPr>
        <p:spPr>
          <a:xfrm flipH="1" flipV="1">
            <a:off x="3886200" y="4305300"/>
            <a:ext cx="2667000" cy="533400"/>
          </a:xfrm>
          <a:prstGeom prst="curvedConnector5">
            <a:avLst>
              <a:gd name="adj1" fmla="val -8571"/>
              <a:gd name="adj2" fmla="val -191380"/>
              <a:gd name="adj3" fmla="val 108571"/>
            </a:avLst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48" name="TextBox 47"/>
          <p:cNvSpPr txBox="1"/>
          <p:nvPr/>
        </p:nvSpPr>
        <p:spPr>
          <a:xfrm>
            <a:off x="2743200" y="3657600"/>
            <a:ext cx="28245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038600" y="3657600"/>
            <a:ext cx="48282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Clo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953000" y="3657600"/>
            <a:ext cx="44755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Alt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172200" y="3200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172200" y="4191000"/>
            <a:ext cx="29527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239000" y="3657600"/>
            <a:ext cx="75758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Konec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524000" y="3657600"/>
            <a:ext cx="90755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Začetek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Obiskovalec</a:t>
            </a:r>
            <a:r>
              <a:rPr lang="en-US" dirty="0" smtClean="0"/>
              <a:t> </a:t>
            </a:r>
            <a:r>
              <a:rPr lang="en-US" dirty="0" err="1" smtClean="0"/>
              <a:t>avtomata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Tovarna</a:t>
            </a:r>
            <a:r>
              <a:rPr lang="en-US" dirty="0" smtClean="0"/>
              <a:t> </a:t>
            </a:r>
            <a:r>
              <a:rPr lang="en-US" dirty="0" err="1" smtClean="0"/>
              <a:t>besed</a:t>
            </a:r>
            <a:endParaRPr lang="en-US" dirty="0" smtClean="0"/>
          </a:p>
          <a:p>
            <a:r>
              <a:rPr lang="en-US" dirty="0" err="1" smtClean="0"/>
              <a:t>ab</a:t>
            </a:r>
            <a:r>
              <a:rPr lang="en-US" dirty="0" smtClean="0"/>
              <a:t>*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Seznam</a:t>
            </a:r>
            <a:r>
              <a:rPr lang="en-US" dirty="0" smtClean="0"/>
              <a:t> = [State a, State b, State c]</a:t>
            </a:r>
          </a:p>
          <a:p>
            <a:r>
              <a:rPr lang="en-US" dirty="0" err="1" smtClean="0"/>
              <a:t>Rezultat</a:t>
            </a:r>
            <a:r>
              <a:rPr lang="en-US" dirty="0" smtClean="0"/>
              <a:t> = [“</a:t>
            </a:r>
            <a:r>
              <a:rPr lang="en-US" dirty="0" err="1" smtClean="0"/>
              <a:t>ab</a:t>
            </a:r>
            <a:r>
              <a:rPr lang="en-US" dirty="0" smtClean="0"/>
              <a:t>”, “</a:t>
            </a:r>
            <a:r>
              <a:rPr lang="en-US" dirty="0" err="1" smtClean="0"/>
              <a:t>abb</a:t>
            </a:r>
            <a:r>
              <a:rPr lang="en-US" dirty="0" smtClean="0"/>
              <a:t>”, “</a:t>
            </a:r>
            <a:r>
              <a:rPr lang="en-US" dirty="0" err="1" smtClean="0"/>
              <a:t>abbb</a:t>
            </a:r>
            <a:r>
              <a:rPr lang="en-US" dirty="0" smtClean="0"/>
              <a:t>”, … ]</a:t>
            </a: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2819400" y="43815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181600" y="4381500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886200" y="4381500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6"/>
            <a:endCxn id="7" idx="2"/>
          </p:cNvCxnSpPr>
          <p:nvPr/>
        </p:nvCxnSpPr>
        <p:spPr>
          <a:xfrm>
            <a:off x="3352800" y="4648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6" name="Straight Arrow Connector 15"/>
          <p:cNvCxnSpPr>
            <a:stCxn id="7" idx="6"/>
            <a:endCxn id="6" idx="2"/>
          </p:cNvCxnSpPr>
          <p:nvPr/>
        </p:nvCxnSpPr>
        <p:spPr>
          <a:xfrm>
            <a:off x="4419600" y="4648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8" name="Shape 17"/>
          <p:cNvCxnSpPr>
            <a:stCxn id="6" idx="6"/>
            <a:endCxn id="6" idx="2"/>
          </p:cNvCxnSpPr>
          <p:nvPr/>
        </p:nvCxnSpPr>
        <p:spPr>
          <a:xfrm flipH="1">
            <a:off x="5181600" y="4648200"/>
            <a:ext cx="533400" cy="12700"/>
          </a:xfrm>
          <a:prstGeom prst="curvedConnector5">
            <a:avLst>
              <a:gd name="adj1" fmla="val -42857"/>
              <a:gd name="adj2" fmla="val -10375869"/>
              <a:gd name="adj3" fmla="val 142857"/>
            </a:avLst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30" name="TextBox 29"/>
          <p:cNvSpPr txBox="1"/>
          <p:nvPr/>
        </p:nvSpPr>
        <p:spPr>
          <a:xfrm>
            <a:off x="5562600" y="1371600"/>
            <a:ext cx="33640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pridemo</a:t>
            </a:r>
            <a:r>
              <a:rPr lang="en-US" dirty="0" smtClean="0"/>
              <a:t> v </a:t>
            </a:r>
            <a:r>
              <a:rPr lang="en-US" dirty="0" err="1" smtClean="0"/>
              <a:t>končno</a:t>
            </a:r>
            <a:endParaRPr lang="en-US" dirty="0" smtClean="0"/>
          </a:p>
          <a:p>
            <a:r>
              <a:rPr lang="en-US" dirty="0" err="1" smtClean="0"/>
              <a:t>stanje</a:t>
            </a:r>
            <a:r>
              <a:rPr lang="en-US" dirty="0" smtClean="0"/>
              <a:t>, </a:t>
            </a:r>
            <a:r>
              <a:rPr lang="en-US" dirty="0" err="1" smtClean="0"/>
              <a:t>zapišemo</a:t>
            </a:r>
            <a:r>
              <a:rPr lang="en-US" dirty="0" smtClean="0"/>
              <a:t> v </a:t>
            </a:r>
          </a:p>
          <a:p>
            <a:r>
              <a:rPr lang="en-US" dirty="0" err="1" smtClean="0"/>
              <a:t>rezultat</a:t>
            </a:r>
            <a:r>
              <a:rPr lang="en-US" dirty="0" smtClean="0"/>
              <a:t> novo </a:t>
            </a:r>
            <a:r>
              <a:rPr lang="en-US" dirty="0" err="1" smtClean="0"/>
              <a:t>besedo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sicer</a:t>
            </a:r>
            <a:r>
              <a:rPr lang="en-US" dirty="0" smtClean="0"/>
              <a:t> pa </a:t>
            </a:r>
            <a:r>
              <a:rPr lang="en-US" dirty="0" err="1" smtClean="0"/>
              <a:t>besedo</a:t>
            </a:r>
            <a:r>
              <a:rPr lang="en-US" dirty="0" smtClean="0"/>
              <a:t> s</a:t>
            </a:r>
          </a:p>
          <a:p>
            <a:r>
              <a:rPr lang="en-US" dirty="0" err="1" smtClean="0"/>
              <a:t>stanjem</a:t>
            </a:r>
            <a:r>
              <a:rPr lang="en-US" dirty="0" smtClean="0"/>
              <a:t> </a:t>
            </a:r>
            <a:r>
              <a:rPr lang="en-US" dirty="0" err="1" smtClean="0"/>
              <a:t>dodaš</a:t>
            </a:r>
            <a:r>
              <a:rPr lang="en-US" dirty="0" smtClean="0"/>
              <a:t> v </a:t>
            </a:r>
            <a:r>
              <a:rPr lang="en-US" dirty="0" err="1" smtClean="0"/>
              <a:t>seznam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konec</a:t>
            </a:r>
            <a:endParaRPr lang="en-US" dirty="0" smtClean="0"/>
          </a:p>
          <a:p>
            <a:r>
              <a:rPr lang="en-US" dirty="0" err="1" smtClean="0"/>
              <a:t>oziroma</a:t>
            </a:r>
            <a:r>
              <a:rPr lang="en-US" dirty="0" smtClean="0"/>
              <a:t> to </a:t>
            </a:r>
            <a:r>
              <a:rPr lang="en-US" dirty="0" err="1" smtClean="0"/>
              <a:t>naredis</a:t>
            </a:r>
            <a:r>
              <a:rPr lang="en-US" dirty="0" smtClean="0"/>
              <a:t> v </a:t>
            </a:r>
            <a:r>
              <a:rPr lang="en-US" dirty="0" err="1" smtClean="0"/>
              <a:t>vsakem</a:t>
            </a:r>
            <a:endParaRPr lang="en-US" dirty="0" smtClean="0"/>
          </a:p>
          <a:p>
            <a:r>
              <a:rPr lang="en-US" dirty="0" err="1" smtClean="0"/>
              <a:t>primeru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Demonstracija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enumerate “</a:t>
            </a:r>
            <a:r>
              <a:rPr lang="en-US" dirty="0" err="1" smtClean="0"/>
              <a:t>ab</a:t>
            </a:r>
            <a:r>
              <a:rPr lang="en-US" dirty="0" smtClean="0"/>
              <a:t>*”</a:t>
            </a:r>
          </a:p>
          <a:p>
            <a:r>
              <a:rPr lang="en-US" dirty="0" smtClean="0"/>
              <a:t>enumerate “</a:t>
            </a:r>
            <a:r>
              <a:rPr lang="en-US" dirty="0" err="1" smtClean="0"/>
              <a:t>a|b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enumerate “(</a:t>
            </a:r>
            <a:r>
              <a:rPr lang="en-US" dirty="0" err="1" smtClean="0"/>
              <a:t>a|b</a:t>
            </a:r>
            <a:r>
              <a:rPr lang="en-US" dirty="0" smtClean="0"/>
              <a:t>)*”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511</Words>
  <Application>Microsoft Office PowerPoint</Application>
  <PresentationFormat>On-screen Show (4:3)</PresentationFormat>
  <Paragraphs>176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RegexRangers</vt:lpstr>
      <vt:lpstr>Kazalo</vt:lpstr>
      <vt:lpstr>Naloga</vt:lpstr>
      <vt:lpstr>Kaj so regularni izrazi?</vt:lpstr>
      <vt:lpstr>Poenostavitev</vt:lpstr>
      <vt:lpstr>Na poti k avtomatom</vt:lpstr>
      <vt:lpstr>Prevedba v avtomat</vt:lpstr>
      <vt:lpstr>Obiskovalec avtomata</vt:lpstr>
      <vt:lpstr>Demonstracija</vt:lpstr>
      <vt:lpstr>Ni trivialno!</vt:lpstr>
      <vt:lpstr>Parser</vt:lpstr>
      <vt:lpstr>Demonstracija</vt:lpstr>
      <vt:lpstr>Parser</vt:lpstr>
      <vt:lpstr>Nadaljni plani</vt:lpstr>
      <vt:lpstr>Capturing Groups</vt:lpstr>
      <vt:lpstr>Spremembe</vt:lpstr>
      <vt:lpstr>Problem</vt:lpstr>
      <vt:lpstr>Popravilo</vt:lpstr>
      <vt:lpstr>Nove posodobitve</vt:lpstr>
      <vt:lpstr>Zaključek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RegexRangers</dc:title>
  <dc:creator>Aleš Omerzel</dc:creator>
  <cp:lastModifiedBy>Aleš Omerzel</cp:lastModifiedBy>
  <cp:revision>4</cp:revision>
  <dcterms:created xsi:type="dcterms:W3CDTF">2014-12-21T21:52:24Z</dcterms:created>
  <dcterms:modified xsi:type="dcterms:W3CDTF">2014-12-30T23:25:30Z</dcterms:modified>
</cp:coreProperties>
</file>