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8" r:id="rId9"/>
    <p:sldId id="279" r:id="rId10"/>
    <p:sldId id="280" r:id="rId11"/>
    <p:sldId id="269" r:id="rId12"/>
    <p:sldId id="281" r:id="rId13"/>
    <p:sldId id="282" r:id="rId14"/>
    <p:sldId id="283" r:id="rId15"/>
    <p:sldId id="284" r:id="rId16"/>
    <p:sldId id="270" r:id="rId17"/>
    <p:sldId id="271" r:id="rId18"/>
    <p:sldId id="259" r:id="rId19"/>
    <p:sldId id="272" r:id="rId20"/>
    <p:sldId id="260" r:id="rId21"/>
    <p:sldId id="285" r:id="rId22"/>
    <p:sldId id="261" r:id="rId23"/>
    <p:sldId id="273" r:id="rId24"/>
    <p:sldId id="274" r:id="rId25"/>
    <p:sldId id="275" r:id="rId26"/>
    <p:sldId id="286" r:id="rId27"/>
    <p:sldId id="27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99CC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045F9-68B3-47D2-BB1D-D7E2CDD3C3DC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B8EF-5DD6-42AE-B199-055A7E721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CF10-F605-4105-8480-667978428A22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SVN_REPOSITORIJ\trunk\4_letnik\FunkcijskoProg\Presentation\3d-globe-background-wallpaper-desktop.jpg"/>
          <p:cNvPicPr>
            <a:picLocks noChangeAspect="1" noChangeArrowheads="1"/>
          </p:cNvPicPr>
          <p:nvPr/>
        </p:nvPicPr>
        <p:blipFill>
          <a:blip r:embed="rId2" cstate="print"/>
          <a:srcRect r="166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791200"/>
            <a:ext cx="2971800" cy="838200"/>
          </a:xfrm>
          <a:scene3d>
            <a:camera prst="isometricOffAxis2Left">
              <a:rot lat="17879991" lon="1560000" rev="0"/>
            </a:camera>
            <a:lightRig rig="threePt" dir="t"/>
          </a:scene3d>
        </p:spPr>
        <p:txBody>
          <a:bodyPr>
            <a:normAutofit fontScale="85000" lnSpcReduction="20000"/>
            <a:scene3d>
              <a:camera prst="isometricOffAxis2Top"/>
              <a:lightRig rig="threePt" dir="t"/>
            </a:scene3d>
          </a:bodyPr>
          <a:lstStyle/>
          <a:p>
            <a:r>
              <a:rPr lang="en-US" dirty="0" err="1" smtClean="0">
                <a:effectLst/>
              </a:rPr>
              <a:t>Tadej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Borovšak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Aleš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Omerzel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286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Januar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2015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495800"/>
            <a:ext cx="7192995" cy="55399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5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  <a:scene3d>
              <a:camera prst="perspectiveContrastingRigh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Naštevanje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besed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regularnega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jezika</a:t>
            </a:r>
            <a:endParaRPr lang="en-US" sz="3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772400" y="3429000"/>
            <a:ext cx="0" cy="6096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4038600"/>
            <a:ext cx="0" cy="24384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772400" cy="1470025"/>
          </a:xfr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RegexRangers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  <a:endParaRPr lang="en-US" sz="2800" dirty="0" smtClean="0"/>
          </a:p>
        </p:txBody>
      </p:sp>
      <p:pic>
        <p:nvPicPr>
          <p:cNvPr id="4098" name="Picture 2" descr="D:\Git\reglang\presentation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4752975" cy="370507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10" name="Picture 2" descr="D:\Git\reglang\presentation\avtomati.png"/>
          <p:cNvPicPr>
            <a:picLocks noChangeAspect="1" noChangeArrowheads="1"/>
          </p:cNvPicPr>
          <p:nvPr/>
        </p:nvPicPr>
        <p:blipFill>
          <a:blip r:embed="rId3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avanturist</a:t>
            </a:r>
            <a:r>
              <a:rPr lang="en-US" sz="2400" dirty="0" smtClean="0"/>
              <a:t>  &amp;  printer</a:t>
            </a:r>
          </a:p>
          <a:p>
            <a:r>
              <a:rPr lang="en-US" sz="2400" dirty="0" err="1" smtClean="0"/>
              <a:t>Izpisuje</a:t>
            </a:r>
            <a:r>
              <a:rPr lang="en-US" sz="2400" dirty="0" smtClean="0"/>
              <a:t> </a:t>
            </a:r>
            <a:r>
              <a:rPr lang="en-US" sz="2400" dirty="0" err="1" smtClean="0"/>
              <a:t>besede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urejene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dolžini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abecedi</a:t>
            </a:r>
            <a:r>
              <a:rPr lang="en-US" sz="2400" dirty="0" smtClean="0"/>
              <a:t> (CILJ?)</a:t>
            </a:r>
          </a:p>
          <a:p>
            <a:pPr lvl="1">
              <a:buNone/>
            </a:pPr>
            <a:r>
              <a:rPr lang="en-US" sz="2000" dirty="0" smtClean="0"/>
              <a:t>				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pic>
        <p:nvPicPr>
          <p:cNvPr id="5122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7" name="Rounded Rectangle 26"/>
          <p:cNvSpPr/>
          <p:nvPr/>
        </p:nvSpPr>
        <p:spPr>
          <a:xfrm>
            <a:off x="3657600" y="2667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3800" y="2667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29" name="Oval 28"/>
          <p:cNvSpPr/>
          <p:nvPr/>
        </p:nvSpPr>
        <p:spPr>
          <a:xfrm>
            <a:off x="51816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667000" y="4648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2667000" y="3581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8100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1" idx="6"/>
            <a:endCxn id="33" idx="2"/>
          </p:cNvCxnSpPr>
          <p:nvPr/>
        </p:nvCxnSpPr>
        <p:spPr>
          <a:xfrm flipV="1">
            <a:off x="3200400" y="4381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6"/>
            <a:endCxn id="33" idx="2"/>
          </p:cNvCxnSpPr>
          <p:nvPr/>
        </p:nvCxnSpPr>
        <p:spPr>
          <a:xfrm>
            <a:off x="3200400" y="3848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7"/>
            <a:endCxn id="32" idx="5"/>
          </p:cNvCxnSpPr>
          <p:nvPr/>
        </p:nvCxnSpPr>
        <p:spPr>
          <a:xfrm flipV="1">
            <a:off x="312228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1" idx="1"/>
          </p:cNvCxnSpPr>
          <p:nvPr/>
        </p:nvCxnSpPr>
        <p:spPr>
          <a:xfrm>
            <a:off x="274511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29" idx="2"/>
          </p:cNvCxnSpPr>
          <p:nvPr/>
        </p:nvCxnSpPr>
        <p:spPr>
          <a:xfrm>
            <a:off x="4343400" y="4381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7"/>
            <a:endCxn id="32" idx="1"/>
          </p:cNvCxnSpPr>
          <p:nvPr/>
        </p:nvCxnSpPr>
        <p:spPr>
          <a:xfrm rot="16200000" flipV="1">
            <a:off x="2933700" y="34709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1" idx="5"/>
            <a:endCxn id="31" idx="3"/>
          </p:cNvCxnSpPr>
          <p:nvPr/>
        </p:nvCxnSpPr>
        <p:spPr>
          <a:xfrm rot="5400000">
            <a:off x="2933700" y="49149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3810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51816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7000" y="6096000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Izpis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 [c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ac,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aac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… 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28" name="Oval 27"/>
          <p:cNvSpPr/>
          <p:nvPr/>
        </p:nvSpPr>
        <p:spPr>
          <a:xfrm>
            <a:off x="5181600" y="2590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667000" y="3124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2667000" y="2057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810000" y="2590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 flipV="1">
            <a:off x="3200400" y="2857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>
            <a:off x="3200400" y="2324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30" idx="5"/>
          </p:cNvCxnSpPr>
          <p:nvPr/>
        </p:nvCxnSpPr>
        <p:spPr>
          <a:xfrm flipV="1">
            <a:off x="3122285" y="2512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9" idx="1"/>
          </p:cNvCxnSpPr>
          <p:nvPr/>
        </p:nvCxnSpPr>
        <p:spPr>
          <a:xfrm>
            <a:off x="2745115" y="2512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28" idx="2"/>
          </p:cNvCxnSpPr>
          <p:nvPr/>
        </p:nvCxnSpPr>
        <p:spPr>
          <a:xfrm>
            <a:off x="4343400" y="2857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7"/>
            <a:endCxn id="30" idx="1"/>
          </p:cNvCxnSpPr>
          <p:nvPr/>
        </p:nvCxnSpPr>
        <p:spPr>
          <a:xfrm rot="16200000" flipV="1">
            <a:off x="2933700" y="19469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5"/>
            <a:endCxn id="29" idx="3"/>
          </p:cNvCxnSpPr>
          <p:nvPr/>
        </p:nvCxnSpPr>
        <p:spPr>
          <a:xfrm rot="5400000">
            <a:off x="2933700" y="33909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86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36576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28" name="Oval 27"/>
          <p:cNvSpPr/>
          <p:nvPr/>
        </p:nvSpPr>
        <p:spPr>
          <a:xfrm>
            <a:off x="51816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667000" y="31242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2667000" y="20574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8100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 flipV="1">
            <a:off x="3200400" y="28575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>
            <a:off x="3200400" y="23241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30" idx="5"/>
          </p:cNvCxnSpPr>
          <p:nvPr/>
        </p:nvCxnSpPr>
        <p:spPr>
          <a:xfrm flipV="1">
            <a:off x="312228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9" idx="1"/>
          </p:cNvCxnSpPr>
          <p:nvPr/>
        </p:nvCxnSpPr>
        <p:spPr>
          <a:xfrm>
            <a:off x="274511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28" idx="2"/>
          </p:cNvCxnSpPr>
          <p:nvPr/>
        </p:nvCxnSpPr>
        <p:spPr>
          <a:xfrm>
            <a:off x="4343400" y="2857500"/>
            <a:ext cx="8382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7"/>
            <a:endCxn id="30" idx="1"/>
          </p:cNvCxnSpPr>
          <p:nvPr/>
        </p:nvCxnSpPr>
        <p:spPr>
          <a:xfrm rot="16200000" flipV="1">
            <a:off x="2933700" y="1946930"/>
            <a:ext cx="12700" cy="377170"/>
          </a:xfrm>
          <a:prstGeom prst="curvedConnector3">
            <a:avLst>
              <a:gd name="adj1" fmla="val 4693561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5"/>
            <a:endCxn id="29" idx="3"/>
          </p:cNvCxnSpPr>
          <p:nvPr/>
        </p:nvCxnSpPr>
        <p:spPr>
          <a:xfrm rot="5400000">
            <a:off x="2933700" y="3390900"/>
            <a:ext cx="12700" cy="377170"/>
          </a:xfrm>
          <a:prstGeom prst="curvedConnector3">
            <a:avLst>
              <a:gd name="adj1" fmla="val 4966978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86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1816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2667000" y="31242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54" name="Oval 53"/>
          <p:cNvSpPr/>
          <p:nvPr/>
        </p:nvSpPr>
        <p:spPr>
          <a:xfrm>
            <a:off x="2667000" y="20574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56" name="Oval 55"/>
          <p:cNvSpPr/>
          <p:nvPr/>
        </p:nvSpPr>
        <p:spPr>
          <a:xfrm>
            <a:off x="38100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47" idx="6"/>
            <a:endCxn id="56" idx="2"/>
          </p:cNvCxnSpPr>
          <p:nvPr/>
        </p:nvCxnSpPr>
        <p:spPr>
          <a:xfrm flipV="1">
            <a:off x="3200400" y="28575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56" idx="2"/>
          </p:cNvCxnSpPr>
          <p:nvPr/>
        </p:nvCxnSpPr>
        <p:spPr>
          <a:xfrm>
            <a:off x="3200400" y="23241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7"/>
            <a:endCxn id="54" idx="5"/>
          </p:cNvCxnSpPr>
          <p:nvPr/>
        </p:nvCxnSpPr>
        <p:spPr>
          <a:xfrm flipV="1">
            <a:off x="312228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47" idx="1"/>
          </p:cNvCxnSpPr>
          <p:nvPr/>
        </p:nvCxnSpPr>
        <p:spPr>
          <a:xfrm>
            <a:off x="274511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6"/>
            <a:endCxn id="46" idx="2"/>
          </p:cNvCxnSpPr>
          <p:nvPr/>
        </p:nvCxnSpPr>
        <p:spPr>
          <a:xfrm>
            <a:off x="4343400" y="2857500"/>
            <a:ext cx="8382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4" idx="7"/>
            <a:endCxn id="54" idx="1"/>
          </p:cNvCxnSpPr>
          <p:nvPr/>
        </p:nvCxnSpPr>
        <p:spPr>
          <a:xfrm rot="16200000" flipV="1">
            <a:off x="2933700" y="1946930"/>
            <a:ext cx="12700" cy="377170"/>
          </a:xfrm>
          <a:prstGeom prst="curvedConnector3">
            <a:avLst>
              <a:gd name="adj1" fmla="val 4693561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7" idx="5"/>
            <a:endCxn id="47" idx="3"/>
          </p:cNvCxnSpPr>
          <p:nvPr/>
        </p:nvCxnSpPr>
        <p:spPr>
          <a:xfrm rot="5400000">
            <a:off x="2933700" y="3390900"/>
            <a:ext cx="12700" cy="377170"/>
          </a:xfrm>
          <a:prstGeom prst="curvedConnector3">
            <a:avLst>
              <a:gd name="adj1" fmla="val 4966978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86400" y="2286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  <a:solidFill>
            <a:srgbClr val="F8A66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dirty="0" err="1" smtClean="0"/>
              <a:t>Stanje</a:t>
            </a:r>
            <a:r>
              <a:rPr lang="en-US" dirty="0" smtClean="0"/>
              <a:t> a, </a:t>
            </a:r>
            <a:r>
              <a:rPr lang="en-US" dirty="0" err="1" smtClean="0"/>
              <a:t>Stanje</a:t>
            </a:r>
            <a:r>
              <a:rPr lang="en-US" dirty="0" smtClean="0"/>
              <a:t> b,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905000" y="4038600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1816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2667000" y="31242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54" name="Oval 53"/>
          <p:cNvSpPr/>
          <p:nvPr/>
        </p:nvSpPr>
        <p:spPr>
          <a:xfrm>
            <a:off x="2667000" y="20574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56" name="Oval 55"/>
          <p:cNvSpPr/>
          <p:nvPr/>
        </p:nvSpPr>
        <p:spPr>
          <a:xfrm>
            <a:off x="3810000" y="2590800"/>
            <a:ext cx="533400" cy="533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47" idx="6"/>
            <a:endCxn id="56" idx="2"/>
          </p:cNvCxnSpPr>
          <p:nvPr/>
        </p:nvCxnSpPr>
        <p:spPr>
          <a:xfrm flipV="1">
            <a:off x="3200400" y="28575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56" idx="2"/>
          </p:cNvCxnSpPr>
          <p:nvPr/>
        </p:nvCxnSpPr>
        <p:spPr>
          <a:xfrm>
            <a:off x="3200400" y="2324100"/>
            <a:ext cx="609600" cy="5334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7"/>
            <a:endCxn id="54" idx="5"/>
          </p:cNvCxnSpPr>
          <p:nvPr/>
        </p:nvCxnSpPr>
        <p:spPr>
          <a:xfrm flipV="1">
            <a:off x="312228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47" idx="1"/>
          </p:cNvCxnSpPr>
          <p:nvPr/>
        </p:nvCxnSpPr>
        <p:spPr>
          <a:xfrm>
            <a:off x="2745115" y="2512685"/>
            <a:ext cx="0" cy="68963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6"/>
            <a:endCxn id="46" idx="2"/>
          </p:cNvCxnSpPr>
          <p:nvPr/>
        </p:nvCxnSpPr>
        <p:spPr>
          <a:xfrm>
            <a:off x="4343400" y="2857500"/>
            <a:ext cx="838200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4" idx="7"/>
            <a:endCxn id="54" idx="1"/>
          </p:cNvCxnSpPr>
          <p:nvPr/>
        </p:nvCxnSpPr>
        <p:spPr>
          <a:xfrm rot="16200000" flipV="1">
            <a:off x="2933700" y="1946930"/>
            <a:ext cx="12700" cy="377170"/>
          </a:xfrm>
          <a:prstGeom prst="curvedConnector3">
            <a:avLst>
              <a:gd name="adj1" fmla="val 4693561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7" idx="5"/>
            <a:endCxn id="47" idx="3"/>
          </p:cNvCxnSpPr>
          <p:nvPr/>
        </p:nvCxnSpPr>
        <p:spPr>
          <a:xfrm rot="5400000">
            <a:off x="2933700" y="3390900"/>
            <a:ext cx="12700" cy="377170"/>
          </a:xfrm>
          <a:prstGeom prst="curvedConnector3">
            <a:avLst>
              <a:gd name="adj1" fmla="val 4966978"/>
            </a:avLst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86400" y="2286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  <a:solidFill>
            <a:srgbClr val="F8A66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dirty="0" err="1" smtClean="0"/>
              <a:t>Stanje</a:t>
            </a:r>
            <a:r>
              <a:rPr lang="en-US" dirty="0" smtClean="0"/>
              <a:t> b, </a:t>
            </a:r>
            <a:r>
              <a:rPr lang="en-US" dirty="0" err="1" smtClean="0"/>
              <a:t>Stanje</a:t>
            </a:r>
            <a:r>
              <a:rPr lang="en-US" dirty="0" smtClean="0"/>
              <a:t> a, </a:t>
            </a:r>
            <a:r>
              <a:rPr lang="en-US" dirty="0" err="1" smtClean="0"/>
              <a:t>Stanje</a:t>
            </a:r>
            <a:r>
              <a:rPr lang="en-US" dirty="0" smtClean="0"/>
              <a:t> b, </a:t>
            </a:r>
            <a:r>
              <a:rPr lang="en-US" dirty="0" err="1" smtClean="0"/>
              <a:t>Stanje</a:t>
            </a:r>
            <a:r>
              <a:rPr lang="en-US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 “</a:t>
            </a:r>
            <a:r>
              <a:rPr lang="en-US" dirty="0" err="1" smtClean="0"/>
              <a:t>ab</a:t>
            </a:r>
            <a:r>
              <a:rPr lang="en-US" dirty="0" smtClean="0"/>
              <a:t>*”</a:t>
            </a:r>
          </a:p>
          <a:p>
            <a:r>
              <a:rPr lang="en-US" dirty="0" smtClean="0"/>
              <a:t>enumerate “</a:t>
            </a:r>
            <a:r>
              <a:rPr lang="en-US" dirty="0" err="1" smtClean="0"/>
              <a:t>a|b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enumerate “(</a:t>
            </a:r>
            <a:r>
              <a:rPr lang="en-US" dirty="0" err="1" smtClean="0"/>
              <a:t>a|b</a:t>
            </a:r>
            <a:r>
              <a:rPr lang="en-US" dirty="0" smtClean="0"/>
              <a:t>)*”</a:t>
            </a:r>
            <a:endParaRPr lang="en-US" dirty="0"/>
          </a:p>
        </p:txBody>
      </p:sp>
      <p:pic>
        <p:nvPicPr>
          <p:cNvPr id="6146" name="Picture 2" descr="D:\Git\reglang\presentation\science-clip-art-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4216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Pretvorba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izraza</a:t>
            </a:r>
            <a:r>
              <a:rPr lang="en-US" dirty="0" smtClean="0"/>
              <a:t> v </a:t>
            </a:r>
            <a:r>
              <a:rPr lang="en-US" dirty="0" err="1" smtClean="0"/>
              <a:t>drevo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Parser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0" y="2590800"/>
            <a:ext cx="42672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 </a:t>
            </a:r>
            <a:r>
              <a:rPr lang="en-US" dirty="0" err="1" smtClean="0"/>
              <a:t>trivialno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590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7149" y="34290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6749" y="39624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0949" y="53340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3749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3749" y="39624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30349" y="53340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878149" y="3733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4344749" y="3733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4344749" y="4953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flipH="1">
            <a:off x="3811349" y="4953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8" idx="0"/>
          </p:cNvCxnSpPr>
          <p:nvPr/>
        </p:nvCxnSpPr>
        <p:spPr>
          <a:xfrm>
            <a:off x="4344749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D:\Git\reglang\presentation\picture_of_a_man_struggling_to_read_a_vision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1151222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Tadej</a:t>
            </a:r>
            <a:r>
              <a:rPr lang="en-US" dirty="0" smtClean="0"/>
              <a:t> show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 </a:t>
            </a:r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733800"/>
            <a:ext cx="1752600" cy="99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Parser</a:t>
            </a:r>
            <a:endParaRPr lang="en-US" dirty="0"/>
          </a:p>
        </p:txBody>
      </p:sp>
      <p:pic>
        <p:nvPicPr>
          <p:cNvPr id="4" name="Picture 2" descr="D:\Git\reglang\presentation\science-clip-art-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4216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Izpis</a:t>
            </a:r>
            <a:r>
              <a:rPr lang="en-US" dirty="0" smtClean="0"/>
              <a:t> </a:t>
            </a:r>
            <a:r>
              <a:rPr lang="en-US" dirty="0" err="1" smtClean="0"/>
              <a:t>dreves</a:t>
            </a:r>
            <a:r>
              <a:rPr lang="en-US" dirty="0" smtClean="0"/>
              <a:t> –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dolžini</a:t>
            </a:r>
            <a:r>
              <a:rPr lang="en-US" dirty="0" smtClean="0"/>
              <a:t> in </a:t>
            </a:r>
            <a:r>
              <a:rPr lang="en-US" dirty="0" err="1" smtClean="0"/>
              <a:t>abecedi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zapisati</a:t>
            </a:r>
            <a:r>
              <a:rPr lang="en-US" dirty="0" smtClean="0"/>
              <a:t> z </a:t>
            </a:r>
            <a:r>
              <a:rPr lang="en-US" dirty="0" err="1" smtClean="0"/>
              <a:t>avtomatom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Lema</a:t>
            </a:r>
            <a:r>
              <a:rPr lang="en-US" dirty="0" smtClean="0"/>
              <a:t> o </a:t>
            </a:r>
            <a:r>
              <a:rPr lang="en-US" dirty="0" err="1" smtClean="0"/>
              <a:t>napihovanju</a:t>
            </a:r>
            <a:endParaRPr lang="en-US" dirty="0" smtClean="0"/>
          </a:p>
          <a:p>
            <a:pPr lvl="2"/>
            <a:r>
              <a:rPr lang="en-US" dirty="0" smtClean="0"/>
              <a:t>Ni </a:t>
            </a:r>
            <a:r>
              <a:rPr lang="en-US" dirty="0" err="1" smtClean="0"/>
              <a:t>konteksno</a:t>
            </a:r>
            <a:r>
              <a:rPr lang="en-US" dirty="0" smtClean="0"/>
              <a:t> </a:t>
            </a:r>
            <a:r>
              <a:rPr lang="en-US" dirty="0" err="1" smtClean="0"/>
              <a:t>neodvisna</a:t>
            </a:r>
            <a:r>
              <a:rPr lang="en-US" dirty="0" smtClean="0"/>
              <a:t> </a:t>
            </a:r>
            <a:r>
              <a:rPr lang="en-US" dirty="0" err="1" smtClean="0"/>
              <a:t>gramatika</a:t>
            </a:r>
            <a:endParaRPr lang="en-US" dirty="0" smtClean="0"/>
          </a:p>
          <a:p>
            <a:pPr lvl="2"/>
            <a:r>
              <a:rPr lang="en-US" dirty="0" err="1" smtClean="0"/>
              <a:t>Zato</a:t>
            </a:r>
            <a:r>
              <a:rPr lang="en-US" dirty="0" smtClean="0"/>
              <a:t> ne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8194" name="Picture 2" descr="D:\Git\reglang\presentation\Ball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0"/>
            <a:ext cx="761696" cy="1230810"/>
          </a:xfrm>
          <a:prstGeom prst="rect">
            <a:avLst/>
          </a:prstGeom>
          <a:noFill/>
        </p:spPr>
      </p:pic>
      <p:pic>
        <p:nvPicPr>
          <p:cNvPr id="8196" name="Picture 4" descr="D:\Git\reglang\presentation\Boy-Looking-2043124.jpg"/>
          <p:cNvPicPr>
            <a:picLocks noChangeAspect="1" noChangeArrowheads="1"/>
          </p:cNvPicPr>
          <p:nvPr/>
        </p:nvPicPr>
        <p:blipFill>
          <a:blip r:embed="rId3" cstate="print"/>
          <a:srcRect l="8814" t="1335" r="844" b="1722"/>
          <a:stretch>
            <a:fillRect/>
          </a:stretch>
        </p:blipFill>
        <p:spPr bwMode="auto">
          <a:xfrm>
            <a:off x="6400800" y="5105400"/>
            <a:ext cx="865742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\reglang\presentation\road-through-a-green-field-4231.jpg"/>
          <p:cNvPicPr>
            <a:picLocks noChangeAspect="1" noChangeArrowheads="1"/>
          </p:cNvPicPr>
          <p:nvPr/>
        </p:nvPicPr>
        <p:blipFill>
          <a:blip r:embed="rId2" cstate="print"/>
          <a:srcRect r="1202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smtClean="0"/>
              <a:t>Capturing Groups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0" y="3200399"/>
            <a:ext cx="44958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0" y="2057399"/>
            <a:ext cx="4419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</a:t>
            </a:r>
            <a:r>
              <a:rPr lang="en-US" dirty="0" smtClean="0"/>
              <a:t>Groups???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4419600" cy="761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b (c)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abc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9" name="Picture 3" descr="D:\Git\reglang\presentation\1053369857_wilee2_xlar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448300"/>
            <a:ext cx="2009775" cy="14097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3276599"/>
            <a:ext cx="41148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b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2819400" y="1447800"/>
            <a:ext cx="1752600" cy="685800"/>
          </a:xfrm>
          <a:prstGeom prst="curvedUpArrow">
            <a:avLst>
              <a:gd name="adj1" fmla="val 1093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3886200" y="3886200"/>
            <a:ext cx="685800" cy="685800"/>
          </a:xfrm>
          <a:prstGeom prst="curvedUpArrow">
            <a:avLst>
              <a:gd name="adj1" fmla="val 729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6535" y="4876800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dirty="0" err="1" smtClean="0"/>
              <a:t>igro</a:t>
            </a:r>
            <a:r>
              <a:rPr lang="en-US" dirty="0" smtClean="0"/>
              <a:t> </a:t>
            </a:r>
            <a:r>
              <a:rPr lang="en-US" dirty="0" err="1" smtClean="0"/>
              <a:t>vstopijo</a:t>
            </a:r>
            <a:r>
              <a:rPr lang="en-US" dirty="0" smtClean="0"/>
              <a:t> </a:t>
            </a:r>
            <a:r>
              <a:rPr lang="en-US" dirty="0" err="1" smtClean="0"/>
              <a:t>oklepaji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Tudi</a:t>
            </a:r>
            <a:r>
              <a:rPr lang="en-US" dirty="0" smtClean="0"/>
              <a:t> </a:t>
            </a:r>
            <a:r>
              <a:rPr lang="en-US" dirty="0" err="1" smtClean="0"/>
              <a:t>gnezdeni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2667000"/>
            <a:ext cx="60198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vozlišč</a:t>
            </a:r>
            <a:endParaRPr lang="en-US" dirty="0" smtClean="0"/>
          </a:p>
          <a:p>
            <a:pPr lvl="1"/>
            <a:r>
              <a:rPr lang="en-US" dirty="0" err="1" smtClean="0"/>
              <a:t>Špega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znakih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(</a:t>
            </a:r>
            <a:r>
              <a:rPr lang="en-US" dirty="0" smtClean="0"/>
              <a:t>“ </a:t>
            </a:r>
            <a:r>
              <a:rPr lang="en-US" u="sng" dirty="0" smtClean="0"/>
              <a:t>then</a:t>
            </a:r>
            <a:r>
              <a:rPr lang="en-US" dirty="0" smtClean="0"/>
              <a:t> “start </a:t>
            </a:r>
            <a:r>
              <a:rPr lang="en-US" dirty="0" smtClean="0"/>
              <a:t>a new </a:t>
            </a:r>
            <a:r>
              <a:rPr lang="en-US" dirty="0" smtClean="0"/>
              <a:t>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)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dirty="0" smtClean="0"/>
              <a:t>“close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last </a:t>
            </a:r>
            <a:r>
              <a:rPr lang="en-US" dirty="0" smtClean="0"/>
              <a:t>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2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u="sng" dirty="0" smtClean="0"/>
              <a:t>return</a:t>
            </a:r>
            <a:r>
              <a:rPr lang="en-US" dirty="0" smtClean="0"/>
              <a:t> group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0600" y="4800600"/>
            <a:ext cx="6629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deluje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8453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1)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 smtClean="0"/>
          </a:p>
          <a:p>
            <a:pPr lvl="2"/>
            <a:r>
              <a:rPr lang="en-US" dirty="0" smtClean="0"/>
              <a:t>2)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	–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dodajanje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</a:t>
            </a:r>
            <a:r>
              <a:rPr lang="en-US" dirty="0" err="1" smtClean="0"/>
              <a:t>vsem</a:t>
            </a:r>
            <a:r>
              <a:rPr lang="en-US" dirty="0" smtClean="0"/>
              <a:t> </a:t>
            </a:r>
            <a:r>
              <a:rPr lang="en-US" dirty="0" err="1" smtClean="0"/>
              <a:t>trenutnim</a:t>
            </a:r>
            <a:r>
              <a:rPr lang="en-US" dirty="0" smtClean="0"/>
              <a:t> </a:t>
            </a:r>
            <a:r>
              <a:rPr lang="en-US" dirty="0" err="1" smtClean="0"/>
              <a:t>grupam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36437">
            <a:off x="7297534" y="451247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36437">
            <a:off x="6611734" y="237887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Curved Up Arrow 8"/>
          <p:cNvSpPr/>
          <p:nvPr/>
        </p:nvSpPr>
        <p:spPr>
          <a:xfrm rot="16819173" flipH="1">
            <a:off x="4733256" y="4273269"/>
            <a:ext cx="1823788" cy="685800"/>
          </a:xfrm>
          <a:prstGeom prst="curvedUpArrow">
            <a:avLst>
              <a:gd name="adj1" fmla="val 1093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a(b)1</a:t>
            </a:r>
            <a:r>
              <a:rPr lang="en-US" sz="2400" dirty="0" smtClean="0"/>
              <a:t>*      =   </a:t>
            </a:r>
            <a:r>
              <a:rPr lang="en-US" sz="2400" dirty="0" err="1" smtClean="0"/>
              <a:t>ab</a:t>
            </a:r>
            <a:r>
              <a:rPr lang="en-US" sz="2400" b="1" dirty="0" err="1" smtClean="0"/>
              <a:t>bbb</a:t>
            </a:r>
            <a:r>
              <a:rPr lang="en-US" sz="2400" dirty="0" smtClean="0"/>
              <a:t>… ? ab</a:t>
            </a:r>
            <a:r>
              <a:rPr lang="en-US" sz="2400" b="1" dirty="0" smtClean="0"/>
              <a:t>111</a:t>
            </a:r>
            <a:r>
              <a:rPr lang="en-US" sz="2400" dirty="0" smtClean="0"/>
              <a:t>… </a:t>
            </a:r>
            <a:endParaRPr lang="en-US" sz="2400" dirty="0" smtClean="0"/>
          </a:p>
          <a:p>
            <a:r>
              <a:rPr lang="en-US" sz="2400" dirty="0" smtClean="0"/>
              <a:t>(a(b)*)</a:t>
            </a:r>
            <a:r>
              <a:rPr lang="en-US" sz="2400" dirty="0" smtClean="0"/>
              <a:t>2   =   a b..b </a:t>
            </a:r>
            <a:r>
              <a:rPr lang="en-US" sz="2400" b="1" dirty="0" err="1" smtClean="0"/>
              <a:t>b</a:t>
            </a:r>
            <a:r>
              <a:rPr lang="en-US" sz="2400" dirty="0" smtClean="0"/>
              <a:t>   ? </a:t>
            </a:r>
            <a:r>
              <a:rPr lang="en-US" sz="2400" dirty="0" smtClean="0"/>
              <a:t>a b..b </a:t>
            </a:r>
            <a:r>
              <a:rPr lang="en-US" sz="2400" b="1" dirty="0" err="1" smtClean="0"/>
              <a:t>b</a:t>
            </a:r>
            <a:r>
              <a:rPr lang="en-US" sz="2400" b="1" dirty="0" smtClean="0"/>
              <a:t>..b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r>
              <a:rPr lang="en-US" sz="2400" dirty="0" smtClean="0"/>
              <a:t>(</a:t>
            </a:r>
            <a:r>
              <a:rPr lang="en-US" sz="2400" dirty="0" smtClean="0"/>
              <a:t>a)(</a:t>
            </a:r>
            <a:r>
              <a:rPr lang="en-US" sz="2400" dirty="0" smtClean="0"/>
              <a:t>1)2     = 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</a:t>
            </a:r>
            <a:r>
              <a:rPr lang="en-US" sz="2400" dirty="0" smtClean="0"/>
              <a:t>  (run time) ?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smtClean="0"/>
              <a:t>1 </a:t>
            </a:r>
            <a:r>
              <a:rPr lang="en-US" sz="2400" dirty="0" smtClean="0"/>
              <a:t>(compile time)</a:t>
            </a:r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*)1   </a:t>
            </a:r>
            <a:r>
              <a:rPr lang="en-US" sz="2400" dirty="0" smtClean="0"/>
              <a:t>   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</a:t>
            </a:r>
            <a:r>
              <a:rPr lang="en-US" sz="2400" dirty="0" smtClean="0"/>
              <a:t>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 </a:t>
            </a:r>
            <a:endParaRPr lang="en-US" sz="2400" b="1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aaa|b</a:t>
            </a:r>
            <a:r>
              <a:rPr lang="en-US" sz="2400" dirty="0" smtClean="0"/>
              <a:t>*)1 </a:t>
            </a:r>
            <a:r>
              <a:rPr lang="en-US" sz="2400" dirty="0" smtClean="0"/>
              <a:t>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</a:t>
            </a:r>
            <a:r>
              <a:rPr lang="en-US" sz="2400" dirty="0" smtClean="0"/>
              <a:t>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a(bb)(1|a)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=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ali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je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urejen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dolžini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Kako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pa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zapisati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številke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v reg.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izrazu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 5, 9, 14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endParaRPr lang="en-US" dirty="0"/>
          </a:p>
        </p:txBody>
      </p:sp>
      <p:pic>
        <p:nvPicPr>
          <p:cNvPr id="10242" name="Picture 2" descr="D:\Git\reglang\presentation\proble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52400"/>
            <a:ext cx="15728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Popravilo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En memory (</a:t>
            </a:r>
            <a:r>
              <a:rPr lang="en-US" sz="2400" dirty="0" err="1" smtClean="0"/>
              <a:t>prepisovanje</a:t>
            </a:r>
            <a:r>
              <a:rPr lang="en-US" sz="2400" dirty="0" smtClean="0"/>
              <a:t> </a:t>
            </a:r>
            <a:r>
              <a:rPr lang="en-US" sz="2400" dirty="0" err="1" smtClean="0"/>
              <a:t>vsebine</a:t>
            </a:r>
            <a:r>
              <a:rPr lang="en-US" sz="2400" dirty="0" smtClean="0"/>
              <a:t> </a:t>
            </a:r>
            <a:r>
              <a:rPr lang="en-US" sz="2400" dirty="0" err="1" smtClean="0"/>
              <a:t>grupe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</a:t>
            </a:r>
            <a:r>
              <a:rPr lang="en-US" sz="2400" dirty="0" smtClean="0"/>
              <a:t>(..)+   =&gt;   a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bc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</a:p>
          <a:p>
            <a:pPr marL="914400" lvl="1" indent="-514350"/>
            <a:r>
              <a:rPr lang="en-US" sz="2000" dirty="0" err="1" smtClean="0"/>
              <a:t>Množenje</a:t>
            </a:r>
            <a:r>
              <a:rPr lang="en-US" sz="2000" dirty="0" smtClean="0"/>
              <a:t> </a:t>
            </a:r>
            <a:r>
              <a:rPr lang="en-US" sz="2000" dirty="0" err="1" smtClean="0"/>
              <a:t>števila</a:t>
            </a:r>
            <a:r>
              <a:rPr lang="en-US" sz="2000" dirty="0" smtClean="0"/>
              <a:t> </a:t>
            </a:r>
            <a:r>
              <a:rPr lang="en-US" sz="2000" dirty="0" err="1" smtClean="0"/>
              <a:t>iste</a:t>
            </a:r>
            <a:r>
              <a:rPr lang="en-US" sz="2000" dirty="0" smtClean="0"/>
              <a:t> </a:t>
            </a:r>
            <a:r>
              <a:rPr lang="en-US" sz="2000" dirty="0" err="1" smtClean="0"/>
              <a:t>grupe</a:t>
            </a:r>
            <a:r>
              <a:rPr lang="en-US" sz="2000" dirty="0" smtClean="0"/>
              <a:t> = </a:t>
            </a:r>
            <a:r>
              <a:rPr lang="en-US" sz="2000" dirty="0" err="1" smtClean="0"/>
              <a:t>napaka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Char -&gt; data Action = Symbol Char</a:t>
            </a:r>
          </a:p>
          <a:p>
            <a:pPr marL="2228850" lvl="4" indent="-514350">
              <a:buNone/>
            </a:pPr>
            <a:r>
              <a:rPr lang="en-US" sz="1600" dirty="0" smtClean="0"/>
              <a:t>			  </a:t>
            </a:r>
            <a:r>
              <a:rPr lang="en-US" sz="2400" dirty="0" smtClean="0"/>
              <a:t>| Open</a:t>
            </a:r>
          </a:p>
          <a:p>
            <a:pPr marL="2228850" lvl="4" indent="-514350">
              <a:buNone/>
            </a:pPr>
            <a:r>
              <a:rPr lang="en-US" sz="2400" dirty="0" smtClean="0"/>
              <a:t>			 | Close</a:t>
            </a:r>
          </a:p>
          <a:p>
            <a:pPr marL="2228850" lvl="4" indent="-514350">
              <a:buNone/>
            </a:pPr>
            <a:r>
              <a:rPr lang="en-US" sz="2400" dirty="0" smtClean="0"/>
              <a:t>			 | Ref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2228850" lvl="4" indent="-514350">
              <a:buNone/>
            </a:pPr>
            <a:r>
              <a:rPr lang="en-US" sz="2400" dirty="0" smtClean="0"/>
              <a:t>			 | </a:t>
            </a:r>
            <a:r>
              <a:rPr lang="en-US" sz="2400" dirty="0" smtClean="0"/>
              <a:t>Accept ???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Popravilo</a:t>
            </a:r>
            <a:r>
              <a:rPr lang="en-US" sz="2400" dirty="0" smtClean="0"/>
              <a:t> </a:t>
            </a:r>
            <a:r>
              <a:rPr lang="en-US" sz="2400" dirty="0" err="1" smtClean="0"/>
              <a:t>parserja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Obiskovalec</a:t>
            </a:r>
            <a:r>
              <a:rPr lang="en-US" sz="2400" dirty="0" smtClean="0"/>
              <a:t> </a:t>
            </a:r>
            <a:r>
              <a:rPr lang="en-US" sz="2400" dirty="0" err="1" smtClean="0"/>
              <a:t>avtomata</a:t>
            </a:r>
            <a:r>
              <a:rPr lang="en-US" sz="2400" dirty="0" smtClean="0"/>
              <a:t> </a:t>
            </a:r>
            <a:r>
              <a:rPr lang="en-US" sz="2400" dirty="0" err="1" smtClean="0"/>
              <a:t>prilagoditi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Action</a:t>
            </a:r>
            <a:endParaRPr lang="en-US" sz="2400" dirty="0" smtClean="0"/>
          </a:p>
        </p:txBody>
      </p:sp>
      <p:pic>
        <p:nvPicPr>
          <p:cNvPr id="11266" name="Picture 2" descr="D:\Git\reglang\presentation\appliance_repair_du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1000" y="228600"/>
            <a:ext cx="1023315" cy="838200"/>
          </a:xfrm>
          <a:prstGeom prst="rect">
            <a:avLst/>
          </a:prstGeom>
          <a:noFill/>
        </p:spPr>
      </p:pic>
      <p:pic>
        <p:nvPicPr>
          <p:cNvPr id="11267" name="Picture 3" descr="D:\Git\reglang\presentation\car-repair-13570738.jpg"/>
          <p:cNvPicPr>
            <a:picLocks noChangeAspect="1" noChangeArrowheads="1"/>
          </p:cNvPicPr>
          <p:nvPr/>
        </p:nvPicPr>
        <p:blipFill>
          <a:blip r:embed="rId3" cstate="print"/>
          <a:srcRect r="7772"/>
          <a:stretch>
            <a:fillRect/>
          </a:stretch>
        </p:blipFill>
        <p:spPr bwMode="auto">
          <a:xfrm>
            <a:off x="7924800" y="152400"/>
            <a:ext cx="88066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Hollidays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konec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Testiranje</a:t>
            </a:r>
            <a:endParaRPr lang="en-US" dirty="0" smtClean="0"/>
          </a:p>
          <a:p>
            <a:r>
              <a:rPr lang="en-US" dirty="0" err="1" smtClean="0"/>
              <a:t>Primeri</a:t>
            </a:r>
            <a:endParaRPr lang="en-US" dirty="0" smtClean="0"/>
          </a:p>
          <a:p>
            <a:r>
              <a:rPr lang="en-US" dirty="0" err="1" smtClean="0"/>
              <a:t>Dokumentacija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konzolo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D:\Git\reglang\presentation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91000"/>
            <a:ext cx="18764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Hvala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pozornost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Naštevanje</a:t>
            </a:r>
            <a:r>
              <a:rPr lang="en-US" dirty="0" smtClean="0"/>
              <a:t> </a:t>
            </a:r>
            <a:r>
              <a:rPr lang="en-US" dirty="0" err="1" smtClean="0"/>
              <a:t>besed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endParaRPr lang="en-US" dirty="0" smtClean="0"/>
          </a:p>
          <a:p>
            <a:r>
              <a:rPr lang="en-US" dirty="0" err="1" smtClean="0"/>
              <a:t>Urejeno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dolžini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abecedi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/>
              <a:t>Rezultat</a:t>
            </a:r>
            <a:r>
              <a:rPr lang="en-US" dirty="0" smtClean="0"/>
              <a:t>: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5105400"/>
            <a:ext cx="3810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Priprave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Avtomat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752600" y="57150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6553200" y="57150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5486400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Reg. </a:t>
            </a:r>
            <a:r>
              <a:rPr lang="en-US" dirty="0" err="1" smtClean="0"/>
              <a:t>izraz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4864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[a, </a:t>
            </a:r>
            <a:r>
              <a:rPr lang="en-US" dirty="0" err="1" smtClean="0"/>
              <a:t>aa</a:t>
            </a:r>
            <a:r>
              <a:rPr lang="en-US" dirty="0" smtClean="0"/>
              <a:t>,  </a:t>
            </a:r>
            <a:r>
              <a:rPr lang="en-US" dirty="0" err="1" smtClean="0"/>
              <a:t>aaa</a:t>
            </a:r>
            <a:r>
              <a:rPr lang="en-US" dirty="0" smtClean="0"/>
              <a:t>, …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</a:t>
            </a:r>
            <a:r>
              <a:rPr lang="en-US" dirty="0" smtClean="0"/>
              <a:t> so </a:t>
            </a:r>
            <a:r>
              <a:rPr lang="en-US" dirty="0" err="1" smtClean="0"/>
              <a:t>regularni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029200"/>
            <a:ext cx="70198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Email:  </a:t>
            </a:r>
            <a:r>
              <a:rPr lang="en-US" sz="2400" dirty="0" smtClean="0"/>
              <a:t>/^([a-z0-9_\.-]+)@([\</a:t>
            </a:r>
            <a:r>
              <a:rPr lang="en-US" sz="2400" dirty="0" err="1" smtClean="0"/>
              <a:t>da</a:t>
            </a:r>
            <a:r>
              <a:rPr lang="en-US" sz="2400" dirty="0" smtClean="0"/>
              <a:t>-z\.-]+)\.([a-z\.]{2,6})$</a:t>
            </a:r>
            <a:r>
              <a:rPr lang="en-US" sz="3200" dirty="0" smtClean="0"/>
              <a:t>/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* = a,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+ =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? =  a, 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= a,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{3} =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abbbb</a:t>
                      </a:r>
                      <a:r>
                        <a:rPr lang="en-US" dirty="0" smtClean="0"/>
                        <a:t>,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 m}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{2,3}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0" y="5486400"/>
            <a:ext cx="1905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Git\reglang\presentation\egyptregexp.jpg"/>
          <p:cNvPicPr>
            <a:picLocks noChangeAspect="1" noChangeArrowheads="1"/>
          </p:cNvPicPr>
          <p:nvPr/>
        </p:nvPicPr>
        <p:blipFill>
          <a:blip r:embed="rId2" cstate="print"/>
          <a:srcRect b="13513"/>
          <a:stretch>
            <a:fillRect/>
          </a:stretch>
        </p:blipFill>
        <p:spPr bwMode="auto">
          <a:xfrm>
            <a:off x="5108277" y="4419600"/>
            <a:ext cx="4035723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81000" y="1676400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Kleene</a:t>
                      </a:r>
                      <a:r>
                        <a:rPr lang="en-US" dirty="0" smtClean="0"/>
                        <a:t> closure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e1|e2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724400"/>
            <a:ext cx="3757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400" dirty="0" smtClean="0"/>
              <a:t>Primer </a:t>
            </a:r>
            <a:r>
              <a:rPr lang="en-US" sz="2400" dirty="0" err="1" smtClean="0"/>
              <a:t>dveh</a:t>
            </a:r>
            <a:r>
              <a:rPr lang="en-US" sz="2400" dirty="0" smtClean="0"/>
              <a:t> </a:t>
            </a:r>
            <a:r>
              <a:rPr lang="en-US" sz="2400" dirty="0" err="1" smtClean="0"/>
              <a:t>enostavnih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err="1" smtClean="0"/>
              <a:t>Izrazov</a:t>
            </a:r>
            <a:r>
              <a:rPr lang="en-US" sz="2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a|ba</a:t>
            </a:r>
            <a:r>
              <a:rPr lang="en-US" sz="2400" dirty="0" smtClean="0"/>
              <a:t>*c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)*c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sz="2400" dirty="0" err="1" smtClean="0"/>
              <a:t>Prevedba</a:t>
            </a:r>
            <a:r>
              <a:rPr lang="en-US" sz="2400" dirty="0" smtClean="0"/>
              <a:t> </a:t>
            </a:r>
            <a:r>
              <a:rPr lang="en-US" sz="2400" dirty="0" err="1" smtClean="0"/>
              <a:t>regularnega</a:t>
            </a:r>
            <a:r>
              <a:rPr lang="en-US" sz="2400" dirty="0" smtClean="0"/>
              <a:t> </a:t>
            </a:r>
            <a:r>
              <a:rPr lang="en-US" sz="2400" dirty="0" err="1" smtClean="0"/>
              <a:t>izraza</a:t>
            </a:r>
            <a:r>
              <a:rPr lang="en-US" sz="2400" dirty="0" smtClean="0"/>
              <a:t> </a:t>
            </a:r>
            <a:r>
              <a:rPr lang="en-US" sz="2400" dirty="0" smtClean="0"/>
              <a:t>v </a:t>
            </a:r>
            <a:r>
              <a:rPr lang="en-US" sz="2400" dirty="0" err="1" smtClean="0"/>
              <a:t>drevesno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strukturo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057400" y="2667000"/>
            <a:ext cx="48768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Drevesna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66700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0000" y="2743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229600" y="32766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46482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86600" y="39624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086600" y="32766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53200" y="46482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001000" y="3048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6" idx="0"/>
          </p:cNvCxnSpPr>
          <p:nvPr/>
        </p:nvCxnSpPr>
        <p:spPr>
          <a:xfrm flipH="1">
            <a:off x="7467600" y="3048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4" idx="0"/>
          </p:cNvCxnSpPr>
          <p:nvPr/>
        </p:nvCxnSpPr>
        <p:spPr>
          <a:xfrm>
            <a:off x="7467600" y="4267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6934200" y="4267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5" idx="0"/>
          </p:cNvCxnSpPr>
          <p:nvPr/>
        </p:nvCxnSpPr>
        <p:spPr>
          <a:xfrm>
            <a:off x="74676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/>
          <p:cNvGraphicFramePr>
            <a:graphicFrameLocks/>
          </p:cNvGraphicFramePr>
          <p:nvPr/>
        </p:nvGraphicFramePr>
        <p:xfrm>
          <a:off x="3048000" y="3048000"/>
          <a:ext cx="3124200" cy="213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62100"/>
                <a:gridCol w="1562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Izraz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Opis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l-GR" sz="1400" kern="1200" dirty="0" smtClean="0"/>
                        <a:t>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Eps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(Sym “a”)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Clo</a:t>
                      </a:r>
                      <a:r>
                        <a:rPr lang="en-US" sz="1400" baseline="0" dirty="0" smtClean="0"/>
                        <a:t> e)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e1e2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(Cat</a:t>
                      </a:r>
                      <a:r>
                        <a:rPr lang="en-US" sz="1400" baseline="0" dirty="0" smtClean="0"/>
                        <a:t> e1 e2)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e1|e2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(Alt e1 e2)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avtomat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pic>
        <p:nvPicPr>
          <p:cNvPr id="62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a</a:t>
            </a:r>
            <a:r>
              <a:rPr lang="en-US" sz="2800" dirty="0" err="1" smtClean="0"/>
              <a:t>|b</a:t>
            </a:r>
            <a:r>
              <a:rPr lang="en-US" sz="2800" dirty="0" smtClean="0"/>
              <a:t>) * </a:t>
            </a:r>
            <a:r>
              <a:rPr lang="en-US" sz="2800" dirty="0" smtClean="0"/>
              <a:t>c</a:t>
            </a:r>
            <a:endParaRPr lang="en-US" sz="2800" dirty="0" smtClean="0"/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3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  <a:endParaRPr lang="en-US" sz="2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25908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Prevedimo</a:t>
            </a:r>
            <a:r>
              <a:rPr lang="en-US" dirty="0" smtClean="0"/>
              <a:t> </a:t>
            </a:r>
            <a:r>
              <a:rPr lang="en-US" dirty="0" err="1" smtClean="0"/>
              <a:t>sedaj</a:t>
            </a:r>
            <a:r>
              <a:rPr lang="en-US" dirty="0" smtClean="0"/>
              <a:t> </a:t>
            </a:r>
            <a:r>
              <a:rPr lang="en-US" dirty="0" err="1" smtClean="0"/>
              <a:t>tole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5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733</Words>
  <Application>Microsoft Office PowerPoint</Application>
  <PresentationFormat>On-screen Show (4:3)</PresentationFormat>
  <Paragraphs>246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RegexRangers</vt:lpstr>
      <vt:lpstr>Kazalo</vt:lpstr>
      <vt:lpstr>Naloga</vt:lpstr>
      <vt:lpstr>Kaj so regularni izrazi?</vt:lpstr>
      <vt:lpstr>1. Osnovne operacije</vt:lpstr>
      <vt:lpstr>2. Drevesna struktura</vt:lpstr>
      <vt:lpstr>3. Prevedba v avtomat</vt:lpstr>
      <vt:lpstr>3. Prevedba v avtomat</vt:lpstr>
      <vt:lpstr>3. Prevedba v avtomat</vt:lpstr>
      <vt:lpstr>3. Prevedba v avtomat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Demonstracija</vt:lpstr>
      <vt:lpstr>Ni trivialno!</vt:lpstr>
      <vt:lpstr>Parser</vt:lpstr>
      <vt:lpstr>Mala demonstracija</vt:lpstr>
      <vt:lpstr>Kaj še?</vt:lpstr>
      <vt:lpstr>Slide 21</vt:lpstr>
      <vt:lpstr>Capturing Groups???</vt:lpstr>
      <vt:lpstr>Kako deluje?</vt:lpstr>
      <vt:lpstr>Problemi</vt:lpstr>
      <vt:lpstr>Popravilo</vt:lpstr>
      <vt:lpstr>Slide 26</vt:lpstr>
      <vt:lpstr>Za konec še …</vt:lpstr>
      <vt:lpstr>Slide 28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RegexRangers</dc:title>
  <dc:creator>Aleš Omerzel</dc:creator>
  <cp:lastModifiedBy>Aleš Omerzel</cp:lastModifiedBy>
  <cp:revision>11</cp:revision>
  <dcterms:created xsi:type="dcterms:W3CDTF">2014-12-21T21:52:24Z</dcterms:created>
  <dcterms:modified xsi:type="dcterms:W3CDTF">2015-01-07T01:40:06Z</dcterms:modified>
</cp:coreProperties>
</file>