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5" r:id="rId4"/>
    <p:sldId id="258" r:id="rId5"/>
    <p:sldId id="266" r:id="rId6"/>
    <p:sldId id="267" r:id="rId7"/>
    <p:sldId id="268" r:id="rId8"/>
    <p:sldId id="278" r:id="rId9"/>
    <p:sldId id="279" r:id="rId10"/>
    <p:sldId id="280" r:id="rId11"/>
    <p:sldId id="269" r:id="rId12"/>
    <p:sldId id="281" r:id="rId13"/>
    <p:sldId id="282" r:id="rId14"/>
    <p:sldId id="283" r:id="rId15"/>
    <p:sldId id="284" r:id="rId16"/>
    <p:sldId id="288" r:id="rId17"/>
    <p:sldId id="289" r:id="rId18"/>
    <p:sldId id="291" r:id="rId19"/>
    <p:sldId id="270" r:id="rId20"/>
    <p:sldId id="260" r:id="rId21"/>
    <p:sldId id="285" r:id="rId22"/>
    <p:sldId id="261" r:id="rId23"/>
    <p:sldId id="273" r:id="rId24"/>
    <p:sldId id="274" r:id="rId25"/>
    <p:sldId id="275" r:id="rId26"/>
    <p:sldId id="286" r:id="rId27"/>
    <p:sldId id="276" r:id="rId28"/>
    <p:sldId id="28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662"/>
    <a:srgbClr val="99CC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045F9-68B3-47D2-BB1D-D7E2CDD3C3DC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5B8EF-5DD6-42AE-B199-055A7E7210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9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CF10-F605-4105-8480-667978428A22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EA2-BD85-4907-9FAD-B5C20D6BF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CF10-F605-4105-8480-667978428A22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EA2-BD85-4907-9FAD-B5C20D6BF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CF10-F605-4105-8480-667978428A22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EA2-BD85-4907-9FAD-B5C20D6BF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CF10-F605-4105-8480-667978428A22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EA2-BD85-4907-9FAD-B5C20D6BF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CF10-F605-4105-8480-667978428A22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EA2-BD85-4907-9FAD-B5C20D6BF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CF10-F605-4105-8480-667978428A22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EA2-BD85-4907-9FAD-B5C20D6BF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CF10-F605-4105-8480-667978428A22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EA2-BD85-4907-9FAD-B5C20D6BF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CF10-F605-4105-8480-667978428A22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EA2-BD85-4907-9FAD-B5C20D6BF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CF10-F605-4105-8480-667978428A22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EA2-BD85-4907-9FAD-B5C20D6BF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CF10-F605-4105-8480-667978428A22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EA2-BD85-4907-9FAD-B5C20D6BF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CF10-F605-4105-8480-667978428A22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EA2-BD85-4907-9FAD-B5C20D6BF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1CF10-F605-4105-8480-667978428A22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88EA2-BD85-4907-9FAD-B5C20D6BF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SVN_REPOSITORIJ\trunk\4_letnik\FunkcijskoProg\Presentation\3d-globe-background-wallpaper-desktop.jpg"/>
          <p:cNvPicPr>
            <a:picLocks noChangeAspect="1" noChangeArrowheads="1"/>
          </p:cNvPicPr>
          <p:nvPr/>
        </p:nvPicPr>
        <p:blipFill>
          <a:blip r:embed="rId2" cstate="print"/>
          <a:srcRect r="1665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5791200"/>
            <a:ext cx="2971800" cy="838200"/>
          </a:xfrm>
          <a:scene3d>
            <a:camera prst="isometricOffAxis2Left">
              <a:rot lat="17879991" lon="1560000" rev="0"/>
            </a:camera>
            <a:lightRig rig="threePt" dir="t"/>
          </a:scene3d>
        </p:spPr>
        <p:txBody>
          <a:bodyPr>
            <a:normAutofit fontScale="85000" lnSpcReduction="20000"/>
            <a:scene3d>
              <a:camera prst="isometricOffAxis2Top"/>
              <a:lightRig rig="threePt" dir="t"/>
            </a:scene3d>
          </a:bodyPr>
          <a:lstStyle/>
          <a:p>
            <a:r>
              <a:rPr lang="en-US" dirty="0" err="1" smtClean="0">
                <a:effectLst/>
              </a:rPr>
              <a:t>Tadej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Borovšak</a:t>
            </a:r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Aleš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Omerzel</a:t>
            </a:r>
            <a:endParaRPr lang="en-US" dirty="0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7200" y="228600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Januar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2015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81200" y="4495800"/>
            <a:ext cx="7192995" cy="553998"/>
          </a:xfrm>
          <a:prstGeom prst="rect">
            <a:avLst/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5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 wrap="none" rtlCol="0">
            <a:spAutoFit/>
            <a:scene3d>
              <a:camera prst="perspectiveContrastingRightFacing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0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Naštevanje</a:t>
            </a:r>
            <a:r>
              <a:rPr lang="en-US" sz="3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0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besed</a:t>
            </a:r>
            <a:r>
              <a:rPr lang="en-US" sz="3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0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regularnega</a:t>
            </a:r>
            <a:r>
              <a:rPr lang="en-US" sz="3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0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jezika</a:t>
            </a:r>
            <a:endParaRPr lang="en-US" sz="3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772400" y="3429000"/>
            <a:ext cx="0" cy="60960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19200" y="4038600"/>
            <a:ext cx="0" cy="243840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362200"/>
            <a:ext cx="7772400" cy="1470025"/>
          </a:xfrm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HeroicExtremeRightFacing">
              <a:rot lat="21488106" lon="19502044" rev="172855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6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RegexRangers</a:t>
            </a:r>
            <a:endParaRPr lang="en-US" sz="6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2057400" y="1600200"/>
            <a:ext cx="5257800" cy="60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438400" y="1600200"/>
            <a:ext cx="4612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((</a:t>
            </a:r>
            <a:r>
              <a:rPr lang="en-US" sz="2800" dirty="0" err="1" smtClean="0"/>
              <a:t>abb</a:t>
            </a:r>
            <a:r>
              <a:rPr lang="en-US" sz="2800" dirty="0" smtClean="0"/>
              <a:t>)*|</a:t>
            </a:r>
            <a:r>
              <a:rPr lang="en-US" sz="2800" dirty="0" err="1" smtClean="0"/>
              <a:t>ba</a:t>
            </a:r>
            <a:r>
              <a:rPr lang="en-US" sz="2800" dirty="0" smtClean="0"/>
              <a:t>)* </a:t>
            </a:r>
            <a:r>
              <a:rPr lang="en-US" sz="2800" dirty="0" err="1" smtClean="0"/>
              <a:t>c|d</a:t>
            </a:r>
            <a:r>
              <a:rPr lang="en-US" sz="2800" dirty="0" smtClean="0"/>
              <a:t>*|(</a:t>
            </a:r>
            <a:r>
              <a:rPr lang="en-US" sz="2800" dirty="0" err="1" smtClean="0"/>
              <a:t>ab</a:t>
            </a:r>
            <a:r>
              <a:rPr lang="en-US" sz="2800" dirty="0" smtClean="0"/>
              <a:t>)*</a:t>
            </a:r>
          </a:p>
        </p:txBody>
      </p:sp>
      <p:pic>
        <p:nvPicPr>
          <p:cNvPr id="4098" name="Picture 2" descr="D:\Git\reglang\presentation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819400"/>
            <a:ext cx="4752975" cy="3705075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3. </a:t>
            </a:r>
            <a:r>
              <a:rPr lang="en-US" dirty="0" err="1" smtClean="0"/>
              <a:t>Prevedba</a:t>
            </a:r>
            <a:r>
              <a:rPr lang="en-US" dirty="0" smtClean="0"/>
              <a:t> v </a:t>
            </a:r>
            <a:r>
              <a:rPr lang="en-US" dirty="0" err="1" smtClean="0"/>
              <a:t>avtomat</a:t>
            </a:r>
            <a:endParaRPr lang="en-US" dirty="0"/>
          </a:p>
        </p:txBody>
      </p:sp>
      <p:pic>
        <p:nvPicPr>
          <p:cNvPr id="10" name="Picture 2" descr="D:\Git\reglang\presentation\avtomati.png"/>
          <p:cNvPicPr>
            <a:picLocks noChangeAspect="1" noChangeArrowheads="1"/>
          </p:cNvPicPr>
          <p:nvPr/>
        </p:nvPicPr>
        <p:blipFill>
          <a:blip r:embed="rId3" cstate="print"/>
          <a:srcRect l="74453"/>
          <a:stretch>
            <a:fillRect/>
          </a:stretch>
        </p:blipFill>
        <p:spPr bwMode="auto">
          <a:xfrm>
            <a:off x="7772400" y="152400"/>
            <a:ext cx="817880" cy="17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= </a:t>
            </a:r>
            <a:r>
              <a:rPr lang="en-US" sz="2400" dirty="0" err="1" smtClean="0"/>
              <a:t>avanturist</a:t>
            </a:r>
            <a:r>
              <a:rPr lang="en-US" sz="2400" dirty="0" smtClean="0"/>
              <a:t>  &amp;  printer</a:t>
            </a:r>
          </a:p>
          <a:p>
            <a:r>
              <a:rPr lang="en-US" sz="2400" dirty="0" err="1" smtClean="0"/>
              <a:t>Izpisuje</a:t>
            </a:r>
            <a:r>
              <a:rPr lang="en-US" sz="2400" dirty="0" smtClean="0"/>
              <a:t> </a:t>
            </a:r>
            <a:r>
              <a:rPr lang="en-US" sz="2400" dirty="0" err="1" smtClean="0"/>
              <a:t>besede</a:t>
            </a:r>
            <a:r>
              <a:rPr lang="en-US" sz="2400" dirty="0" smtClean="0"/>
              <a:t> </a:t>
            </a:r>
            <a:r>
              <a:rPr lang="en-US" sz="2400" dirty="0" err="1" smtClean="0"/>
              <a:t>urejene</a:t>
            </a:r>
            <a:r>
              <a:rPr lang="en-US" sz="2400" dirty="0" smtClean="0"/>
              <a:t> </a:t>
            </a:r>
            <a:r>
              <a:rPr lang="en-US" sz="2400" dirty="0" err="1" smtClean="0"/>
              <a:t>po</a:t>
            </a:r>
            <a:r>
              <a:rPr lang="en-US" sz="2400" dirty="0" smtClean="0"/>
              <a:t> </a:t>
            </a:r>
            <a:r>
              <a:rPr lang="en-US" sz="2400" b="1" dirty="0" err="1" smtClean="0"/>
              <a:t>dolžini</a:t>
            </a:r>
            <a:r>
              <a:rPr lang="en-US" sz="2400" dirty="0" smtClean="0"/>
              <a:t> in </a:t>
            </a:r>
            <a:r>
              <a:rPr lang="en-US" sz="2400" b="1" dirty="0" err="1" smtClean="0"/>
              <a:t>abecedi</a:t>
            </a:r>
            <a:r>
              <a:rPr lang="en-US" sz="2400" dirty="0" smtClean="0"/>
              <a:t> (CILJ?)</a:t>
            </a:r>
          </a:p>
          <a:p>
            <a:pPr lvl="1">
              <a:buNone/>
            </a:pPr>
            <a:r>
              <a:rPr lang="en-US" sz="2000" dirty="0" smtClean="0"/>
              <a:t>				</a:t>
            </a:r>
            <a:endParaRPr lang="en-US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4. </a:t>
            </a:r>
            <a:r>
              <a:rPr lang="en-US" dirty="0" err="1" smtClean="0"/>
              <a:t>Obiskovalec</a:t>
            </a:r>
            <a:r>
              <a:rPr lang="en-US" dirty="0" smtClean="0"/>
              <a:t> </a:t>
            </a:r>
            <a:r>
              <a:rPr lang="en-US" dirty="0" err="1" smtClean="0"/>
              <a:t>avtomata</a:t>
            </a:r>
            <a:endParaRPr lang="en-US" dirty="0"/>
          </a:p>
        </p:txBody>
      </p:sp>
      <p:pic>
        <p:nvPicPr>
          <p:cNvPr id="5122" name="Picture 2" descr="D:\Git\reglang\presentation\Pussboo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257800"/>
            <a:ext cx="1256028" cy="1219200"/>
          </a:xfrm>
          <a:prstGeom prst="rect">
            <a:avLst/>
          </a:prstGeom>
          <a:noFill/>
        </p:spPr>
      </p:pic>
      <p:sp>
        <p:nvSpPr>
          <p:cNvPr id="27" name="Rounded Rectangle 26"/>
          <p:cNvSpPr/>
          <p:nvPr/>
        </p:nvSpPr>
        <p:spPr>
          <a:xfrm>
            <a:off x="3657600" y="2667000"/>
            <a:ext cx="18288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33800" y="2667000"/>
            <a:ext cx="176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</a:t>
            </a:r>
            <a:r>
              <a:rPr lang="en-US" sz="2800" dirty="0" err="1" smtClean="0"/>
              <a:t>a|b</a:t>
            </a:r>
            <a:r>
              <a:rPr lang="en-US" sz="2800" dirty="0" smtClean="0"/>
              <a:t>) * c</a:t>
            </a:r>
          </a:p>
        </p:txBody>
      </p:sp>
      <p:sp>
        <p:nvSpPr>
          <p:cNvPr id="29" name="Oval 28"/>
          <p:cNvSpPr/>
          <p:nvPr/>
        </p:nvSpPr>
        <p:spPr>
          <a:xfrm>
            <a:off x="5181600" y="41148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</a:p>
        </p:txBody>
      </p:sp>
      <p:sp>
        <p:nvSpPr>
          <p:cNvPr id="31" name="Oval 30"/>
          <p:cNvSpPr/>
          <p:nvPr/>
        </p:nvSpPr>
        <p:spPr>
          <a:xfrm>
            <a:off x="2667000" y="46482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3a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2667000" y="35814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2b</a:t>
            </a:r>
            <a:endParaRPr lang="en-US" sz="1600" dirty="0"/>
          </a:p>
        </p:txBody>
      </p:sp>
      <p:sp>
        <p:nvSpPr>
          <p:cNvPr id="33" name="Oval 32"/>
          <p:cNvSpPr/>
          <p:nvPr/>
        </p:nvSpPr>
        <p:spPr>
          <a:xfrm>
            <a:off x="3810000" y="41148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1c</a:t>
            </a:r>
            <a:endParaRPr lang="en-US" sz="1600" dirty="0"/>
          </a:p>
        </p:txBody>
      </p:sp>
      <p:cxnSp>
        <p:nvCxnSpPr>
          <p:cNvPr id="34" name="Straight Arrow Connector 33"/>
          <p:cNvCxnSpPr>
            <a:stCxn id="31" idx="6"/>
            <a:endCxn id="33" idx="2"/>
          </p:cNvCxnSpPr>
          <p:nvPr/>
        </p:nvCxnSpPr>
        <p:spPr>
          <a:xfrm flipV="1">
            <a:off x="3200400" y="43815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6"/>
            <a:endCxn id="33" idx="2"/>
          </p:cNvCxnSpPr>
          <p:nvPr/>
        </p:nvCxnSpPr>
        <p:spPr>
          <a:xfrm>
            <a:off x="3200400" y="38481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7"/>
            <a:endCxn id="32" idx="5"/>
          </p:cNvCxnSpPr>
          <p:nvPr/>
        </p:nvCxnSpPr>
        <p:spPr>
          <a:xfrm flipV="1">
            <a:off x="3122285" y="4036685"/>
            <a:ext cx="0" cy="689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3"/>
            <a:endCxn id="31" idx="1"/>
          </p:cNvCxnSpPr>
          <p:nvPr/>
        </p:nvCxnSpPr>
        <p:spPr>
          <a:xfrm>
            <a:off x="2745115" y="4036685"/>
            <a:ext cx="0" cy="689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6"/>
            <a:endCxn id="29" idx="2"/>
          </p:cNvCxnSpPr>
          <p:nvPr/>
        </p:nvCxnSpPr>
        <p:spPr>
          <a:xfrm>
            <a:off x="4343400" y="43815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32" idx="7"/>
            <a:endCxn id="32" idx="1"/>
          </p:cNvCxnSpPr>
          <p:nvPr/>
        </p:nvCxnSpPr>
        <p:spPr>
          <a:xfrm rot="16200000" flipV="1">
            <a:off x="2933700" y="3470930"/>
            <a:ext cx="12700" cy="377170"/>
          </a:xfrm>
          <a:prstGeom prst="curvedConnector3">
            <a:avLst>
              <a:gd name="adj1" fmla="val 469356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31" idx="5"/>
            <a:endCxn id="31" idx="3"/>
          </p:cNvCxnSpPr>
          <p:nvPr/>
        </p:nvCxnSpPr>
        <p:spPr>
          <a:xfrm rot="5400000">
            <a:off x="2933700" y="4914900"/>
            <a:ext cx="12700" cy="377170"/>
          </a:xfrm>
          <a:prstGeom prst="curvedConnector3">
            <a:avLst>
              <a:gd name="adj1" fmla="val 496697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86400" y="381000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Konec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581400" y="5181600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AVTOMAT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667000" y="6096000"/>
            <a:ext cx="352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Izpis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: [c, ac,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bc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aac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abc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, … ]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Git\reglang\presentation\Pussboo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257800"/>
            <a:ext cx="1256028" cy="1219200"/>
          </a:xfrm>
          <a:prstGeom prst="rect">
            <a:avLst/>
          </a:prstGeom>
          <a:noFill/>
        </p:spPr>
      </p:pic>
      <p:sp>
        <p:nvSpPr>
          <p:cNvPr id="26" name="Rounded Rectangle 25"/>
          <p:cNvSpPr/>
          <p:nvPr/>
        </p:nvSpPr>
        <p:spPr>
          <a:xfrm>
            <a:off x="3657600" y="1143000"/>
            <a:ext cx="18288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733800" y="1143000"/>
            <a:ext cx="176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</a:t>
            </a:r>
            <a:r>
              <a:rPr lang="en-US" sz="2800" dirty="0" err="1" smtClean="0"/>
              <a:t>a|b</a:t>
            </a:r>
            <a:r>
              <a:rPr lang="en-US" sz="2800" dirty="0" smtClean="0"/>
              <a:t>) * c</a:t>
            </a:r>
          </a:p>
        </p:txBody>
      </p:sp>
      <p:sp>
        <p:nvSpPr>
          <p:cNvPr id="28" name="Oval 27"/>
          <p:cNvSpPr/>
          <p:nvPr/>
        </p:nvSpPr>
        <p:spPr>
          <a:xfrm>
            <a:off x="5173335" y="2213253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</a:p>
        </p:txBody>
      </p:sp>
      <p:sp>
        <p:nvSpPr>
          <p:cNvPr id="29" name="Oval 28"/>
          <p:cNvSpPr/>
          <p:nvPr/>
        </p:nvSpPr>
        <p:spPr>
          <a:xfrm>
            <a:off x="2658735" y="2746653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3a</a:t>
            </a:r>
            <a:endParaRPr lang="en-US" sz="1600" dirty="0"/>
          </a:p>
        </p:txBody>
      </p:sp>
      <p:sp>
        <p:nvSpPr>
          <p:cNvPr id="30" name="Oval 29"/>
          <p:cNvSpPr/>
          <p:nvPr/>
        </p:nvSpPr>
        <p:spPr>
          <a:xfrm>
            <a:off x="2658735" y="1679853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2b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3801735" y="2213253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1c</a:t>
            </a:r>
            <a:endParaRPr lang="en-US" sz="1600" dirty="0"/>
          </a:p>
        </p:txBody>
      </p:sp>
      <p:cxnSp>
        <p:nvCxnSpPr>
          <p:cNvPr id="32" name="Straight Arrow Connector 31"/>
          <p:cNvCxnSpPr>
            <a:stCxn id="29" idx="6"/>
            <a:endCxn id="31" idx="2"/>
          </p:cNvCxnSpPr>
          <p:nvPr/>
        </p:nvCxnSpPr>
        <p:spPr>
          <a:xfrm flipV="1">
            <a:off x="3192135" y="2479953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2"/>
          </p:cNvCxnSpPr>
          <p:nvPr/>
        </p:nvCxnSpPr>
        <p:spPr>
          <a:xfrm>
            <a:off x="3192135" y="1946553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7"/>
            <a:endCxn id="30" idx="5"/>
          </p:cNvCxnSpPr>
          <p:nvPr/>
        </p:nvCxnSpPr>
        <p:spPr>
          <a:xfrm flipV="1">
            <a:off x="3114020" y="2135138"/>
            <a:ext cx="0" cy="689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3"/>
            <a:endCxn id="29" idx="1"/>
          </p:cNvCxnSpPr>
          <p:nvPr/>
        </p:nvCxnSpPr>
        <p:spPr>
          <a:xfrm>
            <a:off x="2736850" y="2135138"/>
            <a:ext cx="0" cy="689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6"/>
            <a:endCxn id="28" idx="2"/>
          </p:cNvCxnSpPr>
          <p:nvPr/>
        </p:nvCxnSpPr>
        <p:spPr>
          <a:xfrm>
            <a:off x="4335135" y="2479953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30" idx="7"/>
            <a:endCxn id="30" idx="1"/>
          </p:cNvCxnSpPr>
          <p:nvPr/>
        </p:nvCxnSpPr>
        <p:spPr>
          <a:xfrm rot="16200000" flipV="1">
            <a:off x="2925435" y="1569383"/>
            <a:ext cx="12700" cy="377170"/>
          </a:xfrm>
          <a:prstGeom prst="curvedConnector3">
            <a:avLst>
              <a:gd name="adj1" fmla="val 469356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9" idx="5"/>
            <a:endCxn id="29" idx="3"/>
          </p:cNvCxnSpPr>
          <p:nvPr/>
        </p:nvCxnSpPr>
        <p:spPr>
          <a:xfrm rot="5400000">
            <a:off x="2925435" y="3013353"/>
            <a:ext cx="12700" cy="377170"/>
          </a:xfrm>
          <a:prstGeom prst="curvedConnector3">
            <a:avLst>
              <a:gd name="adj1" fmla="val 496697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78135" y="1908453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Konec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573135" y="3280053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AVTOMAT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762000" y="5410200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</a:t>
            </a:r>
            <a:endParaRPr lang="en-US" sz="1600" dirty="0"/>
          </a:p>
        </p:txBody>
      </p:sp>
      <p:cxnSp>
        <p:nvCxnSpPr>
          <p:cNvPr id="60" name="Straight Arrow Connector 59"/>
          <p:cNvCxnSpPr>
            <a:stCxn id="41" idx="6"/>
          </p:cNvCxnSpPr>
          <p:nvPr/>
        </p:nvCxnSpPr>
        <p:spPr>
          <a:xfrm flipV="1">
            <a:off x="1295400" y="5105400"/>
            <a:ext cx="3810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1" idx="6"/>
          </p:cNvCxnSpPr>
          <p:nvPr/>
        </p:nvCxnSpPr>
        <p:spPr>
          <a:xfrm>
            <a:off x="1295400" y="5676900"/>
            <a:ext cx="3810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4. </a:t>
            </a:r>
            <a:r>
              <a:rPr lang="en-US" dirty="0" err="1" smtClean="0"/>
              <a:t>Obiskovalec</a:t>
            </a:r>
            <a:r>
              <a:rPr lang="en-US" dirty="0" smtClean="0"/>
              <a:t> </a:t>
            </a:r>
            <a:r>
              <a:rPr lang="en-US" dirty="0" err="1" smtClean="0"/>
              <a:t>avtomata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1" idx="6"/>
          </p:cNvCxnSpPr>
          <p:nvPr/>
        </p:nvCxnSpPr>
        <p:spPr>
          <a:xfrm>
            <a:off x="1295400" y="5676900"/>
            <a:ext cx="3810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3400" y="3962400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Vrsta</a:t>
            </a:r>
            <a:r>
              <a:rPr lang="en-US" dirty="0" smtClean="0"/>
              <a:t> </a:t>
            </a:r>
            <a:r>
              <a:rPr lang="en-US" dirty="0" err="1" smtClean="0"/>
              <a:t>stanj</a:t>
            </a:r>
            <a:r>
              <a:rPr lang="en-US" dirty="0" smtClean="0"/>
              <a:t>: 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3400" y="426720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Izpis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510540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Start</a:t>
            </a:r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Git\reglang\presentation\Pussboo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257800"/>
            <a:ext cx="1256028" cy="1219200"/>
          </a:xfrm>
          <a:prstGeom prst="rect">
            <a:avLst/>
          </a:prstGeom>
          <a:noFill/>
        </p:spPr>
      </p:pic>
      <p:sp>
        <p:nvSpPr>
          <p:cNvPr id="41" name="Oval 40"/>
          <p:cNvSpPr/>
          <p:nvPr/>
        </p:nvSpPr>
        <p:spPr>
          <a:xfrm>
            <a:off x="762000" y="54102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</a:t>
            </a:r>
            <a:endParaRPr lang="en-US" sz="1600" dirty="0"/>
          </a:p>
        </p:txBody>
      </p:sp>
      <p:sp>
        <p:nvSpPr>
          <p:cNvPr id="43" name="Oval 42"/>
          <p:cNvSpPr/>
          <p:nvPr/>
        </p:nvSpPr>
        <p:spPr>
          <a:xfrm>
            <a:off x="1676400" y="4953000"/>
            <a:ext cx="304800" cy="3048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44" name="Oval 43"/>
          <p:cNvSpPr/>
          <p:nvPr/>
        </p:nvSpPr>
        <p:spPr>
          <a:xfrm>
            <a:off x="1676400" y="5943600"/>
            <a:ext cx="304800" cy="3048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cxnSp>
        <p:nvCxnSpPr>
          <p:cNvPr id="60" name="Straight Arrow Connector 59"/>
          <p:cNvCxnSpPr>
            <a:stCxn id="41" idx="6"/>
            <a:endCxn id="43" idx="2"/>
          </p:cNvCxnSpPr>
          <p:nvPr/>
        </p:nvCxnSpPr>
        <p:spPr>
          <a:xfrm flipV="1">
            <a:off x="1295400" y="5105400"/>
            <a:ext cx="3810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1" idx="6"/>
            <a:endCxn id="44" idx="2"/>
          </p:cNvCxnSpPr>
          <p:nvPr/>
        </p:nvCxnSpPr>
        <p:spPr>
          <a:xfrm>
            <a:off x="1295400" y="5676900"/>
            <a:ext cx="3810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3400" y="3962400"/>
            <a:ext cx="460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Vrsta</a:t>
            </a:r>
            <a:r>
              <a:rPr lang="en-US" dirty="0" smtClean="0"/>
              <a:t> </a:t>
            </a:r>
            <a:r>
              <a:rPr lang="en-US" dirty="0" err="1" smtClean="0"/>
              <a:t>stanj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Stanje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a,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Stanje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sl-SI" b="1" dirty="0" smtClean="0">
                <a:solidFill>
                  <a:schemeClr val="accent6">
                    <a:lumMod val="75000"/>
                  </a:schemeClr>
                </a:solidFill>
              </a:rPr>
              <a:t>, Stanje c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3400" y="426720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Izpis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4. </a:t>
            </a:r>
            <a:r>
              <a:rPr lang="en-US" dirty="0" err="1" smtClean="0"/>
              <a:t>Obiskovalec</a:t>
            </a:r>
            <a:r>
              <a:rPr lang="en-US" dirty="0" smtClean="0"/>
              <a:t> </a:t>
            </a:r>
            <a:r>
              <a:rPr lang="en-US" dirty="0" err="1" smtClean="0"/>
              <a:t>avtomata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295400" y="5676900"/>
            <a:ext cx="3810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676400" y="6450568"/>
            <a:ext cx="304800" cy="3048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600" dirty="0"/>
              <a:t>c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533400" y="510540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Start</a:t>
            </a:r>
            <a:endParaRPr lang="sl-SI" dirty="0"/>
          </a:p>
        </p:txBody>
      </p:sp>
      <p:sp>
        <p:nvSpPr>
          <p:cNvPr id="63" name="Rounded Rectangle 62"/>
          <p:cNvSpPr/>
          <p:nvPr/>
        </p:nvSpPr>
        <p:spPr>
          <a:xfrm>
            <a:off x="3657600" y="1143000"/>
            <a:ext cx="18288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3733800" y="1143000"/>
            <a:ext cx="176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</a:t>
            </a:r>
            <a:r>
              <a:rPr lang="en-US" sz="2800" dirty="0" err="1" smtClean="0"/>
              <a:t>a|b</a:t>
            </a:r>
            <a:r>
              <a:rPr lang="en-US" sz="2800" dirty="0" smtClean="0"/>
              <a:t>) * c</a:t>
            </a:r>
          </a:p>
        </p:txBody>
      </p:sp>
      <p:sp>
        <p:nvSpPr>
          <p:cNvPr id="65" name="Oval 64"/>
          <p:cNvSpPr/>
          <p:nvPr/>
        </p:nvSpPr>
        <p:spPr>
          <a:xfrm>
            <a:off x="5173335" y="2213253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</a:p>
        </p:txBody>
      </p:sp>
      <p:sp>
        <p:nvSpPr>
          <p:cNvPr id="66" name="Oval 65"/>
          <p:cNvSpPr/>
          <p:nvPr/>
        </p:nvSpPr>
        <p:spPr>
          <a:xfrm>
            <a:off x="2658735" y="2746653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3a</a:t>
            </a:r>
            <a:endParaRPr lang="en-US" sz="1600" dirty="0"/>
          </a:p>
        </p:txBody>
      </p:sp>
      <p:sp>
        <p:nvSpPr>
          <p:cNvPr id="67" name="Oval 66"/>
          <p:cNvSpPr/>
          <p:nvPr/>
        </p:nvSpPr>
        <p:spPr>
          <a:xfrm>
            <a:off x="2658735" y="1679853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2b</a:t>
            </a:r>
            <a:endParaRPr lang="en-US" sz="1600" dirty="0"/>
          </a:p>
        </p:txBody>
      </p:sp>
      <p:sp>
        <p:nvSpPr>
          <p:cNvPr id="68" name="Oval 67"/>
          <p:cNvSpPr/>
          <p:nvPr/>
        </p:nvSpPr>
        <p:spPr>
          <a:xfrm>
            <a:off x="3801735" y="2213253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1c</a:t>
            </a:r>
            <a:endParaRPr lang="en-US" sz="1600" dirty="0"/>
          </a:p>
        </p:txBody>
      </p:sp>
      <p:cxnSp>
        <p:nvCxnSpPr>
          <p:cNvPr id="69" name="Straight Arrow Connector 68"/>
          <p:cNvCxnSpPr>
            <a:stCxn id="66" idx="6"/>
            <a:endCxn id="68" idx="2"/>
          </p:cNvCxnSpPr>
          <p:nvPr/>
        </p:nvCxnSpPr>
        <p:spPr>
          <a:xfrm flipV="1">
            <a:off x="3192135" y="2479953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7" idx="6"/>
            <a:endCxn id="68" idx="2"/>
          </p:cNvCxnSpPr>
          <p:nvPr/>
        </p:nvCxnSpPr>
        <p:spPr>
          <a:xfrm>
            <a:off x="3192135" y="1946553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6" idx="7"/>
            <a:endCxn id="67" idx="5"/>
          </p:cNvCxnSpPr>
          <p:nvPr/>
        </p:nvCxnSpPr>
        <p:spPr>
          <a:xfrm flipV="1">
            <a:off x="3114020" y="2135138"/>
            <a:ext cx="0" cy="689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7" idx="3"/>
            <a:endCxn id="66" idx="1"/>
          </p:cNvCxnSpPr>
          <p:nvPr/>
        </p:nvCxnSpPr>
        <p:spPr>
          <a:xfrm>
            <a:off x="2736850" y="2135138"/>
            <a:ext cx="0" cy="689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8" idx="6"/>
            <a:endCxn id="65" idx="2"/>
          </p:cNvCxnSpPr>
          <p:nvPr/>
        </p:nvCxnSpPr>
        <p:spPr>
          <a:xfrm>
            <a:off x="4335135" y="2479953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67" idx="7"/>
            <a:endCxn id="67" idx="1"/>
          </p:cNvCxnSpPr>
          <p:nvPr/>
        </p:nvCxnSpPr>
        <p:spPr>
          <a:xfrm rot="16200000" flipV="1">
            <a:off x="2925435" y="1569383"/>
            <a:ext cx="12700" cy="377170"/>
          </a:xfrm>
          <a:prstGeom prst="curvedConnector3">
            <a:avLst>
              <a:gd name="adj1" fmla="val 469356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66" idx="5"/>
            <a:endCxn id="66" idx="3"/>
          </p:cNvCxnSpPr>
          <p:nvPr/>
        </p:nvCxnSpPr>
        <p:spPr>
          <a:xfrm rot="5400000">
            <a:off x="2925435" y="3013353"/>
            <a:ext cx="12700" cy="377170"/>
          </a:xfrm>
          <a:prstGeom prst="curvedConnector3">
            <a:avLst>
              <a:gd name="adj1" fmla="val 496697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478135" y="1908453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Konec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573135" y="3280053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AVTOMAT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Git\reglang\presentation\Pussboo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257800"/>
            <a:ext cx="1256028" cy="1219200"/>
          </a:xfrm>
          <a:prstGeom prst="rect">
            <a:avLst/>
          </a:prstGeom>
          <a:noFill/>
        </p:spPr>
      </p:pic>
      <p:sp>
        <p:nvSpPr>
          <p:cNvPr id="41" name="Oval 40"/>
          <p:cNvSpPr/>
          <p:nvPr/>
        </p:nvSpPr>
        <p:spPr>
          <a:xfrm>
            <a:off x="762000" y="54102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</a:t>
            </a:r>
            <a:endParaRPr lang="en-US" sz="1600" dirty="0"/>
          </a:p>
        </p:txBody>
      </p:sp>
      <p:sp>
        <p:nvSpPr>
          <p:cNvPr id="43" name="Oval 42"/>
          <p:cNvSpPr/>
          <p:nvPr/>
        </p:nvSpPr>
        <p:spPr>
          <a:xfrm>
            <a:off x="1676400" y="49530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48" name="Oval 47"/>
          <p:cNvSpPr/>
          <p:nvPr/>
        </p:nvSpPr>
        <p:spPr>
          <a:xfrm>
            <a:off x="2362200" y="4495800"/>
            <a:ext cx="304800" cy="3048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49" name="Oval 48"/>
          <p:cNvSpPr/>
          <p:nvPr/>
        </p:nvSpPr>
        <p:spPr>
          <a:xfrm>
            <a:off x="2362200" y="4876800"/>
            <a:ext cx="304800" cy="3048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50" name="Oval 49"/>
          <p:cNvSpPr/>
          <p:nvPr/>
        </p:nvSpPr>
        <p:spPr>
          <a:xfrm>
            <a:off x="2362200" y="5257800"/>
            <a:ext cx="304800" cy="3048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</a:t>
            </a:r>
            <a:endParaRPr lang="en-US" sz="1600" dirty="0"/>
          </a:p>
        </p:txBody>
      </p:sp>
      <p:cxnSp>
        <p:nvCxnSpPr>
          <p:cNvPr id="60" name="Straight Arrow Connector 59"/>
          <p:cNvCxnSpPr>
            <a:stCxn id="41" idx="6"/>
            <a:endCxn id="43" idx="2"/>
          </p:cNvCxnSpPr>
          <p:nvPr/>
        </p:nvCxnSpPr>
        <p:spPr>
          <a:xfrm flipV="1">
            <a:off x="1295400" y="5105400"/>
            <a:ext cx="3810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1" idx="6"/>
          </p:cNvCxnSpPr>
          <p:nvPr/>
        </p:nvCxnSpPr>
        <p:spPr>
          <a:xfrm>
            <a:off x="1295400" y="5676900"/>
            <a:ext cx="3810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3" idx="6"/>
            <a:endCxn id="48" idx="2"/>
          </p:cNvCxnSpPr>
          <p:nvPr/>
        </p:nvCxnSpPr>
        <p:spPr>
          <a:xfrm flipV="1">
            <a:off x="1981200" y="4648200"/>
            <a:ext cx="381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3" idx="6"/>
            <a:endCxn id="49" idx="2"/>
          </p:cNvCxnSpPr>
          <p:nvPr/>
        </p:nvCxnSpPr>
        <p:spPr>
          <a:xfrm flipV="1">
            <a:off x="1981200" y="50292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3" idx="6"/>
            <a:endCxn id="50" idx="2"/>
          </p:cNvCxnSpPr>
          <p:nvPr/>
        </p:nvCxnSpPr>
        <p:spPr>
          <a:xfrm>
            <a:off x="1981200" y="51054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3400" y="3962400"/>
            <a:ext cx="6755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Vrsta</a:t>
            </a:r>
            <a:r>
              <a:rPr lang="en-US" dirty="0" smtClean="0"/>
              <a:t> </a:t>
            </a:r>
            <a:r>
              <a:rPr lang="en-US" dirty="0" err="1" smtClean="0"/>
              <a:t>stanj</a:t>
            </a:r>
            <a:r>
              <a:rPr lang="en-US" dirty="0" smtClean="0"/>
              <a:t>: </a:t>
            </a:r>
            <a:r>
              <a:rPr lang="en-US" sz="1200" dirty="0" err="1" smtClean="0"/>
              <a:t>Stanje</a:t>
            </a:r>
            <a:r>
              <a:rPr lang="en-US" sz="1200" dirty="0" smtClean="0"/>
              <a:t> a, </a:t>
            </a:r>
            <a:r>
              <a:rPr lang="en-US" sz="1200" dirty="0" err="1" smtClean="0"/>
              <a:t>Stanje</a:t>
            </a:r>
            <a:r>
              <a:rPr lang="en-US" sz="1200" dirty="0" smtClean="0"/>
              <a:t> b</a:t>
            </a:r>
            <a:r>
              <a:rPr lang="en-US" sz="1200" dirty="0" smtClean="0"/>
              <a:t>,</a:t>
            </a:r>
            <a:r>
              <a:rPr lang="sl-SI" sz="1200" dirty="0" smtClean="0"/>
              <a:t> Stanje c,</a:t>
            </a:r>
            <a:r>
              <a:rPr lang="en-US" sz="1200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Stanje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a,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Stanje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b,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Stanje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c 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3400" y="426720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Izpis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1676400" y="5943600"/>
            <a:ext cx="304800" cy="3048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752600" y="4065032"/>
            <a:ext cx="83820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4. </a:t>
            </a:r>
            <a:r>
              <a:rPr lang="en-US" dirty="0" err="1" smtClean="0"/>
              <a:t>Obiskovalec</a:t>
            </a:r>
            <a:r>
              <a:rPr lang="en-US" dirty="0" smtClean="0"/>
              <a:t> </a:t>
            </a:r>
            <a:r>
              <a:rPr lang="en-US" dirty="0" err="1" smtClean="0"/>
              <a:t>avtomata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295400" y="5676900"/>
            <a:ext cx="3810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676400" y="6450568"/>
            <a:ext cx="304800" cy="3048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600" dirty="0"/>
              <a:t>c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33400" y="510540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Start</a:t>
            </a:r>
            <a:endParaRPr lang="sl-SI" dirty="0"/>
          </a:p>
        </p:txBody>
      </p:sp>
      <p:sp>
        <p:nvSpPr>
          <p:cNvPr id="76" name="Rounded Rectangle 75"/>
          <p:cNvSpPr/>
          <p:nvPr/>
        </p:nvSpPr>
        <p:spPr>
          <a:xfrm>
            <a:off x="3657600" y="1143000"/>
            <a:ext cx="18288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733800" y="1143000"/>
            <a:ext cx="176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</a:t>
            </a:r>
            <a:r>
              <a:rPr lang="en-US" sz="2800" dirty="0" err="1" smtClean="0"/>
              <a:t>a|b</a:t>
            </a:r>
            <a:r>
              <a:rPr lang="en-US" sz="2800" dirty="0" smtClean="0"/>
              <a:t>) * c</a:t>
            </a:r>
          </a:p>
        </p:txBody>
      </p:sp>
      <p:sp>
        <p:nvSpPr>
          <p:cNvPr id="79" name="Oval 78"/>
          <p:cNvSpPr/>
          <p:nvPr/>
        </p:nvSpPr>
        <p:spPr>
          <a:xfrm>
            <a:off x="5173335" y="2213253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</a:p>
        </p:txBody>
      </p:sp>
      <p:sp>
        <p:nvSpPr>
          <p:cNvPr id="80" name="Oval 79"/>
          <p:cNvSpPr/>
          <p:nvPr/>
        </p:nvSpPr>
        <p:spPr>
          <a:xfrm>
            <a:off x="2658735" y="2746653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3a</a:t>
            </a:r>
            <a:endParaRPr lang="en-US" sz="1600" dirty="0"/>
          </a:p>
        </p:txBody>
      </p:sp>
      <p:sp>
        <p:nvSpPr>
          <p:cNvPr id="81" name="Oval 80"/>
          <p:cNvSpPr/>
          <p:nvPr/>
        </p:nvSpPr>
        <p:spPr>
          <a:xfrm>
            <a:off x="2658735" y="1679853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2b</a:t>
            </a:r>
            <a:endParaRPr lang="en-US" sz="1600" dirty="0"/>
          </a:p>
        </p:txBody>
      </p:sp>
      <p:sp>
        <p:nvSpPr>
          <p:cNvPr id="82" name="Oval 81"/>
          <p:cNvSpPr/>
          <p:nvPr/>
        </p:nvSpPr>
        <p:spPr>
          <a:xfrm>
            <a:off x="3801735" y="2213253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1c</a:t>
            </a:r>
            <a:endParaRPr lang="en-US" sz="1600" dirty="0"/>
          </a:p>
        </p:txBody>
      </p:sp>
      <p:cxnSp>
        <p:nvCxnSpPr>
          <p:cNvPr id="83" name="Straight Arrow Connector 82"/>
          <p:cNvCxnSpPr>
            <a:stCxn id="80" idx="6"/>
            <a:endCxn id="82" idx="2"/>
          </p:cNvCxnSpPr>
          <p:nvPr/>
        </p:nvCxnSpPr>
        <p:spPr>
          <a:xfrm flipV="1">
            <a:off x="3192135" y="2479953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1" idx="6"/>
            <a:endCxn id="82" idx="2"/>
          </p:cNvCxnSpPr>
          <p:nvPr/>
        </p:nvCxnSpPr>
        <p:spPr>
          <a:xfrm>
            <a:off x="3192135" y="1946553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0" idx="7"/>
            <a:endCxn id="81" idx="5"/>
          </p:cNvCxnSpPr>
          <p:nvPr/>
        </p:nvCxnSpPr>
        <p:spPr>
          <a:xfrm flipV="1">
            <a:off x="3114020" y="2135138"/>
            <a:ext cx="0" cy="689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1" idx="3"/>
            <a:endCxn id="80" idx="1"/>
          </p:cNvCxnSpPr>
          <p:nvPr/>
        </p:nvCxnSpPr>
        <p:spPr>
          <a:xfrm>
            <a:off x="2736850" y="2135138"/>
            <a:ext cx="0" cy="689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2" idx="6"/>
            <a:endCxn id="79" idx="2"/>
          </p:cNvCxnSpPr>
          <p:nvPr/>
        </p:nvCxnSpPr>
        <p:spPr>
          <a:xfrm>
            <a:off x="4335135" y="2479953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81" idx="7"/>
            <a:endCxn id="81" idx="1"/>
          </p:cNvCxnSpPr>
          <p:nvPr/>
        </p:nvCxnSpPr>
        <p:spPr>
          <a:xfrm rot="16200000" flipV="1">
            <a:off x="2925435" y="1569383"/>
            <a:ext cx="12700" cy="377170"/>
          </a:xfrm>
          <a:prstGeom prst="curvedConnector3">
            <a:avLst>
              <a:gd name="adj1" fmla="val 469356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80" idx="5"/>
            <a:endCxn id="80" idx="3"/>
          </p:cNvCxnSpPr>
          <p:nvPr/>
        </p:nvCxnSpPr>
        <p:spPr>
          <a:xfrm rot="5400000">
            <a:off x="2925435" y="3013353"/>
            <a:ext cx="12700" cy="377170"/>
          </a:xfrm>
          <a:prstGeom prst="curvedConnector3">
            <a:avLst>
              <a:gd name="adj1" fmla="val 496697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478135" y="1908453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Konec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573135" y="3280053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AVTOMAT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Git\reglang\presentation\Pussboo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257800"/>
            <a:ext cx="1256028" cy="1219200"/>
          </a:xfrm>
          <a:prstGeom prst="rect">
            <a:avLst/>
          </a:prstGeom>
          <a:noFill/>
        </p:spPr>
      </p:pic>
      <p:sp>
        <p:nvSpPr>
          <p:cNvPr id="41" name="Oval 40"/>
          <p:cNvSpPr/>
          <p:nvPr/>
        </p:nvSpPr>
        <p:spPr>
          <a:xfrm>
            <a:off x="762000" y="54102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</a:t>
            </a:r>
            <a:endParaRPr lang="en-US" sz="1600" dirty="0"/>
          </a:p>
        </p:txBody>
      </p:sp>
      <p:sp>
        <p:nvSpPr>
          <p:cNvPr id="43" name="Oval 42"/>
          <p:cNvSpPr/>
          <p:nvPr/>
        </p:nvSpPr>
        <p:spPr>
          <a:xfrm>
            <a:off x="1676400" y="49530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44" name="Oval 43"/>
          <p:cNvSpPr/>
          <p:nvPr/>
        </p:nvSpPr>
        <p:spPr>
          <a:xfrm>
            <a:off x="1676400" y="59436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48" name="Oval 47"/>
          <p:cNvSpPr/>
          <p:nvPr/>
        </p:nvSpPr>
        <p:spPr>
          <a:xfrm>
            <a:off x="2362200" y="44958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49" name="Oval 48"/>
          <p:cNvSpPr/>
          <p:nvPr/>
        </p:nvSpPr>
        <p:spPr>
          <a:xfrm>
            <a:off x="2362200" y="48768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50" name="Oval 49"/>
          <p:cNvSpPr/>
          <p:nvPr/>
        </p:nvSpPr>
        <p:spPr>
          <a:xfrm>
            <a:off x="2362200" y="52578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</a:t>
            </a:r>
            <a:endParaRPr lang="en-US" sz="1600" dirty="0"/>
          </a:p>
        </p:txBody>
      </p:sp>
      <p:sp>
        <p:nvSpPr>
          <p:cNvPr id="51" name="Oval 50"/>
          <p:cNvSpPr/>
          <p:nvPr/>
        </p:nvSpPr>
        <p:spPr>
          <a:xfrm>
            <a:off x="2362200" y="5715000"/>
            <a:ext cx="304800" cy="3048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52" name="Oval 51"/>
          <p:cNvSpPr/>
          <p:nvPr/>
        </p:nvSpPr>
        <p:spPr>
          <a:xfrm>
            <a:off x="2362200" y="6096000"/>
            <a:ext cx="304800" cy="3048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53" name="Oval 52"/>
          <p:cNvSpPr/>
          <p:nvPr/>
        </p:nvSpPr>
        <p:spPr>
          <a:xfrm>
            <a:off x="2362200" y="6477000"/>
            <a:ext cx="304800" cy="3048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</a:t>
            </a:r>
            <a:endParaRPr lang="en-US" sz="1600" dirty="0"/>
          </a:p>
        </p:txBody>
      </p:sp>
      <p:cxnSp>
        <p:nvCxnSpPr>
          <p:cNvPr id="60" name="Straight Arrow Connector 59"/>
          <p:cNvCxnSpPr>
            <a:stCxn id="41" idx="6"/>
            <a:endCxn id="43" idx="2"/>
          </p:cNvCxnSpPr>
          <p:nvPr/>
        </p:nvCxnSpPr>
        <p:spPr>
          <a:xfrm flipV="1">
            <a:off x="1295400" y="5105400"/>
            <a:ext cx="3810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1" idx="6"/>
            <a:endCxn id="44" idx="2"/>
          </p:cNvCxnSpPr>
          <p:nvPr/>
        </p:nvCxnSpPr>
        <p:spPr>
          <a:xfrm>
            <a:off x="1295400" y="5676900"/>
            <a:ext cx="3810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3" idx="6"/>
            <a:endCxn id="48" idx="2"/>
          </p:cNvCxnSpPr>
          <p:nvPr/>
        </p:nvCxnSpPr>
        <p:spPr>
          <a:xfrm flipV="1">
            <a:off x="1981200" y="4648200"/>
            <a:ext cx="381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3" idx="6"/>
            <a:endCxn id="49" idx="2"/>
          </p:cNvCxnSpPr>
          <p:nvPr/>
        </p:nvCxnSpPr>
        <p:spPr>
          <a:xfrm flipV="1">
            <a:off x="1981200" y="50292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3" idx="6"/>
            <a:endCxn id="50" idx="2"/>
          </p:cNvCxnSpPr>
          <p:nvPr/>
        </p:nvCxnSpPr>
        <p:spPr>
          <a:xfrm>
            <a:off x="1981200" y="51054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4" idx="6"/>
            <a:endCxn id="51" idx="2"/>
          </p:cNvCxnSpPr>
          <p:nvPr/>
        </p:nvCxnSpPr>
        <p:spPr>
          <a:xfrm flipV="1">
            <a:off x="1981200" y="58674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4" idx="6"/>
            <a:endCxn id="52" idx="2"/>
          </p:cNvCxnSpPr>
          <p:nvPr/>
        </p:nvCxnSpPr>
        <p:spPr>
          <a:xfrm>
            <a:off x="1981200" y="6096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4" idx="6"/>
            <a:endCxn id="53" idx="2"/>
          </p:cNvCxnSpPr>
          <p:nvPr/>
        </p:nvCxnSpPr>
        <p:spPr>
          <a:xfrm>
            <a:off x="1981200" y="60960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33400" y="426720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Izpis</a:t>
            </a:r>
            <a:r>
              <a:rPr lang="en-US" dirty="0" smtClean="0"/>
              <a:t>:</a:t>
            </a:r>
            <a:r>
              <a:rPr lang="sl-SI" dirty="0" smtClean="0"/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33400" y="3962400"/>
            <a:ext cx="814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Vrsta</a:t>
            </a:r>
            <a:r>
              <a:rPr lang="en-US" dirty="0" smtClean="0"/>
              <a:t> </a:t>
            </a:r>
            <a:r>
              <a:rPr lang="en-US" dirty="0" err="1" smtClean="0"/>
              <a:t>stanj</a:t>
            </a:r>
            <a:r>
              <a:rPr lang="en-US" dirty="0" smtClean="0"/>
              <a:t>: </a:t>
            </a:r>
            <a:r>
              <a:rPr lang="en-US" sz="1200" dirty="0" err="1" smtClean="0"/>
              <a:t>Stanje</a:t>
            </a:r>
            <a:r>
              <a:rPr lang="en-US" sz="1200" dirty="0" smtClean="0"/>
              <a:t> b, </a:t>
            </a:r>
            <a:r>
              <a:rPr lang="sl-SI" sz="1200" dirty="0" smtClean="0"/>
              <a:t>Stanje c, </a:t>
            </a:r>
            <a:r>
              <a:rPr lang="en-US" sz="1200" dirty="0" err="1" smtClean="0"/>
              <a:t>Stanje</a:t>
            </a:r>
            <a:r>
              <a:rPr lang="en-US" sz="1200" dirty="0" smtClean="0"/>
              <a:t> </a:t>
            </a:r>
            <a:r>
              <a:rPr lang="en-US" sz="1200" dirty="0" smtClean="0"/>
              <a:t>a, </a:t>
            </a:r>
            <a:r>
              <a:rPr lang="en-US" sz="1200" dirty="0" err="1" smtClean="0"/>
              <a:t>Stanje</a:t>
            </a:r>
            <a:r>
              <a:rPr lang="en-US" sz="1200" dirty="0" smtClean="0"/>
              <a:t> b, </a:t>
            </a:r>
            <a:r>
              <a:rPr lang="en-US" sz="1200" dirty="0" err="1" smtClean="0"/>
              <a:t>Stanje</a:t>
            </a:r>
            <a:r>
              <a:rPr lang="en-US" sz="1200" dirty="0" smtClean="0"/>
              <a:t> c,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Stanje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a,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Stanje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b,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Stanje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c 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4. </a:t>
            </a:r>
            <a:r>
              <a:rPr lang="en-US" dirty="0" err="1" smtClean="0"/>
              <a:t>Obiskovalec</a:t>
            </a:r>
            <a:r>
              <a:rPr lang="en-US" dirty="0" smtClean="0"/>
              <a:t> </a:t>
            </a:r>
            <a:r>
              <a:rPr lang="en-US" dirty="0" err="1" smtClean="0"/>
              <a:t>avtomata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267200" y="5257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295400" y="5676900"/>
            <a:ext cx="3810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676400" y="6450568"/>
            <a:ext cx="304800" cy="33123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600" dirty="0"/>
              <a:t>c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533400" y="510540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Start</a:t>
            </a:r>
            <a:endParaRPr lang="sl-SI" dirty="0"/>
          </a:p>
        </p:txBody>
      </p:sp>
      <p:sp>
        <p:nvSpPr>
          <p:cNvPr id="42" name="Rounded Rectangle 41"/>
          <p:cNvSpPr/>
          <p:nvPr/>
        </p:nvSpPr>
        <p:spPr>
          <a:xfrm>
            <a:off x="3657600" y="1143000"/>
            <a:ext cx="18288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733800" y="1143000"/>
            <a:ext cx="176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</a:t>
            </a:r>
            <a:r>
              <a:rPr lang="en-US" sz="2800" dirty="0" err="1" smtClean="0"/>
              <a:t>a|b</a:t>
            </a:r>
            <a:r>
              <a:rPr lang="en-US" sz="2800" dirty="0" smtClean="0"/>
              <a:t>) * c</a:t>
            </a:r>
          </a:p>
        </p:txBody>
      </p:sp>
      <p:sp>
        <p:nvSpPr>
          <p:cNvPr id="70" name="Oval 69"/>
          <p:cNvSpPr/>
          <p:nvPr/>
        </p:nvSpPr>
        <p:spPr>
          <a:xfrm>
            <a:off x="5173335" y="2213253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</a:p>
        </p:txBody>
      </p:sp>
      <p:sp>
        <p:nvSpPr>
          <p:cNvPr id="72" name="Oval 71"/>
          <p:cNvSpPr/>
          <p:nvPr/>
        </p:nvSpPr>
        <p:spPr>
          <a:xfrm>
            <a:off x="2658735" y="2746653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3a</a:t>
            </a:r>
            <a:endParaRPr lang="en-US" sz="1600" dirty="0"/>
          </a:p>
        </p:txBody>
      </p:sp>
      <p:sp>
        <p:nvSpPr>
          <p:cNvPr id="76" name="Oval 75"/>
          <p:cNvSpPr/>
          <p:nvPr/>
        </p:nvSpPr>
        <p:spPr>
          <a:xfrm>
            <a:off x="2658735" y="1679853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2b</a:t>
            </a:r>
            <a:endParaRPr lang="en-US" sz="1600" dirty="0"/>
          </a:p>
        </p:txBody>
      </p:sp>
      <p:sp>
        <p:nvSpPr>
          <p:cNvPr id="77" name="Oval 76"/>
          <p:cNvSpPr/>
          <p:nvPr/>
        </p:nvSpPr>
        <p:spPr>
          <a:xfrm>
            <a:off x="3801735" y="2213253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1c</a:t>
            </a:r>
            <a:endParaRPr lang="en-US" sz="1600" dirty="0"/>
          </a:p>
        </p:txBody>
      </p:sp>
      <p:cxnSp>
        <p:nvCxnSpPr>
          <p:cNvPr id="79" name="Straight Arrow Connector 78"/>
          <p:cNvCxnSpPr>
            <a:stCxn id="72" idx="6"/>
            <a:endCxn id="77" idx="2"/>
          </p:cNvCxnSpPr>
          <p:nvPr/>
        </p:nvCxnSpPr>
        <p:spPr>
          <a:xfrm flipV="1">
            <a:off x="3192135" y="2479953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6" idx="6"/>
            <a:endCxn id="77" idx="2"/>
          </p:cNvCxnSpPr>
          <p:nvPr/>
        </p:nvCxnSpPr>
        <p:spPr>
          <a:xfrm>
            <a:off x="3192135" y="1946553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2" idx="7"/>
            <a:endCxn id="76" idx="5"/>
          </p:cNvCxnSpPr>
          <p:nvPr/>
        </p:nvCxnSpPr>
        <p:spPr>
          <a:xfrm flipV="1">
            <a:off x="3114020" y="2135138"/>
            <a:ext cx="0" cy="689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6" idx="3"/>
            <a:endCxn id="72" idx="1"/>
          </p:cNvCxnSpPr>
          <p:nvPr/>
        </p:nvCxnSpPr>
        <p:spPr>
          <a:xfrm>
            <a:off x="2736850" y="2135138"/>
            <a:ext cx="0" cy="689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7" idx="6"/>
            <a:endCxn id="70" idx="2"/>
          </p:cNvCxnSpPr>
          <p:nvPr/>
        </p:nvCxnSpPr>
        <p:spPr>
          <a:xfrm>
            <a:off x="4335135" y="2479953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76" idx="7"/>
            <a:endCxn id="76" idx="1"/>
          </p:cNvCxnSpPr>
          <p:nvPr/>
        </p:nvCxnSpPr>
        <p:spPr>
          <a:xfrm rot="16200000" flipV="1">
            <a:off x="2925435" y="1569383"/>
            <a:ext cx="12700" cy="377170"/>
          </a:xfrm>
          <a:prstGeom prst="curvedConnector3">
            <a:avLst>
              <a:gd name="adj1" fmla="val 469356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72" idx="5"/>
            <a:endCxn id="72" idx="3"/>
          </p:cNvCxnSpPr>
          <p:nvPr/>
        </p:nvCxnSpPr>
        <p:spPr>
          <a:xfrm rot="5400000">
            <a:off x="2925435" y="3013353"/>
            <a:ext cx="12700" cy="377170"/>
          </a:xfrm>
          <a:prstGeom prst="curvedConnector3">
            <a:avLst>
              <a:gd name="adj1" fmla="val 496697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478135" y="1908453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Konec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573135" y="3280053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AVTOMAT</a:t>
            </a:r>
            <a:endParaRPr lang="en-US" dirty="0"/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1676400" y="4038600"/>
            <a:ext cx="83820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Git\reglang\presentation\Pussboo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257800"/>
            <a:ext cx="1256028" cy="1219200"/>
          </a:xfrm>
          <a:prstGeom prst="rect">
            <a:avLst/>
          </a:prstGeom>
          <a:noFill/>
        </p:spPr>
      </p:pic>
      <p:sp>
        <p:nvSpPr>
          <p:cNvPr id="41" name="Oval 40"/>
          <p:cNvSpPr/>
          <p:nvPr/>
        </p:nvSpPr>
        <p:spPr>
          <a:xfrm>
            <a:off x="762000" y="54102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</a:t>
            </a:r>
            <a:endParaRPr lang="en-US" sz="1600" dirty="0"/>
          </a:p>
        </p:txBody>
      </p:sp>
      <p:sp>
        <p:nvSpPr>
          <p:cNvPr id="43" name="Oval 42"/>
          <p:cNvSpPr/>
          <p:nvPr/>
        </p:nvSpPr>
        <p:spPr>
          <a:xfrm>
            <a:off x="1676400" y="49530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44" name="Oval 43"/>
          <p:cNvSpPr/>
          <p:nvPr/>
        </p:nvSpPr>
        <p:spPr>
          <a:xfrm>
            <a:off x="1676400" y="59436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48" name="Oval 47"/>
          <p:cNvSpPr/>
          <p:nvPr/>
        </p:nvSpPr>
        <p:spPr>
          <a:xfrm>
            <a:off x="2362200" y="44958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49" name="Oval 48"/>
          <p:cNvSpPr/>
          <p:nvPr/>
        </p:nvSpPr>
        <p:spPr>
          <a:xfrm>
            <a:off x="2362200" y="48768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50" name="Oval 49"/>
          <p:cNvSpPr/>
          <p:nvPr/>
        </p:nvSpPr>
        <p:spPr>
          <a:xfrm>
            <a:off x="2362200" y="52578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</a:t>
            </a:r>
            <a:endParaRPr lang="en-US" sz="1600" dirty="0"/>
          </a:p>
        </p:txBody>
      </p:sp>
      <p:sp>
        <p:nvSpPr>
          <p:cNvPr id="51" name="Oval 50"/>
          <p:cNvSpPr/>
          <p:nvPr/>
        </p:nvSpPr>
        <p:spPr>
          <a:xfrm>
            <a:off x="2362200" y="5715000"/>
            <a:ext cx="304800" cy="3048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52" name="Oval 51"/>
          <p:cNvSpPr/>
          <p:nvPr/>
        </p:nvSpPr>
        <p:spPr>
          <a:xfrm>
            <a:off x="2362200" y="6096000"/>
            <a:ext cx="304800" cy="3048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53" name="Oval 52"/>
          <p:cNvSpPr/>
          <p:nvPr/>
        </p:nvSpPr>
        <p:spPr>
          <a:xfrm>
            <a:off x="2362200" y="6477000"/>
            <a:ext cx="304800" cy="3048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</a:t>
            </a:r>
            <a:endParaRPr lang="en-US" sz="1600" dirty="0"/>
          </a:p>
        </p:txBody>
      </p:sp>
      <p:cxnSp>
        <p:nvCxnSpPr>
          <p:cNvPr id="60" name="Straight Arrow Connector 59"/>
          <p:cNvCxnSpPr>
            <a:stCxn id="41" idx="6"/>
            <a:endCxn id="43" idx="2"/>
          </p:cNvCxnSpPr>
          <p:nvPr/>
        </p:nvCxnSpPr>
        <p:spPr>
          <a:xfrm flipV="1">
            <a:off x="1295400" y="5105400"/>
            <a:ext cx="3810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1" idx="6"/>
            <a:endCxn id="44" idx="2"/>
          </p:cNvCxnSpPr>
          <p:nvPr/>
        </p:nvCxnSpPr>
        <p:spPr>
          <a:xfrm>
            <a:off x="1295400" y="5676900"/>
            <a:ext cx="3810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3" idx="6"/>
            <a:endCxn id="48" idx="2"/>
          </p:cNvCxnSpPr>
          <p:nvPr/>
        </p:nvCxnSpPr>
        <p:spPr>
          <a:xfrm flipV="1">
            <a:off x="1981200" y="4648200"/>
            <a:ext cx="381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3" idx="6"/>
            <a:endCxn id="49" idx="2"/>
          </p:cNvCxnSpPr>
          <p:nvPr/>
        </p:nvCxnSpPr>
        <p:spPr>
          <a:xfrm flipV="1">
            <a:off x="1981200" y="50292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3" idx="6"/>
            <a:endCxn id="50" idx="2"/>
          </p:cNvCxnSpPr>
          <p:nvPr/>
        </p:nvCxnSpPr>
        <p:spPr>
          <a:xfrm>
            <a:off x="1981200" y="51054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4" idx="6"/>
            <a:endCxn id="51" idx="2"/>
          </p:cNvCxnSpPr>
          <p:nvPr/>
        </p:nvCxnSpPr>
        <p:spPr>
          <a:xfrm flipV="1">
            <a:off x="1981200" y="58674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4" idx="6"/>
            <a:endCxn id="52" idx="2"/>
          </p:cNvCxnSpPr>
          <p:nvPr/>
        </p:nvCxnSpPr>
        <p:spPr>
          <a:xfrm>
            <a:off x="1981200" y="6096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4" idx="6"/>
            <a:endCxn id="53" idx="2"/>
          </p:cNvCxnSpPr>
          <p:nvPr/>
        </p:nvCxnSpPr>
        <p:spPr>
          <a:xfrm>
            <a:off x="1981200" y="60960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33400" y="426720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Izpis</a:t>
            </a:r>
            <a:r>
              <a:rPr lang="en-US" dirty="0" smtClean="0"/>
              <a:t>:</a:t>
            </a:r>
            <a:r>
              <a:rPr lang="sl-SI" dirty="0" smtClean="0"/>
              <a:t> </a:t>
            </a:r>
            <a:r>
              <a:rPr lang="sl-SI" b="1" dirty="0" smtClean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33400" y="3962400"/>
            <a:ext cx="744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Vrsta</a:t>
            </a:r>
            <a:r>
              <a:rPr lang="en-US" dirty="0" smtClean="0"/>
              <a:t> </a:t>
            </a:r>
            <a:r>
              <a:rPr lang="en-US" dirty="0" err="1" smtClean="0"/>
              <a:t>stanj</a:t>
            </a:r>
            <a:r>
              <a:rPr lang="en-US" dirty="0" smtClean="0"/>
              <a:t>: </a:t>
            </a:r>
            <a:r>
              <a:rPr lang="sl-SI" sz="1200" dirty="0" smtClean="0"/>
              <a:t>Stanje c, </a:t>
            </a:r>
            <a:r>
              <a:rPr lang="en-US" sz="1200" dirty="0" err="1" smtClean="0"/>
              <a:t>Stanje</a:t>
            </a:r>
            <a:r>
              <a:rPr lang="en-US" sz="1200" dirty="0" smtClean="0"/>
              <a:t> </a:t>
            </a:r>
            <a:r>
              <a:rPr lang="en-US" sz="1200" dirty="0" smtClean="0"/>
              <a:t>a, </a:t>
            </a:r>
            <a:r>
              <a:rPr lang="en-US" sz="1200" dirty="0" err="1" smtClean="0"/>
              <a:t>Stanje</a:t>
            </a:r>
            <a:r>
              <a:rPr lang="en-US" sz="1200" dirty="0" smtClean="0"/>
              <a:t> b, </a:t>
            </a:r>
            <a:r>
              <a:rPr lang="en-US" sz="1200" dirty="0" err="1" smtClean="0"/>
              <a:t>Stanje</a:t>
            </a:r>
            <a:r>
              <a:rPr lang="en-US" sz="1200" dirty="0" smtClean="0"/>
              <a:t> c,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Stanje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a,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Stanje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b,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Stanje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c 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4. </a:t>
            </a:r>
            <a:r>
              <a:rPr lang="en-US" dirty="0" err="1" smtClean="0"/>
              <a:t>Obiskovalec</a:t>
            </a:r>
            <a:r>
              <a:rPr lang="en-US" dirty="0" smtClean="0"/>
              <a:t> </a:t>
            </a:r>
            <a:r>
              <a:rPr lang="en-US" dirty="0" err="1" smtClean="0"/>
              <a:t>avtomata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267200" y="5257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295400" y="5676900"/>
            <a:ext cx="3810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676400" y="6450568"/>
            <a:ext cx="381000" cy="3312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600" dirty="0"/>
              <a:t>c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533400" y="510540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Start</a:t>
            </a:r>
            <a:endParaRPr lang="sl-SI" dirty="0"/>
          </a:p>
        </p:txBody>
      </p:sp>
      <p:sp>
        <p:nvSpPr>
          <p:cNvPr id="42" name="Rounded Rectangle 41"/>
          <p:cNvSpPr/>
          <p:nvPr/>
        </p:nvSpPr>
        <p:spPr>
          <a:xfrm>
            <a:off x="3657600" y="1143000"/>
            <a:ext cx="18288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733800" y="1143000"/>
            <a:ext cx="176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</a:t>
            </a:r>
            <a:r>
              <a:rPr lang="en-US" sz="2800" dirty="0" err="1" smtClean="0"/>
              <a:t>a|b</a:t>
            </a:r>
            <a:r>
              <a:rPr lang="en-US" sz="2800" dirty="0" smtClean="0"/>
              <a:t>) * c</a:t>
            </a:r>
          </a:p>
        </p:txBody>
      </p:sp>
      <p:sp>
        <p:nvSpPr>
          <p:cNvPr id="70" name="Oval 69"/>
          <p:cNvSpPr/>
          <p:nvPr/>
        </p:nvSpPr>
        <p:spPr>
          <a:xfrm>
            <a:off x="5173335" y="2213253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</a:p>
        </p:txBody>
      </p:sp>
      <p:sp>
        <p:nvSpPr>
          <p:cNvPr id="72" name="Oval 71"/>
          <p:cNvSpPr/>
          <p:nvPr/>
        </p:nvSpPr>
        <p:spPr>
          <a:xfrm>
            <a:off x="2658735" y="2746653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3a</a:t>
            </a:r>
            <a:endParaRPr lang="en-US" sz="1600" dirty="0"/>
          </a:p>
        </p:txBody>
      </p:sp>
      <p:sp>
        <p:nvSpPr>
          <p:cNvPr id="76" name="Oval 75"/>
          <p:cNvSpPr/>
          <p:nvPr/>
        </p:nvSpPr>
        <p:spPr>
          <a:xfrm>
            <a:off x="2658735" y="1679853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2b</a:t>
            </a:r>
            <a:endParaRPr lang="en-US" sz="1600" dirty="0"/>
          </a:p>
        </p:txBody>
      </p:sp>
      <p:sp>
        <p:nvSpPr>
          <p:cNvPr id="77" name="Oval 76"/>
          <p:cNvSpPr/>
          <p:nvPr/>
        </p:nvSpPr>
        <p:spPr>
          <a:xfrm>
            <a:off x="3801735" y="2213253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1c</a:t>
            </a:r>
            <a:endParaRPr lang="en-US" sz="1600" dirty="0"/>
          </a:p>
        </p:txBody>
      </p:sp>
      <p:cxnSp>
        <p:nvCxnSpPr>
          <p:cNvPr id="79" name="Straight Arrow Connector 78"/>
          <p:cNvCxnSpPr>
            <a:stCxn id="72" idx="6"/>
            <a:endCxn id="77" idx="2"/>
          </p:cNvCxnSpPr>
          <p:nvPr/>
        </p:nvCxnSpPr>
        <p:spPr>
          <a:xfrm flipV="1">
            <a:off x="3192135" y="2479953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6" idx="6"/>
            <a:endCxn id="77" idx="2"/>
          </p:cNvCxnSpPr>
          <p:nvPr/>
        </p:nvCxnSpPr>
        <p:spPr>
          <a:xfrm>
            <a:off x="3192135" y="1946553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2" idx="7"/>
            <a:endCxn id="76" idx="5"/>
          </p:cNvCxnSpPr>
          <p:nvPr/>
        </p:nvCxnSpPr>
        <p:spPr>
          <a:xfrm flipV="1">
            <a:off x="3114020" y="2135138"/>
            <a:ext cx="0" cy="689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6" idx="3"/>
            <a:endCxn id="72" idx="1"/>
          </p:cNvCxnSpPr>
          <p:nvPr/>
        </p:nvCxnSpPr>
        <p:spPr>
          <a:xfrm>
            <a:off x="2736850" y="2135138"/>
            <a:ext cx="0" cy="689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7" idx="6"/>
            <a:endCxn id="70" idx="2"/>
          </p:cNvCxnSpPr>
          <p:nvPr/>
        </p:nvCxnSpPr>
        <p:spPr>
          <a:xfrm>
            <a:off x="4335135" y="2479953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76" idx="7"/>
            <a:endCxn id="76" idx="1"/>
          </p:cNvCxnSpPr>
          <p:nvPr/>
        </p:nvCxnSpPr>
        <p:spPr>
          <a:xfrm rot="16200000" flipV="1">
            <a:off x="2925435" y="1569383"/>
            <a:ext cx="12700" cy="377170"/>
          </a:xfrm>
          <a:prstGeom prst="curvedConnector3">
            <a:avLst>
              <a:gd name="adj1" fmla="val 469356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72" idx="5"/>
            <a:endCxn id="72" idx="3"/>
          </p:cNvCxnSpPr>
          <p:nvPr/>
        </p:nvCxnSpPr>
        <p:spPr>
          <a:xfrm rot="5400000">
            <a:off x="2925435" y="3013353"/>
            <a:ext cx="12700" cy="377170"/>
          </a:xfrm>
          <a:prstGeom prst="curvedConnector3">
            <a:avLst>
              <a:gd name="adj1" fmla="val 496697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478135" y="1908453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Konec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573135" y="3280053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AVTOMAT</a:t>
            </a:r>
            <a:endParaRPr lang="en-US" dirty="0"/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1676400" y="4038600"/>
            <a:ext cx="83820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2057400" y="6629400"/>
            <a:ext cx="10566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90220" y="643151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b="1" dirty="0" smtClean="0">
                <a:solidFill>
                  <a:srgbClr val="FF0000"/>
                </a:solidFill>
              </a:rPr>
              <a:t>c</a:t>
            </a:r>
            <a:endParaRPr lang="sl-SI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9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Git\reglang\presentation\Pussboo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257800"/>
            <a:ext cx="1256028" cy="1219200"/>
          </a:xfrm>
          <a:prstGeom prst="rect">
            <a:avLst/>
          </a:prstGeom>
          <a:noFill/>
        </p:spPr>
      </p:pic>
      <p:sp>
        <p:nvSpPr>
          <p:cNvPr id="41" name="Oval 40"/>
          <p:cNvSpPr/>
          <p:nvPr/>
        </p:nvSpPr>
        <p:spPr>
          <a:xfrm>
            <a:off x="762000" y="54102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</a:t>
            </a:r>
            <a:endParaRPr lang="en-US" sz="1600" dirty="0"/>
          </a:p>
        </p:txBody>
      </p:sp>
      <p:sp>
        <p:nvSpPr>
          <p:cNvPr id="43" name="Oval 42"/>
          <p:cNvSpPr/>
          <p:nvPr/>
        </p:nvSpPr>
        <p:spPr>
          <a:xfrm>
            <a:off x="1676400" y="49530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44" name="Oval 43"/>
          <p:cNvSpPr/>
          <p:nvPr/>
        </p:nvSpPr>
        <p:spPr>
          <a:xfrm>
            <a:off x="1676400" y="59436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48" name="Oval 47"/>
          <p:cNvSpPr/>
          <p:nvPr/>
        </p:nvSpPr>
        <p:spPr>
          <a:xfrm>
            <a:off x="2362200" y="44958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49" name="Oval 48"/>
          <p:cNvSpPr/>
          <p:nvPr/>
        </p:nvSpPr>
        <p:spPr>
          <a:xfrm>
            <a:off x="2362200" y="48768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50" name="Oval 49"/>
          <p:cNvSpPr/>
          <p:nvPr/>
        </p:nvSpPr>
        <p:spPr>
          <a:xfrm>
            <a:off x="2362200" y="52578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</a:t>
            </a:r>
            <a:endParaRPr lang="en-US" sz="1600" dirty="0"/>
          </a:p>
        </p:txBody>
      </p:sp>
      <p:sp>
        <p:nvSpPr>
          <p:cNvPr id="51" name="Oval 50"/>
          <p:cNvSpPr/>
          <p:nvPr/>
        </p:nvSpPr>
        <p:spPr>
          <a:xfrm>
            <a:off x="2362200" y="57150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52" name="Oval 51"/>
          <p:cNvSpPr/>
          <p:nvPr/>
        </p:nvSpPr>
        <p:spPr>
          <a:xfrm>
            <a:off x="2362200" y="60960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53" name="Oval 52"/>
          <p:cNvSpPr/>
          <p:nvPr/>
        </p:nvSpPr>
        <p:spPr>
          <a:xfrm>
            <a:off x="2362200" y="64770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</a:t>
            </a:r>
            <a:endParaRPr lang="en-US" sz="1600" dirty="0"/>
          </a:p>
        </p:txBody>
      </p:sp>
      <p:cxnSp>
        <p:nvCxnSpPr>
          <p:cNvPr id="60" name="Straight Arrow Connector 59"/>
          <p:cNvCxnSpPr>
            <a:stCxn id="41" idx="6"/>
            <a:endCxn id="43" idx="2"/>
          </p:cNvCxnSpPr>
          <p:nvPr/>
        </p:nvCxnSpPr>
        <p:spPr>
          <a:xfrm flipV="1">
            <a:off x="1295400" y="5105400"/>
            <a:ext cx="3810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1" idx="6"/>
            <a:endCxn id="44" idx="2"/>
          </p:cNvCxnSpPr>
          <p:nvPr/>
        </p:nvCxnSpPr>
        <p:spPr>
          <a:xfrm>
            <a:off x="1295400" y="5676900"/>
            <a:ext cx="3810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3" idx="6"/>
            <a:endCxn id="48" idx="2"/>
          </p:cNvCxnSpPr>
          <p:nvPr/>
        </p:nvCxnSpPr>
        <p:spPr>
          <a:xfrm flipV="1">
            <a:off x="1981200" y="4648200"/>
            <a:ext cx="381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3" idx="6"/>
            <a:endCxn id="49" idx="2"/>
          </p:cNvCxnSpPr>
          <p:nvPr/>
        </p:nvCxnSpPr>
        <p:spPr>
          <a:xfrm flipV="1">
            <a:off x="1981200" y="50292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3" idx="6"/>
            <a:endCxn id="50" idx="2"/>
          </p:cNvCxnSpPr>
          <p:nvPr/>
        </p:nvCxnSpPr>
        <p:spPr>
          <a:xfrm>
            <a:off x="1981200" y="51054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4" idx="6"/>
            <a:endCxn id="51" idx="2"/>
          </p:cNvCxnSpPr>
          <p:nvPr/>
        </p:nvCxnSpPr>
        <p:spPr>
          <a:xfrm flipV="1">
            <a:off x="1981200" y="58674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4" idx="6"/>
            <a:endCxn id="52" idx="2"/>
          </p:cNvCxnSpPr>
          <p:nvPr/>
        </p:nvCxnSpPr>
        <p:spPr>
          <a:xfrm>
            <a:off x="1981200" y="6096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4" idx="6"/>
            <a:endCxn id="53" idx="2"/>
          </p:cNvCxnSpPr>
          <p:nvPr/>
        </p:nvCxnSpPr>
        <p:spPr>
          <a:xfrm>
            <a:off x="1981200" y="60960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33400" y="42672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Izpis</a:t>
            </a:r>
            <a:r>
              <a:rPr lang="en-US" dirty="0" smtClean="0"/>
              <a:t>:</a:t>
            </a:r>
            <a:r>
              <a:rPr lang="sl-SI" dirty="0"/>
              <a:t> </a:t>
            </a:r>
            <a:r>
              <a:rPr lang="sl-SI" dirty="0" smtClean="0"/>
              <a:t>c, </a:t>
            </a:r>
            <a:r>
              <a:rPr lang="sl-SI" b="1" dirty="0" smtClean="0">
                <a:solidFill>
                  <a:srgbClr val="FF0000"/>
                </a:solidFill>
              </a:rPr>
              <a:t>ac, bc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33400" y="3962400"/>
            <a:ext cx="683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Vrsta</a:t>
            </a:r>
            <a:r>
              <a:rPr lang="en-US" dirty="0" smtClean="0"/>
              <a:t> </a:t>
            </a:r>
            <a:r>
              <a:rPr lang="en-US" dirty="0" err="1" smtClean="0"/>
              <a:t>stanj</a:t>
            </a:r>
            <a:r>
              <a:rPr lang="en-US" dirty="0" smtClean="0"/>
              <a:t>: </a:t>
            </a:r>
            <a:r>
              <a:rPr lang="en-US" sz="1200" dirty="0" err="1" smtClean="0"/>
              <a:t>Stanje</a:t>
            </a:r>
            <a:r>
              <a:rPr lang="en-US" sz="1200" dirty="0" smtClean="0"/>
              <a:t> </a:t>
            </a:r>
            <a:r>
              <a:rPr lang="en-US" sz="1200" dirty="0" smtClean="0"/>
              <a:t>a, </a:t>
            </a:r>
            <a:r>
              <a:rPr lang="en-US" sz="1200" dirty="0" err="1" smtClean="0"/>
              <a:t>Stanje</a:t>
            </a:r>
            <a:r>
              <a:rPr lang="en-US" sz="1200" dirty="0" smtClean="0"/>
              <a:t> b, </a:t>
            </a:r>
            <a:r>
              <a:rPr lang="en-US" sz="1200" dirty="0" err="1" smtClean="0"/>
              <a:t>Stanje</a:t>
            </a:r>
            <a:r>
              <a:rPr lang="en-US" sz="1200" dirty="0" smtClean="0"/>
              <a:t> c,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Stanje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a,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Stanje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b,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Stanje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c 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4. </a:t>
            </a:r>
            <a:r>
              <a:rPr lang="en-US" dirty="0" err="1" smtClean="0"/>
              <a:t>Obiskovalec</a:t>
            </a:r>
            <a:r>
              <a:rPr lang="en-US" dirty="0" smtClean="0"/>
              <a:t> </a:t>
            </a:r>
            <a:r>
              <a:rPr lang="en-US" dirty="0" err="1" smtClean="0"/>
              <a:t>avtomata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295400" y="5676900"/>
            <a:ext cx="3810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676400" y="6450568"/>
            <a:ext cx="381000" cy="33123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600" dirty="0"/>
              <a:t>c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533400" y="510540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Start</a:t>
            </a:r>
            <a:endParaRPr lang="sl-SI" dirty="0"/>
          </a:p>
        </p:txBody>
      </p:sp>
      <p:sp>
        <p:nvSpPr>
          <p:cNvPr id="42" name="Rounded Rectangle 41"/>
          <p:cNvSpPr/>
          <p:nvPr/>
        </p:nvSpPr>
        <p:spPr>
          <a:xfrm>
            <a:off x="3657600" y="1143000"/>
            <a:ext cx="18288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733800" y="1143000"/>
            <a:ext cx="176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</a:t>
            </a:r>
            <a:r>
              <a:rPr lang="en-US" sz="2800" dirty="0" err="1" smtClean="0"/>
              <a:t>a|b</a:t>
            </a:r>
            <a:r>
              <a:rPr lang="en-US" sz="2800" dirty="0" smtClean="0"/>
              <a:t>) * c</a:t>
            </a:r>
          </a:p>
        </p:txBody>
      </p:sp>
      <p:sp>
        <p:nvSpPr>
          <p:cNvPr id="70" name="Oval 69"/>
          <p:cNvSpPr/>
          <p:nvPr/>
        </p:nvSpPr>
        <p:spPr>
          <a:xfrm>
            <a:off x="5173335" y="2213253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</a:p>
        </p:txBody>
      </p:sp>
      <p:sp>
        <p:nvSpPr>
          <p:cNvPr id="72" name="Oval 71"/>
          <p:cNvSpPr/>
          <p:nvPr/>
        </p:nvSpPr>
        <p:spPr>
          <a:xfrm>
            <a:off x="2658735" y="2746653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3a</a:t>
            </a:r>
            <a:endParaRPr lang="en-US" sz="1600" dirty="0"/>
          </a:p>
        </p:txBody>
      </p:sp>
      <p:sp>
        <p:nvSpPr>
          <p:cNvPr id="76" name="Oval 75"/>
          <p:cNvSpPr/>
          <p:nvPr/>
        </p:nvSpPr>
        <p:spPr>
          <a:xfrm>
            <a:off x="2658735" y="1679853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2b</a:t>
            </a:r>
            <a:endParaRPr lang="en-US" sz="1600" dirty="0"/>
          </a:p>
        </p:txBody>
      </p:sp>
      <p:sp>
        <p:nvSpPr>
          <p:cNvPr id="77" name="Oval 76"/>
          <p:cNvSpPr/>
          <p:nvPr/>
        </p:nvSpPr>
        <p:spPr>
          <a:xfrm>
            <a:off x="3801735" y="2213253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1c</a:t>
            </a:r>
            <a:endParaRPr lang="en-US" sz="1600" dirty="0"/>
          </a:p>
        </p:txBody>
      </p:sp>
      <p:cxnSp>
        <p:nvCxnSpPr>
          <p:cNvPr id="79" name="Straight Arrow Connector 78"/>
          <p:cNvCxnSpPr>
            <a:stCxn id="72" idx="6"/>
            <a:endCxn id="77" idx="2"/>
          </p:cNvCxnSpPr>
          <p:nvPr/>
        </p:nvCxnSpPr>
        <p:spPr>
          <a:xfrm flipV="1">
            <a:off x="3192135" y="2479953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6" idx="6"/>
            <a:endCxn id="77" idx="2"/>
          </p:cNvCxnSpPr>
          <p:nvPr/>
        </p:nvCxnSpPr>
        <p:spPr>
          <a:xfrm>
            <a:off x="3192135" y="1946553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2" idx="7"/>
            <a:endCxn id="76" idx="5"/>
          </p:cNvCxnSpPr>
          <p:nvPr/>
        </p:nvCxnSpPr>
        <p:spPr>
          <a:xfrm flipV="1">
            <a:off x="3114020" y="2135138"/>
            <a:ext cx="0" cy="689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6" idx="3"/>
            <a:endCxn id="72" idx="1"/>
          </p:cNvCxnSpPr>
          <p:nvPr/>
        </p:nvCxnSpPr>
        <p:spPr>
          <a:xfrm>
            <a:off x="2736850" y="2135138"/>
            <a:ext cx="0" cy="689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7" idx="6"/>
            <a:endCxn id="70" idx="2"/>
          </p:cNvCxnSpPr>
          <p:nvPr/>
        </p:nvCxnSpPr>
        <p:spPr>
          <a:xfrm>
            <a:off x="4335135" y="2479953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76" idx="7"/>
            <a:endCxn id="76" idx="1"/>
          </p:cNvCxnSpPr>
          <p:nvPr/>
        </p:nvCxnSpPr>
        <p:spPr>
          <a:xfrm rot="16200000" flipV="1">
            <a:off x="2925435" y="1569383"/>
            <a:ext cx="12700" cy="377170"/>
          </a:xfrm>
          <a:prstGeom prst="curvedConnector3">
            <a:avLst>
              <a:gd name="adj1" fmla="val 469356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72" idx="5"/>
            <a:endCxn id="72" idx="3"/>
          </p:cNvCxnSpPr>
          <p:nvPr/>
        </p:nvCxnSpPr>
        <p:spPr>
          <a:xfrm rot="5400000">
            <a:off x="2925435" y="3013353"/>
            <a:ext cx="12700" cy="377170"/>
          </a:xfrm>
          <a:prstGeom prst="curvedConnector3">
            <a:avLst>
              <a:gd name="adj1" fmla="val 496697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478135" y="1908453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Konec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573135" y="3280053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AVTOMAT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743200" y="43892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725951" y="47453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13251" y="51816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b="1" dirty="0" smtClean="0">
                <a:solidFill>
                  <a:srgbClr val="FF0000"/>
                </a:solidFill>
              </a:rPr>
              <a:t>ac</a:t>
            </a:r>
            <a:endParaRPr lang="sl-SI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37234" y="643151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b="1" dirty="0">
                <a:solidFill>
                  <a:srgbClr val="FF0000"/>
                </a:solidFill>
              </a:rPr>
              <a:t>b</a:t>
            </a:r>
            <a:r>
              <a:rPr lang="sl-SI" b="1" dirty="0" smtClean="0">
                <a:solidFill>
                  <a:srgbClr val="FF0000"/>
                </a:solidFill>
              </a:rPr>
              <a:t>c</a:t>
            </a:r>
            <a:endParaRPr lang="sl-SI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13251" y="59983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687851" y="55963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18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Git\reglang\presentation\Pussboo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257800"/>
            <a:ext cx="1256028" cy="1219200"/>
          </a:xfrm>
          <a:prstGeom prst="rect">
            <a:avLst/>
          </a:prstGeom>
          <a:noFill/>
        </p:spPr>
      </p:pic>
      <p:sp>
        <p:nvSpPr>
          <p:cNvPr id="41" name="Oval 40"/>
          <p:cNvSpPr/>
          <p:nvPr/>
        </p:nvSpPr>
        <p:spPr>
          <a:xfrm>
            <a:off x="838200" y="32004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</a:t>
            </a:r>
            <a:endParaRPr lang="en-US" sz="1600" dirty="0"/>
          </a:p>
        </p:txBody>
      </p:sp>
      <p:sp>
        <p:nvSpPr>
          <p:cNvPr id="43" name="Oval 42"/>
          <p:cNvSpPr/>
          <p:nvPr/>
        </p:nvSpPr>
        <p:spPr>
          <a:xfrm>
            <a:off x="1752600" y="27432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44" name="Oval 43"/>
          <p:cNvSpPr/>
          <p:nvPr/>
        </p:nvSpPr>
        <p:spPr>
          <a:xfrm>
            <a:off x="1752600" y="37338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48" name="Oval 47"/>
          <p:cNvSpPr/>
          <p:nvPr/>
        </p:nvSpPr>
        <p:spPr>
          <a:xfrm>
            <a:off x="2438400" y="22860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49" name="Oval 48"/>
          <p:cNvSpPr/>
          <p:nvPr/>
        </p:nvSpPr>
        <p:spPr>
          <a:xfrm>
            <a:off x="2438400" y="26670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50" name="Oval 49"/>
          <p:cNvSpPr/>
          <p:nvPr/>
        </p:nvSpPr>
        <p:spPr>
          <a:xfrm>
            <a:off x="2438400" y="30480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</a:t>
            </a:r>
            <a:endParaRPr lang="en-US" sz="1600" dirty="0"/>
          </a:p>
        </p:txBody>
      </p:sp>
      <p:sp>
        <p:nvSpPr>
          <p:cNvPr id="51" name="Oval 50"/>
          <p:cNvSpPr/>
          <p:nvPr/>
        </p:nvSpPr>
        <p:spPr>
          <a:xfrm>
            <a:off x="2438400" y="35052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52" name="Oval 51"/>
          <p:cNvSpPr/>
          <p:nvPr/>
        </p:nvSpPr>
        <p:spPr>
          <a:xfrm>
            <a:off x="2438400" y="388620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53" name="Oval 52"/>
          <p:cNvSpPr/>
          <p:nvPr/>
        </p:nvSpPr>
        <p:spPr>
          <a:xfrm>
            <a:off x="2438400" y="42672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</a:t>
            </a:r>
            <a:endParaRPr lang="en-US" sz="1600" dirty="0"/>
          </a:p>
        </p:txBody>
      </p:sp>
      <p:cxnSp>
        <p:nvCxnSpPr>
          <p:cNvPr id="60" name="Straight Arrow Connector 59"/>
          <p:cNvCxnSpPr>
            <a:stCxn id="41" idx="6"/>
            <a:endCxn id="43" idx="2"/>
          </p:cNvCxnSpPr>
          <p:nvPr/>
        </p:nvCxnSpPr>
        <p:spPr>
          <a:xfrm flipV="1">
            <a:off x="1371600" y="2895600"/>
            <a:ext cx="3810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1" idx="6"/>
            <a:endCxn id="44" idx="2"/>
          </p:cNvCxnSpPr>
          <p:nvPr/>
        </p:nvCxnSpPr>
        <p:spPr>
          <a:xfrm>
            <a:off x="1371600" y="3467100"/>
            <a:ext cx="3810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3" idx="6"/>
            <a:endCxn id="48" idx="2"/>
          </p:cNvCxnSpPr>
          <p:nvPr/>
        </p:nvCxnSpPr>
        <p:spPr>
          <a:xfrm flipV="1">
            <a:off x="2057400" y="2438400"/>
            <a:ext cx="381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3" idx="6"/>
            <a:endCxn id="49" idx="2"/>
          </p:cNvCxnSpPr>
          <p:nvPr/>
        </p:nvCxnSpPr>
        <p:spPr>
          <a:xfrm flipV="1">
            <a:off x="2057400" y="28194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3" idx="6"/>
            <a:endCxn id="50" idx="2"/>
          </p:cNvCxnSpPr>
          <p:nvPr/>
        </p:nvCxnSpPr>
        <p:spPr>
          <a:xfrm>
            <a:off x="2057400" y="28956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4" idx="6"/>
            <a:endCxn id="51" idx="2"/>
          </p:cNvCxnSpPr>
          <p:nvPr/>
        </p:nvCxnSpPr>
        <p:spPr>
          <a:xfrm flipV="1">
            <a:off x="2057400" y="36576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4" idx="6"/>
            <a:endCxn id="52" idx="2"/>
          </p:cNvCxnSpPr>
          <p:nvPr/>
        </p:nvCxnSpPr>
        <p:spPr>
          <a:xfrm>
            <a:off x="2057400" y="38862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4" idx="6"/>
            <a:endCxn id="53" idx="2"/>
          </p:cNvCxnSpPr>
          <p:nvPr/>
        </p:nvCxnSpPr>
        <p:spPr>
          <a:xfrm>
            <a:off x="2057400" y="38862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sl-SI" dirty="0" smtClean="0"/>
              <a:t>Opomba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371600" y="3467100"/>
            <a:ext cx="3810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752600" y="4240768"/>
            <a:ext cx="381000" cy="33123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600" dirty="0"/>
              <a:t>c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09600" y="289560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Start</a:t>
            </a:r>
            <a:endParaRPr lang="sl-SI" dirty="0"/>
          </a:p>
        </p:txBody>
      </p:sp>
      <p:sp>
        <p:nvSpPr>
          <p:cNvPr id="42" name="Rounded Rectangle 41"/>
          <p:cNvSpPr/>
          <p:nvPr/>
        </p:nvSpPr>
        <p:spPr>
          <a:xfrm>
            <a:off x="3657600" y="1143000"/>
            <a:ext cx="18288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733800" y="1143000"/>
            <a:ext cx="176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</a:t>
            </a:r>
            <a:r>
              <a:rPr lang="en-US" sz="2800" dirty="0" err="1" smtClean="0"/>
              <a:t>a|b</a:t>
            </a:r>
            <a:r>
              <a:rPr lang="en-US" sz="2800" dirty="0" smtClean="0"/>
              <a:t>) * 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819400" y="21794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802151" y="25355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89451" y="29718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b="1" dirty="0" smtClean="0">
                <a:solidFill>
                  <a:srgbClr val="FF0000"/>
                </a:solidFill>
              </a:rPr>
              <a:t>ac</a:t>
            </a:r>
            <a:endParaRPr lang="sl-SI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13434" y="422171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b="1" dirty="0">
                <a:solidFill>
                  <a:srgbClr val="FF0000"/>
                </a:solidFill>
              </a:rPr>
              <a:t>b</a:t>
            </a:r>
            <a:r>
              <a:rPr lang="sl-SI" b="1" dirty="0" smtClean="0">
                <a:solidFill>
                  <a:srgbClr val="FF0000"/>
                </a:solidFill>
              </a:rPr>
              <a:t>c</a:t>
            </a:r>
            <a:endParaRPr lang="sl-SI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89451" y="37885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764051" y="33865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3656194" y="4440812"/>
            <a:ext cx="18288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732394" y="4440812"/>
            <a:ext cx="1754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</a:t>
            </a:r>
            <a:r>
              <a:rPr lang="sl-SI" sz="2800" b="1" dirty="0" err="1">
                <a:solidFill>
                  <a:srgbClr val="FF0000"/>
                </a:solidFill>
              </a:rPr>
              <a:t>c</a:t>
            </a:r>
            <a:r>
              <a:rPr lang="en-US" sz="2800" dirty="0" smtClean="0"/>
              <a:t>|b</a:t>
            </a:r>
            <a:r>
              <a:rPr lang="en-US" sz="2800" dirty="0" smtClean="0"/>
              <a:t>) * 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53780" y="5200778"/>
            <a:ext cx="3052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l-SI" dirty="0" smtClean="0"/>
              <a:t>Vsak c ima svoje stanje</a:t>
            </a:r>
          </a:p>
          <a:p>
            <a:pPr marL="285750" indent="-285750">
              <a:buFontTx/>
              <a:buChar char="-"/>
            </a:pPr>
            <a:r>
              <a:rPr lang="sl-SI" dirty="0" smtClean="0"/>
              <a:t>Indeksiranje</a:t>
            </a:r>
            <a:endParaRPr lang="sl-SI" dirty="0"/>
          </a:p>
        </p:txBody>
      </p:sp>
      <p:sp>
        <p:nvSpPr>
          <p:cNvPr id="4" name="TextBox 3"/>
          <p:cNvSpPr txBox="1"/>
          <p:nvPr/>
        </p:nvSpPr>
        <p:spPr>
          <a:xfrm>
            <a:off x="1611589" y="6145212"/>
            <a:ext cx="581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data</a:t>
            </a:r>
            <a:r>
              <a:rPr lang="en-US" b="1" dirty="0"/>
              <a:t> State = State </a:t>
            </a:r>
            <a:r>
              <a:rPr lang="en-US" b="1" dirty="0" err="1"/>
              <a:t>Ident</a:t>
            </a:r>
            <a:r>
              <a:rPr lang="en-US" b="1" dirty="0"/>
              <a:t> Action NFA </a:t>
            </a:r>
            <a:r>
              <a:rPr lang="en-US" b="1" dirty="0">
                <a:solidFill>
                  <a:srgbClr val="92D050"/>
                </a:solidFill>
              </a:rPr>
              <a:t>deriving</a:t>
            </a:r>
            <a:r>
              <a:rPr lang="en-US" b="1" dirty="0"/>
              <a:t> Show</a:t>
            </a:r>
            <a:endParaRPr lang="sl-SI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51434" y="4685526"/>
            <a:ext cx="539366" cy="144063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33800" y="1981200"/>
            <a:ext cx="47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Novo besedo dobimo, ko pridemo do </a:t>
            </a:r>
            <a:r>
              <a:rPr lang="sl-SI" b="1" dirty="0" smtClean="0">
                <a:solidFill>
                  <a:srgbClr val="FF0000"/>
                </a:solidFill>
              </a:rPr>
              <a:t>c</a:t>
            </a:r>
            <a:r>
              <a:rPr lang="sl-SI" dirty="0" smtClean="0"/>
              <a:t>.</a:t>
            </a:r>
            <a:endParaRPr lang="sl-SI" dirty="0"/>
          </a:p>
        </p:txBody>
      </p:sp>
      <p:sp>
        <p:nvSpPr>
          <p:cNvPr id="9" name="Down Arrow 8"/>
          <p:cNvSpPr/>
          <p:nvPr/>
        </p:nvSpPr>
        <p:spPr>
          <a:xfrm>
            <a:off x="4052065" y="2814438"/>
            <a:ext cx="1130300" cy="1338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9981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Demonstracija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90800"/>
            <a:ext cx="8229600" cy="2057400"/>
          </a:xfrm>
        </p:spPr>
        <p:txBody>
          <a:bodyPr/>
          <a:lstStyle/>
          <a:p>
            <a:r>
              <a:rPr lang="en-US" dirty="0" smtClean="0"/>
              <a:t>enumerate “</a:t>
            </a:r>
            <a:r>
              <a:rPr lang="en-US" dirty="0" err="1" smtClean="0"/>
              <a:t>ab</a:t>
            </a:r>
            <a:r>
              <a:rPr lang="en-US" dirty="0" smtClean="0"/>
              <a:t>*”</a:t>
            </a:r>
          </a:p>
          <a:p>
            <a:r>
              <a:rPr lang="en-US" dirty="0" smtClean="0"/>
              <a:t>enumerate “</a:t>
            </a:r>
            <a:r>
              <a:rPr lang="en-US" dirty="0" err="1" smtClean="0"/>
              <a:t>a|b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enumerate “(</a:t>
            </a:r>
            <a:r>
              <a:rPr lang="en-US" dirty="0" err="1" smtClean="0"/>
              <a:t>a|b</a:t>
            </a:r>
            <a:r>
              <a:rPr lang="en-US" dirty="0" smtClean="0"/>
              <a:t>)*”</a:t>
            </a:r>
            <a:endParaRPr lang="en-US" dirty="0"/>
          </a:p>
        </p:txBody>
      </p:sp>
      <p:pic>
        <p:nvPicPr>
          <p:cNvPr id="6146" name="Picture 2" descr="D:\Git\reglang\presentation\science-clip-art-1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5334000"/>
            <a:ext cx="2042160" cy="1276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Kazalo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l-SI" dirty="0" smtClean="0"/>
              <a:t>Osnovne operacije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 smtClean="0"/>
              <a:t>Drevesna struktura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 smtClean="0"/>
              <a:t>Prevedba v avtomat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 smtClean="0"/>
              <a:t>Obiskovanje avtomata</a:t>
            </a:r>
            <a:endParaRPr lang="sl-SI" dirty="0"/>
          </a:p>
          <a:p>
            <a:pPr marL="514350" indent="-514350">
              <a:buFont typeface="+mj-lt"/>
              <a:buAutoNum type="arabicPeriod"/>
            </a:pPr>
            <a:r>
              <a:rPr lang="sl-SI" dirty="0" smtClean="0"/>
              <a:t>Capturing Groups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 smtClean="0"/>
              <a:t>Problemi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 smtClean="0"/>
              <a:t>Počitnice</a:t>
            </a:r>
          </a:p>
          <a:p>
            <a:pPr marL="514350" indent="-514350">
              <a:buFont typeface="+mj-lt"/>
              <a:buAutoNum type="arabicPeriod"/>
            </a:pPr>
            <a:endParaRPr lang="sl-SI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463925"/>
            <a:ext cx="2819400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Kaj</a:t>
            </a:r>
            <a:r>
              <a:rPr lang="en-US" dirty="0" smtClean="0"/>
              <a:t> </a:t>
            </a:r>
            <a:r>
              <a:rPr lang="en-US" dirty="0" err="1" smtClean="0"/>
              <a:t>še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Izpis</a:t>
            </a:r>
            <a:r>
              <a:rPr lang="en-US" dirty="0" smtClean="0"/>
              <a:t> </a:t>
            </a:r>
            <a:r>
              <a:rPr lang="en-US" dirty="0" err="1" smtClean="0"/>
              <a:t>dreves</a:t>
            </a:r>
            <a:r>
              <a:rPr lang="en-US" dirty="0" smtClean="0"/>
              <a:t> –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dolžini</a:t>
            </a:r>
            <a:r>
              <a:rPr lang="en-US" dirty="0" smtClean="0"/>
              <a:t> in </a:t>
            </a:r>
            <a:r>
              <a:rPr lang="en-US" dirty="0" err="1" smtClean="0"/>
              <a:t>abecedi</a:t>
            </a:r>
            <a:endParaRPr lang="en-US" dirty="0" smtClean="0"/>
          </a:p>
          <a:p>
            <a:r>
              <a:rPr lang="en-US" dirty="0" smtClean="0"/>
              <a:t>Ne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zapisati</a:t>
            </a:r>
            <a:r>
              <a:rPr lang="en-US" dirty="0" smtClean="0"/>
              <a:t> z </a:t>
            </a:r>
            <a:r>
              <a:rPr lang="en-US" dirty="0" err="1" smtClean="0"/>
              <a:t>avtomatom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Lema</a:t>
            </a:r>
            <a:r>
              <a:rPr lang="en-US" dirty="0" smtClean="0"/>
              <a:t> o </a:t>
            </a:r>
            <a:r>
              <a:rPr lang="en-US" dirty="0" err="1" smtClean="0"/>
              <a:t>napihovanju</a:t>
            </a:r>
            <a:endParaRPr lang="en-US" dirty="0" smtClean="0"/>
          </a:p>
          <a:p>
            <a:pPr lvl="2"/>
            <a:r>
              <a:rPr lang="en-US" dirty="0" smtClean="0"/>
              <a:t>Ni </a:t>
            </a:r>
            <a:r>
              <a:rPr lang="en-US" dirty="0" err="1" smtClean="0"/>
              <a:t>konteksno</a:t>
            </a:r>
            <a:r>
              <a:rPr lang="en-US" dirty="0" smtClean="0"/>
              <a:t> </a:t>
            </a:r>
            <a:r>
              <a:rPr lang="en-US" dirty="0" err="1" smtClean="0"/>
              <a:t>neodvisna</a:t>
            </a:r>
            <a:r>
              <a:rPr lang="en-US" dirty="0" smtClean="0"/>
              <a:t> </a:t>
            </a:r>
            <a:r>
              <a:rPr lang="en-US" dirty="0" err="1" smtClean="0"/>
              <a:t>gramatika</a:t>
            </a:r>
            <a:endParaRPr lang="en-US" dirty="0" smtClean="0"/>
          </a:p>
          <a:p>
            <a:pPr lvl="2"/>
            <a:r>
              <a:rPr lang="en-US" dirty="0" err="1" smtClean="0"/>
              <a:t>Zato</a:t>
            </a:r>
            <a:r>
              <a:rPr lang="en-US" dirty="0" smtClean="0"/>
              <a:t> ne </a:t>
            </a:r>
            <a:r>
              <a:rPr lang="en-US" dirty="0" err="1" smtClean="0"/>
              <a:t>obstaja</a:t>
            </a:r>
            <a:r>
              <a:rPr lang="en-US" dirty="0" smtClean="0"/>
              <a:t> </a:t>
            </a:r>
            <a:r>
              <a:rPr lang="en-US" dirty="0" err="1" smtClean="0"/>
              <a:t>avtomat</a:t>
            </a:r>
            <a:endParaRPr lang="en-US" dirty="0"/>
          </a:p>
        </p:txBody>
      </p:sp>
      <p:pic>
        <p:nvPicPr>
          <p:cNvPr id="8194" name="Picture 2" descr="D:\Git\reglang\presentation\Ballon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0" y="0"/>
            <a:ext cx="761696" cy="1230810"/>
          </a:xfrm>
          <a:prstGeom prst="rect">
            <a:avLst/>
          </a:prstGeom>
          <a:noFill/>
        </p:spPr>
      </p:pic>
      <p:pic>
        <p:nvPicPr>
          <p:cNvPr id="8196" name="Picture 4" descr="D:\Git\reglang\presentation\Boy-Looking-2043124.jpg"/>
          <p:cNvPicPr>
            <a:picLocks noChangeAspect="1" noChangeArrowheads="1"/>
          </p:cNvPicPr>
          <p:nvPr/>
        </p:nvPicPr>
        <p:blipFill>
          <a:blip r:embed="rId3" cstate="print"/>
          <a:srcRect l="8814" t="1335" r="844" b="1722"/>
          <a:stretch>
            <a:fillRect/>
          </a:stretch>
        </p:blipFill>
        <p:spPr bwMode="auto">
          <a:xfrm>
            <a:off x="6400800" y="5105400"/>
            <a:ext cx="865742" cy="17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Git\reglang\presentation\road-through-a-green-field-4231.jpg"/>
          <p:cNvPicPr>
            <a:picLocks noChangeAspect="1" noChangeArrowheads="1"/>
          </p:cNvPicPr>
          <p:nvPr/>
        </p:nvPicPr>
        <p:blipFill>
          <a:blip r:embed="rId2" cstate="print"/>
          <a:srcRect r="1202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676400" y="2362200"/>
            <a:ext cx="7772400" cy="1470025"/>
          </a:xfrm>
          <a:prstGeom prst="rect">
            <a:avLst/>
          </a:prstGeom>
          <a:scene3d>
            <a:camera prst="perspectiveHeroicExtremeRightFacing">
              <a:rot lat="21488106" lon="19502044" rev="172855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>
              <a:spcBef>
                <a:spcPct val="0"/>
              </a:spcBef>
            </a:pPr>
            <a:r>
              <a:rPr lang="en-US" sz="6000" dirty="0" smtClean="0"/>
              <a:t>Capturing Groups</a:t>
            </a:r>
            <a:endParaRPr kumimoji="0" lang="en-US" sz="6000" b="1" i="0" u="none" strike="noStrike" kern="1200" cap="none" spc="50" normalizeH="0" baseline="0" noProof="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0" y="3200399"/>
            <a:ext cx="44958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286000" y="2057399"/>
            <a:ext cx="44196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Groups???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133600"/>
            <a:ext cx="4419600" cy="7619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ab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smtClean="0"/>
              <a:t>b (c)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= </a:t>
            </a:r>
            <a:r>
              <a:rPr lang="en-US" dirty="0" err="1" smtClean="0"/>
              <a:t>abc</a:t>
            </a:r>
            <a:r>
              <a:rPr lang="en-US" dirty="0" err="1" smtClean="0">
                <a:solidFill>
                  <a:srgbClr val="FF0000"/>
                </a:solidFill>
              </a:rPr>
              <a:t>ab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219" name="Picture 3" descr="D:\Git\reglang\presentation\1053369857_wilee2_xlarge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5448300"/>
            <a:ext cx="2009775" cy="1409700"/>
          </a:xfrm>
          <a:prstGeom prst="rect">
            <a:avLst/>
          </a:prstGeom>
          <a:noFill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362200" y="3276599"/>
            <a:ext cx="4114800" cy="76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b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(c)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abc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Curved Up Arrow 25"/>
          <p:cNvSpPr/>
          <p:nvPr/>
        </p:nvSpPr>
        <p:spPr>
          <a:xfrm flipH="1" flipV="1">
            <a:off x="2819400" y="1447800"/>
            <a:ext cx="1752600" cy="685800"/>
          </a:xfrm>
          <a:prstGeom prst="curvedUpArrow">
            <a:avLst>
              <a:gd name="adj1" fmla="val 10937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Up Arrow 26"/>
          <p:cNvSpPr/>
          <p:nvPr/>
        </p:nvSpPr>
        <p:spPr>
          <a:xfrm flipH="1">
            <a:off x="3886200" y="3886200"/>
            <a:ext cx="685800" cy="685800"/>
          </a:xfrm>
          <a:prstGeom prst="curvedUpArrow">
            <a:avLst>
              <a:gd name="adj1" fmla="val 7292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6535" y="4876800"/>
            <a:ext cx="2730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l-SI" sz="2000" dirty="0" smtClean="0"/>
              <a:t>Kopiranje podniza</a:t>
            </a:r>
          </a:p>
          <a:p>
            <a:pPr marL="285750" indent="-285750">
              <a:buFontTx/>
              <a:buChar char="-"/>
            </a:pPr>
            <a:r>
              <a:rPr lang="sl-SI" sz="2000" dirty="0" smtClean="0"/>
              <a:t>Gnezdenje?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90600" y="2667000"/>
            <a:ext cx="6019800" cy="1600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400"/>
          </a:xfrm>
        </p:spPr>
        <p:txBody>
          <a:bodyPr/>
          <a:lstStyle/>
          <a:p>
            <a:r>
              <a:rPr lang="en-US" dirty="0" err="1" smtClean="0"/>
              <a:t>Obiskovalec</a:t>
            </a:r>
            <a:r>
              <a:rPr lang="en-US" dirty="0" smtClean="0"/>
              <a:t> </a:t>
            </a:r>
            <a:r>
              <a:rPr lang="en-US" dirty="0" err="1" smtClean="0"/>
              <a:t>vozlišč</a:t>
            </a:r>
            <a:endParaRPr lang="en-US" dirty="0" smtClean="0"/>
          </a:p>
          <a:p>
            <a:pPr lvl="1"/>
            <a:r>
              <a:rPr lang="en-US" dirty="0" err="1" smtClean="0"/>
              <a:t>Špega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znakih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u="sng" dirty="0" smtClean="0"/>
              <a:t>if</a:t>
            </a:r>
            <a:r>
              <a:rPr lang="en-US" dirty="0" smtClean="0"/>
              <a:t> “</a:t>
            </a:r>
            <a:r>
              <a:rPr lang="en-US" b="1" dirty="0" smtClean="0"/>
              <a:t>(</a:t>
            </a:r>
            <a:r>
              <a:rPr lang="en-US" dirty="0" smtClean="0"/>
              <a:t>“ </a:t>
            </a:r>
            <a:r>
              <a:rPr lang="en-US" u="sng" dirty="0" smtClean="0"/>
              <a:t>then</a:t>
            </a:r>
            <a:r>
              <a:rPr lang="en-US" dirty="0" smtClean="0"/>
              <a:t> “start a new group”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u="sng" dirty="0" smtClean="0"/>
              <a:t>if</a:t>
            </a:r>
            <a:r>
              <a:rPr lang="en-US" dirty="0" smtClean="0"/>
              <a:t> “</a:t>
            </a:r>
            <a:r>
              <a:rPr lang="en-US" b="1" dirty="0" smtClean="0"/>
              <a:t>)</a:t>
            </a:r>
            <a:r>
              <a:rPr lang="en-US" dirty="0" smtClean="0"/>
              <a:t>” </a:t>
            </a:r>
            <a:r>
              <a:rPr lang="en-US" u="sng" dirty="0" smtClean="0"/>
              <a:t>then</a:t>
            </a:r>
            <a:r>
              <a:rPr lang="en-US" dirty="0" smtClean="0"/>
              <a:t> “close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the last </a:t>
            </a:r>
            <a:r>
              <a:rPr lang="en-US" dirty="0" smtClean="0"/>
              <a:t>group”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u="sng" dirty="0" smtClean="0"/>
              <a:t>if</a:t>
            </a:r>
            <a:r>
              <a:rPr lang="en-US" dirty="0" smtClean="0"/>
              <a:t> “</a:t>
            </a:r>
            <a:r>
              <a:rPr lang="en-US" b="1" dirty="0" smtClean="0"/>
              <a:t>2</a:t>
            </a:r>
            <a:r>
              <a:rPr lang="en-US" dirty="0" smtClean="0"/>
              <a:t>” </a:t>
            </a:r>
            <a:r>
              <a:rPr lang="en-US" u="sng" dirty="0" smtClean="0"/>
              <a:t>then</a:t>
            </a:r>
            <a:r>
              <a:rPr lang="en-US" dirty="0" smtClean="0"/>
              <a:t> </a:t>
            </a:r>
            <a:r>
              <a:rPr lang="en-US" u="sng" dirty="0" smtClean="0"/>
              <a:t>return</a:t>
            </a:r>
            <a:r>
              <a:rPr lang="en-US" dirty="0" smtClean="0"/>
              <a:t> group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90600" y="4800600"/>
            <a:ext cx="6629400" cy="1143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Kako</a:t>
            </a:r>
            <a:r>
              <a:rPr lang="en-US" dirty="0" smtClean="0"/>
              <a:t> </a:t>
            </a:r>
            <a:r>
              <a:rPr lang="en-US" dirty="0" err="1" smtClean="0"/>
              <a:t>deluje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4876800"/>
            <a:ext cx="8453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dirty="0" smtClean="0"/>
              <a:t>1) memory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vse</a:t>
            </a:r>
            <a:r>
              <a:rPr lang="en-US" dirty="0" smtClean="0"/>
              <a:t> </a:t>
            </a:r>
            <a:r>
              <a:rPr lang="en-US" dirty="0" err="1" smtClean="0"/>
              <a:t>grupe</a:t>
            </a:r>
            <a:endParaRPr lang="en-US" dirty="0" smtClean="0"/>
          </a:p>
          <a:p>
            <a:pPr lvl="2"/>
            <a:r>
              <a:rPr lang="en-US" dirty="0" smtClean="0"/>
              <a:t>2) memory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trenutne</a:t>
            </a:r>
            <a:r>
              <a:rPr lang="en-US" dirty="0" smtClean="0"/>
              <a:t> </a:t>
            </a:r>
            <a:r>
              <a:rPr lang="en-US" dirty="0" err="1" smtClean="0"/>
              <a:t>grupe</a:t>
            </a:r>
            <a:r>
              <a:rPr lang="en-US" dirty="0" smtClean="0"/>
              <a:t> </a:t>
            </a:r>
            <a:r>
              <a:rPr lang="sl-SI" dirty="0" smtClean="0"/>
              <a:t>(gnezdenje)</a:t>
            </a:r>
            <a:endParaRPr lang="en-US" dirty="0" smtClean="0"/>
          </a:p>
          <a:p>
            <a:pPr lvl="2"/>
            <a:r>
              <a:rPr lang="en-US" dirty="0" smtClean="0"/>
              <a:t>	–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dodajanje</a:t>
            </a:r>
            <a:r>
              <a:rPr lang="en-US" dirty="0" smtClean="0"/>
              <a:t> </a:t>
            </a:r>
            <a:r>
              <a:rPr lang="en-US" dirty="0" err="1" smtClean="0"/>
              <a:t>znaka</a:t>
            </a:r>
            <a:r>
              <a:rPr lang="en-US" dirty="0" smtClean="0"/>
              <a:t> </a:t>
            </a:r>
            <a:r>
              <a:rPr lang="en-US" dirty="0" err="1" smtClean="0"/>
              <a:t>vsem</a:t>
            </a:r>
            <a:r>
              <a:rPr lang="en-US" dirty="0" smtClean="0"/>
              <a:t> </a:t>
            </a:r>
            <a:r>
              <a:rPr lang="en-US" dirty="0" err="1" smtClean="0"/>
              <a:t>trenutnim</a:t>
            </a:r>
            <a:r>
              <a:rPr lang="en-US" dirty="0" smtClean="0"/>
              <a:t> </a:t>
            </a:r>
            <a:r>
              <a:rPr lang="en-US" dirty="0" err="1" smtClean="0"/>
              <a:t>grupam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36437">
            <a:off x="7297534" y="4512472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2400" b="1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NEW</a:t>
            </a:r>
            <a:endParaRPr lang="en-US" sz="2400" b="1" dirty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1636437">
            <a:off x="6611734" y="2378871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2400" b="1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NEW</a:t>
            </a:r>
            <a:endParaRPr lang="en-US" sz="2400" b="1" dirty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Curved Up Arrow 8"/>
          <p:cNvSpPr/>
          <p:nvPr/>
        </p:nvSpPr>
        <p:spPr>
          <a:xfrm rot="16395969" flipH="1">
            <a:off x="5924429" y="4186416"/>
            <a:ext cx="2005056" cy="634307"/>
          </a:xfrm>
          <a:prstGeom prst="curvedUpArrow">
            <a:avLst>
              <a:gd name="adj1" fmla="val 10937"/>
              <a:gd name="adj2" fmla="val 3323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73184" y="6077129"/>
            <a:ext cx="4592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Memory grup: ab, b </a:t>
            </a:r>
          </a:p>
          <a:p>
            <a:r>
              <a:rPr lang="sl-SI" dirty="0" smtClean="0"/>
              <a:t>Memory trenutnih: 1, 2 (če na poziciji b)</a:t>
            </a:r>
            <a:endParaRPr lang="sl-SI" dirty="0"/>
          </a:p>
        </p:txBody>
      </p:sp>
      <p:sp>
        <p:nvSpPr>
          <p:cNvPr id="11" name="TextBox 10"/>
          <p:cNvSpPr txBox="1"/>
          <p:nvPr/>
        </p:nvSpPr>
        <p:spPr>
          <a:xfrm>
            <a:off x="653984" y="628649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(a(b))</a:t>
            </a:r>
          </a:p>
          <a:p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a(b)1*      =   </a:t>
            </a:r>
            <a:r>
              <a:rPr lang="en-US" sz="2400" dirty="0" err="1" smtClean="0"/>
              <a:t>ab</a:t>
            </a:r>
            <a:r>
              <a:rPr lang="en-US" sz="2400" b="1" dirty="0" err="1" smtClean="0"/>
              <a:t>bbb</a:t>
            </a:r>
            <a:r>
              <a:rPr lang="en-US" sz="2400" dirty="0" smtClean="0"/>
              <a:t>… ? ab</a:t>
            </a:r>
            <a:r>
              <a:rPr lang="en-US" sz="2400" b="1" dirty="0" smtClean="0"/>
              <a:t>111</a:t>
            </a:r>
            <a:r>
              <a:rPr lang="en-US" sz="2400" dirty="0" smtClean="0"/>
              <a:t>… </a:t>
            </a:r>
          </a:p>
          <a:p>
            <a:r>
              <a:rPr lang="en-US" sz="2400" dirty="0" smtClean="0"/>
              <a:t>(a(b)*)2   =   a b..b </a:t>
            </a:r>
            <a:r>
              <a:rPr lang="en-US" sz="2400" b="1" dirty="0" err="1" smtClean="0"/>
              <a:t>b</a:t>
            </a:r>
            <a:r>
              <a:rPr lang="en-US" sz="2400" dirty="0" smtClean="0"/>
              <a:t>   ? a b..b </a:t>
            </a:r>
            <a:r>
              <a:rPr lang="en-US" sz="2400" b="1" dirty="0" err="1" smtClean="0"/>
              <a:t>b</a:t>
            </a:r>
            <a:r>
              <a:rPr lang="en-US" sz="2400" b="1" dirty="0" smtClean="0"/>
              <a:t>..b </a:t>
            </a:r>
          </a:p>
          <a:p>
            <a:r>
              <a:rPr lang="en-US" sz="2400" dirty="0" smtClean="0"/>
              <a:t>(a)(1)2     =   a </a:t>
            </a:r>
            <a:r>
              <a:rPr lang="en-US" sz="2400" dirty="0" err="1" smtClean="0"/>
              <a:t>a</a:t>
            </a:r>
            <a:r>
              <a:rPr lang="en-US" sz="2400" dirty="0" smtClean="0"/>
              <a:t> </a:t>
            </a:r>
            <a:r>
              <a:rPr lang="en-US" sz="2400" b="1" dirty="0" err="1" smtClean="0"/>
              <a:t>a</a:t>
            </a:r>
            <a:r>
              <a:rPr lang="en-US" sz="2400" dirty="0" smtClean="0"/>
              <a:t>  (run time) ?  a </a:t>
            </a:r>
            <a:r>
              <a:rPr lang="en-US" sz="2400" dirty="0" err="1" smtClean="0"/>
              <a:t>a</a:t>
            </a:r>
            <a:r>
              <a:rPr lang="en-US" sz="2400" dirty="0" smtClean="0"/>
              <a:t> </a:t>
            </a:r>
            <a:r>
              <a:rPr lang="en-US" sz="2400" b="1" dirty="0" smtClean="0"/>
              <a:t>1 </a:t>
            </a:r>
            <a:r>
              <a:rPr lang="en-US" sz="2400" dirty="0" smtClean="0"/>
              <a:t>(compile time)</a:t>
            </a:r>
          </a:p>
          <a:p>
            <a:endParaRPr lang="en-US" sz="2400" dirty="0" smtClean="0"/>
          </a:p>
          <a:p>
            <a:r>
              <a:rPr lang="en-US" sz="2400" dirty="0" smtClean="0"/>
              <a:t>(</a:t>
            </a:r>
            <a:r>
              <a:rPr lang="en-US" sz="2400" dirty="0" err="1" smtClean="0"/>
              <a:t>a|b</a:t>
            </a:r>
            <a:r>
              <a:rPr lang="en-US" sz="2400" dirty="0" smtClean="0"/>
              <a:t>*)1        =  </a:t>
            </a:r>
            <a:r>
              <a:rPr lang="en-US" sz="2400" dirty="0" err="1" smtClean="0"/>
              <a:t>ali</a:t>
            </a:r>
            <a:r>
              <a:rPr lang="en-US" sz="2400" dirty="0" smtClean="0"/>
              <a:t> je </a:t>
            </a:r>
            <a:r>
              <a:rPr lang="en-US" sz="2400" dirty="0" err="1" smtClean="0"/>
              <a:t>še</a:t>
            </a:r>
            <a:r>
              <a:rPr lang="en-US" sz="2400" dirty="0" smtClean="0"/>
              <a:t> </a:t>
            </a:r>
            <a:r>
              <a:rPr lang="en-US" sz="2400" dirty="0" err="1" smtClean="0"/>
              <a:t>urejen</a:t>
            </a:r>
            <a:r>
              <a:rPr lang="en-US" sz="2400" dirty="0" smtClean="0"/>
              <a:t> </a:t>
            </a:r>
            <a:r>
              <a:rPr lang="en-US" sz="2400" dirty="0" err="1" smtClean="0"/>
              <a:t>po</a:t>
            </a:r>
            <a:r>
              <a:rPr lang="en-US" sz="2400" dirty="0" smtClean="0"/>
              <a:t> </a:t>
            </a:r>
            <a:r>
              <a:rPr lang="en-US" sz="2400" dirty="0" err="1" smtClean="0"/>
              <a:t>dolžini</a:t>
            </a:r>
            <a:r>
              <a:rPr lang="en-US" sz="2400" dirty="0" smtClean="0"/>
              <a:t>? </a:t>
            </a:r>
            <a:endParaRPr lang="en-US" sz="2400" b="1" dirty="0" smtClean="0"/>
          </a:p>
          <a:p>
            <a:r>
              <a:rPr lang="en-US" sz="2400" dirty="0" smtClean="0"/>
              <a:t>(</a:t>
            </a:r>
            <a:r>
              <a:rPr lang="en-US" sz="2400" dirty="0" err="1" smtClean="0"/>
              <a:t>aaa|b</a:t>
            </a:r>
            <a:r>
              <a:rPr lang="en-US" sz="2400" dirty="0" smtClean="0"/>
              <a:t>*)1   =  </a:t>
            </a:r>
            <a:r>
              <a:rPr lang="en-US" sz="2400" dirty="0" err="1" smtClean="0"/>
              <a:t>ali</a:t>
            </a:r>
            <a:r>
              <a:rPr lang="en-US" sz="2400" dirty="0" smtClean="0"/>
              <a:t> je </a:t>
            </a:r>
            <a:r>
              <a:rPr lang="en-US" sz="2400" dirty="0" err="1" smtClean="0"/>
              <a:t>še</a:t>
            </a:r>
            <a:r>
              <a:rPr lang="en-US" sz="2400" dirty="0" smtClean="0"/>
              <a:t> </a:t>
            </a:r>
            <a:r>
              <a:rPr lang="en-US" sz="2400" dirty="0" err="1" smtClean="0"/>
              <a:t>urejen</a:t>
            </a:r>
            <a:r>
              <a:rPr lang="en-US" sz="2400" dirty="0" smtClean="0"/>
              <a:t> </a:t>
            </a:r>
            <a:r>
              <a:rPr lang="en-US" sz="2400" dirty="0" err="1" smtClean="0"/>
              <a:t>po</a:t>
            </a:r>
            <a:r>
              <a:rPr lang="en-US" sz="2400" dirty="0" smtClean="0"/>
              <a:t> </a:t>
            </a:r>
            <a:r>
              <a:rPr lang="en-US" sz="2400" dirty="0" err="1" smtClean="0"/>
              <a:t>dolžini</a:t>
            </a:r>
            <a:r>
              <a:rPr lang="en-US" sz="2400" dirty="0" smtClean="0"/>
              <a:t>?</a:t>
            </a: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a(bb)(1|a)  = 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ali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je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še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urejen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po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dolžini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  <a:p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Kako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pa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zapisati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številke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v reg.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izrazu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? 5, 9, 14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Problemi</a:t>
            </a:r>
            <a:endParaRPr lang="en-US" dirty="0"/>
          </a:p>
        </p:txBody>
      </p:sp>
      <p:pic>
        <p:nvPicPr>
          <p:cNvPr id="10242" name="Picture 2" descr="D:\Git\reglang\presentation\problem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152400"/>
            <a:ext cx="1572850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Popravilo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En memory (</a:t>
            </a:r>
            <a:r>
              <a:rPr lang="en-US" sz="2400" dirty="0" err="1" smtClean="0"/>
              <a:t>prepisovanje</a:t>
            </a:r>
            <a:r>
              <a:rPr lang="en-US" sz="2400" dirty="0" smtClean="0"/>
              <a:t> </a:t>
            </a:r>
            <a:r>
              <a:rPr lang="en-US" sz="2400" dirty="0" err="1" smtClean="0"/>
              <a:t>vsebine</a:t>
            </a:r>
            <a:r>
              <a:rPr lang="en-US" sz="2400" dirty="0" smtClean="0"/>
              <a:t> </a:t>
            </a:r>
            <a:r>
              <a:rPr lang="en-US" sz="2400" dirty="0" err="1" smtClean="0"/>
              <a:t>grupe</a:t>
            </a:r>
            <a:r>
              <a:rPr lang="en-US" sz="24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a(..)+   =&gt;   a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bc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de</a:t>
            </a:r>
          </a:p>
          <a:p>
            <a:pPr marL="914400" lvl="1" indent="-514350"/>
            <a:r>
              <a:rPr lang="en-US" sz="2000" dirty="0" err="1" smtClean="0"/>
              <a:t>Množenje</a:t>
            </a:r>
            <a:r>
              <a:rPr lang="en-US" sz="2000" dirty="0" smtClean="0"/>
              <a:t> </a:t>
            </a:r>
            <a:r>
              <a:rPr lang="en-US" sz="2000" dirty="0" err="1" smtClean="0"/>
              <a:t>števila</a:t>
            </a:r>
            <a:r>
              <a:rPr lang="en-US" sz="2000" dirty="0" smtClean="0"/>
              <a:t> </a:t>
            </a:r>
            <a:r>
              <a:rPr lang="en-US" sz="2000" dirty="0" err="1" smtClean="0"/>
              <a:t>iste</a:t>
            </a:r>
            <a:r>
              <a:rPr lang="en-US" sz="2000" dirty="0" smtClean="0"/>
              <a:t> </a:t>
            </a:r>
            <a:r>
              <a:rPr lang="en-US" sz="2000" dirty="0" err="1" smtClean="0"/>
              <a:t>grupe</a:t>
            </a:r>
            <a:r>
              <a:rPr lang="en-US" sz="2000" dirty="0" smtClean="0"/>
              <a:t> = </a:t>
            </a:r>
            <a:r>
              <a:rPr lang="en-US" sz="2000" dirty="0" err="1" smtClean="0"/>
              <a:t>napaka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Char -&gt; data Action = Symbol Char</a:t>
            </a:r>
          </a:p>
          <a:p>
            <a:pPr marL="2228850" lvl="4" indent="-514350">
              <a:buNone/>
            </a:pPr>
            <a:r>
              <a:rPr lang="en-US" sz="1600" dirty="0" smtClean="0"/>
              <a:t>			  </a:t>
            </a:r>
            <a:r>
              <a:rPr lang="en-US" sz="2400" dirty="0" smtClean="0"/>
              <a:t>| Open</a:t>
            </a:r>
          </a:p>
          <a:p>
            <a:pPr marL="2228850" lvl="4" indent="-514350">
              <a:buNone/>
            </a:pPr>
            <a:r>
              <a:rPr lang="en-US" sz="2400" dirty="0" smtClean="0"/>
              <a:t>			 | Close</a:t>
            </a:r>
          </a:p>
          <a:p>
            <a:pPr marL="2228850" lvl="4" indent="-514350">
              <a:buNone/>
            </a:pPr>
            <a:r>
              <a:rPr lang="en-US" sz="2400" dirty="0" smtClean="0"/>
              <a:t>			 | Ref </a:t>
            </a:r>
            <a:r>
              <a:rPr lang="en-US" sz="2400" dirty="0" err="1" smtClean="0"/>
              <a:t>Int</a:t>
            </a:r>
            <a:endParaRPr lang="en-US" sz="2400" dirty="0" smtClean="0"/>
          </a:p>
          <a:p>
            <a:pPr marL="2228850" lvl="4" indent="-514350">
              <a:buNone/>
            </a:pPr>
            <a:r>
              <a:rPr lang="en-US" sz="2400" dirty="0" smtClean="0"/>
              <a:t>			 | Accept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Popravilo</a:t>
            </a:r>
            <a:r>
              <a:rPr lang="en-US" sz="2400" dirty="0" smtClean="0"/>
              <a:t> </a:t>
            </a:r>
            <a:r>
              <a:rPr lang="en-US" sz="2400" dirty="0" err="1" smtClean="0"/>
              <a:t>parserja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Obiskovalec</a:t>
            </a:r>
            <a:r>
              <a:rPr lang="en-US" sz="2400" dirty="0" smtClean="0"/>
              <a:t> </a:t>
            </a:r>
            <a:r>
              <a:rPr lang="en-US" sz="2400" dirty="0" err="1" smtClean="0"/>
              <a:t>avtomata</a:t>
            </a:r>
            <a:r>
              <a:rPr lang="en-US" sz="2400" dirty="0" smtClean="0"/>
              <a:t> </a:t>
            </a:r>
            <a:r>
              <a:rPr lang="en-US" sz="2400" dirty="0" err="1" smtClean="0"/>
              <a:t>prilagoditi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Action</a:t>
            </a:r>
          </a:p>
        </p:txBody>
      </p:sp>
      <p:pic>
        <p:nvPicPr>
          <p:cNvPr id="11266" name="Picture 2" descr="D:\Git\reglang\presentation\appliance_repair_dud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81000" y="228600"/>
            <a:ext cx="1023315" cy="838200"/>
          </a:xfrm>
          <a:prstGeom prst="rect">
            <a:avLst/>
          </a:prstGeom>
          <a:noFill/>
        </p:spPr>
      </p:pic>
      <p:pic>
        <p:nvPicPr>
          <p:cNvPr id="11267" name="Picture 3" descr="D:\Git\reglang\presentation\car-repair-13570738.jpg"/>
          <p:cNvPicPr>
            <a:picLocks noChangeAspect="1" noChangeArrowheads="1"/>
          </p:cNvPicPr>
          <p:nvPr/>
        </p:nvPicPr>
        <p:blipFill>
          <a:blip r:embed="rId3" cstate="print"/>
          <a:srcRect r="7772"/>
          <a:stretch>
            <a:fillRect/>
          </a:stretch>
        </p:blipFill>
        <p:spPr bwMode="auto">
          <a:xfrm>
            <a:off x="7924800" y="152400"/>
            <a:ext cx="88066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D:\Git\reglang\presentation\Tropical-Vacation.jpg"/>
          <p:cNvPicPr>
            <a:picLocks noChangeAspect="1" noChangeArrowheads="1"/>
          </p:cNvPicPr>
          <p:nvPr/>
        </p:nvPicPr>
        <p:blipFill>
          <a:blip r:embed="rId2" cstate="print"/>
          <a:srcRect r="1176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676400" y="2362200"/>
            <a:ext cx="7772400" cy="1470025"/>
          </a:xfrm>
          <a:prstGeom prst="rect">
            <a:avLst/>
          </a:prstGeom>
          <a:scene3d>
            <a:camera prst="perspectiveHeroicExtremeRightFacing">
              <a:rot lat="21488106" lon="19502044" rev="172855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>
              <a:spcBef>
                <a:spcPct val="0"/>
              </a:spcBef>
            </a:pPr>
            <a:r>
              <a:rPr lang="en-US" sz="6000" dirty="0" err="1" smtClean="0"/>
              <a:t>Hollidays</a:t>
            </a:r>
            <a:endParaRPr kumimoji="0" lang="en-US" sz="6000" b="1" i="0" u="none" strike="noStrike" kern="1200" cap="none" spc="50" normalizeH="0" baseline="0" noProof="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konec</a:t>
            </a:r>
            <a:r>
              <a:rPr lang="en-US" dirty="0" smtClean="0"/>
              <a:t> </a:t>
            </a:r>
            <a:r>
              <a:rPr lang="en-US" dirty="0" err="1" smtClean="0"/>
              <a:t>še</a:t>
            </a:r>
            <a:r>
              <a:rPr lang="en-US" dirty="0" smtClean="0"/>
              <a:t>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r>
              <a:rPr lang="en-US" dirty="0" err="1" smtClean="0"/>
              <a:t>Testiranje</a:t>
            </a:r>
            <a:endParaRPr lang="en-US" dirty="0" smtClean="0"/>
          </a:p>
          <a:p>
            <a:r>
              <a:rPr lang="en-US" dirty="0" err="1" smtClean="0"/>
              <a:t>Primeri</a:t>
            </a:r>
            <a:endParaRPr lang="en-US" dirty="0" smtClean="0"/>
          </a:p>
          <a:p>
            <a:r>
              <a:rPr lang="en-US" dirty="0" err="1" smtClean="0"/>
              <a:t>Dokumentacija</a:t>
            </a:r>
            <a:endParaRPr lang="en-US" dirty="0" smtClean="0"/>
          </a:p>
          <a:p>
            <a:r>
              <a:rPr lang="en-US" dirty="0" smtClean="0"/>
              <a:t>Program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konzolo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3314" name="Picture 2" descr="D:\Git\reglang\presentation\images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4191000"/>
            <a:ext cx="1876425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D:\Git\reglang\presentation\Tropical-Vacation.jpg"/>
          <p:cNvPicPr>
            <a:picLocks noChangeAspect="1" noChangeArrowheads="1"/>
          </p:cNvPicPr>
          <p:nvPr/>
        </p:nvPicPr>
        <p:blipFill>
          <a:blip r:embed="rId2" cstate="print"/>
          <a:srcRect r="1176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676400" y="2362200"/>
            <a:ext cx="7772400" cy="1470025"/>
          </a:xfrm>
          <a:prstGeom prst="rect">
            <a:avLst/>
          </a:prstGeom>
          <a:scene3d>
            <a:camera prst="perspectiveHeroicExtremeRightFacing">
              <a:rot lat="21488106" lon="19502044" rev="172855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>
              <a:spcBef>
                <a:spcPct val="0"/>
              </a:spcBef>
            </a:pPr>
            <a:r>
              <a:rPr lang="en-US" sz="6000" dirty="0" err="1" smtClean="0"/>
              <a:t>Hvala</a:t>
            </a:r>
            <a:r>
              <a:rPr lang="en-US" sz="6000" dirty="0" smtClean="0"/>
              <a:t> </a:t>
            </a:r>
            <a:r>
              <a:rPr lang="en-US" sz="6000" dirty="0" err="1" smtClean="0"/>
              <a:t>za</a:t>
            </a:r>
            <a:r>
              <a:rPr lang="en-US" sz="6000" dirty="0" smtClean="0"/>
              <a:t> </a:t>
            </a:r>
            <a:r>
              <a:rPr lang="en-US" sz="6000" dirty="0" err="1" smtClean="0"/>
              <a:t>pozornost</a:t>
            </a:r>
            <a:endParaRPr kumimoji="0" lang="en-US" sz="6000" b="1" i="0" u="none" strike="noStrike" kern="1200" cap="none" spc="50" normalizeH="0" baseline="0" noProof="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Uvod: </a:t>
            </a:r>
            <a:r>
              <a:rPr lang="en-US" dirty="0" err="1" smtClean="0"/>
              <a:t>Kaj</a:t>
            </a:r>
            <a:r>
              <a:rPr lang="en-US" dirty="0" smtClean="0"/>
              <a:t> </a:t>
            </a:r>
            <a:r>
              <a:rPr lang="en-US" dirty="0" smtClean="0"/>
              <a:t>so </a:t>
            </a:r>
            <a:r>
              <a:rPr lang="en-US" dirty="0" err="1" smtClean="0"/>
              <a:t>regularni</a:t>
            </a:r>
            <a:r>
              <a:rPr lang="en-US" dirty="0" smtClean="0"/>
              <a:t> </a:t>
            </a:r>
            <a:r>
              <a:rPr lang="en-US" dirty="0" err="1" smtClean="0"/>
              <a:t>izrazi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411450"/>
            <a:ext cx="70198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Email:  </a:t>
            </a:r>
            <a:r>
              <a:rPr lang="en-US" sz="2400" dirty="0" smtClean="0"/>
              <a:t>/^([a-z0-9_\.-]+)@([\</a:t>
            </a:r>
            <a:r>
              <a:rPr lang="en-US" sz="2400" dirty="0" err="1" smtClean="0"/>
              <a:t>da</a:t>
            </a:r>
            <a:r>
              <a:rPr lang="en-US" sz="2400" dirty="0" smtClean="0"/>
              <a:t>-z\.-]+)\.([a-z\.]{2,6})$</a:t>
            </a:r>
            <a:r>
              <a:rPr lang="en-US" sz="3200" dirty="0" smtClean="0"/>
              <a:t>/</a:t>
            </a:r>
            <a:endParaRPr lang="en-US" sz="2800" dirty="0" smtClean="0"/>
          </a:p>
          <a:p>
            <a:endParaRPr lang="en-US" sz="2800" dirty="0"/>
          </a:p>
        </p:txBody>
      </p:sp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8561984"/>
              </p:ext>
            </p:extLst>
          </p:nvPr>
        </p:nvGraphicFramePr>
        <p:xfrm>
          <a:off x="457200" y="2438400"/>
          <a:ext cx="8229600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Operacija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</a:t>
                      </a:r>
                      <a:r>
                        <a:rPr lang="en-US" dirty="0" smtClean="0"/>
                        <a:t>* = a, </a:t>
                      </a:r>
                      <a:r>
                        <a:rPr lang="en-US" dirty="0" err="1" smtClean="0"/>
                        <a:t>ab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abb</a:t>
                      </a:r>
                      <a:r>
                        <a:rPr lang="en-US" dirty="0" smtClean="0"/>
                        <a:t>,  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</a:t>
                      </a:r>
                      <a:r>
                        <a:rPr lang="en-US" dirty="0" smtClean="0"/>
                        <a:t>+ = </a:t>
                      </a:r>
                      <a:r>
                        <a:rPr lang="en-US" dirty="0" err="1" smtClean="0"/>
                        <a:t>ab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abb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,  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</a:t>
                      </a:r>
                      <a:r>
                        <a:rPr lang="en-US" dirty="0" smtClean="0"/>
                        <a:t>? =  a, </a:t>
                      </a:r>
                      <a:r>
                        <a:rPr lang="en-US" dirty="0" err="1" smtClean="0"/>
                        <a:t>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a|b</a:t>
                      </a:r>
                      <a:r>
                        <a:rPr lang="en-US" dirty="0" smtClean="0"/>
                        <a:t> = a,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{n}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</a:t>
                      </a:r>
                      <a:r>
                        <a:rPr lang="en-US" dirty="0" smtClean="0"/>
                        <a:t>{3} = </a:t>
                      </a:r>
                      <a:r>
                        <a:rPr lang="en-US" dirty="0" err="1" smtClean="0"/>
                        <a:t>abbb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{n,}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</a:t>
                      </a:r>
                      <a:r>
                        <a:rPr lang="en-US" dirty="0" smtClean="0"/>
                        <a:t>{2,} = </a:t>
                      </a:r>
                      <a:r>
                        <a:rPr lang="en-US" dirty="0" err="1" smtClean="0"/>
                        <a:t>abb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abbbb</a:t>
                      </a:r>
                      <a:r>
                        <a:rPr lang="en-US" dirty="0" smtClean="0"/>
                        <a:t>, 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{n, m}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</a:t>
                      </a:r>
                      <a:r>
                        <a:rPr lang="en-US" dirty="0" smtClean="0"/>
                        <a:t>{2,3} = </a:t>
                      </a:r>
                      <a:r>
                        <a:rPr lang="en-US" dirty="0" err="1" smtClean="0"/>
                        <a:t>abb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abbb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1524000"/>
            <a:ext cx="33570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400" dirty="0" smtClean="0"/>
              <a:t>Zaporedje znakov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400" dirty="0" smtClean="0"/>
              <a:t>Vzorec za niz</a:t>
            </a:r>
            <a:endParaRPr lang="sl-SI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Naloga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Naštevanje</a:t>
            </a:r>
            <a:r>
              <a:rPr lang="en-US" dirty="0" smtClean="0"/>
              <a:t> </a:t>
            </a:r>
            <a:r>
              <a:rPr lang="en-US" dirty="0" err="1" smtClean="0"/>
              <a:t>besed</a:t>
            </a:r>
            <a:r>
              <a:rPr lang="en-US" dirty="0" smtClean="0"/>
              <a:t> </a:t>
            </a:r>
            <a:r>
              <a:rPr lang="en-US" dirty="0" err="1" smtClean="0"/>
              <a:t>regularnega</a:t>
            </a:r>
            <a:r>
              <a:rPr lang="en-US" dirty="0" smtClean="0"/>
              <a:t> </a:t>
            </a:r>
            <a:r>
              <a:rPr lang="en-US" dirty="0" err="1" smtClean="0"/>
              <a:t>jezika</a:t>
            </a:r>
            <a:endParaRPr lang="en-US" dirty="0" smtClean="0"/>
          </a:p>
          <a:p>
            <a:r>
              <a:rPr lang="en-US" dirty="0" err="1" smtClean="0"/>
              <a:t>Urejeno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dolžini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abecedi</a:t>
            </a:r>
            <a:endParaRPr lang="en-US" dirty="0" smtClean="0"/>
          </a:p>
          <a:p>
            <a:pPr lvl="2"/>
            <a:r>
              <a:rPr lang="en-US" dirty="0" smtClean="0"/>
              <a:t>a</a:t>
            </a:r>
            <a:r>
              <a:rPr lang="en-US" dirty="0" smtClean="0"/>
              <a:t>, </a:t>
            </a:r>
            <a:r>
              <a:rPr lang="en-US" dirty="0" err="1" smtClean="0"/>
              <a:t>aa</a:t>
            </a:r>
            <a:r>
              <a:rPr lang="en-US" dirty="0" smtClean="0"/>
              <a:t>, </a:t>
            </a:r>
            <a:r>
              <a:rPr lang="sl-SI" dirty="0" smtClean="0"/>
              <a:t>ab</a:t>
            </a:r>
            <a:r>
              <a:rPr lang="en-US" dirty="0" smtClean="0"/>
              <a:t>, </a:t>
            </a:r>
            <a:r>
              <a:rPr lang="sl-SI" dirty="0" smtClean="0"/>
              <a:t>bbb</a:t>
            </a:r>
            <a:r>
              <a:rPr lang="en-US" dirty="0" smtClean="0"/>
              <a:t>, </a:t>
            </a:r>
            <a:r>
              <a:rPr lang="sl-SI" dirty="0" smtClean="0"/>
              <a:t>bcd</a:t>
            </a:r>
            <a:r>
              <a:rPr lang="en-US" dirty="0" smtClean="0"/>
              <a:t>, …</a:t>
            </a:r>
            <a:endParaRPr lang="sl-SI" dirty="0" smtClean="0"/>
          </a:p>
          <a:p>
            <a:pPr lvl="1"/>
            <a:r>
              <a:rPr lang="en-US" dirty="0"/>
              <a:t>(</a:t>
            </a:r>
            <a:r>
              <a:rPr lang="en-US" dirty="0" err="1"/>
              <a:t>a|b</a:t>
            </a:r>
            <a:r>
              <a:rPr lang="en-US" dirty="0"/>
              <a:t>)*</a:t>
            </a:r>
            <a:r>
              <a:rPr lang="en-US" dirty="0" smtClean="0"/>
              <a:t>c</a:t>
            </a:r>
            <a:endParaRPr lang="sl-SI" dirty="0" smtClean="0"/>
          </a:p>
          <a:p>
            <a:pPr lvl="2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743200" y="5105400"/>
            <a:ext cx="38100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48000" y="52578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Priprave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876800" y="52578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Avtomat</a:t>
            </a:r>
            <a:endParaRPr lang="en-US" dirty="0"/>
          </a:p>
        </p:txBody>
      </p:sp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1752600" y="5715000"/>
            <a:ext cx="9906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</p:cNvCxnSpPr>
          <p:nvPr/>
        </p:nvCxnSpPr>
        <p:spPr>
          <a:xfrm flipV="1">
            <a:off x="6553200" y="5715000"/>
            <a:ext cx="8382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6900" y="5383768"/>
            <a:ext cx="106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Reg. </a:t>
            </a:r>
            <a:r>
              <a:rPr lang="en-US" dirty="0" err="1" smtClean="0"/>
              <a:t>izraz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03339" y="5332968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smtClean="0"/>
              <a:t>a</a:t>
            </a:r>
            <a:r>
              <a:rPr lang="sl-SI" dirty="0" smtClean="0"/>
              <a:t>c</a:t>
            </a:r>
            <a:r>
              <a:rPr lang="en-US" dirty="0" smtClean="0"/>
              <a:t>, </a:t>
            </a:r>
            <a:r>
              <a:rPr lang="sl-SI" dirty="0" smtClean="0"/>
              <a:t>bc</a:t>
            </a:r>
            <a:r>
              <a:rPr lang="en-US" dirty="0" smtClean="0"/>
              <a:t>, </a:t>
            </a:r>
            <a:r>
              <a:rPr lang="sl-SI" dirty="0" smtClean="0"/>
              <a:t>aac</a:t>
            </a:r>
            <a:r>
              <a:rPr lang="en-US" dirty="0" smtClean="0"/>
              <a:t>, </a:t>
            </a:r>
            <a:r>
              <a:rPr lang="en-US" dirty="0" smtClean="0"/>
              <a:t>… 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62000" y="5486400"/>
            <a:ext cx="1905000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:\Git\reglang\presentation\egyptregexp.jpg"/>
          <p:cNvPicPr>
            <a:picLocks noChangeAspect="1" noChangeArrowheads="1"/>
          </p:cNvPicPr>
          <p:nvPr/>
        </p:nvPicPr>
        <p:blipFill>
          <a:blip r:embed="rId2" cstate="print"/>
          <a:srcRect b="13513"/>
          <a:stretch>
            <a:fillRect/>
          </a:stretch>
        </p:blipFill>
        <p:spPr bwMode="auto">
          <a:xfrm>
            <a:off x="5108277" y="4419600"/>
            <a:ext cx="4035723" cy="2438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1. </a:t>
            </a:r>
            <a:r>
              <a:rPr lang="en-US" dirty="0" err="1" smtClean="0"/>
              <a:t>Osnovne</a:t>
            </a:r>
            <a:r>
              <a:rPr lang="en-US" dirty="0" smtClean="0"/>
              <a:t> </a:t>
            </a:r>
            <a:r>
              <a:rPr lang="en-US" dirty="0" err="1" smtClean="0"/>
              <a:t>operacije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235691"/>
              </p:ext>
            </p:extLst>
          </p:nvPr>
        </p:nvGraphicFramePr>
        <p:xfrm>
          <a:off x="381000" y="1676400"/>
          <a:ext cx="82296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 smtClean="0"/>
                        <a:t>Izraz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Znak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Kleene</a:t>
                      </a:r>
                      <a:r>
                        <a:rPr lang="en-US" dirty="0" smtClean="0"/>
                        <a:t> closure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Catenation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e1|e2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Alternation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4724400"/>
            <a:ext cx="37577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sz="2400" dirty="0" smtClean="0"/>
              <a:t>Primer </a:t>
            </a:r>
            <a:r>
              <a:rPr lang="en-US" sz="2400" dirty="0" err="1" smtClean="0"/>
              <a:t>dveh</a:t>
            </a:r>
            <a:r>
              <a:rPr lang="en-US" sz="2400" dirty="0" smtClean="0"/>
              <a:t> </a:t>
            </a:r>
            <a:r>
              <a:rPr lang="en-US" sz="2400" dirty="0" err="1" smtClean="0"/>
              <a:t>enostavnih</a:t>
            </a:r>
            <a:r>
              <a:rPr lang="en-US" sz="2400" dirty="0" smtClean="0"/>
              <a:t> </a:t>
            </a:r>
          </a:p>
          <a:p>
            <a:pPr marL="342900" indent="-342900"/>
            <a:r>
              <a:rPr lang="en-US" sz="2400" dirty="0" err="1" smtClean="0"/>
              <a:t>Izrazov</a:t>
            </a:r>
            <a:r>
              <a:rPr lang="en-US" sz="2400" dirty="0" smtClean="0"/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err="1" smtClean="0"/>
              <a:t>a|ba</a:t>
            </a:r>
            <a:r>
              <a:rPr lang="en-US" sz="2400" dirty="0" smtClean="0"/>
              <a:t>*c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(</a:t>
            </a:r>
            <a:r>
              <a:rPr lang="en-US" sz="2400" dirty="0" err="1" smtClean="0"/>
              <a:t>a|b</a:t>
            </a:r>
            <a:r>
              <a:rPr lang="en-US" sz="2400" dirty="0" smtClean="0"/>
              <a:t>)*c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722437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Prevedba</a:t>
            </a:r>
            <a:r>
              <a:rPr lang="en-US" sz="2400" dirty="0" smtClean="0"/>
              <a:t> </a:t>
            </a:r>
            <a:r>
              <a:rPr lang="en-US" sz="2400" dirty="0" err="1" smtClean="0"/>
              <a:t>regularnega</a:t>
            </a:r>
            <a:r>
              <a:rPr lang="en-US" sz="2400" dirty="0" smtClean="0"/>
              <a:t> </a:t>
            </a:r>
            <a:r>
              <a:rPr lang="en-US" sz="2400" dirty="0" err="1" smtClean="0"/>
              <a:t>izraza</a:t>
            </a:r>
            <a:r>
              <a:rPr lang="en-US" sz="2400" dirty="0" smtClean="0"/>
              <a:t> v </a:t>
            </a:r>
            <a:r>
              <a:rPr lang="en-US" sz="2400" dirty="0" err="1" smtClean="0"/>
              <a:t>drevesno</a:t>
            </a:r>
            <a:r>
              <a:rPr lang="en-US" sz="2400" dirty="0" smtClean="0"/>
              <a:t> </a:t>
            </a:r>
            <a:r>
              <a:rPr lang="en-US" sz="2400" dirty="0" err="1" smtClean="0"/>
              <a:t>strukturo</a:t>
            </a:r>
            <a:endParaRPr lang="en-US" sz="2400" dirty="0" smtClean="0"/>
          </a:p>
          <a:p>
            <a:endParaRPr lang="sl-SI" dirty="0" smtClean="0"/>
          </a:p>
          <a:p>
            <a:endParaRPr lang="sl-SI" dirty="0"/>
          </a:p>
          <a:p>
            <a:endParaRPr lang="sl-SI" dirty="0" smtClean="0"/>
          </a:p>
          <a:p>
            <a:endParaRPr lang="sl-SI" dirty="0"/>
          </a:p>
          <a:p>
            <a:endParaRPr lang="sl-SI" dirty="0" smtClean="0"/>
          </a:p>
          <a:p>
            <a:endParaRPr lang="sl-SI" dirty="0"/>
          </a:p>
          <a:p>
            <a:r>
              <a:rPr lang="sl-SI" sz="2400" dirty="0" smtClean="0"/>
              <a:t>Parser</a:t>
            </a:r>
            <a:endParaRPr lang="sl-SI" sz="2400" dirty="0" smtClean="0"/>
          </a:p>
        </p:txBody>
      </p:sp>
      <p:sp>
        <p:nvSpPr>
          <p:cNvPr id="33" name="Rounded Rectangle 32"/>
          <p:cNvSpPr/>
          <p:nvPr/>
        </p:nvSpPr>
        <p:spPr>
          <a:xfrm>
            <a:off x="2057400" y="2667000"/>
            <a:ext cx="4876800" cy="381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 </a:t>
            </a:r>
            <a:r>
              <a:rPr lang="en-US" dirty="0" err="1" smtClean="0"/>
              <a:t>Drevesna</a:t>
            </a:r>
            <a:r>
              <a:rPr lang="en-US" dirty="0" smtClean="0"/>
              <a:t> </a:t>
            </a:r>
            <a:r>
              <a:rPr lang="en-US" dirty="0" err="1" smtClean="0"/>
              <a:t>struktura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2667000"/>
            <a:ext cx="3277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a|b</a:t>
            </a:r>
            <a:r>
              <a:rPr lang="en-US" dirty="0" smtClean="0"/>
              <a:t>)*c    =&gt;    Cat (</a:t>
            </a:r>
            <a:r>
              <a:rPr lang="en-US" dirty="0" err="1" smtClean="0"/>
              <a:t>Clo</a:t>
            </a:r>
            <a:r>
              <a:rPr lang="en-US" dirty="0" smtClean="0"/>
              <a:t> (Alt a b)) c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620000" y="2743200"/>
            <a:ext cx="76200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8229600" y="3276600"/>
            <a:ext cx="76200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l-SI" dirty="0" smtClean="0"/>
              <a:t>Sym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543800" y="4648200"/>
            <a:ext cx="76200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l-SI" dirty="0" smtClean="0"/>
              <a:t>Sym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086600" y="3962400"/>
            <a:ext cx="76200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Alt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7086600" y="3276600"/>
            <a:ext cx="76200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Clo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6553200" y="4648200"/>
            <a:ext cx="76200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l-SI" dirty="0" smtClean="0"/>
              <a:t>Sym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2" idx="2"/>
            <a:endCxn id="23" idx="0"/>
          </p:cNvCxnSpPr>
          <p:nvPr/>
        </p:nvCxnSpPr>
        <p:spPr>
          <a:xfrm>
            <a:off x="8001000" y="30480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2"/>
            <a:endCxn id="26" idx="0"/>
          </p:cNvCxnSpPr>
          <p:nvPr/>
        </p:nvCxnSpPr>
        <p:spPr>
          <a:xfrm flipH="1">
            <a:off x="7467600" y="30480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  <a:endCxn id="24" idx="0"/>
          </p:cNvCxnSpPr>
          <p:nvPr/>
        </p:nvCxnSpPr>
        <p:spPr>
          <a:xfrm>
            <a:off x="7467600" y="42672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2"/>
          </p:cNvCxnSpPr>
          <p:nvPr/>
        </p:nvCxnSpPr>
        <p:spPr>
          <a:xfrm flipH="1">
            <a:off x="6934200" y="42672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2"/>
            <a:endCxn id="25" idx="0"/>
          </p:cNvCxnSpPr>
          <p:nvPr/>
        </p:nvCxnSpPr>
        <p:spPr>
          <a:xfrm>
            <a:off x="74676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2914699"/>
              </p:ext>
            </p:extLst>
          </p:nvPr>
        </p:nvGraphicFramePr>
        <p:xfrm>
          <a:off x="3048000" y="3048000"/>
          <a:ext cx="3124200" cy="2133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62100"/>
                <a:gridCol w="15621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Izraz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Opis</a:t>
                      </a:r>
                      <a:endParaRPr lang="en-US" sz="1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Nil</a:t>
                      </a:r>
                      <a:endParaRPr lang="en-US" sz="1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l-GR" sz="1400" kern="1200" dirty="0" smtClean="0"/>
                        <a:t>ε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Eps</a:t>
                      </a:r>
                      <a:endParaRPr lang="en-US" sz="1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(Sym “a”)</a:t>
                      </a:r>
                      <a:endParaRPr lang="en-US" sz="1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e*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Clo</a:t>
                      </a:r>
                      <a:r>
                        <a:rPr lang="en-US" sz="1400" baseline="0" dirty="0" smtClean="0"/>
                        <a:t> e)</a:t>
                      </a:r>
                      <a:endParaRPr lang="en-US" sz="1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e1e2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(Cat</a:t>
                      </a:r>
                      <a:r>
                        <a:rPr lang="en-US" sz="1400" baseline="0" dirty="0" smtClean="0"/>
                        <a:t> e1 e2)</a:t>
                      </a:r>
                      <a:endParaRPr lang="en-US" sz="1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e1|e2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(Alt e1 e2)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ounded Rectangle 18"/>
          <p:cNvSpPr/>
          <p:nvPr/>
        </p:nvSpPr>
        <p:spPr>
          <a:xfrm>
            <a:off x="6553200" y="5295900"/>
            <a:ext cx="762000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7" name="Straight Arrow Connector 6"/>
          <p:cNvCxnSpPr>
            <a:stCxn id="27" idx="2"/>
            <a:endCxn id="19" idx="0"/>
          </p:cNvCxnSpPr>
          <p:nvPr/>
        </p:nvCxnSpPr>
        <p:spPr>
          <a:xfrm>
            <a:off x="6934200" y="4953000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7543800" y="5295900"/>
            <a:ext cx="762000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l-SI" dirty="0"/>
              <a:t>b</a:t>
            </a:r>
            <a:endParaRPr lang="en-US" dirty="0"/>
          </a:p>
        </p:txBody>
      </p:sp>
      <p:cxnSp>
        <p:nvCxnSpPr>
          <p:cNvPr id="9" name="Straight Arrow Connector 8"/>
          <p:cNvCxnSpPr>
            <a:stCxn id="24" idx="2"/>
            <a:endCxn id="34" idx="0"/>
          </p:cNvCxnSpPr>
          <p:nvPr/>
        </p:nvCxnSpPr>
        <p:spPr>
          <a:xfrm>
            <a:off x="7924800" y="4953000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2"/>
            <a:endCxn id="37" idx="0"/>
          </p:cNvCxnSpPr>
          <p:nvPr/>
        </p:nvCxnSpPr>
        <p:spPr>
          <a:xfrm flipH="1">
            <a:off x="8610599" y="3581400"/>
            <a:ext cx="1" cy="40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8229599" y="3985419"/>
            <a:ext cx="762000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l-SI" dirty="0" smtClean="0"/>
              <a:t>c</a:t>
            </a:r>
            <a:endParaRPr lang="en-US" dirty="0"/>
          </a:p>
        </p:txBody>
      </p:sp>
      <p:pic>
        <p:nvPicPr>
          <p:cNvPr id="38" name="Picture 3" descr="D:\Git\reglang\presentation\picture_of_a_man_struggling_to_read_a_vision_cha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8900" y="312737"/>
            <a:ext cx="1151222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3276600" y="1600200"/>
            <a:ext cx="2590800" cy="60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733800" y="1600200"/>
            <a:ext cx="176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</a:t>
            </a:r>
            <a:r>
              <a:rPr lang="en-US" sz="2800" dirty="0" err="1" smtClean="0"/>
              <a:t>a|b</a:t>
            </a:r>
            <a:r>
              <a:rPr lang="en-US" sz="2800" dirty="0" smtClean="0"/>
              <a:t>) * 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3. </a:t>
            </a:r>
            <a:r>
              <a:rPr lang="en-US" dirty="0" err="1" smtClean="0"/>
              <a:t>Prevedba</a:t>
            </a:r>
            <a:r>
              <a:rPr lang="en-US" dirty="0" smtClean="0"/>
              <a:t> v </a:t>
            </a:r>
            <a:r>
              <a:rPr lang="en-US" dirty="0" err="1" smtClean="0"/>
              <a:t>avtomat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562600" y="40386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</a:p>
        </p:txBody>
      </p:sp>
      <p:sp>
        <p:nvSpPr>
          <p:cNvPr id="36" name="Oval 35"/>
          <p:cNvSpPr/>
          <p:nvPr/>
        </p:nvSpPr>
        <p:spPr>
          <a:xfrm>
            <a:off x="3048000" y="45720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3a</a:t>
            </a:r>
            <a:endParaRPr lang="en-US" sz="1600" dirty="0"/>
          </a:p>
        </p:txBody>
      </p:sp>
      <p:sp>
        <p:nvSpPr>
          <p:cNvPr id="37" name="Oval 36"/>
          <p:cNvSpPr/>
          <p:nvPr/>
        </p:nvSpPr>
        <p:spPr>
          <a:xfrm>
            <a:off x="3048000" y="35052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2b</a:t>
            </a:r>
            <a:endParaRPr lang="en-US" sz="1600" dirty="0"/>
          </a:p>
        </p:txBody>
      </p:sp>
      <p:sp>
        <p:nvSpPr>
          <p:cNvPr id="38" name="Oval 37"/>
          <p:cNvSpPr/>
          <p:nvPr/>
        </p:nvSpPr>
        <p:spPr>
          <a:xfrm>
            <a:off x="4191000" y="40386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1c</a:t>
            </a:r>
            <a:endParaRPr lang="en-US" sz="1600" dirty="0"/>
          </a:p>
        </p:txBody>
      </p:sp>
      <p:cxnSp>
        <p:nvCxnSpPr>
          <p:cNvPr id="40" name="Straight Arrow Connector 39"/>
          <p:cNvCxnSpPr>
            <a:stCxn id="36" idx="6"/>
            <a:endCxn id="38" idx="2"/>
          </p:cNvCxnSpPr>
          <p:nvPr/>
        </p:nvCxnSpPr>
        <p:spPr>
          <a:xfrm flipV="1">
            <a:off x="3581400" y="43053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6"/>
            <a:endCxn id="38" idx="2"/>
          </p:cNvCxnSpPr>
          <p:nvPr/>
        </p:nvCxnSpPr>
        <p:spPr>
          <a:xfrm>
            <a:off x="3581400" y="37719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6" idx="7"/>
            <a:endCxn id="37" idx="5"/>
          </p:cNvCxnSpPr>
          <p:nvPr/>
        </p:nvCxnSpPr>
        <p:spPr>
          <a:xfrm flipV="1">
            <a:off x="3503285" y="3960485"/>
            <a:ext cx="0" cy="689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7" idx="3"/>
            <a:endCxn id="36" idx="1"/>
          </p:cNvCxnSpPr>
          <p:nvPr/>
        </p:nvCxnSpPr>
        <p:spPr>
          <a:xfrm>
            <a:off x="3126115" y="3960485"/>
            <a:ext cx="0" cy="689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8" idx="6"/>
            <a:endCxn id="34" idx="2"/>
          </p:cNvCxnSpPr>
          <p:nvPr/>
        </p:nvCxnSpPr>
        <p:spPr>
          <a:xfrm>
            <a:off x="4724400" y="43053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37" idx="7"/>
            <a:endCxn id="37" idx="1"/>
          </p:cNvCxnSpPr>
          <p:nvPr/>
        </p:nvCxnSpPr>
        <p:spPr>
          <a:xfrm rot="16200000" flipV="1">
            <a:off x="3314700" y="3394730"/>
            <a:ext cx="12700" cy="377170"/>
          </a:xfrm>
          <a:prstGeom prst="curvedConnector3">
            <a:avLst>
              <a:gd name="adj1" fmla="val 469356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6" idx="5"/>
            <a:endCxn id="36" idx="3"/>
          </p:cNvCxnSpPr>
          <p:nvPr/>
        </p:nvCxnSpPr>
        <p:spPr>
          <a:xfrm rot="5400000">
            <a:off x="3314700" y="4838700"/>
            <a:ext cx="12700" cy="377170"/>
          </a:xfrm>
          <a:prstGeom prst="curvedConnector3">
            <a:avLst>
              <a:gd name="adj1" fmla="val 496697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867400" y="373380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Konec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962400" y="5105400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AVTOMAT</a:t>
            </a:r>
            <a:endParaRPr lang="en-US" dirty="0"/>
          </a:p>
        </p:txBody>
      </p:sp>
      <p:pic>
        <p:nvPicPr>
          <p:cNvPr id="62" name="Picture 2" descr="D:\Git\reglang\presentation\avtomati.png"/>
          <p:cNvPicPr>
            <a:picLocks noChangeAspect="1" noChangeArrowheads="1"/>
          </p:cNvPicPr>
          <p:nvPr/>
        </p:nvPicPr>
        <p:blipFill>
          <a:blip r:embed="rId2" cstate="print"/>
          <a:srcRect l="74453"/>
          <a:stretch>
            <a:fillRect/>
          </a:stretch>
        </p:blipFill>
        <p:spPr bwMode="auto">
          <a:xfrm>
            <a:off x="7772400" y="152400"/>
            <a:ext cx="817880" cy="17526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09600" y="6126163"/>
            <a:ext cx="267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Kaj je avtomat? = graf</a:t>
            </a:r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3276600" y="1600200"/>
            <a:ext cx="2590800" cy="60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733800" y="1600200"/>
            <a:ext cx="176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</a:t>
            </a:r>
            <a:r>
              <a:rPr lang="en-US" sz="2800" b="1" dirty="0" err="1" smtClean="0">
                <a:solidFill>
                  <a:srgbClr val="FF0000"/>
                </a:solidFill>
              </a:rPr>
              <a:t>a</a:t>
            </a:r>
            <a:r>
              <a:rPr lang="en-US" sz="2800" dirty="0" err="1" smtClean="0"/>
              <a:t>|b</a:t>
            </a:r>
            <a:r>
              <a:rPr lang="en-US" sz="2800" dirty="0" smtClean="0"/>
              <a:t>) * c</a:t>
            </a:r>
          </a:p>
        </p:txBody>
      </p:sp>
      <p:sp>
        <p:nvSpPr>
          <p:cNvPr id="34" name="Oval 33"/>
          <p:cNvSpPr/>
          <p:nvPr/>
        </p:nvSpPr>
        <p:spPr>
          <a:xfrm>
            <a:off x="5562600" y="4038600"/>
            <a:ext cx="533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</a:p>
        </p:txBody>
      </p:sp>
      <p:sp>
        <p:nvSpPr>
          <p:cNvPr id="36" name="Oval 35"/>
          <p:cNvSpPr/>
          <p:nvPr/>
        </p:nvSpPr>
        <p:spPr>
          <a:xfrm>
            <a:off x="3048000" y="4572000"/>
            <a:ext cx="533400" cy="533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3a</a:t>
            </a:r>
            <a:endParaRPr lang="en-US" sz="1600" dirty="0"/>
          </a:p>
        </p:txBody>
      </p:sp>
      <p:sp>
        <p:nvSpPr>
          <p:cNvPr id="37" name="Oval 36"/>
          <p:cNvSpPr/>
          <p:nvPr/>
        </p:nvSpPr>
        <p:spPr>
          <a:xfrm>
            <a:off x="3048000" y="3505200"/>
            <a:ext cx="533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2b</a:t>
            </a:r>
            <a:endParaRPr lang="en-US" sz="1600" dirty="0"/>
          </a:p>
        </p:txBody>
      </p:sp>
      <p:sp>
        <p:nvSpPr>
          <p:cNvPr id="38" name="Oval 37"/>
          <p:cNvSpPr/>
          <p:nvPr/>
        </p:nvSpPr>
        <p:spPr>
          <a:xfrm>
            <a:off x="4191000" y="4038600"/>
            <a:ext cx="533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1c</a:t>
            </a:r>
            <a:endParaRPr lang="en-US" sz="1600" dirty="0"/>
          </a:p>
        </p:txBody>
      </p:sp>
      <p:cxnSp>
        <p:nvCxnSpPr>
          <p:cNvPr id="40" name="Straight Arrow Connector 39"/>
          <p:cNvCxnSpPr>
            <a:stCxn id="36" idx="6"/>
            <a:endCxn id="38" idx="2"/>
          </p:cNvCxnSpPr>
          <p:nvPr/>
        </p:nvCxnSpPr>
        <p:spPr>
          <a:xfrm flipV="1">
            <a:off x="3581400" y="43053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6"/>
            <a:endCxn id="38" idx="2"/>
          </p:cNvCxnSpPr>
          <p:nvPr/>
        </p:nvCxnSpPr>
        <p:spPr>
          <a:xfrm>
            <a:off x="3581400" y="37719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6" name="Straight Arrow Connector 45"/>
          <p:cNvCxnSpPr>
            <a:stCxn id="36" idx="7"/>
            <a:endCxn id="37" idx="5"/>
          </p:cNvCxnSpPr>
          <p:nvPr/>
        </p:nvCxnSpPr>
        <p:spPr>
          <a:xfrm flipV="1">
            <a:off x="3503285" y="3960485"/>
            <a:ext cx="0" cy="689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7" idx="3"/>
            <a:endCxn id="36" idx="1"/>
          </p:cNvCxnSpPr>
          <p:nvPr/>
        </p:nvCxnSpPr>
        <p:spPr>
          <a:xfrm>
            <a:off x="3126115" y="3960485"/>
            <a:ext cx="0" cy="689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9" name="Straight Arrow Connector 58"/>
          <p:cNvCxnSpPr>
            <a:stCxn id="38" idx="6"/>
            <a:endCxn id="34" idx="2"/>
          </p:cNvCxnSpPr>
          <p:nvPr/>
        </p:nvCxnSpPr>
        <p:spPr>
          <a:xfrm>
            <a:off x="4724400" y="43053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6" name="Curved Connector 25"/>
          <p:cNvCxnSpPr>
            <a:stCxn id="37" idx="7"/>
            <a:endCxn id="37" idx="1"/>
          </p:cNvCxnSpPr>
          <p:nvPr/>
        </p:nvCxnSpPr>
        <p:spPr>
          <a:xfrm rot="16200000" flipV="1">
            <a:off x="3314700" y="3394730"/>
            <a:ext cx="12700" cy="377170"/>
          </a:xfrm>
          <a:prstGeom prst="curvedConnector3">
            <a:avLst>
              <a:gd name="adj1" fmla="val 4693561"/>
            </a:avLst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7" name="Curved Connector 46"/>
          <p:cNvCxnSpPr>
            <a:stCxn id="36" idx="5"/>
            <a:endCxn id="36" idx="3"/>
          </p:cNvCxnSpPr>
          <p:nvPr/>
        </p:nvCxnSpPr>
        <p:spPr>
          <a:xfrm rot="5400000">
            <a:off x="3314700" y="4838700"/>
            <a:ext cx="12700" cy="377170"/>
          </a:xfrm>
          <a:prstGeom prst="curvedConnector3">
            <a:avLst>
              <a:gd name="adj1" fmla="val 4966978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867400" y="373380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Konec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962400" y="5105400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AVTOMAT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3. </a:t>
            </a:r>
            <a:r>
              <a:rPr lang="en-US" dirty="0" err="1" smtClean="0"/>
              <a:t>Prevedba</a:t>
            </a:r>
            <a:r>
              <a:rPr lang="en-US" dirty="0" smtClean="0"/>
              <a:t> v </a:t>
            </a:r>
            <a:r>
              <a:rPr lang="en-US" dirty="0" err="1" smtClean="0"/>
              <a:t>avtomat</a:t>
            </a:r>
            <a:endParaRPr lang="en-US" dirty="0"/>
          </a:p>
        </p:txBody>
      </p:sp>
      <p:pic>
        <p:nvPicPr>
          <p:cNvPr id="23" name="Picture 2" descr="D:\Git\reglang\presentation\avtomati.png"/>
          <p:cNvPicPr>
            <a:picLocks noChangeAspect="1" noChangeArrowheads="1"/>
          </p:cNvPicPr>
          <p:nvPr/>
        </p:nvPicPr>
        <p:blipFill>
          <a:blip r:embed="rId2" cstate="print"/>
          <a:srcRect l="74453"/>
          <a:stretch>
            <a:fillRect/>
          </a:stretch>
        </p:blipFill>
        <p:spPr bwMode="auto">
          <a:xfrm>
            <a:off x="7772400" y="152400"/>
            <a:ext cx="817880" cy="17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2057400" y="1600200"/>
            <a:ext cx="5257800" cy="60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438400" y="1600200"/>
            <a:ext cx="4612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((</a:t>
            </a:r>
            <a:r>
              <a:rPr lang="en-US" sz="2800" dirty="0" err="1" smtClean="0"/>
              <a:t>abb</a:t>
            </a:r>
            <a:r>
              <a:rPr lang="en-US" sz="2800" dirty="0" smtClean="0"/>
              <a:t>)*|</a:t>
            </a:r>
            <a:r>
              <a:rPr lang="en-US" sz="2800" dirty="0" err="1" smtClean="0"/>
              <a:t>ba</a:t>
            </a:r>
            <a:r>
              <a:rPr lang="en-US" sz="2800" dirty="0" smtClean="0"/>
              <a:t>)* </a:t>
            </a:r>
            <a:r>
              <a:rPr lang="en-US" sz="2800" dirty="0" err="1" smtClean="0"/>
              <a:t>c|d</a:t>
            </a:r>
            <a:r>
              <a:rPr lang="en-US" sz="2800" dirty="0" smtClean="0"/>
              <a:t>*|(</a:t>
            </a:r>
            <a:r>
              <a:rPr lang="en-US" sz="2800" dirty="0" err="1" smtClean="0"/>
              <a:t>ab</a:t>
            </a:r>
            <a:r>
              <a:rPr lang="en-US" sz="2800" dirty="0" smtClean="0"/>
              <a:t>)*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52800" y="2590800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Prevedimo</a:t>
            </a:r>
            <a:r>
              <a:rPr lang="en-US" dirty="0" smtClean="0"/>
              <a:t> </a:t>
            </a:r>
            <a:r>
              <a:rPr lang="en-US" dirty="0" err="1" smtClean="0"/>
              <a:t>sedaj</a:t>
            </a:r>
            <a:r>
              <a:rPr lang="en-US" dirty="0" smtClean="0"/>
              <a:t> </a:t>
            </a:r>
            <a:r>
              <a:rPr lang="en-US" dirty="0" err="1" smtClean="0"/>
              <a:t>tole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3. </a:t>
            </a:r>
            <a:r>
              <a:rPr lang="en-US" dirty="0" err="1" smtClean="0"/>
              <a:t>Prevedba</a:t>
            </a:r>
            <a:r>
              <a:rPr lang="en-US" dirty="0" smtClean="0"/>
              <a:t> v </a:t>
            </a:r>
            <a:r>
              <a:rPr lang="en-US" dirty="0" err="1" smtClean="0"/>
              <a:t>avtomat</a:t>
            </a:r>
            <a:endParaRPr lang="en-US" dirty="0"/>
          </a:p>
        </p:txBody>
      </p:sp>
      <p:pic>
        <p:nvPicPr>
          <p:cNvPr id="25" name="Picture 2" descr="D:\Git\reglang\presentation\avtomati.png"/>
          <p:cNvPicPr>
            <a:picLocks noChangeAspect="1" noChangeArrowheads="1"/>
          </p:cNvPicPr>
          <p:nvPr/>
        </p:nvPicPr>
        <p:blipFill>
          <a:blip r:embed="rId2" cstate="print"/>
          <a:srcRect l="74453"/>
          <a:stretch>
            <a:fillRect/>
          </a:stretch>
        </p:blipFill>
        <p:spPr bwMode="auto">
          <a:xfrm>
            <a:off x="7772400" y="152400"/>
            <a:ext cx="817880" cy="17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2444</TotalTime>
  <Words>941</Words>
  <Application>Microsoft Office PowerPoint</Application>
  <PresentationFormat>On-screen Show (4:3)</PresentationFormat>
  <Paragraphs>335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Century Gothic</vt:lpstr>
      <vt:lpstr>Office Theme</vt:lpstr>
      <vt:lpstr>RegexRangers</vt:lpstr>
      <vt:lpstr>Kazalo</vt:lpstr>
      <vt:lpstr>Uvod: Kaj so regularni izrazi?</vt:lpstr>
      <vt:lpstr>Naloga</vt:lpstr>
      <vt:lpstr>1. Osnovne operacije</vt:lpstr>
      <vt:lpstr>2. Drevesna struktura</vt:lpstr>
      <vt:lpstr>3. Prevedba v avtomat</vt:lpstr>
      <vt:lpstr>3. Prevedba v avtomat</vt:lpstr>
      <vt:lpstr>3. Prevedba v avtomat</vt:lpstr>
      <vt:lpstr>3. Prevedba v avtomat</vt:lpstr>
      <vt:lpstr>4. Obiskovalec avtomata</vt:lpstr>
      <vt:lpstr>4. Obiskovalec avtomata</vt:lpstr>
      <vt:lpstr>4. Obiskovalec avtomata</vt:lpstr>
      <vt:lpstr>4. Obiskovalec avtomata</vt:lpstr>
      <vt:lpstr>4. Obiskovalec avtomata</vt:lpstr>
      <vt:lpstr>4. Obiskovalec avtomata</vt:lpstr>
      <vt:lpstr>4. Obiskovalec avtomata</vt:lpstr>
      <vt:lpstr>Opomba</vt:lpstr>
      <vt:lpstr>Demonstracija</vt:lpstr>
      <vt:lpstr>Kaj še?</vt:lpstr>
      <vt:lpstr>PowerPoint Presentation</vt:lpstr>
      <vt:lpstr>Capturing Groups???</vt:lpstr>
      <vt:lpstr>Kako deluje?</vt:lpstr>
      <vt:lpstr>Problemi</vt:lpstr>
      <vt:lpstr>Popravilo</vt:lpstr>
      <vt:lpstr>PowerPoint Presentation</vt:lpstr>
      <vt:lpstr>Za konec še …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RegexRangers</dc:title>
  <dc:creator>Aleš Omerzel</dc:creator>
  <cp:lastModifiedBy>AlesMini</cp:lastModifiedBy>
  <cp:revision>21</cp:revision>
  <dcterms:created xsi:type="dcterms:W3CDTF">2014-12-21T21:52:24Z</dcterms:created>
  <dcterms:modified xsi:type="dcterms:W3CDTF">2015-01-14T22:45:03Z</dcterms:modified>
</cp:coreProperties>
</file>