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</p:sldIdLst>
  <p:sldSz cx="18288000" cy="10287000"/>
  <p:notesSz cx="6858000" cy="9144000"/>
  <p:embeddedFontLst>
    <p:embeddedFont>
      <p:font typeface="Ubuntu" charset="1" panose="020B0504030602030204"/>
      <p:regular r:id="rId6"/>
    </p:embeddedFont>
    <p:embeddedFont>
      <p:font typeface="Ubuntu Bold" charset="1" panose="020B0804030602030204"/>
      <p:regular r:id="rId7"/>
    </p:embeddedFont>
    <p:embeddedFont>
      <p:font typeface="Ubuntu Italics" charset="1" panose="020B05040306020A0204"/>
      <p:regular r:id="rId8"/>
    </p:embeddedFont>
    <p:embeddedFont>
      <p:font typeface="Ubuntu Bold Italics" charset="1" panose="020B08040306020A02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League Spartan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1EC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F5FBF6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982880" y="1548837"/>
            <a:ext cx="14322241" cy="7835955"/>
            <a:chOff x="0" y="0"/>
            <a:chExt cx="19096321" cy="1044794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536400"/>
              <a:ext cx="19096321" cy="5689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399"/>
                </a:lnSpc>
              </a:pPr>
              <a:r>
                <a:rPr lang="en-US" sz="6999" spc="398">
                  <a:solidFill>
                    <a:srgbClr val="555555"/>
                  </a:solidFill>
                  <a:latin typeface="League Spartan"/>
                </a:rPr>
                <a:t>GENETSKI ALGORITAM ZA REŠAVANJE PROBLEMA DODELJIVANJA MENTORA STUDENTIMA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7569357"/>
              <a:ext cx="19096321" cy="16172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70"/>
                </a:lnSpc>
              </a:pPr>
              <a:r>
                <a:rPr lang="en-US" sz="3478" spc="695">
                  <a:solidFill>
                    <a:srgbClr val="555555"/>
                  </a:solidFill>
                  <a:latin typeface="Ubuntu"/>
                </a:rPr>
                <a:t>TEODORA VASIĆ 1/2018</a:t>
              </a:r>
            </a:p>
            <a:p>
              <a:pPr algn="ctr">
                <a:lnSpc>
                  <a:spcPts val="4870"/>
                </a:lnSpc>
              </a:pPr>
              <a:r>
                <a:rPr lang="en-US" sz="3478" spc="695">
                  <a:solidFill>
                    <a:srgbClr val="555555"/>
                  </a:solidFill>
                  <a:latin typeface="Ubuntu"/>
                </a:rPr>
                <a:t>TADEJ GOJIĆ 79/2018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85725"/>
              <a:ext cx="19096321" cy="711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13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9859392"/>
              <a:ext cx="19096321" cy="5885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94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F1ECD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210223" y="2422666"/>
            <a:ext cx="11867555" cy="707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4"/>
              </a:lnSpc>
            </a:pPr>
            <a:r>
              <a:rPr lang="en-US" sz="4645">
                <a:solidFill>
                  <a:srgbClr val="555555"/>
                </a:solidFill>
                <a:latin typeface="League Spartan"/>
              </a:rPr>
              <a:t>ZAKLJUČAK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57302" y="4423001"/>
            <a:ext cx="10573395" cy="188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60512" indent="-380256" lvl="1">
              <a:lnSpc>
                <a:spcPts val="4931"/>
              </a:lnSpc>
              <a:buFont typeface="Arial"/>
              <a:buChar char="•"/>
            </a:pPr>
            <a:r>
              <a:rPr lang="en-US" sz="3522" spc="352">
                <a:solidFill>
                  <a:srgbClr val="555555"/>
                </a:solidFill>
                <a:latin typeface="Ubuntu"/>
              </a:rPr>
              <a:t>Prednosti i mane</a:t>
            </a:r>
          </a:p>
          <a:p>
            <a:pPr algn="ctr" marL="760512" indent="-380256" lvl="1">
              <a:lnSpc>
                <a:spcPts val="4931"/>
              </a:lnSpc>
              <a:buFont typeface="Arial"/>
              <a:buChar char="•"/>
            </a:pPr>
            <a:r>
              <a:rPr lang="en-US" sz="3522" spc="352">
                <a:solidFill>
                  <a:srgbClr val="555555"/>
                </a:solidFill>
                <a:latin typeface="Ubuntu"/>
              </a:rPr>
              <a:t>Potencijalna unapređenja</a:t>
            </a:r>
          </a:p>
          <a:p>
            <a:pPr algn="ctr" marL="760512" indent="-380256" lvl="1">
              <a:lnSpc>
                <a:spcPts val="4931"/>
              </a:lnSpc>
              <a:buFont typeface="Arial"/>
              <a:buChar char="•"/>
            </a:pPr>
            <a:r>
              <a:rPr lang="en-US" sz="3522" spc="352">
                <a:solidFill>
                  <a:srgbClr val="555555"/>
                </a:solidFill>
                <a:latin typeface="Ubuntu"/>
              </a:rPr>
              <a:t>Primena na slične probleme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F1ECD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4416939" y="3673634"/>
            <a:ext cx="9454121" cy="2939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73"/>
              </a:lnSpc>
            </a:pPr>
            <a:r>
              <a:rPr lang="en-US" sz="9644">
                <a:solidFill>
                  <a:srgbClr val="555555"/>
                </a:solidFill>
                <a:latin typeface="League Spartan"/>
              </a:rPr>
              <a:t>HVALA NA PAŽNJI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F1ECD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210223" y="2533277"/>
            <a:ext cx="11867555" cy="707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4"/>
              </a:lnSpc>
            </a:pPr>
            <a:r>
              <a:rPr lang="en-US" sz="4645">
                <a:solidFill>
                  <a:srgbClr val="555555"/>
                </a:solidFill>
                <a:latin typeface="League Spartan"/>
              </a:rPr>
              <a:t>PROBLEM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10223" y="4548887"/>
            <a:ext cx="11867555" cy="188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60512" indent="-380256" lvl="1">
              <a:lnSpc>
                <a:spcPts val="4931"/>
              </a:lnSpc>
              <a:buFont typeface="Arial"/>
              <a:buChar char="•"/>
            </a:pPr>
            <a:r>
              <a:rPr lang="en-US" sz="3522" spc="352">
                <a:solidFill>
                  <a:srgbClr val="555555"/>
                </a:solidFill>
                <a:latin typeface="Ubuntu"/>
              </a:rPr>
              <a:t>Inspiracija</a:t>
            </a:r>
          </a:p>
          <a:p>
            <a:pPr algn="ctr" marL="760512" indent="-380256" lvl="1">
              <a:lnSpc>
                <a:spcPts val="4931"/>
              </a:lnSpc>
              <a:buFont typeface="Arial"/>
              <a:buChar char="•"/>
            </a:pPr>
            <a:r>
              <a:rPr lang="en-US" sz="3522" spc="352">
                <a:solidFill>
                  <a:srgbClr val="555555"/>
                </a:solidFill>
                <a:latin typeface="Ubuntu"/>
              </a:rPr>
              <a:t>Ulazne vrednosti</a:t>
            </a:r>
          </a:p>
          <a:p>
            <a:pPr algn="ctr" marL="760512" indent="-380256" lvl="1">
              <a:lnSpc>
                <a:spcPts val="4931"/>
              </a:lnSpc>
              <a:buFont typeface="Arial"/>
              <a:buChar char="•"/>
            </a:pPr>
            <a:r>
              <a:rPr lang="en-US" sz="3522" spc="352">
                <a:solidFill>
                  <a:srgbClr val="555555"/>
                </a:solidFill>
                <a:latin typeface="Ubuntu"/>
              </a:rPr>
              <a:t>Cilj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75577" y="487069"/>
            <a:ext cx="17377583" cy="9312861"/>
          </a:xfrm>
          <a:prstGeom prst="rect">
            <a:avLst/>
          </a:prstGeom>
          <a:solidFill>
            <a:srgbClr val="F1ECD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210223" y="1028700"/>
            <a:ext cx="11867555" cy="707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4"/>
              </a:lnSpc>
            </a:pPr>
            <a:r>
              <a:rPr lang="en-US" sz="4645">
                <a:solidFill>
                  <a:srgbClr val="555555"/>
                </a:solidFill>
                <a:latin typeface="League Spartan"/>
              </a:rPr>
              <a:t>ULAZNI PODACI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459814" y="3908036"/>
            <a:ext cx="862191" cy="862191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name="AutoShape 6" id="6"/>
          <p:cNvSpPr/>
          <p:nvPr/>
        </p:nvSpPr>
        <p:spPr>
          <a:xfrm rot="-5400000">
            <a:off x="11434639" y="5177464"/>
            <a:ext cx="862284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2935473" y="2161172"/>
            <a:ext cx="11867555" cy="188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1"/>
              </a:lnSpc>
            </a:pPr>
            <a:r>
              <a:rPr lang="en-US" sz="3522" spc="352">
                <a:solidFill>
                  <a:srgbClr val="555555"/>
                </a:solidFill>
                <a:latin typeface="Ubuntu Bold"/>
              </a:rPr>
              <a:t>Kapaciteti mentora</a:t>
            </a:r>
          </a:p>
          <a:p>
            <a:pPr algn="ctr">
              <a:lnSpc>
                <a:spcPts val="4931"/>
              </a:lnSpc>
            </a:pPr>
          </a:p>
          <a:p>
            <a:pPr algn="ctr">
              <a:lnSpc>
                <a:spcPts val="4931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7144868" y="3914078"/>
            <a:ext cx="862191" cy="862191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282677" y="3914078"/>
            <a:ext cx="862191" cy="862191"/>
            <a:chOff x="0" y="0"/>
            <a:chExt cx="1913890" cy="191389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593633" y="3914078"/>
            <a:ext cx="862191" cy="862191"/>
            <a:chOff x="0" y="0"/>
            <a:chExt cx="1913890" cy="191389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name="AutoShape 14" id="14"/>
          <p:cNvSpPr/>
          <p:nvPr/>
        </p:nvSpPr>
        <p:spPr>
          <a:xfrm rot="-5400000">
            <a:off x="6288449" y="5183599"/>
            <a:ext cx="862284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02110" y="4536028"/>
            <a:ext cx="960968" cy="240242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370467" y="4536028"/>
            <a:ext cx="960968" cy="240242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505239" y="3982192"/>
            <a:ext cx="10417067" cy="165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k</a:t>
            </a:r>
          </a:p>
          <a:p>
            <a:pPr algn="ctr">
              <a:lnSpc>
                <a:spcPts val="4328"/>
              </a:lnSpc>
            </a:pPr>
          </a:p>
          <a:p>
            <a:pPr algn="ctr">
              <a:lnSpc>
                <a:spcPts val="4328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743404" y="3982192"/>
            <a:ext cx="10350733" cy="165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k</a:t>
            </a:r>
          </a:p>
          <a:p>
            <a:pPr algn="ctr">
              <a:lnSpc>
                <a:spcPts val="4328"/>
              </a:lnSpc>
            </a:pPr>
          </a:p>
          <a:p>
            <a:pPr algn="ctr">
              <a:lnSpc>
                <a:spcPts val="4328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6842233" y="4219491"/>
            <a:ext cx="10417067" cy="97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8"/>
              </a:lnSpc>
            </a:pPr>
            <a:r>
              <a:rPr lang="en-US" sz="2491" spc="249">
                <a:solidFill>
                  <a:srgbClr val="555555"/>
                </a:solidFill>
                <a:latin typeface="Ubuntu"/>
              </a:rPr>
              <a:t>n</a:t>
            </a:r>
          </a:p>
          <a:p>
            <a:pPr algn="ctr">
              <a:lnSpc>
                <a:spcPts val="4328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633699" y="5706482"/>
            <a:ext cx="10417067" cy="165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mentor 0</a:t>
            </a:r>
          </a:p>
          <a:p>
            <a:pPr algn="ctr">
              <a:lnSpc>
                <a:spcPts val="4328"/>
              </a:lnSpc>
            </a:pPr>
          </a:p>
          <a:p>
            <a:pPr algn="ctr">
              <a:lnSpc>
                <a:spcPts val="4328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6677070" y="5706482"/>
            <a:ext cx="10417067" cy="165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mentor n</a:t>
            </a:r>
          </a:p>
          <a:p>
            <a:pPr algn="ctr">
              <a:lnSpc>
                <a:spcPts val="4328"/>
              </a:lnSpc>
            </a:pPr>
          </a:p>
          <a:p>
            <a:pPr algn="ctr">
              <a:lnSpc>
                <a:spcPts val="4328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633699" y="4219491"/>
            <a:ext cx="10417067" cy="436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6"/>
              </a:lnSpc>
            </a:pPr>
            <a:r>
              <a:rPr lang="en-US" sz="2490" spc="249">
                <a:solidFill>
                  <a:srgbClr val="555555"/>
                </a:solidFill>
                <a:latin typeface="Ubuntu"/>
              </a:rPr>
              <a:t>0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816195" y="6239483"/>
            <a:ext cx="10417067" cy="1656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k - broj studenata koje mentor 0 može</a:t>
            </a:r>
          </a:p>
          <a:p>
            <a:pPr algn="l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da prihvati</a:t>
            </a:r>
          </a:p>
          <a:p>
            <a:pPr algn="ctr">
              <a:lnSpc>
                <a:spcPts val="4328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5816195" y="7330662"/>
            <a:ext cx="10417067" cy="2206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k - broj studenata koje mentor n može</a:t>
            </a:r>
          </a:p>
          <a:p>
            <a:pPr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da prihvati</a:t>
            </a:r>
          </a:p>
          <a:p>
            <a:pPr algn="ctr">
              <a:lnSpc>
                <a:spcPts val="4328"/>
              </a:lnSpc>
            </a:pPr>
          </a:p>
          <a:p>
            <a:pPr algn="ctr">
              <a:lnSpc>
                <a:spcPts val="4328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869437" y="6482275"/>
            <a:ext cx="10417067" cy="436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6"/>
              </a:lnSpc>
            </a:pPr>
            <a:r>
              <a:rPr lang="en-US" sz="2490" spc="249">
                <a:solidFill>
                  <a:srgbClr val="555555"/>
                </a:solidFill>
                <a:latin typeface="Ubuntu"/>
              </a:rPr>
              <a:t>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69437" y="7444022"/>
            <a:ext cx="10417067" cy="97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8"/>
              </a:lnSpc>
            </a:pPr>
            <a:r>
              <a:rPr lang="en-US" sz="2491" spc="249">
                <a:solidFill>
                  <a:srgbClr val="555555"/>
                </a:solidFill>
                <a:latin typeface="Ubuntu"/>
              </a:rPr>
              <a:t>n</a:t>
            </a:r>
          </a:p>
          <a:p>
            <a:pPr algn="ctr">
              <a:lnSpc>
                <a:spcPts val="432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28514"/>
            <a:ext cx="17377583" cy="9312861"/>
          </a:xfrm>
          <a:prstGeom prst="rect">
            <a:avLst/>
          </a:prstGeom>
          <a:solidFill>
            <a:srgbClr val="F1ECD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210223" y="1979015"/>
            <a:ext cx="11867555" cy="188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1"/>
              </a:lnSpc>
            </a:pPr>
            <a:r>
              <a:rPr lang="en-US" sz="3522" spc="352">
                <a:solidFill>
                  <a:srgbClr val="555555"/>
                </a:solidFill>
                <a:latin typeface="Ubuntu Bold"/>
              </a:rPr>
              <a:t>Liste želja studenata</a:t>
            </a:r>
          </a:p>
          <a:p>
            <a:pPr algn="ctr">
              <a:lnSpc>
                <a:spcPts val="4931"/>
              </a:lnSpc>
            </a:pPr>
          </a:p>
          <a:p>
            <a:pPr algn="ctr">
              <a:lnSpc>
                <a:spcPts val="4931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210223" y="1028700"/>
            <a:ext cx="11867555" cy="707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4"/>
              </a:lnSpc>
            </a:pPr>
            <a:r>
              <a:rPr lang="en-US" sz="4645">
                <a:solidFill>
                  <a:srgbClr val="555555"/>
                </a:solidFill>
                <a:latin typeface="League Spartan"/>
              </a:rPr>
              <a:t>ULAZNI PODACI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216073" y="4362930"/>
            <a:ext cx="862191" cy="862191"/>
            <a:chOff x="0" y="0"/>
            <a:chExt cx="1913890" cy="191389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068740" y="4362930"/>
            <a:ext cx="862191" cy="862191"/>
            <a:chOff x="0" y="0"/>
            <a:chExt cx="1913890" cy="191389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6216073" y="4362930"/>
            <a:ext cx="862191" cy="862191"/>
            <a:chOff x="0" y="0"/>
            <a:chExt cx="1913890" cy="191389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1889690" y="4362930"/>
            <a:ext cx="862191" cy="862191"/>
            <a:chOff x="0" y="0"/>
            <a:chExt cx="1913890" cy="191389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1027499" y="4362930"/>
            <a:ext cx="862191" cy="862191"/>
            <a:chOff x="0" y="0"/>
            <a:chExt cx="1913890" cy="191389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58633" y="4944768"/>
            <a:ext cx="1121414" cy="280354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14239" y="4944768"/>
            <a:ext cx="1121414" cy="280354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6086462" y="5835406"/>
            <a:ext cx="1121414" cy="280354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1760079" y="5835406"/>
            <a:ext cx="1121414" cy="280354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6216073" y="6740687"/>
            <a:ext cx="862191" cy="862191"/>
            <a:chOff x="0" y="0"/>
            <a:chExt cx="1913890" cy="1913890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7068740" y="6740687"/>
            <a:ext cx="862191" cy="862191"/>
            <a:chOff x="0" y="0"/>
            <a:chExt cx="1913890" cy="1913890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1027499" y="6740687"/>
            <a:ext cx="862191" cy="862191"/>
            <a:chOff x="0" y="0"/>
            <a:chExt cx="1913890" cy="1913890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1889690" y="6740687"/>
            <a:ext cx="862191" cy="862191"/>
            <a:chOff x="0" y="0"/>
            <a:chExt cx="1913890" cy="1913890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58633" y="7245652"/>
            <a:ext cx="1121414" cy="280354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14239" y="7273688"/>
            <a:ext cx="1121414" cy="280354"/>
          </a:xfrm>
          <a:prstGeom prst="rect">
            <a:avLst/>
          </a:prstGeom>
        </p:spPr>
      </p:pic>
      <p:sp>
        <p:nvSpPr>
          <p:cNvPr name="AutoShape 29" id="29"/>
          <p:cNvSpPr/>
          <p:nvPr/>
        </p:nvSpPr>
        <p:spPr>
          <a:xfrm rot="0">
            <a:off x="5420811" y="4794026"/>
            <a:ext cx="795263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0" id="30"/>
          <p:cNvSpPr txBox="true"/>
          <p:nvPr/>
        </p:nvSpPr>
        <p:spPr>
          <a:xfrm rot="0">
            <a:off x="2889013" y="4472707"/>
            <a:ext cx="2531798" cy="55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student 0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889013" y="6828916"/>
            <a:ext cx="2531798" cy="55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student n</a:t>
            </a:r>
          </a:p>
        </p:txBody>
      </p:sp>
      <p:sp>
        <p:nvSpPr>
          <p:cNvPr name="AutoShape 32" id="32"/>
          <p:cNvSpPr/>
          <p:nvPr/>
        </p:nvSpPr>
        <p:spPr>
          <a:xfrm rot="0">
            <a:off x="5420811" y="7147970"/>
            <a:ext cx="795263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3" id="33"/>
          <p:cNvSpPr txBox="true"/>
          <p:nvPr/>
        </p:nvSpPr>
        <p:spPr>
          <a:xfrm rot="0">
            <a:off x="5971877" y="4463182"/>
            <a:ext cx="994030" cy="55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m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867085" y="4472707"/>
            <a:ext cx="2531798" cy="55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m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867085" y="6826651"/>
            <a:ext cx="2531798" cy="55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m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222044" y="6828916"/>
            <a:ext cx="2531798" cy="55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m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389715" y="4709247"/>
            <a:ext cx="795263" cy="375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090" spc="209">
                <a:solidFill>
                  <a:srgbClr val="555555"/>
                </a:solidFill>
                <a:latin typeface="Ubuntu"/>
              </a:rPr>
              <a:t>0,0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063331" y="4709247"/>
            <a:ext cx="795263" cy="375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090" spc="209">
                <a:solidFill>
                  <a:srgbClr val="555555"/>
                </a:solidFill>
                <a:latin typeface="Ubuntu"/>
              </a:rPr>
              <a:t>0,k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418290" y="7047692"/>
            <a:ext cx="795263" cy="375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090" spc="209">
                <a:solidFill>
                  <a:srgbClr val="555555"/>
                </a:solidFill>
                <a:latin typeface="Ubuntu"/>
              </a:rPr>
              <a:t>n,0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063331" y="7057264"/>
            <a:ext cx="795263" cy="375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090" spc="209">
                <a:solidFill>
                  <a:srgbClr val="555555"/>
                </a:solidFill>
                <a:latin typeface="Ubuntu"/>
              </a:rPr>
              <a:t>n,k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461550" y="3057020"/>
            <a:ext cx="2531798" cy="55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želja 0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089915" y="3057020"/>
            <a:ext cx="2531798" cy="55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želja k</a:t>
            </a:r>
          </a:p>
        </p:txBody>
      </p:sp>
      <p:sp>
        <p:nvSpPr>
          <p:cNvPr name="AutoShape 43" id="43"/>
          <p:cNvSpPr/>
          <p:nvPr/>
        </p:nvSpPr>
        <p:spPr>
          <a:xfrm rot="5400000">
            <a:off x="6225725" y="3987752"/>
            <a:ext cx="795263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4" id="44"/>
          <p:cNvSpPr/>
          <p:nvPr/>
        </p:nvSpPr>
        <p:spPr>
          <a:xfrm rot="5400000">
            <a:off x="11934370" y="3987752"/>
            <a:ext cx="795263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5" id="45"/>
          <p:cNvSpPr txBox="true"/>
          <p:nvPr/>
        </p:nvSpPr>
        <p:spPr>
          <a:xfrm rot="0">
            <a:off x="4570579" y="8461081"/>
            <a:ext cx="12593013" cy="55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m   - mentor koji je j-ta želja i-tom studentu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706659" y="8706213"/>
            <a:ext cx="795263" cy="375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26"/>
              </a:lnSpc>
            </a:pPr>
            <a:r>
              <a:rPr lang="en-US" sz="2090" spc="209">
                <a:solidFill>
                  <a:srgbClr val="555555"/>
                </a:solidFill>
                <a:latin typeface="Ubuntu"/>
              </a:rPr>
              <a:t>i,j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21864" y="506236"/>
            <a:ext cx="17377583" cy="9312861"/>
          </a:xfrm>
          <a:prstGeom prst="rect">
            <a:avLst/>
          </a:prstGeom>
          <a:solidFill>
            <a:srgbClr val="F1ECD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3586156" y="3208925"/>
            <a:ext cx="1252796" cy="1252796"/>
            <a:chOff x="0" y="0"/>
            <a:chExt cx="1913890" cy="191389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357196" y="3266541"/>
            <a:ext cx="1252796" cy="1252796"/>
            <a:chOff x="0" y="0"/>
            <a:chExt cx="1913890" cy="191389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31956" y="3911864"/>
            <a:ext cx="960968" cy="24024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10655" y="3905729"/>
            <a:ext cx="960968" cy="240242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3210223" y="1444809"/>
            <a:ext cx="11867555" cy="707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4"/>
              </a:lnSpc>
            </a:pPr>
            <a:r>
              <a:rPr lang="en-US" sz="4645">
                <a:solidFill>
                  <a:srgbClr val="555555"/>
                </a:solidFill>
                <a:latin typeface="League Spartan"/>
              </a:rPr>
              <a:t>GENETSKI MATERIJAL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45494" y="3854714"/>
            <a:ext cx="626398" cy="43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8"/>
              </a:lnSpc>
            </a:pPr>
            <a:r>
              <a:rPr lang="en-US" sz="2491" spc="249">
                <a:solidFill>
                  <a:srgbClr val="555555"/>
                </a:solidFill>
                <a:latin typeface="Ubuntu"/>
              </a:rPr>
              <a:t>i ,0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25807" y="3498336"/>
            <a:ext cx="610382" cy="774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48"/>
              </a:lnSpc>
            </a:pPr>
            <a:r>
              <a:rPr lang="en-US" sz="4391" spc="439">
                <a:solidFill>
                  <a:srgbClr val="555555"/>
                </a:solidFill>
                <a:latin typeface="Ubuntu"/>
              </a:rPr>
              <a:t>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57196" y="6200587"/>
            <a:ext cx="4674760" cy="55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kapacitet mentora 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019772" y="3835788"/>
            <a:ext cx="819180" cy="436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6"/>
              </a:lnSpc>
            </a:pPr>
            <a:r>
              <a:rPr lang="en-US" sz="2490" spc="249">
                <a:solidFill>
                  <a:srgbClr val="555555"/>
                </a:solidFill>
                <a:latin typeface="Ubuntu"/>
              </a:rPr>
              <a:t>i ,n</a:t>
            </a:r>
          </a:p>
        </p:txBody>
      </p:sp>
      <p:sp>
        <p:nvSpPr>
          <p:cNvPr name="TextBox 14" id="14"/>
          <p:cNvSpPr txBox="true"/>
          <p:nvPr/>
        </p:nvSpPr>
        <p:spPr>
          <a:xfrm rot="5400000">
            <a:off x="5721655" y="2398856"/>
            <a:ext cx="1089151" cy="5527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04"/>
              </a:lnSpc>
            </a:pPr>
            <a:r>
              <a:rPr lang="en-US" sz="31645" spc="3164">
                <a:solidFill>
                  <a:srgbClr val="555555"/>
                </a:solidFill>
                <a:latin typeface="Ubuntu"/>
              </a:rPr>
              <a:t>}</a:t>
            </a:r>
          </a:p>
        </p:txBody>
      </p:sp>
      <p:sp>
        <p:nvSpPr>
          <p:cNvPr name="TextBox 15" id="15"/>
          <p:cNvSpPr txBox="true"/>
          <p:nvPr/>
        </p:nvSpPr>
        <p:spPr>
          <a:xfrm rot="5400000">
            <a:off x="12571502" y="2398856"/>
            <a:ext cx="1089151" cy="5527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04"/>
              </a:lnSpc>
            </a:pPr>
            <a:r>
              <a:rPr lang="en-US" sz="31645" spc="3164">
                <a:solidFill>
                  <a:srgbClr val="555555"/>
                </a:solidFill>
                <a:latin typeface="Ubuntu"/>
              </a:rPr>
              <a:t>}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64192" y="6200587"/>
            <a:ext cx="4674760" cy="55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sz="3091" spc="309">
                <a:solidFill>
                  <a:srgbClr val="555555"/>
                </a:solidFill>
                <a:latin typeface="Ubuntu"/>
              </a:rPr>
              <a:t>kapacitet mentora n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6626904" y="3266541"/>
            <a:ext cx="1252796" cy="1252796"/>
            <a:chOff x="0" y="0"/>
            <a:chExt cx="1913890" cy="1913890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0164192" y="3266541"/>
            <a:ext cx="1252796" cy="1252796"/>
            <a:chOff x="0" y="0"/>
            <a:chExt cx="1913890" cy="1913890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3733665" y="3472421"/>
            <a:ext cx="572215" cy="774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48"/>
              </a:lnSpc>
            </a:pPr>
            <a:r>
              <a:rPr lang="en-US" sz="4391" spc="439">
                <a:solidFill>
                  <a:srgbClr val="555555"/>
                </a:solidFill>
                <a:latin typeface="Ubuntu"/>
              </a:rPr>
              <a:t>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835769" y="3453496"/>
            <a:ext cx="379433" cy="774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48"/>
              </a:lnSpc>
            </a:pPr>
            <a:r>
              <a:rPr lang="en-US" sz="4391" spc="439">
                <a:solidFill>
                  <a:srgbClr val="555555"/>
                </a:solidFill>
                <a:latin typeface="Ubuntu"/>
              </a:rPr>
              <a:t>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93737" y="3453496"/>
            <a:ext cx="582578" cy="774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48"/>
              </a:lnSpc>
            </a:pPr>
            <a:r>
              <a:rPr lang="en-US" sz="4391" spc="439">
                <a:solidFill>
                  <a:srgbClr val="555555"/>
                </a:solidFill>
                <a:latin typeface="Ubuntu"/>
              </a:rPr>
              <a:t>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215202" y="3835788"/>
            <a:ext cx="626398" cy="43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8"/>
              </a:lnSpc>
            </a:pPr>
            <a:r>
              <a:rPr lang="en-US" sz="2491" spc="249">
                <a:solidFill>
                  <a:srgbClr val="555555"/>
                </a:solidFill>
                <a:latin typeface="Ubuntu"/>
              </a:rPr>
              <a:t>i ,0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704865" y="3835788"/>
            <a:ext cx="626398" cy="43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8"/>
              </a:lnSpc>
            </a:pPr>
            <a:r>
              <a:rPr lang="en-US" sz="2491" spc="249">
                <a:solidFill>
                  <a:srgbClr val="555555"/>
                </a:solidFill>
                <a:latin typeface="Ubuntu"/>
              </a:rPr>
              <a:t>i ,n</a:t>
            </a:r>
          </a:p>
        </p:txBody>
      </p:sp>
      <p:pic>
        <p:nvPicPr>
          <p:cNvPr name="Picture 26" id="2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851972" y="4349254"/>
            <a:ext cx="680329" cy="170082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694576" y="4349254"/>
            <a:ext cx="680329" cy="170082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689800" y="4291639"/>
            <a:ext cx="680329" cy="170082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501572" y="4291639"/>
            <a:ext cx="680329" cy="170082"/>
          </a:xfrm>
          <a:prstGeom prst="rect">
            <a:avLst/>
          </a:prstGeom>
        </p:spPr>
      </p:pic>
      <p:sp>
        <p:nvSpPr>
          <p:cNvPr name="TextBox 30" id="30"/>
          <p:cNvSpPr txBox="true"/>
          <p:nvPr/>
        </p:nvSpPr>
        <p:spPr>
          <a:xfrm rot="0">
            <a:off x="3983594" y="4035201"/>
            <a:ext cx="305191" cy="29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8"/>
              </a:lnSpc>
            </a:pPr>
            <a:r>
              <a:rPr lang="en-US" sz="1592" spc="159">
                <a:solidFill>
                  <a:srgbClr val="555555"/>
                </a:solidFill>
                <a:latin typeface="Ubuntu"/>
              </a:rPr>
              <a:t>0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790590" y="4035201"/>
            <a:ext cx="305191" cy="29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8"/>
              </a:lnSpc>
            </a:pPr>
            <a:r>
              <a:rPr lang="en-US" sz="1592" spc="159">
                <a:solidFill>
                  <a:srgbClr val="555555"/>
                </a:solidFill>
                <a:latin typeface="Ubuntu"/>
              </a:rPr>
              <a:t>0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253302" y="4035201"/>
            <a:ext cx="305191" cy="29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8"/>
              </a:lnSpc>
            </a:pPr>
            <a:r>
              <a:rPr lang="en-US" sz="1592" spc="159">
                <a:solidFill>
                  <a:srgbClr val="555555"/>
                </a:solidFill>
                <a:latin typeface="Ubuntu"/>
              </a:rPr>
              <a:t>m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212554" y="4035201"/>
            <a:ext cx="305191" cy="29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8"/>
              </a:lnSpc>
            </a:pPr>
            <a:r>
              <a:rPr lang="en-US" sz="1592" spc="159">
                <a:solidFill>
                  <a:srgbClr val="555555"/>
                </a:solidFill>
                <a:latin typeface="Ubuntu"/>
              </a:rPr>
              <a:t>m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237848" y="7657554"/>
            <a:ext cx="626398" cy="43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8"/>
              </a:lnSpc>
            </a:pPr>
            <a:r>
              <a:rPr lang="en-US" sz="2491" spc="249">
                <a:solidFill>
                  <a:srgbClr val="555555"/>
                </a:solidFill>
                <a:latin typeface="Ubuntu"/>
              </a:rPr>
              <a:t>i ,j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872375" y="7267375"/>
            <a:ext cx="610382" cy="774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48"/>
              </a:lnSpc>
            </a:pPr>
            <a:r>
              <a:rPr lang="en-US" sz="4391" spc="439">
                <a:solidFill>
                  <a:srgbClr val="555555"/>
                </a:solidFill>
                <a:latin typeface="Ubuntu"/>
              </a:rPr>
              <a:t>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311112" y="7804240"/>
            <a:ext cx="305191" cy="29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8"/>
              </a:lnSpc>
            </a:pPr>
            <a:r>
              <a:rPr lang="en-US" sz="1592" spc="159">
                <a:solidFill>
                  <a:srgbClr val="555555"/>
                </a:solidFill>
                <a:latin typeface="Ubuntu"/>
              </a:rPr>
              <a:t>0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303104" y="8648621"/>
            <a:ext cx="626398" cy="43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8"/>
              </a:lnSpc>
            </a:pPr>
            <a:r>
              <a:rPr lang="en-US" sz="2491" spc="249">
                <a:solidFill>
                  <a:srgbClr val="555555"/>
                </a:solidFill>
                <a:latin typeface="Ubuntu"/>
              </a:rPr>
              <a:t>i ,j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940665" y="8292242"/>
            <a:ext cx="610382" cy="774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48"/>
              </a:lnSpc>
            </a:pPr>
            <a:r>
              <a:rPr lang="en-US" sz="4391" spc="439">
                <a:solidFill>
                  <a:srgbClr val="555555"/>
                </a:solidFill>
                <a:latin typeface="Ubuntu"/>
              </a:rPr>
              <a:t>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398452" y="8795307"/>
            <a:ext cx="305191" cy="29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8"/>
              </a:lnSpc>
            </a:pPr>
            <a:r>
              <a:rPr lang="en-US" sz="1592" spc="159">
                <a:solidFill>
                  <a:srgbClr val="555555"/>
                </a:solidFill>
                <a:latin typeface="Ubuntu"/>
              </a:rPr>
              <a:t>m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864246" y="7267375"/>
            <a:ext cx="13551379" cy="774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48"/>
              </a:lnSpc>
            </a:pPr>
            <a:r>
              <a:rPr lang="en-US" sz="4391" spc="439">
                <a:solidFill>
                  <a:srgbClr val="555555"/>
                </a:solidFill>
                <a:latin typeface="Ubuntu"/>
              </a:rPr>
              <a:t>- prvi student(nulti) dodeljen j-tom mentoru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864246" y="8190128"/>
            <a:ext cx="13551379" cy="774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48"/>
              </a:lnSpc>
            </a:pPr>
            <a:r>
              <a:rPr lang="en-US" sz="4391" spc="439">
                <a:solidFill>
                  <a:srgbClr val="555555"/>
                </a:solidFill>
                <a:latin typeface="Ubuntu"/>
              </a:rPr>
              <a:t>- poslednji student dodeljen j-tom mentoru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F1ECD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210223" y="2048168"/>
            <a:ext cx="11867555" cy="707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4"/>
              </a:lnSpc>
            </a:pPr>
            <a:r>
              <a:rPr lang="en-US" sz="4645">
                <a:solidFill>
                  <a:srgbClr val="555555"/>
                </a:solidFill>
                <a:latin typeface="League Spartan"/>
              </a:rPr>
              <a:t>GENETSKI ALGORITAM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57302" y="4006892"/>
            <a:ext cx="10573395" cy="3101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60512" indent="-380256" lvl="1">
              <a:lnSpc>
                <a:spcPts val="4931"/>
              </a:lnSpc>
              <a:buFont typeface="Arial"/>
              <a:buChar char="•"/>
            </a:pPr>
            <a:r>
              <a:rPr lang="en-US" sz="3522" spc="352">
                <a:solidFill>
                  <a:srgbClr val="555555"/>
                </a:solidFill>
                <a:latin typeface="Ubuntu"/>
              </a:rPr>
              <a:t>Inicijalizacija jedinke i fitnes funkcija</a:t>
            </a:r>
          </a:p>
          <a:p>
            <a:pPr algn="ctr" marL="760512" indent="-380256" lvl="1">
              <a:lnSpc>
                <a:spcPts val="4931"/>
              </a:lnSpc>
              <a:buFont typeface="Arial"/>
              <a:buChar char="•"/>
            </a:pPr>
            <a:r>
              <a:rPr lang="en-US" sz="3522" spc="352">
                <a:solidFill>
                  <a:srgbClr val="555555"/>
                </a:solidFill>
                <a:latin typeface="Ubuntu"/>
              </a:rPr>
              <a:t>Selekcija - turnirska</a:t>
            </a:r>
          </a:p>
          <a:p>
            <a:pPr algn="ctr" marL="760512" indent="-380256" lvl="1">
              <a:lnSpc>
                <a:spcPts val="4931"/>
              </a:lnSpc>
              <a:buFont typeface="Arial"/>
              <a:buChar char="•"/>
            </a:pPr>
            <a:r>
              <a:rPr lang="en-US" sz="3522" spc="352">
                <a:solidFill>
                  <a:srgbClr val="555555"/>
                </a:solidFill>
                <a:latin typeface="Ubuntu"/>
              </a:rPr>
              <a:t>Ukrštanje</a:t>
            </a:r>
          </a:p>
          <a:p>
            <a:pPr algn="ctr" marL="760512" indent="-380256" lvl="1">
              <a:lnSpc>
                <a:spcPts val="4931"/>
              </a:lnSpc>
              <a:buFont typeface="Arial"/>
              <a:buChar char="•"/>
            </a:pPr>
            <a:r>
              <a:rPr lang="en-US" sz="3522" spc="352">
                <a:solidFill>
                  <a:srgbClr val="555555"/>
                </a:solidFill>
                <a:latin typeface="Ubuntu"/>
              </a:rPr>
              <a:t>Mutacija</a:t>
            </a:r>
          </a:p>
          <a:p>
            <a:pPr algn="ctr" marL="760512" indent="-380256" lvl="1">
              <a:lnSpc>
                <a:spcPts val="4931"/>
              </a:lnSpc>
              <a:buFont typeface="Arial"/>
              <a:buChar char="•"/>
            </a:pPr>
            <a:r>
              <a:rPr lang="en-US" sz="3522" spc="352">
                <a:solidFill>
                  <a:srgbClr val="555555"/>
                </a:solidFill>
                <a:latin typeface="Ubuntu"/>
              </a:rPr>
              <a:t>Elitizam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F1ECD0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4714" t="46185" r="15853" b="25235"/>
          <a:stretch>
            <a:fillRect/>
          </a:stretch>
        </p:blipFill>
        <p:spPr>
          <a:xfrm flipH="false" flipV="false" rot="0">
            <a:off x="455209" y="2642163"/>
            <a:ext cx="12296027" cy="715776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853571" y="1028700"/>
            <a:ext cx="6580857" cy="1415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4"/>
              </a:lnSpc>
            </a:pPr>
            <a:r>
              <a:rPr lang="en-US" sz="4645">
                <a:solidFill>
                  <a:srgbClr val="555555"/>
                </a:solidFill>
                <a:latin typeface="League Spartan"/>
              </a:rPr>
              <a:t>REZULTATI</a:t>
            </a:r>
          </a:p>
          <a:p>
            <a:pPr algn="ctr">
              <a:lnSpc>
                <a:spcPts val="5574"/>
              </a:lnSpc>
            </a:pPr>
            <a:r>
              <a:rPr lang="en-US" sz="4645">
                <a:solidFill>
                  <a:srgbClr val="555555"/>
                </a:solidFill>
                <a:latin typeface="League Spartan"/>
              </a:rPr>
              <a:t>PRIMER 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74791" y="2575488"/>
            <a:ext cx="5258001" cy="7026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10 mentora</a:t>
            </a:r>
          </a:p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50 studenata</a:t>
            </a:r>
          </a:p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 izvršavanje - najbolji fitnes je 30 i 66% studenata je ispunjena 1. želja</a:t>
            </a:r>
          </a:p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 izvršavanje - najbolji fitnes je 27 i 76% studenata je ispunjena 1. želja</a:t>
            </a:r>
          </a:p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 izvršavanje - najbolji fitnes je 33 i 58% studenata je ispunjena 1. želja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F1ECD0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3388" t="10431" r="13339" b="59953"/>
          <a:stretch>
            <a:fillRect/>
          </a:stretch>
        </p:blipFill>
        <p:spPr>
          <a:xfrm flipH="false" flipV="false" rot="0">
            <a:off x="455209" y="2777156"/>
            <a:ext cx="12285780" cy="702277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853571" y="1028700"/>
            <a:ext cx="6580857" cy="1415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4"/>
              </a:lnSpc>
            </a:pPr>
            <a:r>
              <a:rPr lang="en-US" sz="4645">
                <a:solidFill>
                  <a:srgbClr val="555555"/>
                </a:solidFill>
                <a:latin typeface="League Spartan"/>
              </a:rPr>
              <a:t>REZULTATI</a:t>
            </a:r>
          </a:p>
          <a:p>
            <a:pPr algn="ctr">
              <a:lnSpc>
                <a:spcPts val="5574"/>
              </a:lnSpc>
            </a:pPr>
            <a:r>
              <a:rPr lang="en-US" sz="4645">
                <a:solidFill>
                  <a:srgbClr val="555555"/>
                </a:solidFill>
                <a:latin typeface="League Spartan"/>
              </a:rPr>
              <a:t>PRIMER 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74791" y="2575488"/>
            <a:ext cx="5258001" cy="7026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15 mentora</a:t>
            </a:r>
          </a:p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60 studenata</a:t>
            </a:r>
          </a:p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 izvršavanje - najbolji fitnes je 44 i 46.67% studenata je ispunjena 1. želja</a:t>
            </a:r>
          </a:p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 izvršavanje - najbolji fitnes je 62 i 41.67% studenata je ispunjena 1. želja</a:t>
            </a:r>
          </a:p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 izvršavanje - najbolji fitnes je 54 i 51.67% studenata je ispunjena 1. želja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F1ECD0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3622" t="27568" r="12492" b="42036"/>
          <a:stretch>
            <a:fillRect/>
          </a:stretch>
        </p:blipFill>
        <p:spPr>
          <a:xfrm flipH="false" flipV="false" rot="0">
            <a:off x="455209" y="2642163"/>
            <a:ext cx="12303004" cy="715776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853571" y="1028700"/>
            <a:ext cx="6580857" cy="1415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4"/>
              </a:lnSpc>
            </a:pPr>
            <a:r>
              <a:rPr lang="en-US" sz="4645">
                <a:solidFill>
                  <a:srgbClr val="555555"/>
                </a:solidFill>
                <a:latin typeface="League Spartan"/>
              </a:rPr>
              <a:t>REZULTATI</a:t>
            </a:r>
          </a:p>
          <a:p>
            <a:pPr algn="ctr">
              <a:lnSpc>
                <a:spcPts val="5574"/>
              </a:lnSpc>
            </a:pPr>
            <a:r>
              <a:rPr lang="en-US" sz="4645">
                <a:solidFill>
                  <a:srgbClr val="555555"/>
                </a:solidFill>
                <a:latin typeface="League Spartan"/>
              </a:rPr>
              <a:t>PRIMER 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74791" y="2575488"/>
            <a:ext cx="5258001" cy="7026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20 mentora</a:t>
            </a:r>
          </a:p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100 studenata</a:t>
            </a:r>
          </a:p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 izvršavanje - najbolji fitnes je 250 i 28% studenata je ispunjena 1. želja</a:t>
            </a:r>
          </a:p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 izvršavanje - najbolji fitnes je 255 i 30% studenata je ispunjena 1. želja</a:t>
            </a:r>
          </a:p>
          <a:p>
            <a:pPr marL="609385" indent="-304693" lvl="1">
              <a:lnSpc>
                <a:spcPts val="3951"/>
              </a:lnSpc>
              <a:buFont typeface="Arial"/>
              <a:buChar char="•"/>
            </a:pPr>
            <a:r>
              <a:rPr lang="en-US" sz="2822" spc="282">
                <a:solidFill>
                  <a:srgbClr val="555555"/>
                </a:solidFill>
                <a:latin typeface="Ubuntu"/>
              </a:rPr>
              <a:t> izvršavanje - najbolji fitnes je 234 i 25% studenata je ispunjena 1. želja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DAEqa9cOmnY</dc:identifier>
  <dcterms:modified xsi:type="dcterms:W3CDTF">2011-08-01T06:04:30Z</dcterms:modified>
  <cp:revision>1</cp:revision>
  <dc:title>Dodeljivanje mentora studentima</dc:title>
</cp:coreProperties>
</file>