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7" r:id="rId7"/>
    <p:sldId id="284" r:id="rId8"/>
    <p:sldId id="280" r:id="rId9"/>
    <p:sldId id="285" r:id="rId10"/>
    <p:sldId id="286" r:id="rId11"/>
    <p:sldId id="287" r:id="rId12"/>
    <p:sldId id="279" r:id="rId13"/>
    <p:sldId id="276" r:id="rId14"/>
    <p:sldId id="288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8BEB2"/>
    <a:srgbClr val="753F2D"/>
    <a:srgbClr val="5E3324"/>
    <a:srgbClr val="8A4C34"/>
    <a:srgbClr val="815550"/>
    <a:srgbClr val="A3573E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B24BA-B611-4A80-9A38-1D7825295610}" v="2553" dt="2023-06-10T16:55:12.554"/>
    <p1510:client id="{B8D316BF-559E-4C5B-BC6F-761A9A9C3072}" v="586" dt="2023-06-10T17:23:4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le Vlajkovic" userId="a78bb1a397a87e63" providerId="Windows Live" clId="Web-{B8D316BF-559E-4C5B-BC6F-761A9A9C3072}"/>
    <pc:docChg chg="modSld">
      <pc:chgData name="Pavle Vlajkovic" userId="a78bb1a397a87e63" providerId="Windows Live" clId="Web-{B8D316BF-559E-4C5B-BC6F-761A9A9C3072}" dt="2023-06-10T17:20:28.935" v="581" actId="20577"/>
      <pc:docMkLst>
        <pc:docMk/>
      </pc:docMkLst>
      <pc:sldChg chg="modSp">
        <pc:chgData name="Pavle Vlajkovic" userId="a78bb1a397a87e63" providerId="Windows Live" clId="Web-{B8D316BF-559E-4C5B-BC6F-761A9A9C3072}" dt="2023-06-10T17:05:33.026" v="2" actId="20577"/>
        <pc:sldMkLst>
          <pc:docMk/>
          <pc:sldMk cId="3274647172" sldId="276"/>
        </pc:sldMkLst>
        <pc:spChg chg="mod">
          <ac:chgData name="Pavle Vlajkovic" userId="a78bb1a397a87e63" providerId="Windows Live" clId="Web-{B8D316BF-559E-4C5B-BC6F-761A9A9C3072}" dt="2023-06-10T17:05:33.026" v="2" actId="20577"/>
          <ac:spMkLst>
            <pc:docMk/>
            <pc:sldMk cId="3274647172" sldId="276"/>
            <ac:spMk id="5" creationId="{43DF41ED-5729-1B31-0C04-21385523D7E1}"/>
          </ac:spMkLst>
        </pc:spChg>
      </pc:sldChg>
      <pc:sldChg chg="modSp">
        <pc:chgData name="Pavle Vlajkovic" userId="a78bb1a397a87e63" providerId="Windows Live" clId="Web-{B8D316BF-559E-4C5B-BC6F-761A9A9C3072}" dt="2023-06-10T17:18:58.572" v="577" actId="20577"/>
        <pc:sldMkLst>
          <pc:docMk/>
          <pc:sldMk cId="4122396240" sldId="280"/>
        </pc:sldMkLst>
        <pc:spChg chg="mod">
          <ac:chgData name="Pavle Vlajkovic" userId="a78bb1a397a87e63" providerId="Windows Live" clId="Web-{B8D316BF-559E-4C5B-BC6F-761A9A9C3072}" dt="2023-06-10T17:18:58.572" v="577" actId="20577"/>
          <ac:spMkLst>
            <pc:docMk/>
            <pc:sldMk cId="4122396240" sldId="280"/>
            <ac:spMk id="6" creationId="{FC51C3F1-54D5-8F63-473C-F7876B8CE120}"/>
          </ac:spMkLst>
        </pc:spChg>
      </pc:sldChg>
      <pc:sldChg chg="modSp">
        <pc:chgData name="Pavle Vlajkovic" userId="a78bb1a397a87e63" providerId="Windows Live" clId="Web-{B8D316BF-559E-4C5B-BC6F-761A9A9C3072}" dt="2023-06-10T17:20:28.935" v="581" actId="20577"/>
        <pc:sldMkLst>
          <pc:docMk/>
          <pc:sldMk cId="1992886724" sldId="285"/>
        </pc:sldMkLst>
        <pc:spChg chg="mod">
          <ac:chgData name="Pavle Vlajkovic" userId="a78bb1a397a87e63" providerId="Windows Live" clId="Web-{B8D316BF-559E-4C5B-BC6F-761A9A9C3072}" dt="2023-06-10T17:20:28.935" v="581" actId="20577"/>
          <ac:spMkLst>
            <pc:docMk/>
            <pc:sldMk cId="1992886724" sldId="285"/>
            <ac:spMk id="7" creationId="{0EACE153-BD97-7625-891D-A8F84AB86BC3}"/>
          </ac:spMkLst>
        </pc:spChg>
      </pc:sldChg>
      <pc:sldChg chg="delSp modSp">
        <pc:chgData name="Pavle Vlajkovic" userId="a78bb1a397a87e63" providerId="Windows Live" clId="Web-{B8D316BF-559E-4C5B-BC6F-761A9A9C3072}" dt="2023-06-10T17:15:25.623" v="565" actId="20577"/>
        <pc:sldMkLst>
          <pc:docMk/>
          <pc:sldMk cId="3822444681" sldId="288"/>
        </pc:sldMkLst>
        <pc:spChg chg="del">
          <ac:chgData name="Pavle Vlajkovic" userId="a78bb1a397a87e63" providerId="Windows Live" clId="Web-{B8D316BF-559E-4C5B-BC6F-761A9A9C3072}" dt="2023-06-10T17:05:53.729" v="6"/>
          <ac:spMkLst>
            <pc:docMk/>
            <pc:sldMk cId="3822444681" sldId="288"/>
            <ac:spMk id="5" creationId="{6CF16248-52EA-DFB1-8EB9-589DDEB5465F}"/>
          </ac:spMkLst>
        </pc:spChg>
        <pc:spChg chg="del">
          <ac:chgData name="Pavle Vlajkovic" userId="a78bb1a397a87e63" providerId="Windows Live" clId="Web-{B8D316BF-559E-4C5B-BC6F-761A9A9C3072}" dt="2023-06-10T17:05:50.886" v="5"/>
          <ac:spMkLst>
            <pc:docMk/>
            <pc:sldMk cId="3822444681" sldId="288"/>
            <ac:spMk id="6" creationId="{C141D5B9-7E41-5E49-6CCA-1A0B908A4CCC}"/>
          </ac:spMkLst>
        </pc:spChg>
        <pc:spChg chg="mod">
          <ac:chgData name="Pavle Vlajkovic" userId="a78bb1a397a87e63" providerId="Windows Live" clId="Web-{B8D316BF-559E-4C5B-BC6F-761A9A9C3072}" dt="2023-06-10T17:15:25.623" v="565" actId="20577"/>
          <ac:spMkLst>
            <pc:docMk/>
            <pc:sldMk cId="3822444681" sldId="288"/>
            <ac:spMk id="7" creationId="{08E16F07-DA58-A727-943A-402D9501164E}"/>
          </ac:spMkLst>
        </pc:spChg>
        <pc:spChg chg="del">
          <ac:chgData name="Pavle Vlajkovic" userId="a78bb1a397a87e63" providerId="Windows Live" clId="Web-{B8D316BF-559E-4C5B-BC6F-761A9A9C3072}" dt="2023-06-10T17:05:50.136" v="4"/>
          <ac:spMkLst>
            <pc:docMk/>
            <pc:sldMk cId="3822444681" sldId="288"/>
            <ac:spMk id="8" creationId="{E9C72B9D-8C1C-CC31-91C1-0976E20CF0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6/10/2023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PavleVl/llvm-dead-virtual-pas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Mrtve</a:t>
            </a:r>
            <a:r>
              <a:rPr lang="en-US" dirty="0"/>
              <a:t> </a:t>
            </a:r>
            <a:r>
              <a:rPr lang="en-US" dirty="0" err="1"/>
              <a:t>virtuelne</a:t>
            </a:r>
            <a:r>
              <a:rPr lang="en-US" dirty="0"/>
              <a:t> </a:t>
            </a:r>
            <a:r>
              <a:rPr lang="en-US" dirty="0" err="1"/>
              <a:t>funkcije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Tadej </a:t>
            </a:r>
            <a:r>
              <a:rPr lang="en-US" dirty="0" err="1">
                <a:cs typeface="Arial"/>
              </a:rPr>
              <a:t>Gojić</a:t>
            </a:r>
            <a:r>
              <a:rPr lang="en-US" dirty="0">
                <a:cs typeface="Arial"/>
              </a:rPr>
              <a:t> 79/2017</a:t>
            </a:r>
            <a:endParaRPr lang="en-US" dirty="0"/>
          </a:p>
          <a:p>
            <a:r>
              <a:rPr lang="en-US" dirty="0">
                <a:cs typeface="Arial"/>
              </a:rPr>
              <a:t>Pavle </a:t>
            </a:r>
            <a:r>
              <a:rPr lang="en-US" dirty="0" err="1">
                <a:cs typeface="Arial"/>
              </a:rPr>
              <a:t>Vlajković</a:t>
            </a:r>
            <a:r>
              <a:rPr lang="en-US" dirty="0">
                <a:cs typeface="Arial"/>
              </a:rPr>
              <a:t> 298/2017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41" y="1895781"/>
            <a:ext cx="10515600" cy="575321"/>
          </a:xfrm>
        </p:spPr>
        <p:txBody>
          <a:bodyPr/>
          <a:lstStyle/>
          <a:p>
            <a:r>
              <a:rPr lang="en-US" sz="3000" dirty="0" err="1"/>
              <a:t>Dodatak</a:t>
            </a:r>
            <a:endParaRPr lang="en-US" sz="3000" dirty="0" err="1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 i="1" dirty="0" err="1"/>
              <a:t>Mrtve</a:t>
            </a:r>
            <a:r>
              <a:rPr lang="en-US" sz="1100" b="1" i="1" dirty="0"/>
              <a:t> </a:t>
            </a:r>
            <a:r>
              <a:rPr lang="en-US" sz="1100" b="1" i="1" dirty="0" err="1"/>
              <a:t>virtuelne</a:t>
            </a:r>
            <a:r>
              <a:rPr lang="en-US" sz="1100" b="1" i="1" dirty="0"/>
              <a:t> </a:t>
            </a:r>
            <a:r>
              <a:rPr lang="en-US" sz="1100" b="1" i="1" dirty="0" err="1"/>
              <a:t>funkcije</a:t>
            </a:r>
            <a:endParaRPr lang="en-US" dirty="0" err="1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Gitlab: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Testovi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25200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solidFill>
                  <a:srgbClr val="E7E6E6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do projekta</a:t>
            </a:r>
          </a:p>
          <a:p>
            <a:pPr marL="283210" indent="-283210"/>
            <a:r>
              <a:rPr lang="en-US" dirty="0" err="1">
                <a:cs typeface="Arial"/>
              </a:rPr>
              <a:t>Klonirati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projekat</a:t>
            </a:r>
            <a:r>
              <a:rPr lang="en-US" dirty="0">
                <a:cs typeface="Arial"/>
              </a:rPr>
              <a:t> u </a:t>
            </a:r>
            <a:r>
              <a:rPr lang="en-US" i="1" dirty="0" err="1">
                <a:cs typeface="Arial"/>
              </a:rPr>
              <a:t>llvm</a:t>
            </a:r>
            <a:r>
              <a:rPr lang="en-US" i="1" dirty="0">
                <a:cs typeface="Arial"/>
              </a:rPr>
              <a:t>-project/</a:t>
            </a:r>
            <a:r>
              <a:rPr lang="en-US" i="1" dirty="0" err="1">
                <a:cs typeface="Arial"/>
              </a:rPr>
              <a:t>llvm</a:t>
            </a:r>
            <a:r>
              <a:rPr lang="en-US" i="1" dirty="0">
                <a:cs typeface="Arial"/>
              </a:rPr>
              <a:t>/lib/Transforms/</a:t>
            </a:r>
          </a:p>
          <a:p>
            <a:pPr marL="283210" indent="-283210"/>
            <a:r>
              <a:rPr lang="en-US" i="1" dirty="0">
                <a:cs typeface="Arial"/>
              </a:rPr>
              <a:t>TestSciprt.sh </a:t>
            </a:r>
            <a:r>
              <a:rPr lang="en-US" dirty="0" err="1">
                <a:cs typeface="Arial"/>
              </a:rPr>
              <a:t>koristiti</a:t>
            </a:r>
            <a:r>
              <a:rPr lang="en-US" dirty="0">
                <a:cs typeface="Arial"/>
              </a:rPr>
              <a:t> je za </a:t>
            </a:r>
            <a:r>
              <a:rPr lang="en-US" dirty="0" err="1">
                <a:cs typeface="Arial"/>
              </a:rPr>
              <a:t>pokretanje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prolaza</a:t>
            </a:r>
            <a:r>
              <a:rPr lang="en-US" dirty="0">
                <a:cs typeface="Arial"/>
              </a:rPr>
              <a:t> I za </a:t>
            </a:r>
            <a:r>
              <a:rPr lang="en-US" dirty="0" err="1">
                <a:cs typeface="Arial"/>
              </a:rPr>
              <a:t>njegovo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prevodjenje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 err="1">
                <a:cs typeface="Arial"/>
              </a:rPr>
              <a:t>Skripta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takodje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prevodi</a:t>
            </a:r>
            <a:r>
              <a:rPr lang="en-US" dirty="0">
                <a:cs typeface="Arial"/>
              </a:rPr>
              <a:t> I </a:t>
            </a:r>
            <a:r>
              <a:rPr lang="en-US" dirty="0" err="1">
                <a:cs typeface="Arial"/>
              </a:rPr>
              <a:t>sam</a:t>
            </a:r>
            <a:r>
              <a:rPr lang="en-US" dirty="0">
                <a:cs typeface="Arial"/>
              </a:rPr>
              <a:t> test primer </a:t>
            </a:r>
          </a:p>
          <a:p>
            <a:pPr marL="283210" indent="-283210"/>
            <a:r>
              <a:rPr lang="en-US" dirty="0" err="1">
                <a:cs typeface="Arial"/>
              </a:rPr>
              <a:t>Detaljnije</a:t>
            </a:r>
            <a:r>
              <a:rPr lang="en-US" dirty="0">
                <a:cs typeface="Arial"/>
              </a:rPr>
              <a:t> o </a:t>
            </a:r>
            <a:r>
              <a:rPr lang="en-US" dirty="0" err="1">
                <a:cs typeface="Arial"/>
              </a:rPr>
              <a:t>skripti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stranici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projekta</a:t>
            </a:r>
            <a:endParaRPr lang="en-US" dirty="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20903" cy="22566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U </a:t>
            </a:r>
            <a:r>
              <a:rPr lang="en-US" dirty="0" err="1">
                <a:cs typeface="Arial"/>
              </a:rPr>
              <a:t>repozitorijumu</a:t>
            </a:r>
            <a:r>
              <a:rPr lang="en-US" dirty="0">
                <a:cs typeface="Arial"/>
              </a:rPr>
              <a:t> se </a:t>
            </a:r>
            <a:r>
              <a:rPr lang="en-US" dirty="0" err="1">
                <a:cs typeface="Arial"/>
              </a:rPr>
              <a:t>nalaze</a:t>
            </a:r>
            <a:r>
              <a:rPr lang="en-US" dirty="0">
                <a:cs typeface="Arial"/>
              </a:rPr>
              <a:t> I par </a:t>
            </a:r>
            <a:r>
              <a:rPr lang="en-US" dirty="0" err="1">
                <a:cs typeface="Arial"/>
              </a:rPr>
              <a:t>testova</a:t>
            </a:r>
            <a:r>
              <a:rPr lang="en-US" dirty="0">
                <a:cs typeface="Arial"/>
              </a:rPr>
              <a:t> za </a:t>
            </a:r>
            <a:r>
              <a:rPr lang="en-US" dirty="0" err="1">
                <a:cs typeface="Arial"/>
              </a:rPr>
              <a:t>glavne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provere</a:t>
            </a:r>
            <a:r>
              <a:rPr lang="en-US" dirty="0">
                <a:cs typeface="Arial"/>
              </a:rPr>
              <a:t> </a:t>
            </a:r>
          </a:p>
          <a:p>
            <a:pPr marL="283210" indent="-283210"/>
            <a:r>
              <a:rPr lang="en-US" dirty="0" err="1">
                <a:cs typeface="Arial"/>
              </a:rPr>
              <a:t>Koristiti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skriptu</a:t>
            </a:r>
            <a:r>
              <a:rPr lang="en-US" dirty="0">
                <a:cs typeface="Arial"/>
              </a:rPr>
              <a:t> za </a:t>
            </a:r>
            <a:r>
              <a:rPr lang="en-US" dirty="0" err="1">
                <a:cs typeface="Arial"/>
              </a:rPr>
              <a:t>njihovo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pokretanje</a:t>
            </a:r>
          </a:p>
          <a:p>
            <a:pPr marL="283210" indent="-28321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BFB396-3E76-90C6-AFB5-5F0D3023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 i="1" dirty="0" err="1"/>
              <a:t>Mrtve</a:t>
            </a:r>
            <a:r>
              <a:rPr lang="en-US" sz="1100" b="1" i="1" dirty="0"/>
              <a:t> </a:t>
            </a:r>
            <a:r>
              <a:rPr lang="en-US" sz="1100" b="1" i="1" dirty="0" err="1"/>
              <a:t>virtuelne</a:t>
            </a:r>
            <a:r>
              <a:rPr lang="en-US" sz="1100" b="1" i="1" dirty="0"/>
              <a:t> </a:t>
            </a:r>
            <a:r>
              <a:rPr lang="en-US" sz="1100" b="1" i="1" dirty="0" err="1"/>
              <a:t>funkcije</a:t>
            </a:r>
            <a:endParaRPr lang="en-US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6321F-2C63-AC06-0FD4-7AFD288E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37ED0C-179F-2446-09F9-2602181E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41" y="1811114"/>
            <a:ext cx="10515600" cy="575321"/>
          </a:xfrm>
        </p:spPr>
        <p:txBody>
          <a:bodyPr/>
          <a:lstStyle/>
          <a:p>
            <a:r>
              <a:rPr lang="en-US" sz="3000" dirty="0" err="1">
                <a:cs typeface="Arial"/>
              </a:rPr>
              <a:t>Ubrzavanje</a:t>
            </a:r>
            <a:r>
              <a:rPr lang="en-US" sz="3000" dirty="0">
                <a:cs typeface="Arial"/>
              </a:rPr>
              <a:t> </a:t>
            </a:r>
            <a:r>
              <a:rPr lang="en-US" sz="3000" dirty="0" err="1">
                <a:cs typeface="Arial"/>
              </a:rPr>
              <a:t>prevođenja</a:t>
            </a:r>
            <a:r>
              <a:rPr lang="en-US" sz="3000" dirty="0">
                <a:cs typeface="Arial"/>
              </a:rPr>
              <a:t> </a:t>
            </a:r>
            <a:r>
              <a:rPr lang="en-US" sz="3000" dirty="0" err="1">
                <a:cs typeface="Arial"/>
              </a:rPr>
              <a:t>llvm</a:t>
            </a:r>
            <a:r>
              <a:rPr lang="en-US" sz="3000" dirty="0">
                <a:cs typeface="Arial"/>
              </a:rPr>
              <a:t> </a:t>
            </a:r>
            <a:r>
              <a:rPr lang="en-US" sz="3000" dirty="0" err="1">
                <a:cs typeface="Arial"/>
              </a:rPr>
              <a:t>projekta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E16F07-DA58-A727-943A-402D95011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8617" y="2975211"/>
            <a:ext cx="9565567" cy="2889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GB" err="1">
                <a:cs typeface="Arial"/>
              </a:rPr>
              <a:t>Kompilaciju</a:t>
            </a:r>
            <a:r>
              <a:rPr lang="en-GB" dirty="0">
                <a:cs typeface="Arial"/>
              </a:rPr>
              <a:t> je </a:t>
            </a:r>
            <a:r>
              <a:rPr lang="en-GB" err="1">
                <a:cs typeface="Arial"/>
              </a:rPr>
              <a:t>moguće</a:t>
            </a:r>
            <a:r>
              <a:rPr lang="en-GB" dirty="0">
                <a:cs typeface="Arial"/>
              </a:rPr>
              <a:t> </a:t>
            </a:r>
            <a:r>
              <a:rPr lang="en-GB" b="1" i="1" err="1">
                <a:cs typeface="Arial"/>
              </a:rPr>
              <a:t>znatno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ubrzati</a:t>
            </a:r>
            <a:endParaRPr lang="en-US" err="1"/>
          </a:p>
          <a:p>
            <a:pPr marL="283210" indent="-283210"/>
            <a:r>
              <a:rPr lang="en-GB" dirty="0">
                <a:cs typeface="Arial"/>
              </a:rPr>
              <a:t>LLVM </a:t>
            </a:r>
            <a:r>
              <a:rPr lang="en-GB" dirty="0" err="1">
                <a:cs typeface="Arial"/>
              </a:rPr>
              <a:t>pri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svakom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prevodjenju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generiše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kod</a:t>
            </a:r>
            <a:r>
              <a:rPr lang="en-GB" dirty="0">
                <a:cs typeface="Arial"/>
              </a:rPr>
              <a:t> za </a:t>
            </a:r>
            <a:r>
              <a:rPr lang="en-GB" dirty="0" err="1">
                <a:cs typeface="Arial"/>
              </a:rPr>
              <a:t>sve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moguće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arhitekture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što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znatno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usporava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kompilaciju</a:t>
            </a:r>
          </a:p>
          <a:p>
            <a:pPr marL="283210" indent="-283210"/>
            <a:r>
              <a:rPr lang="en-GB" dirty="0" err="1">
                <a:cs typeface="Arial"/>
              </a:rPr>
              <a:t>Možemo</a:t>
            </a:r>
            <a:r>
              <a:rPr lang="en-GB" dirty="0">
                <a:cs typeface="Arial"/>
              </a:rPr>
              <a:t> </a:t>
            </a:r>
            <a:r>
              <a:rPr lang="en-GB" b="1" i="1" dirty="0" err="1">
                <a:cs typeface="Arial"/>
              </a:rPr>
              <a:t>isključiti</a:t>
            </a:r>
            <a:r>
              <a:rPr lang="en-GB" b="1" i="1" dirty="0">
                <a:cs typeface="Arial"/>
              </a:rPr>
              <a:t> </a:t>
            </a:r>
            <a:r>
              <a:rPr lang="en-GB" b="1" i="1" dirty="0" err="1">
                <a:cs typeface="Arial"/>
              </a:rPr>
              <a:t>sve</a:t>
            </a:r>
            <a:r>
              <a:rPr lang="en-GB" b="1" i="1" dirty="0">
                <a:cs typeface="Arial"/>
              </a:rPr>
              <a:t> </a:t>
            </a:r>
            <a:r>
              <a:rPr lang="en-GB" b="1" i="1" dirty="0" err="1">
                <a:cs typeface="Arial"/>
              </a:rPr>
              <a:t>nepotrebne</a:t>
            </a:r>
            <a:r>
              <a:rPr lang="en-GB" b="1" i="1" dirty="0">
                <a:cs typeface="Arial"/>
              </a:rPr>
              <a:t> </a:t>
            </a:r>
            <a:r>
              <a:rPr lang="en-GB" b="1" i="1" dirty="0" err="1">
                <a:cs typeface="Arial"/>
              </a:rPr>
              <a:t>arhitekture</a:t>
            </a:r>
            <a:endParaRPr lang="en-GB" dirty="0" err="1">
              <a:cs typeface="Arial"/>
            </a:endParaRPr>
          </a:p>
          <a:p>
            <a:pPr marL="283210" indent="-283210"/>
            <a:r>
              <a:rPr lang="en-GB" dirty="0" err="1">
                <a:cs typeface="Arial"/>
              </a:rPr>
              <a:t>Menjamo</a:t>
            </a:r>
            <a:r>
              <a:rPr lang="en-GB" dirty="0">
                <a:cs typeface="Arial"/>
              </a:rPr>
              <a:t> CMakeLists.txt </a:t>
            </a:r>
            <a:r>
              <a:rPr lang="en-GB" dirty="0" err="1">
                <a:cs typeface="Arial"/>
              </a:rPr>
              <a:t>na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putanji</a:t>
            </a:r>
            <a:r>
              <a:rPr lang="en-GB" dirty="0">
                <a:cs typeface="Arial"/>
              </a:rPr>
              <a:t>  ~/</a:t>
            </a:r>
            <a:r>
              <a:rPr lang="en-GB" dirty="0" err="1">
                <a:cs typeface="Arial"/>
              </a:rPr>
              <a:t>llvm</a:t>
            </a:r>
            <a:r>
              <a:rPr lang="en-GB" dirty="0">
                <a:cs typeface="Arial"/>
              </a:rPr>
              <a:t>-project/</a:t>
            </a:r>
            <a:r>
              <a:rPr lang="en-GB" dirty="0" err="1">
                <a:cs typeface="Arial"/>
              </a:rPr>
              <a:t>llvm</a:t>
            </a:r>
            <a:r>
              <a:rPr lang="en-GB" dirty="0">
                <a:cs typeface="Arial"/>
              </a:rPr>
              <a:t>/CMakeLists.txt</a:t>
            </a:r>
          </a:p>
          <a:p>
            <a:pPr marL="283210" indent="-283210"/>
            <a:r>
              <a:rPr lang="en-GB" dirty="0" err="1">
                <a:cs typeface="Arial"/>
              </a:rPr>
              <a:t>Uraditi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ctrl+f</a:t>
            </a:r>
            <a:r>
              <a:rPr lang="en-GB" dirty="0">
                <a:cs typeface="Arial"/>
              </a:rPr>
              <a:t> I </a:t>
            </a:r>
            <a:r>
              <a:rPr lang="en-GB" dirty="0" err="1">
                <a:cs typeface="Arial"/>
              </a:rPr>
              <a:t>ukucati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npr</a:t>
            </a:r>
            <a:r>
              <a:rPr lang="en-GB" dirty="0">
                <a:cs typeface="Arial"/>
              </a:rPr>
              <a:t> "AMDGPU" ~436 </a:t>
            </a:r>
            <a:r>
              <a:rPr lang="en-GB" dirty="0" err="1">
                <a:cs typeface="Arial"/>
              </a:rPr>
              <a:t>linija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na</a:t>
            </a:r>
            <a:r>
              <a:rPr lang="en-GB" dirty="0">
                <a:cs typeface="Arial"/>
              </a:rPr>
              <a:t> </a:t>
            </a:r>
            <a:r>
              <a:rPr lang="en-GB" dirty="0" err="1">
                <a:cs typeface="Arial"/>
              </a:rPr>
              <a:t>mojoj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verziji</a:t>
            </a:r>
            <a:r>
              <a:rPr lang="en-GB" dirty="0">
                <a:cs typeface="Arial"/>
              </a:rPr>
              <a:t> LLVM-a</a:t>
            </a:r>
          </a:p>
          <a:p>
            <a:pPr marL="283210" indent="-283210"/>
            <a:r>
              <a:rPr lang="en-GB" dirty="0" err="1">
                <a:cs typeface="Arial"/>
              </a:rPr>
              <a:t>Trebala</a:t>
            </a:r>
            <a:r>
              <a:rPr lang="en-GB" dirty="0">
                <a:cs typeface="Arial"/>
              </a:rPr>
              <a:t> bi da </a:t>
            </a:r>
            <a:r>
              <a:rPr lang="en-GB" dirty="0" err="1">
                <a:cs typeface="Arial"/>
              </a:rPr>
              <a:t>postoji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lista</a:t>
            </a:r>
            <a:r>
              <a:rPr lang="en-GB" dirty="0">
                <a:cs typeface="Arial"/>
              </a:rPr>
              <a:t> "set(LLVM_ALL_TARGETS ..&lt;</a:t>
            </a:r>
            <a:r>
              <a:rPr lang="en-GB" dirty="0" err="1">
                <a:cs typeface="Arial"/>
              </a:rPr>
              <a:t>lista_arhitektura</a:t>
            </a:r>
            <a:r>
              <a:rPr lang="en-GB" dirty="0">
                <a:cs typeface="Arial"/>
              </a:rPr>
              <a:t>&gt;) </a:t>
            </a:r>
          </a:p>
          <a:p>
            <a:pPr marL="283210" indent="-283210"/>
            <a:r>
              <a:rPr lang="en-GB" dirty="0" err="1">
                <a:cs typeface="Arial"/>
              </a:rPr>
              <a:t>Zakomentarisati</a:t>
            </a:r>
            <a:r>
              <a:rPr lang="en-GB" dirty="0">
                <a:cs typeface="Arial"/>
              </a:rPr>
              <a:t> </a:t>
            </a:r>
            <a:r>
              <a:rPr lang="en-GB" dirty="0" err="1">
                <a:cs typeface="Arial"/>
              </a:rPr>
              <a:t>sve</a:t>
            </a:r>
            <a:r>
              <a:rPr lang="en-GB" dirty="0">
                <a:cs typeface="Arial"/>
              </a:rPr>
              <a:t> </a:t>
            </a:r>
            <a:r>
              <a:rPr lang="en-GB" dirty="0" err="1">
                <a:cs typeface="Arial"/>
              </a:rPr>
              <a:t>arhitekture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osim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naše</a:t>
            </a:r>
            <a:r>
              <a:rPr lang="en-GB" dirty="0">
                <a:cs typeface="Arial"/>
              </a:rPr>
              <a:t> (</a:t>
            </a:r>
            <a:r>
              <a:rPr lang="en-GB" dirty="0" err="1">
                <a:cs typeface="Arial"/>
              </a:rPr>
              <a:t>npr</a:t>
            </a:r>
            <a:r>
              <a:rPr lang="en-GB" dirty="0">
                <a:cs typeface="Arial"/>
              </a:rPr>
              <a:t> za Intel </a:t>
            </a:r>
            <a:r>
              <a:rPr lang="en-GB" dirty="0" err="1">
                <a:cs typeface="Arial"/>
              </a:rPr>
              <a:t>procesore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ostaviti</a:t>
            </a:r>
            <a:r>
              <a:rPr lang="en-GB" dirty="0">
                <a:cs typeface="Arial"/>
              </a:rPr>
              <a:t> X86 </a:t>
            </a:r>
            <a:r>
              <a:rPr lang="en-GB" dirty="0" err="1">
                <a:cs typeface="Arial"/>
              </a:rPr>
              <a:t>arhitekturu</a:t>
            </a:r>
            <a:r>
              <a:rPr lang="en-GB" dirty="0"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244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VIRTUELNA FUNKCIJA</a:t>
            </a:r>
            <a:endParaRPr lang="en-US" sz="4400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 i="1" dirty="0" err="1"/>
              <a:t>Mrtve</a:t>
            </a:r>
            <a:r>
              <a:rPr lang="en-US" sz="1100" b="1" i="1" dirty="0"/>
              <a:t> </a:t>
            </a:r>
            <a:r>
              <a:rPr lang="en-US" sz="1100" b="1" i="1" dirty="0" err="1"/>
              <a:t>virtuelne</a:t>
            </a:r>
            <a:r>
              <a:rPr lang="en-US" sz="1100" b="1" i="1" dirty="0"/>
              <a:t> </a:t>
            </a:r>
            <a:r>
              <a:rPr lang="en-US" sz="1100" b="1" i="1" dirty="0" err="1"/>
              <a:t>funkcije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500" b="0" dirty="0">
                <a:ea typeface="+mn-lt"/>
                <a:cs typeface="+mn-lt"/>
              </a:rPr>
              <a:t>U C++ </a:t>
            </a:r>
            <a:r>
              <a:rPr lang="en-US" sz="2500" b="0" dirty="0" err="1">
                <a:ea typeface="+mn-lt"/>
                <a:cs typeface="+mn-lt"/>
              </a:rPr>
              <a:t>programskom</a:t>
            </a:r>
            <a:r>
              <a:rPr lang="en-US" sz="2500" b="0" dirty="0">
                <a:ea typeface="+mn-lt"/>
                <a:cs typeface="+mn-lt"/>
              </a:rPr>
              <a:t> </a:t>
            </a:r>
            <a:r>
              <a:rPr lang="en-US" sz="2500" b="0" dirty="0" err="1">
                <a:ea typeface="+mn-lt"/>
                <a:cs typeface="+mn-lt"/>
              </a:rPr>
              <a:t>jeziku</a:t>
            </a:r>
            <a:r>
              <a:rPr lang="en-US" sz="2500" b="0" dirty="0">
                <a:ea typeface="+mn-lt"/>
                <a:cs typeface="+mn-lt"/>
              </a:rPr>
              <a:t>, </a:t>
            </a:r>
            <a:r>
              <a:rPr lang="en-US" sz="2500" i="1" dirty="0" err="1">
                <a:ea typeface="+mn-lt"/>
                <a:cs typeface="+mn-lt"/>
              </a:rPr>
              <a:t>virtuelna</a:t>
            </a:r>
            <a:r>
              <a:rPr lang="en-US" sz="2500" i="1" dirty="0">
                <a:ea typeface="+mn-lt"/>
                <a:cs typeface="+mn-lt"/>
              </a:rPr>
              <a:t> </a:t>
            </a:r>
            <a:r>
              <a:rPr lang="en-US" sz="2500" i="1" dirty="0" err="1">
                <a:ea typeface="+mn-lt"/>
                <a:cs typeface="+mn-lt"/>
              </a:rPr>
              <a:t>funkcija</a:t>
            </a:r>
            <a:r>
              <a:rPr lang="en-US" sz="2500" b="0" dirty="0">
                <a:ea typeface="+mn-lt"/>
                <a:cs typeface="+mn-lt"/>
              </a:rPr>
              <a:t> je </a:t>
            </a:r>
            <a:r>
              <a:rPr lang="en-US" sz="2500" b="0" dirty="0" err="1">
                <a:ea typeface="+mn-lt"/>
                <a:cs typeface="+mn-lt"/>
              </a:rPr>
              <a:t>funkcija</a:t>
            </a:r>
            <a:r>
              <a:rPr lang="en-US" sz="2500" b="0" dirty="0">
                <a:ea typeface="+mn-lt"/>
                <a:cs typeface="+mn-lt"/>
              </a:rPr>
              <a:t> </a:t>
            </a:r>
            <a:r>
              <a:rPr lang="en-US" sz="2500" b="0" dirty="0" err="1">
                <a:ea typeface="+mn-lt"/>
                <a:cs typeface="+mn-lt"/>
              </a:rPr>
              <a:t>koja</a:t>
            </a:r>
            <a:r>
              <a:rPr lang="en-US" sz="2500" b="0" dirty="0">
                <a:ea typeface="+mn-lt"/>
                <a:cs typeface="+mn-lt"/>
              </a:rPr>
              <a:t> se </a:t>
            </a:r>
            <a:r>
              <a:rPr lang="en-US" sz="2500" b="0" dirty="0" err="1">
                <a:ea typeface="+mn-lt"/>
                <a:cs typeface="+mn-lt"/>
              </a:rPr>
              <a:t>može</a:t>
            </a:r>
            <a:r>
              <a:rPr lang="en-US" sz="2500" b="0" dirty="0">
                <a:ea typeface="+mn-lt"/>
                <a:cs typeface="+mn-lt"/>
              </a:rPr>
              <a:t> </a:t>
            </a:r>
            <a:r>
              <a:rPr lang="en-US" sz="2500" b="0" dirty="0" err="1">
                <a:ea typeface="+mn-lt"/>
                <a:cs typeface="+mn-lt"/>
              </a:rPr>
              <a:t>preopteretiti</a:t>
            </a:r>
            <a:r>
              <a:rPr lang="en-US" sz="2500" b="0" dirty="0">
                <a:ea typeface="+mn-lt"/>
                <a:cs typeface="+mn-lt"/>
              </a:rPr>
              <a:t> u </a:t>
            </a:r>
            <a:r>
              <a:rPr lang="en-US" sz="2500" b="0" dirty="0" err="1">
                <a:ea typeface="+mn-lt"/>
                <a:cs typeface="+mn-lt"/>
              </a:rPr>
              <a:t>izvedenim</a:t>
            </a:r>
            <a:r>
              <a:rPr lang="en-US" sz="2500" b="0" dirty="0">
                <a:ea typeface="+mn-lt"/>
                <a:cs typeface="+mn-lt"/>
              </a:rPr>
              <a:t> </a:t>
            </a:r>
            <a:r>
              <a:rPr lang="en-US" sz="2500" b="0" dirty="0" err="1">
                <a:ea typeface="+mn-lt"/>
                <a:cs typeface="+mn-lt"/>
              </a:rPr>
              <a:t>klasama</a:t>
            </a:r>
            <a:r>
              <a:rPr lang="en-US" sz="2500" b="0" dirty="0">
                <a:ea typeface="+mn-lt"/>
                <a:cs typeface="+mn-lt"/>
              </a:rPr>
              <a:t> </a:t>
            </a:r>
            <a:r>
              <a:rPr lang="en-US" sz="2500" b="0" dirty="0" err="1">
                <a:ea typeface="+mn-lt"/>
                <a:cs typeface="+mn-lt"/>
              </a:rPr>
              <a:t>kako</a:t>
            </a:r>
            <a:r>
              <a:rPr lang="en-US" sz="2500" b="0" dirty="0">
                <a:ea typeface="+mn-lt"/>
                <a:cs typeface="+mn-lt"/>
              </a:rPr>
              <a:t> bi se </a:t>
            </a:r>
            <a:r>
              <a:rPr lang="en-US" sz="2500" b="0" dirty="0" err="1">
                <a:ea typeface="+mn-lt"/>
                <a:cs typeface="+mn-lt"/>
              </a:rPr>
              <a:t>omogućilo</a:t>
            </a:r>
            <a:r>
              <a:rPr lang="en-US" sz="2500" b="0" dirty="0">
                <a:ea typeface="+mn-lt"/>
                <a:cs typeface="+mn-lt"/>
              </a:rPr>
              <a:t> </a:t>
            </a:r>
            <a:r>
              <a:rPr lang="en-US" sz="2500" b="0" dirty="0" err="1">
                <a:ea typeface="+mn-lt"/>
                <a:cs typeface="+mn-lt"/>
              </a:rPr>
              <a:t>dinamičko</a:t>
            </a:r>
            <a:r>
              <a:rPr lang="en-US" sz="2500" b="0" dirty="0">
                <a:ea typeface="+mn-lt"/>
                <a:cs typeface="+mn-lt"/>
              </a:rPr>
              <a:t> </a:t>
            </a:r>
            <a:r>
              <a:rPr lang="en-US" sz="2500" b="0" dirty="0" err="1">
                <a:ea typeface="+mn-lt"/>
                <a:cs typeface="+mn-lt"/>
              </a:rPr>
              <a:t>povezivanje</a:t>
            </a:r>
            <a:r>
              <a:rPr lang="en-US" sz="2500" b="0" dirty="0">
                <a:ea typeface="+mn-lt"/>
                <a:cs typeface="+mn-lt"/>
              </a:rPr>
              <a:t> </a:t>
            </a:r>
            <a:r>
              <a:rPr lang="en-US" sz="2500" b="0" dirty="0" err="1">
                <a:ea typeface="+mn-lt"/>
                <a:cs typeface="+mn-lt"/>
              </a:rPr>
              <a:t>pri</a:t>
            </a:r>
            <a:r>
              <a:rPr lang="en-US" sz="2500" b="0" dirty="0">
                <a:ea typeface="+mn-lt"/>
                <a:cs typeface="+mn-lt"/>
              </a:rPr>
              <a:t> </a:t>
            </a:r>
            <a:r>
              <a:rPr lang="en-US" sz="2500" b="0" dirty="0" err="1">
                <a:ea typeface="+mn-lt"/>
                <a:cs typeface="+mn-lt"/>
              </a:rPr>
              <a:t>izvršavanju</a:t>
            </a:r>
            <a:r>
              <a:rPr lang="en-US" sz="2500" b="0" dirty="0">
                <a:ea typeface="+mn-lt"/>
                <a:cs typeface="+mn-lt"/>
              </a:rPr>
              <a:t> </a:t>
            </a:r>
            <a:r>
              <a:rPr lang="en-US" sz="2500" b="0" dirty="0" err="1">
                <a:ea typeface="+mn-lt"/>
                <a:cs typeface="+mn-lt"/>
              </a:rPr>
              <a:t>programa</a:t>
            </a:r>
            <a:r>
              <a:rPr lang="en-US" sz="2500" b="0" dirty="0">
                <a:ea typeface="+mn-lt"/>
                <a:cs typeface="+mn-lt"/>
              </a:rPr>
              <a:t>. </a:t>
            </a:r>
            <a:endParaRPr lang="en-US" sz="2500" b="0">
              <a:cs typeface="Arial"/>
            </a:endParaRPr>
          </a:p>
          <a:p>
            <a:endParaRPr lang="en-US" sz="2800" b="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Implementacija</a:t>
            </a:r>
            <a:endParaRPr lang="en-US" sz="400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 i="1" dirty="0" err="1"/>
              <a:t>Mrtve</a:t>
            </a:r>
            <a:r>
              <a:rPr lang="en-US" sz="1100" b="1" i="1" dirty="0"/>
              <a:t> </a:t>
            </a:r>
            <a:r>
              <a:rPr lang="en-US" sz="1100" b="1" i="1" dirty="0" err="1"/>
              <a:t>virtuelne</a:t>
            </a:r>
            <a:r>
              <a:rPr lang="en-US" sz="1100" b="1" i="1" dirty="0"/>
              <a:t> </a:t>
            </a:r>
            <a:r>
              <a:rPr lang="en-US" sz="1100" b="1" i="1" dirty="0" err="1"/>
              <a:t>funkcije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Module pass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6356" y="2971800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Dohvatanje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u </a:t>
            </a:r>
            <a:r>
              <a:rPr lang="en-US" dirty="0" err="1"/>
              <a:t>modulu</a:t>
            </a:r>
            <a:endParaRPr lang="en-PK" dirty="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5665" y="2931657"/>
            <a:ext cx="4754880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283210" indent="-283210"/>
            <a:r>
              <a:rPr lang="en-US" err="1">
                <a:cs typeface="Arial"/>
              </a:rPr>
              <a:t>Omogućava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optimizaciju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nad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jednim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modulom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tj</a:t>
            </a:r>
            <a:r>
              <a:rPr lang="en-US" dirty="0">
                <a:cs typeface="Arial"/>
              </a:rPr>
              <a:t> </a:t>
            </a:r>
            <a:r>
              <a:rPr lang="en-US" err="1">
                <a:cs typeface="Arial"/>
              </a:rPr>
              <a:t>nad</a:t>
            </a:r>
            <a:r>
              <a:rPr lang="en-US" dirty="0">
                <a:cs typeface="Arial"/>
              </a:rPr>
              <a:t> </a:t>
            </a:r>
            <a:r>
              <a:rPr lang="en-US" err="1">
                <a:cs typeface="Arial"/>
              </a:rPr>
              <a:t>nezavisnom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jedinicom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koda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koja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može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sadržati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funkcije</a:t>
            </a:r>
            <a:r>
              <a:rPr lang="en-US">
                <a:cs typeface="Arial"/>
              </a:rPr>
              <a:t>, klase, promenljive itd..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3429790"/>
            <a:ext cx="4754880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/>
              <a:t>Za </a:t>
            </a:r>
            <a:r>
              <a:rPr lang="en-US" dirty="0" err="1"/>
              <a:t>implementaciju</a:t>
            </a:r>
            <a:r>
              <a:rPr lang="en-US" dirty="0"/>
              <a:t> </a:t>
            </a:r>
            <a:r>
              <a:rPr lang="en-US" dirty="0" err="1"/>
              <a:t>našeg</a:t>
            </a:r>
            <a:r>
              <a:rPr lang="en-US" dirty="0"/>
              <a:t> </a:t>
            </a:r>
            <a:r>
              <a:rPr lang="en-US" dirty="0" err="1"/>
              <a:t>prolaza</a:t>
            </a:r>
            <a:r>
              <a:rPr lang="en-US" dirty="0"/>
              <a:t> </a:t>
            </a:r>
            <a:r>
              <a:rPr lang="en-US" dirty="0" err="1"/>
              <a:t>nam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da </a:t>
            </a:r>
            <a:r>
              <a:rPr lang="en-US" dirty="0" err="1"/>
              <a:t>dohvatimo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 I </a:t>
            </a:r>
            <a:r>
              <a:rPr lang="en-US" dirty="0" err="1"/>
              <a:t>pronadjemo</a:t>
            </a:r>
            <a:r>
              <a:rPr lang="en-US" dirty="0"/>
              <a:t> </a:t>
            </a:r>
            <a:r>
              <a:rPr lang="en-US" dirty="0" err="1"/>
              <a:t>virtuelne</a:t>
            </a:r>
            <a:r>
              <a:rPr lang="en-US" dirty="0"/>
              <a:t> </a:t>
            </a:r>
            <a:r>
              <a:rPr lang="en-US" dirty="0" err="1"/>
              <a:t>među</a:t>
            </a:r>
            <a:r>
              <a:rPr lang="en-US" dirty="0"/>
              <a:t> </a:t>
            </a:r>
            <a:r>
              <a:rPr lang="en-US" dirty="0" err="1"/>
              <a:t>njima</a:t>
            </a:r>
            <a:r>
              <a:rPr lang="en-US" dirty="0"/>
              <a:t> </a:t>
            </a:r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FDFEDD-7BA1-2830-6F12-6B21BB3E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 i="1" dirty="0" err="1"/>
              <a:t>Mrtve</a:t>
            </a:r>
            <a:r>
              <a:rPr lang="en-US" sz="1100" b="1" i="1" dirty="0"/>
              <a:t> </a:t>
            </a:r>
            <a:r>
              <a:rPr lang="en-US" sz="1100" b="1" i="1" dirty="0" err="1"/>
              <a:t>virtuelne</a:t>
            </a:r>
            <a:r>
              <a:rPr lang="en-US" sz="1100" b="1" i="1" dirty="0"/>
              <a:t> </a:t>
            </a:r>
            <a:r>
              <a:rPr lang="en-US" sz="1100" b="1" i="1" dirty="0" err="1"/>
              <a:t>funkcije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BA5D-7027-65CA-4EEB-BC7F0F8F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23D517-ED85-80AB-5358-47AC05A0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1315229" cy="575321"/>
          </a:xfrm>
        </p:spPr>
        <p:txBody>
          <a:bodyPr/>
          <a:lstStyle/>
          <a:p>
            <a:r>
              <a:rPr lang="en-GB" sz="3500" dirty="0" err="1">
                <a:cs typeface="Arial"/>
              </a:rPr>
              <a:t>Glavne</a:t>
            </a:r>
            <a:r>
              <a:rPr lang="en-GB" sz="3500" dirty="0">
                <a:cs typeface="Arial"/>
              </a:rPr>
              <a:t> </a:t>
            </a:r>
            <a:r>
              <a:rPr lang="en-GB" sz="3500" dirty="0" err="1">
                <a:cs typeface="Arial"/>
              </a:rPr>
              <a:t>provere</a:t>
            </a:r>
            <a:r>
              <a:rPr lang="en-GB" sz="3500" dirty="0">
                <a:cs typeface="Arial"/>
              </a:rPr>
              <a:t> </a:t>
            </a:r>
            <a:r>
              <a:rPr lang="en-GB" sz="3500" dirty="0" err="1">
                <a:cs typeface="Arial"/>
              </a:rPr>
              <a:t>nad</a:t>
            </a:r>
            <a:r>
              <a:rPr lang="en-GB" sz="3500" dirty="0">
                <a:cs typeface="Arial"/>
              </a:rPr>
              <a:t> </a:t>
            </a:r>
            <a:r>
              <a:rPr lang="en-GB" sz="3500" dirty="0" err="1">
                <a:cs typeface="Arial"/>
              </a:rPr>
              <a:t>funkcijama</a:t>
            </a:r>
            <a:r>
              <a:rPr lang="en-GB" sz="3500" dirty="0">
                <a:cs typeface="Arial"/>
              </a:rPr>
              <a:t> </a:t>
            </a:r>
            <a:r>
              <a:rPr lang="en-GB" sz="3500" dirty="0" err="1">
                <a:cs typeface="Arial"/>
              </a:rPr>
              <a:t>modula</a:t>
            </a:r>
            <a:endParaRPr lang="en-GB" sz="4000" dirty="0" err="1">
              <a:cs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58D93C-731A-7A84-03B5-1180CE2974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7478" y="2881178"/>
            <a:ext cx="11129660" cy="27699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GB" err="1">
                <a:cs typeface="Arial"/>
              </a:rPr>
              <a:t>IsVirtual</a:t>
            </a:r>
            <a:r>
              <a:rPr lang="en-GB" dirty="0">
                <a:cs typeface="Arial"/>
              </a:rPr>
              <a:t>() </a:t>
            </a:r>
            <a:endParaRPr lang="en-GB" dirty="0"/>
          </a:p>
          <a:p>
            <a:pPr marL="283210" indent="-283210"/>
            <a:r>
              <a:rPr lang="en-GB" dirty="0" err="1">
                <a:cs typeface="Arial"/>
              </a:rPr>
              <a:t>IsEmptyVirtualFunction</a:t>
            </a:r>
            <a:r>
              <a:rPr lang="en-GB" dirty="0">
                <a:cs typeface="Arial"/>
              </a:rPr>
              <a:t>() </a:t>
            </a:r>
          </a:p>
          <a:p>
            <a:pPr marL="283210" indent="-283210"/>
            <a:r>
              <a:rPr lang="en-GB" dirty="0" err="1">
                <a:cs typeface="Arial"/>
              </a:rPr>
              <a:t>IsUnreachableVirtualFunction</a:t>
            </a:r>
            <a:r>
              <a:rPr lang="en-GB" dirty="0">
                <a:cs typeface="Arial"/>
              </a:rPr>
              <a:t>()</a:t>
            </a:r>
          </a:p>
          <a:p>
            <a:pPr marL="283210" indent="-283210"/>
            <a:r>
              <a:rPr lang="en-GB" dirty="0" err="1">
                <a:cs typeface="Arial"/>
              </a:rPr>
              <a:t>HasConstantReturnVirtualFunction</a:t>
            </a:r>
            <a:r>
              <a:rPr lang="en-GB" dirty="0"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731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1" y="2588495"/>
            <a:ext cx="4846320" cy="1682749"/>
          </a:xfrm>
        </p:spPr>
        <p:txBody>
          <a:bodyPr/>
          <a:lstStyle/>
          <a:p>
            <a:r>
              <a:rPr lang="en-US" sz="3000" i="1" cap="none" err="1">
                <a:cs typeface="Arial"/>
              </a:rPr>
              <a:t>IsVirtual</a:t>
            </a:r>
            <a:r>
              <a:rPr lang="en-US" sz="3000" i="1" cap="none" dirty="0">
                <a:cs typeface="Arial"/>
              </a:rPr>
              <a:t>()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 i="1" dirty="0" err="1"/>
              <a:t>Mrtve</a:t>
            </a:r>
            <a:r>
              <a:rPr lang="en-US" sz="1100" b="1" i="1" dirty="0"/>
              <a:t> </a:t>
            </a:r>
            <a:r>
              <a:rPr lang="en-US" sz="1100" b="1" i="1" dirty="0" err="1"/>
              <a:t>virtuelne</a:t>
            </a:r>
            <a:r>
              <a:rPr lang="en-US" sz="1100" b="1" i="1" dirty="0"/>
              <a:t> </a:t>
            </a:r>
            <a:r>
              <a:rPr lang="en-US" sz="1100" b="1" i="1" dirty="0" err="1"/>
              <a:t>funkcije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9596" y="1271313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Prepoznavanje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virtuelne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funkcije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 err="1">
                <a:cs typeface="Arial"/>
              </a:rPr>
              <a:t>Implementirano</a:t>
            </a:r>
            <a:r>
              <a:rPr lang="en-US" dirty="0">
                <a:cs typeface="Arial"/>
              </a:rPr>
              <a:t> je </a:t>
            </a:r>
            <a:r>
              <a:rPr lang="en-US" dirty="0" err="1">
                <a:cs typeface="Arial"/>
              </a:rPr>
              <a:t>preko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imena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tj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svaka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virtuelna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funkcija</a:t>
            </a:r>
            <a:r>
              <a:rPr lang="en-US" dirty="0">
                <a:cs typeface="Arial"/>
              </a:rPr>
              <a:t> mora </a:t>
            </a:r>
            <a:r>
              <a:rPr lang="en-US" dirty="0" err="1">
                <a:cs typeface="Arial"/>
              </a:rPr>
              <a:t>imati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prefiks</a:t>
            </a:r>
            <a:r>
              <a:rPr lang="en-US" dirty="0">
                <a:cs typeface="Arial"/>
              </a:rPr>
              <a:t> virtual_ </a:t>
            </a:r>
            <a:r>
              <a:rPr lang="en-US" dirty="0" err="1">
                <a:cs typeface="Arial"/>
              </a:rPr>
              <a:t>ili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postfiks</a:t>
            </a:r>
            <a:r>
              <a:rPr lang="en-US" dirty="0">
                <a:cs typeface="Arial"/>
              </a:rPr>
              <a:t> _virtual u </a:t>
            </a:r>
            <a:r>
              <a:rPr lang="en-US" dirty="0" err="1">
                <a:cs typeface="Arial"/>
              </a:rPr>
              <a:t>svom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imenu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Hvatanje</a:t>
            </a:r>
            <a:r>
              <a:rPr lang="en-US" dirty="0"/>
              <a:t> </a:t>
            </a:r>
            <a:r>
              <a:rPr lang="en-US" dirty="0" err="1"/>
              <a:t>virtuelne</a:t>
            </a:r>
            <a:r>
              <a:rPr lang="en-US" dirty="0"/>
              <a:t>(</a:t>
            </a:r>
            <a:r>
              <a:rPr lang="en-US" dirty="0" err="1"/>
              <a:t>idealan</a:t>
            </a:r>
            <a:r>
              <a:rPr lang="en-US" dirty="0"/>
              <a:t> </a:t>
            </a:r>
            <a:r>
              <a:rPr lang="en-US" dirty="0" err="1"/>
              <a:t>slucaj</a:t>
            </a:r>
            <a:r>
              <a:rPr lang="en-US" dirty="0"/>
              <a:t>)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05686" y="3959649"/>
            <a:ext cx="4754880" cy="19429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err="1">
                <a:cs typeface="Arial"/>
              </a:rPr>
              <a:t>Korišćenje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virtuelne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tabele</a:t>
            </a:r>
            <a:endParaRPr lang="en-US" dirty="0" err="1">
              <a:cs typeface="Arial"/>
            </a:endParaRPr>
          </a:p>
          <a:p>
            <a:pPr marL="283210" indent="-283210"/>
            <a:r>
              <a:rPr lang="en-US" dirty="0" err="1">
                <a:cs typeface="Arial"/>
              </a:rPr>
              <a:t>Svaki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objekat</a:t>
            </a:r>
            <a:r>
              <a:rPr lang="en-US" dirty="0">
                <a:cs typeface="Arial"/>
              </a:rPr>
              <a:t> koji </a:t>
            </a:r>
            <a:r>
              <a:rPr lang="en-US" dirty="0" err="1">
                <a:cs typeface="Arial"/>
              </a:rPr>
              <a:t>ima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virtuelnu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funkciju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ima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referencu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virtuelnu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tabelu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 err="1">
                <a:cs typeface="Arial"/>
              </a:rPr>
              <a:t>Virtuelna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tabela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sadrži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pokazivače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implementacije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virtuelnih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funkcija</a:t>
            </a:r>
            <a:r>
              <a:rPr lang="en-US" dirty="0">
                <a:cs typeface="Arial"/>
              </a:rPr>
              <a:t> 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762269-78B6-2A44-4645-C0EFF7B4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 i="1" err="1"/>
              <a:t>Mrtve</a:t>
            </a:r>
            <a:r>
              <a:rPr lang="en-US" sz="1100" b="1" i="1" dirty="0"/>
              <a:t> </a:t>
            </a:r>
            <a:r>
              <a:rPr lang="en-US" sz="1100" b="1" i="1" err="1"/>
              <a:t>virtuelne</a:t>
            </a:r>
            <a:r>
              <a:rPr lang="en-US" sz="1100" b="1" i="1" dirty="0"/>
              <a:t> </a:t>
            </a:r>
            <a:r>
              <a:rPr lang="en-US" sz="1100" b="1" i="1" err="1"/>
              <a:t>funkcije</a:t>
            </a:r>
            <a:endParaRPr lang="en-US" b="1" i="1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4B1E4-98FB-42A8-FED8-23E2C39C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084A2D-7342-C610-DFB9-1D941DED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024" y="2263252"/>
            <a:ext cx="5868515" cy="168274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3000" i="1" cap="none" err="1">
                <a:cs typeface="Arial"/>
              </a:rPr>
              <a:t>IsEmptyVirtualFunction</a:t>
            </a:r>
            <a:r>
              <a:rPr lang="en-GB" sz="3000" i="1" cap="none" dirty="0">
                <a:cs typeface="Arial"/>
              </a:rPr>
              <a:t>() </a:t>
            </a:r>
            <a:endParaRPr lang="en-US" sz="1600" i="1" cap="none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CEDA9-0538-F762-86C3-236BA18E1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85157" y="1252728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cs typeface="Arial"/>
              </a:rPr>
              <a:t>Provera da li je </a:t>
            </a:r>
            <a:r>
              <a:rPr lang="en-GB" dirty="0" err="1">
                <a:cs typeface="Arial"/>
              </a:rPr>
              <a:t>prazna</a:t>
            </a:r>
            <a:r>
              <a:rPr lang="en-GB" dirty="0">
                <a:cs typeface="Arial"/>
              </a:rPr>
              <a:t> 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CE153-BD97-7625-891D-A8F84AB86B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5870001" cy="41917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GB" err="1">
                <a:cs typeface="Arial"/>
              </a:rPr>
              <a:t>Brojimo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koliko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i</a:t>
            </a:r>
            <a:r>
              <a:rPr lang="en-GB" u="sng" err="1">
                <a:cs typeface="Arial"/>
              </a:rPr>
              <a:t>nstrukcija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ima</a:t>
            </a:r>
            <a:r>
              <a:rPr lang="en-GB" dirty="0">
                <a:cs typeface="Arial"/>
              </a:rPr>
              <a:t> u </a:t>
            </a:r>
            <a:r>
              <a:rPr lang="en-GB" err="1">
                <a:cs typeface="Arial"/>
              </a:rPr>
              <a:t>funkciji</a:t>
            </a:r>
            <a:r>
              <a:rPr lang="en-GB" dirty="0">
                <a:cs typeface="Arial"/>
              </a:rPr>
              <a:t> </a:t>
            </a:r>
          </a:p>
          <a:p>
            <a:pPr marL="283210" indent="-283210"/>
            <a:r>
              <a:rPr lang="en-GB" dirty="0" err="1">
                <a:cs typeface="Arial"/>
              </a:rPr>
              <a:t>Pošto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su</a:t>
            </a:r>
            <a:r>
              <a:rPr lang="en-GB" i="1" dirty="0">
                <a:cs typeface="Arial"/>
              </a:rPr>
              <a:t> </a:t>
            </a:r>
            <a:r>
              <a:rPr lang="en-GB" i="1" dirty="0" err="1">
                <a:cs typeface="Arial"/>
              </a:rPr>
              <a:t>Virtuelne</a:t>
            </a:r>
            <a:r>
              <a:rPr lang="en-GB" i="1" dirty="0">
                <a:cs typeface="Arial"/>
              </a:rPr>
              <a:t> </a:t>
            </a:r>
            <a:r>
              <a:rPr lang="en-GB" i="1" dirty="0" err="1">
                <a:cs typeface="Arial"/>
              </a:rPr>
              <a:t>funkcije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klasne</a:t>
            </a:r>
            <a:r>
              <a:rPr lang="en-GB" dirty="0">
                <a:cs typeface="Arial"/>
              </a:rPr>
              <a:t> to </a:t>
            </a:r>
            <a:r>
              <a:rPr lang="en-GB" dirty="0" err="1">
                <a:cs typeface="Arial"/>
              </a:rPr>
              <a:t>znači</a:t>
            </a:r>
            <a:r>
              <a:rPr lang="en-GB" dirty="0">
                <a:cs typeface="Arial"/>
              </a:rPr>
              <a:t> da </a:t>
            </a:r>
            <a:r>
              <a:rPr lang="en-GB" dirty="0" err="1">
                <a:cs typeface="Arial"/>
              </a:rPr>
              <a:t>će</a:t>
            </a:r>
            <a:r>
              <a:rPr lang="en-GB" dirty="0">
                <a:cs typeface="Arial"/>
              </a:rPr>
              <a:t> one </a:t>
            </a:r>
            <a:r>
              <a:rPr lang="en-GB" dirty="0" err="1">
                <a:cs typeface="Arial"/>
              </a:rPr>
              <a:t>imati</a:t>
            </a:r>
            <a:r>
              <a:rPr lang="en-GB" dirty="0">
                <a:cs typeface="Arial"/>
              </a:rPr>
              <a:t> minimum 3 </a:t>
            </a:r>
            <a:r>
              <a:rPr lang="en-GB" dirty="0" err="1">
                <a:cs typeface="Arial"/>
              </a:rPr>
              <a:t>instrukcije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koje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će</a:t>
            </a:r>
            <a:r>
              <a:rPr lang="en-GB" dirty="0">
                <a:cs typeface="Arial"/>
              </a:rPr>
              <a:t> se </a:t>
            </a:r>
            <a:r>
              <a:rPr lang="en-GB" dirty="0" err="1">
                <a:cs typeface="Arial"/>
              </a:rPr>
              <a:t>odnositi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na</a:t>
            </a:r>
            <a:r>
              <a:rPr lang="en-GB" dirty="0">
                <a:cs typeface="Arial"/>
              </a:rPr>
              <a:t> </a:t>
            </a:r>
            <a:r>
              <a:rPr lang="en-GB" i="1" dirty="0">
                <a:cs typeface="Arial"/>
              </a:rPr>
              <a:t>this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pokazivač</a:t>
            </a:r>
            <a:r>
              <a:rPr lang="en-GB" dirty="0">
                <a:cs typeface="Arial"/>
              </a:rPr>
              <a:t> I </a:t>
            </a:r>
            <a:r>
              <a:rPr lang="en-GB" dirty="0" err="1">
                <a:cs typeface="Arial"/>
              </a:rPr>
              <a:t>jedna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dodatna</a:t>
            </a:r>
            <a:r>
              <a:rPr lang="en-GB" dirty="0">
                <a:cs typeface="Arial"/>
              </a:rPr>
              <a:t> (</a:t>
            </a:r>
            <a:r>
              <a:rPr lang="en-GB" dirty="0" err="1">
                <a:cs typeface="Arial"/>
              </a:rPr>
              <a:t>implicitna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ili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eksplicitna</a:t>
            </a:r>
            <a:r>
              <a:rPr lang="en-GB" dirty="0">
                <a:cs typeface="Arial"/>
              </a:rPr>
              <a:t>) </a:t>
            </a:r>
            <a:r>
              <a:rPr lang="en-GB" i="1" dirty="0">
                <a:cs typeface="Arial"/>
              </a:rPr>
              <a:t>return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instrukcija</a:t>
            </a:r>
            <a:endParaRPr lang="en-GB" dirty="0">
              <a:cs typeface="Arial"/>
            </a:endParaRPr>
          </a:p>
          <a:p>
            <a:pPr marL="283210" indent="-283210"/>
            <a:r>
              <a:rPr lang="en-GB" dirty="0">
                <a:cs typeface="Arial"/>
              </a:rPr>
              <a:t>Ako </a:t>
            </a:r>
            <a:r>
              <a:rPr lang="en-GB" dirty="0" err="1">
                <a:cs typeface="Arial"/>
              </a:rPr>
              <a:t>važi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prethodni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uslov</a:t>
            </a:r>
            <a:r>
              <a:rPr lang="en-GB" dirty="0">
                <a:cs typeface="Arial"/>
              </a:rPr>
              <a:t> I </a:t>
            </a:r>
            <a:r>
              <a:rPr lang="en-GB" dirty="0" err="1">
                <a:cs typeface="Arial"/>
              </a:rPr>
              <a:t>ako</a:t>
            </a:r>
            <a:r>
              <a:rPr lang="en-GB" dirty="0">
                <a:cs typeface="Arial"/>
              </a:rPr>
              <a:t> je </a:t>
            </a:r>
            <a:r>
              <a:rPr lang="en-GB" dirty="0" err="1">
                <a:cs typeface="Arial"/>
              </a:rPr>
              <a:t>funkcija</a:t>
            </a:r>
            <a:r>
              <a:rPr lang="en-GB" dirty="0">
                <a:cs typeface="Arial"/>
              </a:rPr>
              <a:t> void </a:t>
            </a:r>
            <a:r>
              <a:rPr lang="en-GB" dirty="0" err="1">
                <a:cs typeface="Arial"/>
              </a:rPr>
              <a:t>tipa</a:t>
            </a:r>
            <a:r>
              <a:rPr lang="en-GB" dirty="0">
                <a:cs typeface="Arial"/>
              </a:rPr>
              <a:t> to </a:t>
            </a:r>
            <a:r>
              <a:rPr lang="en-GB" dirty="0" err="1">
                <a:cs typeface="Arial"/>
              </a:rPr>
              <a:t>znači</a:t>
            </a:r>
            <a:r>
              <a:rPr lang="en-GB" dirty="0">
                <a:cs typeface="Arial"/>
              </a:rPr>
              <a:t> da je </a:t>
            </a:r>
            <a:r>
              <a:rPr lang="en-GB" dirty="0" err="1">
                <a:cs typeface="Arial"/>
              </a:rPr>
              <a:t>ona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prazna</a:t>
            </a:r>
            <a:endParaRPr lang="en-GB" dirty="0">
              <a:cs typeface="Arial"/>
            </a:endParaRPr>
          </a:p>
          <a:p>
            <a:pPr marL="283210" indent="-283210"/>
            <a:r>
              <a:rPr lang="en-GB" dirty="0" err="1">
                <a:cs typeface="Arial"/>
              </a:rPr>
              <a:t>Ovaj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uslov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nam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garantuje</a:t>
            </a:r>
            <a:r>
              <a:rPr lang="en-GB" dirty="0">
                <a:cs typeface="Arial"/>
              </a:rPr>
              <a:t> I da </a:t>
            </a:r>
            <a:r>
              <a:rPr lang="en-GB" dirty="0" err="1">
                <a:cs typeface="Arial"/>
              </a:rPr>
              <a:t>će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funkcija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biti</a:t>
            </a:r>
            <a:r>
              <a:rPr lang="en-GB" dirty="0">
                <a:cs typeface="Arial"/>
              </a:rPr>
              <a:t> "</a:t>
            </a:r>
            <a:r>
              <a:rPr lang="en-GB" dirty="0" err="1">
                <a:cs typeface="Arial"/>
              </a:rPr>
              <a:t>čista</a:t>
            </a:r>
            <a:r>
              <a:rPr lang="en-GB" dirty="0">
                <a:cs typeface="Arial"/>
              </a:rPr>
              <a:t>" </a:t>
            </a:r>
            <a:r>
              <a:rPr lang="en-GB" dirty="0" err="1">
                <a:cs typeface="Arial"/>
              </a:rPr>
              <a:t>tj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neće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biti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nikakvih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sporednih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efekata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pri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njenom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izvršavanju</a:t>
            </a:r>
            <a:r>
              <a:rPr lang="en-GB" dirty="0">
                <a:cs typeface="Arial"/>
              </a:rPr>
              <a:t> </a:t>
            </a:r>
          </a:p>
          <a:p>
            <a:pPr marL="283210" indent="-283210"/>
            <a:endParaRPr lang="en-GB" dirty="0">
              <a:cs typeface="Arial"/>
            </a:endParaRPr>
          </a:p>
          <a:p>
            <a:pPr marL="283210" indent="-283210"/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88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DBA126-C006-971F-CBEC-4D290328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 i="1" dirty="0" err="1"/>
              <a:t>Mrtve</a:t>
            </a:r>
            <a:r>
              <a:rPr lang="en-US" sz="1100" b="1" i="1" dirty="0"/>
              <a:t> </a:t>
            </a:r>
            <a:r>
              <a:rPr lang="en-US" sz="1100" b="1" i="1" dirty="0" err="1"/>
              <a:t>virtuelne</a:t>
            </a:r>
            <a:r>
              <a:rPr lang="en-US" sz="1100" b="1" i="1" dirty="0"/>
              <a:t> </a:t>
            </a:r>
            <a:r>
              <a:rPr lang="en-US" sz="1100" b="1" i="1" dirty="0" err="1"/>
              <a:t>funkcije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C6D21E-337B-67B1-1E07-8AEBBC7B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070BFA-B6D8-50B3-EA24-7D512DFF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732" y="2514154"/>
            <a:ext cx="5431758" cy="1682749"/>
          </a:xfrm>
        </p:spPr>
        <p:txBody>
          <a:bodyPr/>
          <a:lstStyle/>
          <a:p>
            <a:r>
              <a:rPr lang="en-GB" sz="2900" i="1" cap="none" dirty="0" err="1">
                <a:cs typeface="Arial"/>
              </a:rPr>
              <a:t>IsUnreachableVirtualfunction</a:t>
            </a:r>
            <a:r>
              <a:rPr lang="en-GB" sz="2900" i="1" cap="none" dirty="0">
                <a:cs typeface="Arial"/>
              </a:rPr>
              <a:t>()</a:t>
            </a:r>
            <a:endParaRPr lang="en-US" cap="none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3FC7F-4946-7A80-FA33-933808AE4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 err="1">
                <a:cs typeface="Arial"/>
              </a:rPr>
              <a:t>Nedostižne</a:t>
            </a:r>
            <a:r>
              <a:rPr lang="en-GB" dirty="0">
                <a:cs typeface="Arial"/>
              </a:rPr>
              <a:t> </a:t>
            </a:r>
            <a:r>
              <a:rPr lang="en-GB" dirty="0" err="1">
                <a:cs typeface="Arial"/>
              </a:rPr>
              <a:t>virtualne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funkcije</a:t>
            </a:r>
            <a:endParaRPr lang="en-GB" dirty="0" err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16E95B-E612-E145-E047-507DCAEEB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686" y="1810809"/>
            <a:ext cx="5656270" cy="33926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GB" dirty="0" err="1">
                <a:cs typeface="Arial"/>
              </a:rPr>
              <a:t>Iteriramo</a:t>
            </a:r>
            <a:r>
              <a:rPr lang="en-GB" dirty="0">
                <a:cs typeface="Arial"/>
              </a:rPr>
              <a:t> po </a:t>
            </a:r>
            <a:r>
              <a:rPr lang="en-GB" dirty="0" err="1">
                <a:cs typeface="Arial"/>
              </a:rPr>
              <a:t>pozvanim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funkcijama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Iz</a:t>
            </a:r>
            <a:r>
              <a:rPr lang="en-GB" dirty="0">
                <a:cs typeface="Arial"/>
              </a:rPr>
              <a:t> Main </a:t>
            </a:r>
            <a:r>
              <a:rPr lang="en-GB" dirty="0" err="1">
                <a:cs typeface="Arial"/>
              </a:rPr>
              <a:t>funkcije</a:t>
            </a:r>
            <a:endParaRPr lang="en-GB" dirty="0">
              <a:cs typeface="Arial"/>
            </a:endParaRPr>
          </a:p>
          <a:p>
            <a:pPr marL="283210" indent="-283210"/>
            <a:r>
              <a:rPr lang="en-GB" dirty="0" err="1">
                <a:cs typeface="Arial"/>
              </a:rPr>
              <a:t>Ulazimo</a:t>
            </a:r>
            <a:r>
              <a:rPr lang="en-GB" dirty="0">
                <a:cs typeface="Arial"/>
              </a:rPr>
              <a:t> u </a:t>
            </a:r>
            <a:r>
              <a:rPr lang="en-GB" dirty="0" err="1">
                <a:cs typeface="Arial"/>
              </a:rPr>
              <a:t>svaku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pozvanu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funkciju</a:t>
            </a:r>
            <a:r>
              <a:rPr lang="en-GB" dirty="0">
                <a:cs typeface="Arial"/>
              </a:rPr>
              <a:t> I </a:t>
            </a:r>
            <a:r>
              <a:rPr lang="en-GB" dirty="0" err="1">
                <a:cs typeface="Arial"/>
              </a:rPr>
              <a:t>iteriramo</a:t>
            </a:r>
            <a:r>
              <a:rPr lang="en-GB" dirty="0">
                <a:cs typeface="Arial"/>
              </a:rPr>
              <a:t> po </a:t>
            </a:r>
            <a:r>
              <a:rPr lang="en-GB" dirty="0" err="1">
                <a:cs typeface="Arial"/>
              </a:rPr>
              <a:t>njenim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pozvanim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funkcijama</a:t>
            </a:r>
            <a:r>
              <a:rPr lang="en-GB" dirty="0">
                <a:cs typeface="Arial"/>
              </a:rPr>
              <a:t> </a:t>
            </a:r>
          </a:p>
          <a:p>
            <a:pPr marL="283210" indent="-283210"/>
            <a:r>
              <a:rPr lang="en-GB" dirty="0">
                <a:cs typeface="Arial"/>
              </a:rPr>
              <a:t>Na </a:t>
            </a:r>
            <a:r>
              <a:rPr lang="en-GB" err="1">
                <a:cs typeface="Arial"/>
              </a:rPr>
              <a:t>ovaj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način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uspevamo</a:t>
            </a:r>
            <a:r>
              <a:rPr lang="en-GB" dirty="0">
                <a:cs typeface="Arial"/>
              </a:rPr>
              <a:t> da </a:t>
            </a:r>
            <a:r>
              <a:rPr lang="en-GB" err="1">
                <a:cs typeface="Arial"/>
              </a:rPr>
              <a:t>uhvatimo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sve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dostižne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funkcije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iz</a:t>
            </a:r>
            <a:r>
              <a:rPr lang="en-GB">
                <a:cs typeface="Arial"/>
              </a:rPr>
              <a:t> Main-a</a:t>
            </a:r>
          </a:p>
          <a:p>
            <a:pPr marL="283210" indent="-283210"/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01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9969E3-6375-A726-3895-811B8644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 i="1" dirty="0" err="1"/>
              <a:t>Mrtve</a:t>
            </a:r>
            <a:r>
              <a:rPr lang="en-US" sz="1100" b="1" i="1" dirty="0"/>
              <a:t> </a:t>
            </a:r>
            <a:r>
              <a:rPr lang="en-US" sz="1100" b="1" i="1" dirty="0" err="1"/>
              <a:t>virtuelne</a:t>
            </a:r>
            <a:r>
              <a:rPr lang="en-US" sz="1100" b="1" i="1" dirty="0"/>
              <a:t> </a:t>
            </a:r>
            <a:r>
              <a:rPr lang="en-US" sz="1100" b="1" i="1" dirty="0" err="1"/>
              <a:t>funkcije</a:t>
            </a:r>
            <a:endParaRPr lang="en-US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E00BF-1E38-BF85-BCA1-150B089F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89125-94B5-800A-3081-8E6213B2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024" y="2634959"/>
            <a:ext cx="5543271" cy="1682749"/>
          </a:xfrm>
        </p:spPr>
        <p:txBody>
          <a:bodyPr/>
          <a:lstStyle/>
          <a:p>
            <a:r>
              <a:rPr lang="en-GB" sz="2600" i="1" cap="none" dirty="0" err="1">
                <a:cs typeface="Arial"/>
              </a:rPr>
              <a:t>HasConstantReturnVirtualfunction</a:t>
            </a:r>
            <a:r>
              <a:rPr lang="en-GB" sz="2600" i="1" cap="none" dirty="0">
                <a:cs typeface="Arial"/>
              </a:rPr>
              <a:t>()</a:t>
            </a:r>
            <a:endParaRPr lang="en-US" i="1" cap="none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A9231-7F55-0DEA-AB84-41DBFEFF1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572942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cs typeface="Arial"/>
              </a:rPr>
              <a:t>Provera </a:t>
            </a:r>
            <a:r>
              <a:rPr lang="en-GB" dirty="0" err="1">
                <a:cs typeface="Arial"/>
              </a:rPr>
              <a:t>povratne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konstantne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vrednosti</a:t>
            </a:r>
            <a:endParaRPr lang="en-GB" dirty="0" err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4D40C4-C801-17C2-D7DF-EAAF2A44FA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686" y="1857273"/>
            <a:ext cx="5739905" cy="2602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GB" dirty="0" err="1">
                <a:cs typeface="Arial"/>
              </a:rPr>
              <a:t>Prvo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pronalazimo</a:t>
            </a:r>
            <a:r>
              <a:rPr lang="en-GB" dirty="0">
                <a:cs typeface="Arial"/>
              </a:rPr>
              <a:t> return </a:t>
            </a:r>
            <a:r>
              <a:rPr lang="en-GB" dirty="0" err="1">
                <a:cs typeface="Arial"/>
              </a:rPr>
              <a:t>instrukciju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funkcije</a:t>
            </a:r>
          </a:p>
          <a:p>
            <a:pPr marL="283210" indent="-283210"/>
            <a:r>
              <a:rPr lang="en-GB" err="1">
                <a:cs typeface="Arial"/>
              </a:rPr>
              <a:t>Uzimamo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njenu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povratnu</a:t>
            </a:r>
            <a:r>
              <a:rPr lang="en-GB" dirty="0">
                <a:cs typeface="Arial"/>
              </a:rPr>
              <a:t> </a:t>
            </a:r>
            <a:r>
              <a:rPr lang="en-GB" err="1">
                <a:cs typeface="Arial"/>
              </a:rPr>
              <a:t>vrednost</a:t>
            </a:r>
            <a:r>
              <a:rPr lang="en-GB" dirty="0">
                <a:cs typeface="Arial"/>
              </a:rPr>
              <a:t> I </a:t>
            </a:r>
            <a:r>
              <a:rPr lang="en-GB" err="1">
                <a:cs typeface="Arial"/>
              </a:rPr>
              <a:t>proveravamo</a:t>
            </a:r>
            <a:r>
              <a:rPr lang="en-GB" dirty="0">
                <a:cs typeface="Arial"/>
              </a:rPr>
              <a:t> da li je </a:t>
            </a:r>
            <a:r>
              <a:rPr lang="en-GB" err="1">
                <a:cs typeface="Arial"/>
              </a:rPr>
              <a:t>konstanta</a:t>
            </a:r>
            <a:endParaRPr lang="en-GB">
              <a:cs typeface="Arial"/>
            </a:endParaRPr>
          </a:p>
          <a:p>
            <a:pPr marL="283210" indent="-283210"/>
            <a:r>
              <a:rPr lang="en-GB" dirty="0">
                <a:cs typeface="Arial"/>
              </a:rPr>
              <a:t>Tip </a:t>
            </a:r>
            <a:r>
              <a:rPr lang="en-GB" dirty="0" err="1">
                <a:cs typeface="Arial"/>
              </a:rPr>
              <a:t>niza</a:t>
            </a:r>
            <a:r>
              <a:rPr lang="en-GB" dirty="0">
                <a:cs typeface="Arial"/>
              </a:rPr>
              <a:t>, </a:t>
            </a:r>
            <a:r>
              <a:rPr lang="en-GB" dirty="0" err="1">
                <a:cs typeface="Arial"/>
              </a:rPr>
              <a:t>pokazivača</a:t>
            </a:r>
            <a:r>
              <a:rPr lang="en-GB" dirty="0">
                <a:cs typeface="Arial"/>
              </a:rPr>
              <a:t>, </a:t>
            </a:r>
            <a:r>
              <a:rPr lang="en-GB" dirty="0" err="1">
                <a:cs typeface="Arial"/>
              </a:rPr>
              <a:t>brojevnih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tipova</a:t>
            </a:r>
            <a:r>
              <a:rPr lang="en-GB" dirty="0">
                <a:cs typeface="Arial"/>
              </a:rPr>
              <a:t>, </a:t>
            </a:r>
            <a:r>
              <a:rPr lang="en-GB" dirty="0" err="1">
                <a:cs typeface="Arial"/>
              </a:rPr>
              <a:t>enum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itd</a:t>
            </a:r>
            <a:r>
              <a:rPr lang="en-GB" dirty="0">
                <a:cs typeface="Arial"/>
              </a:rPr>
              <a:t>...</a:t>
            </a:r>
          </a:p>
          <a:p>
            <a:pPr marL="283210" indent="-283210"/>
            <a:r>
              <a:rPr lang="en-GB" dirty="0" err="1">
                <a:cs typeface="Arial"/>
              </a:rPr>
              <a:t>Nakon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brisanja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ove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vrste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funkcija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neophodno</a:t>
            </a:r>
            <a:r>
              <a:rPr lang="en-GB" dirty="0">
                <a:cs typeface="Arial"/>
              </a:rPr>
              <a:t> je </a:t>
            </a:r>
            <a:r>
              <a:rPr lang="en-GB" dirty="0" err="1">
                <a:cs typeface="Arial"/>
              </a:rPr>
              <a:t>ubaciti</a:t>
            </a:r>
            <a:r>
              <a:rPr lang="en-GB" dirty="0">
                <a:cs typeface="Arial"/>
              </a:rPr>
              <a:t> </a:t>
            </a:r>
            <a:r>
              <a:rPr lang="en-GB" dirty="0" err="1">
                <a:cs typeface="Arial"/>
              </a:rPr>
              <a:t>konstantu</a:t>
            </a:r>
            <a:r>
              <a:rPr lang="en-GB" dirty="0">
                <a:cs typeface="Arial"/>
              </a:rPr>
              <a:t> u IR </a:t>
            </a:r>
          </a:p>
        </p:txBody>
      </p:sp>
    </p:spTree>
    <p:extLst>
      <p:ext uri="{BB962C8B-B14F-4D97-AF65-F5344CB8AC3E}">
        <p14:creationId xmlns:p14="http://schemas.microsoft.com/office/powerpoint/2010/main" val="33998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44" y="1991699"/>
            <a:ext cx="4846320" cy="1682749"/>
          </a:xfrm>
        </p:spPr>
        <p:txBody>
          <a:bodyPr/>
          <a:lstStyle/>
          <a:p>
            <a:r>
              <a:rPr lang="en-US" sz="3000" dirty="0" err="1"/>
              <a:t>BrISANJE</a:t>
            </a:r>
            <a:r>
              <a:rPr lang="en-US" sz="3000" dirty="0"/>
              <a:t> FUNKCIJA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b="1" i="1" dirty="0" err="1"/>
              <a:t>Mrtve</a:t>
            </a:r>
            <a:r>
              <a:rPr lang="en-US" sz="1100" b="1" i="1" dirty="0"/>
              <a:t> </a:t>
            </a:r>
            <a:r>
              <a:rPr lang="en-US" sz="1100" b="1" i="1" dirty="0" err="1"/>
              <a:t>virtuelne</a:t>
            </a:r>
            <a:r>
              <a:rPr lang="en-US" sz="1100" b="1" i="1" dirty="0"/>
              <a:t> </a:t>
            </a:r>
            <a:r>
              <a:rPr lang="en-US" sz="1100" b="1" i="1" dirty="0" err="1"/>
              <a:t>funkcije</a:t>
            </a:r>
            <a:endParaRPr lang="en-US" dirty="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3180" y="2601260"/>
            <a:ext cx="6918583" cy="27081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Moramo </a:t>
            </a:r>
            <a:r>
              <a:rPr lang="en-US" err="1">
                <a:cs typeface="Arial"/>
              </a:rPr>
              <a:t>obrisati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mesta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poziva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funkcija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koja</a:t>
            </a:r>
            <a:r>
              <a:rPr lang="en-US" dirty="0">
                <a:cs typeface="Arial"/>
              </a:rPr>
              <a:t> se </a:t>
            </a:r>
            <a:r>
              <a:rPr lang="en-US" err="1">
                <a:cs typeface="Arial"/>
              </a:rPr>
              <a:t>nalaze</a:t>
            </a:r>
            <a:r>
              <a:rPr lang="en-US" dirty="0">
                <a:cs typeface="Arial"/>
              </a:rPr>
              <a:t> u </a:t>
            </a:r>
            <a:r>
              <a:rPr lang="en-US" i="1" dirty="0">
                <a:cs typeface="Arial"/>
              </a:rPr>
              <a:t>Main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funkciji</a:t>
            </a:r>
            <a:endParaRPr lang="en-US">
              <a:cs typeface="Arial"/>
            </a:endParaRPr>
          </a:p>
          <a:p>
            <a:pPr marL="283210" indent="-283210"/>
            <a:r>
              <a:rPr lang="en-US" dirty="0" err="1">
                <a:cs typeface="Arial"/>
              </a:rPr>
              <a:t>Nakon</a:t>
            </a:r>
            <a:r>
              <a:rPr lang="en-US" dirty="0">
                <a:cs typeface="Arial"/>
              </a:rPr>
              <a:t> toga je </a:t>
            </a:r>
            <a:r>
              <a:rPr lang="en-US" dirty="0" err="1">
                <a:cs typeface="Arial"/>
              </a:rPr>
              <a:t>moguće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izvršiti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brisanje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funkcija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iz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samog</a:t>
            </a:r>
            <a:r>
              <a:rPr lang="en-US" dirty="0">
                <a:cs typeface="Arial"/>
              </a:rPr>
              <a:t> IR-a</a:t>
            </a:r>
          </a:p>
          <a:p>
            <a:pPr marL="283210" indent="-283210"/>
            <a:r>
              <a:rPr lang="en-US" dirty="0" err="1">
                <a:cs typeface="Arial"/>
              </a:rPr>
              <a:t>Funkcija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koja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vraća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konstantu</a:t>
            </a:r>
            <a:r>
              <a:rPr lang="en-US" dirty="0">
                <a:cs typeface="Arial"/>
              </a:rPr>
              <a:t> mora </a:t>
            </a:r>
            <a:r>
              <a:rPr lang="en-US" dirty="0" err="1">
                <a:cs typeface="Arial"/>
              </a:rPr>
              <a:t>biti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zamenjena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sa</a:t>
            </a:r>
            <a:r>
              <a:rPr lang="en-US" dirty="0">
                <a:cs typeface="Arial"/>
              </a:rPr>
              <a:t> tom </a:t>
            </a:r>
            <a:r>
              <a:rPr lang="en-US" dirty="0" err="1">
                <a:cs typeface="Arial"/>
              </a:rPr>
              <a:t>konstantom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Widescreen</PresentationFormat>
  <Paragraphs>95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Mrtve virtuelne funkcije</vt:lpstr>
      <vt:lpstr>VIRTUELNA FUNKCIJA</vt:lpstr>
      <vt:lpstr>Implementacija</vt:lpstr>
      <vt:lpstr>Glavne provere nad funkcijama modula</vt:lpstr>
      <vt:lpstr>IsVirtual()</vt:lpstr>
      <vt:lpstr>IsEmptyVirtualFunction()  </vt:lpstr>
      <vt:lpstr>IsUnreachableVirtualfunction()</vt:lpstr>
      <vt:lpstr>HasConstantReturnVirtualfunction()</vt:lpstr>
      <vt:lpstr>BrISANJE FUNKCIJA</vt:lpstr>
      <vt:lpstr>Dodatak</vt:lpstr>
      <vt:lpstr>Ubrzavanje prevođenja llvm projekta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/>
  <cp:lastModifiedBy/>
  <cp:revision>549</cp:revision>
  <dcterms:created xsi:type="dcterms:W3CDTF">2023-06-10T11:37:34Z</dcterms:created>
  <dcterms:modified xsi:type="dcterms:W3CDTF">2023-06-10T17:23:42Z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