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58" r:id="rId6"/>
    <p:sldId id="260" r:id="rId7"/>
    <p:sldId id="263" r:id="rId8"/>
    <p:sldId id="267" r:id="rId9"/>
    <p:sldId id="268" r:id="rId10"/>
    <p:sldId id="269" r:id="rId11"/>
    <p:sldId id="270" r:id="rId12"/>
    <p:sldId id="265" r:id="rId13"/>
    <p:sldId id="266" r:id="rId14"/>
    <p:sldId id="271" r:id="rId15"/>
    <p:sldId id="272" r:id="rId16"/>
    <p:sldId id="273" r:id="rId17"/>
    <p:sldId id="262" r:id="rId18"/>
    <p:sldId id="25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88" r:id="rId37"/>
    <p:sldId id="290" r:id="rId38"/>
    <p:sldId id="291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19" autoAdjust="0"/>
  </p:normalViewPr>
  <p:slideViewPr>
    <p:cSldViewPr snapToGrid="0">
      <p:cViewPr>
        <p:scale>
          <a:sx n="67" d="100"/>
          <a:sy n="67" d="100"/>
        </p:scale>
        <p:origin x="11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DesRosiers" userId="78caa298f02bbfa0" providerId="LiveId" clId="{3F290BFE-2DD8-4181-B4C9-21AE2CE7FEC0}"/>
    <pc:docChg chg="modSld">
      <pc:chgData name="Tom DesRosiers" userId="78caa298f02bbfa0" providerId="LiveId" clId="{3F290BFE-2DD8-4181-B4C9-21AE2CE7FEC0}" dt="2024-09-12T00:58:55.364" v="5" actId="20577"/>
      <pc:docMkLst>
        <pc:docMk/>
      </pc:docMkLst>
      <pc:sldChg chg="modSp mod">
        <pc:chgData name="Tom DesRosiers" userId="78caa298f02bbfa0" providerId="LiveId" clId="{3F290BFE-2DD8-4181-B4C9-21AE2CE7FEC0}" dt="2024-09-12T00:58:55.364" v="5" actId="20577"/>
        <pc:sldMkLst>
          <pc:docMk/>
          <pc:sldMk cId="4225603779" sldId="265"/>
        </pc:sldMkLst>
        <pc:spChg chg="mod">
          <ac:chgData name="Tom DesRosiers" userId="78caa298f02bbfa0" providerId="LiveId" clId="{3F290BFE-2DD8-4181-B4C9-21AE2CE7FEC0}" dt="2024-09-12T00:58:55.364" v="5" actId="20577"/>
          <ac:spMkLst>
            <pc:docMk/>
            <pc:sldMk cId="4225603779" sldId="265"/>
            <ac:spMk id="3" creationId="{FF14581D-E013-488E-9689-F6D3A1C33F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F27AD-6317-42EB-BB27-0666FC2CD88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DF4E-2882-41BD-8F5F-8FDCE08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7D16B0C-4D75-484B-AC8B-2B9B3E70263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48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680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565E57-9A09-4FE2-A089-897784F5EF3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1255222"/>
            <a:ext cx="4663440" cy="45969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306-BCB1-48EB-866F-56494F6B1B1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A611-B228-4605-961C-90292694F123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728-6ABA-4898-8492-7E617CD6102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6555EB-88A0-409B-BAF0-9FD8A21CD91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77A7F-110E-4F9D-9914-CD675993C02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John P. Baugh,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57BB61-1923-471C-A658-64A7BE5C836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John P. Baugh,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idea/down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9C8E-4FC2-4EDE-A171-D9E0011C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CFF948-3F35-43DE-B76E-15ACBF44B6F9}" type="datetime1">
              <a:rPr lang="en-US" smtClean="0"/>
              <a:pPr>
                <a:spcAft>
                  <a:spcPts val="600"/>
                </a:spcAft>
              </a:pPr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C587-7CD6-4732-89CC-187E3FB9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Android Architecture and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603A-2A77-4AA1-96B0-CFFD0274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9" y="2831654"/>
            <a:ext cx="2384275" cy="33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6C1-709B-4BAD-A7A2-24D798CF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3671-FA90-4D4C-AC61-46791AAA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intent </a:t>
            </a:r>
            <a:r>
              <a:rPr lang="en-US" dirty="0"/>
              <a:t>is a mechanism by which one activity is able to launch another and implement the flow through the activities that make up an application</a:t>
            </a:r>
          </a:p>
          <a:p>
            <a:r>
              <a:rPr lang="en-US" dirty="0"/>
              <a:t>Intents consist of</a:t>
            </a:r>
          </a:p>
          <a:p>
            <a:pPr lvl="1"/>
            <a:r>
              <a:rPr lang="en-US" dirty="0"/>
              <a:t>Description of the operation to be performed</a:t>
            </a:r>
          </a:p>
          <a:p>
            <a:pPr lvl="1"/>
            <a:r>
              <a:rPr lang="en-US" dirty="0"/>
              <a:t>Optionally, data on which it is to be performed</a:t>
            </a:r>
          </a:p>
          <a:p>
            <a:r>
              <a:rPr lang="en-US" b="1" dirty="0"/>
              <a:t>Explicit intent</a:t>
            </a:r>
          </a:p>
          <a:p>
            <a:pPr lvl="1"/>
            <a:r>
              <a:rPr lang="en-US" dirty="0"/>
              <a:t>Request launch of a specific activity by referencing the activity by name</a:t>
            </a:r>
          </a:p>
          <a:p>
            <a:r>
              <a:rPr lang="en-US" b="1" dirty="0"/>
              <a:t>Implicit intent</a:t>
            </a:r>
          </a:p>
          <a:p>
            <a:pPr lvl="1"/>
            <a:r>
              <a:rPr lang="en-US" dirty="0"/>
              <a:t>Stating the type of action or provide data of a specific type</a:t>
            </a:r>
          </a:p>
          <a:p>
            <a:pPr lvl="1"/>
            <a:r>
              <a:rPr lang="en-US" dirty="0"/>
              <a:t>The Android runtime then selects the appropriate activity to launch that most closely matches the criteria specified by the Intent using a process called </a:t>
            </a:r>
            <a:r>
              <a:rPr lang="en-US" b="1" dirty="0"/>
              <a:t>Intent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E661-F697-40BD-A255-B10A470B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44DC-B0E5-46F0-99EA-264C58F3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AE57-6096-4462-BDB3-8BD612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Intents and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A846-7B35-45E0-BE27-88DB5403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Broadcast Intent</a:t>
            </a:r>
            <a:endParaRPr lang="en-US" dirty="0"/>
          </a:p>
          <a:p>
            <a:pPr lvl="1"/>
            <a:r>
              <a:rPr lang="en-US" dirty="0"/>
              <a:t>A systemwide intent that is sent out to all applications that have registered an interested </a:t>
            </a:r>
            <a:r>
              <a:rPr lang="en-US" b="1" i="1" dirty="0"/>
              <a:t>Broadcast Receiver</a:t>
            </a:r>
          </a:p>
          <a:p>
            <a:pPr lvl="1"/>
            <a:r>
              <a:rPr lang="en-US" dirty="0"/>
              <a:t>The Android system man, for example, send out Broadcast Intents to indicate changes in device status, such as completion of system start-up, connection of external power source, etc.</a:t>
            </a:r>
          </a:p>
          <a:p>
            <a:r>
              <a:rPr lang="en-US" b="1" dirty="0"/>
              <a:t>Broadcast Receivers</a:t>
            </a:r>
          </a:p>
          <a:p>
            <a:pPr lvl="1"/>
            <a:r>
              <a:rPr lang="en-US" dirty="0"/>
              <a:t>Applications use Broadcast Receivers to respond to Broadcast Intents</a:t>
            </a:r>
          </a:p>
          <a:p>
            <a:pPr lvl="1"/>
            <a:r>
              <a:rPr lang="en-US" dirty="0"/>
              <a:t>They are registered by the application and configured with an Intent Filter to indicate types of broadcasts in which it is interested</a:t>
            </a:r>
          </a:p>
          <a:p>
            <a:pPr lvl="1"/>
            <a:r>
              <a:rPr lang="en-US" dirty="0"/>
              <a:t>When a matching intent is broadcast, the receiver is invoked by the Android runtime regardless of whether the app that registered the receiver is currently running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FF93-6986-414E-9D47-126DFCE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2717-857A-4F25-8ECC-421B533A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2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339-47FE-4ED4-A5EA-EF023FEF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C2E1-A007-4CF7-AC5E-53241950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that are run the background and do not have a user interface are called </a:t>
            </a:r>
            <a:r>
              <a:rPr lang="en-US" b="1" dirty="0"/>
              <a:t>Android Services</a:t>
            </a:r>
            <a:endParaRPr lang="en-US" dirty="0"/>
          </a:p>
          <a:p>
            <a:r>
              <a:rPr lang="en-US" dirty="0"/>
              <a:t>These are ideal for situations where an app needs to continue performing tasks, but does not necessarily need a UI to be visible the user</a:t>
            </a:r>
          </a:p>
          <a:p>
            <a:r>
              <a:rPr lang="en-US" dirty="0"/>
              <a:t>Services may still notify the user using notifications and toasts, even though they lack a regular 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C52D-D056-40B0-99E1-7CA419D0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2EEDC-19EC-4F4C-8251-647CD0F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5B70-A65F-4938-9554-BC879752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BE63-CD6B-4F8A-A6CD-51C40EED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provide a mechanism for sharing data between applications</a:t>
            </a:r>
          </a:p>
          <a:p>
            <a:r>
              <a:rPr lang="en-US" dirty="0"/>
              <a:t>Any application can provide other applications with access to underlying data through the implementation of a </a:t>
            </a:r>
            <a:r>
              <a:rPr lang="en-US" b="1" dirty="0"/>
              <a:t>Content Provider</a:t>
            </a:r>
            <a:endParaRPr lang="en-US" dirty="0"/>
          </a:p>
          <a:p>
            <a:pPr lvl="1"/>
            <a:r>
              <a:rPr lang="en-US" dirty="0"/>
              <a:t>Including ability to add, remove, and query the data, subject to permissions</a:t>
            </a:r>
          </a:p>
          <a:p>
            <a:r>
              <a:rPr lang="en-US" dirty="0"/>
              <a:t>Access to the data is provided by a </a:t>
            </a:r>
            <a:r>
              <a:rPr lang="en-US" b="1" dirty="0"/>
              <a:t>URI </a:t>
            </a:r>
            <a:r>
              <a:rPr lang="en-US" dirty="0"/>
              <a:t>(Uniform Resource Identifier)</a:t>
            </a:r>
          </a:p>
          <a:p>
            <a:pPr lvl="1"/>
            <a:r>
              <a:rPr lang="en-US" dirty="0"/>
              <a:t>URIs are generalizations of URLs (Uniform Resource Locators), which we’re familiar with from the Web</a:t>
            </a:r>
          </a:p>
          <a:p>
            <a:r>
              <a:rPr lang="en-US" dirty="0"/>
              <a:t>Data can be shared in different forms such as</a:t>
            </a:r>
          </a:p>
          <a:p>
            <a:pPr lvl="1"/>
            <a:r>
              <a:rPr lang="en-US" dirty="0"/>
              <a:t>A file</a:t>
            </a:r>
          </a:p>
          <a:p>
            <a:pPr lvl="1"/>
            <a:r>
              <a:rPr lang="en-US" dirty="0"/>
              <a:t>An entire SQLite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FA5F-96C6-4483-8A1A-9E4B986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025A-9432-48F6-A0B5-05AB2AD6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06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dirty="0"/>
              <a:t>Ch. 11-15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8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2C5-D1CC-4E3B-8A8F-ED715CC4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8117-BF97-4AA5-9953-5664A08D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JetBrains, which also creates IntelliJ IDE</a:t>
            </a:r>
          </a:p>
          <a:p>
            <a:r>
              <a:rPr lang="en-US" dirty="0"/>
              <a:t>Is named after an island in the Baltic Sea</a:t>
            </a:r>
          </a:p>
          <a:p>
            <a:pPr lvl="1"/>
            <a:r>
              <a:rPr lang="en-US" dirty="0"/>
              <a:t>Named….  Kotlin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to keep in line with how Java is named after the Indonesian island of Java, famous for its coffee</a:t>
            </a:r>
          </a:p>
          <a:p>
            <a:r>
              <a:rPr lang="en-US" dirty="0">
                <a:sym typeface="Wingdings" panose="05000000000000000000" pitchFamily="2" charset="2"/>
              </a:rPr>
              <a:t>Primary language goals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code concise and safe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Concise – easy to read and understand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Safety – Kotlin includes a number of features to improve the chances that potential problems are identified earlier, especially trading potential runtime crashes for syntax errors</a:t>
            </a:r>
          </a:p>
          <a:p>
            <a:r>
              <a:rPr lang="en-US" dirty="0"/>
              <a:t>Kotlin and Java</a:t>
            </a:r>
          </a:p>
          <a:p>
            <a:pPr lvl="1"/>
            <a:r>
              <a:rPr lang="en-US" dirty="0"/>
              <a:t>Java (1995) is still one of the most popular languages in the world</a:t>
            </a:r>
          </a:p>
          <a:p>
            <a:pPr lvl="1"/>
            <a:r>
              <a:rPr lang="en-US" dirty="0"/>
              <a:t>Until the introduction of Kotlin, essentially all Android apps on the market were written in Java</a:t>
            </a:r>
          </a:p>
          <a:p>
            <a:pPr lvl="1"/>
            <a:r>
              <a:rPr lang="en-US" dirty="0"/>
              <a:t>Kotlin is designed to integrate and work alongside Java</a:t>
            </a:r>
          </a:p>
          <a:p>
            <a:pPr lvl="1"/>
            <a:r>
              <a:rPr lang="en-US" dirty="0"/>
              <a:t>Kotlin first appeared in 2011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CF25-E0AB-4D94-B1D2-810F0F02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331-8254-48A2-9BCD-A72A649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34E-9916-414C-BA57-ABA48A3F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C23E-519C-4BD6-ABEA-29A3E63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Kotlin Playground</a:t>
            </a:r>
          </a:p>
          <a:p>
            <a:pPr lvl="1"/>
            <a:r>
              <a:rPr lang="en-US" dirty="0"/>
              <a:t>play.kotlinlang.org</a:t>
            </a:r>
          </a:p>
          <a:p>
            <a:r>
              <a:rPr lang="en-US" dirty="0"/>
              <a:t>I recommend installing </a:t>
            </a:r>
            <a:r>
              <a:rPr lang="en-US" b="1" dirty="0"/>
              <a:t>IntelliJ IDEA Community Edition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https://www.jetbrains.com/idea/download</a:t>
            </a:r>
            <a:endParaRPr lang="en-US" dirty="0"/>
          </a:p>
          <a:p>
            <a:pPr lvl="1"/>
            <a:r>
              <a:rPr lang="en-US" dirty="0"/>
              <a:t>It will automatically detect your platform, but you can change it easily using tabs at the top if you wish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9FC1-7CCC-4E67-A765-BC39667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918A-958B-477D-BD3D-2416179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50C95-10E3-4697-A048-831EFFC6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70" y="2855312"/>
            <a:ext cx="5523060" cy="30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0C8-2EEE-42D9-B396-B3C7239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IDEs We’ll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8FBE-DB9D-4CFE-B53E-13943EC3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pPr lvl="1"/>
            <a:r>
              <a:rPr lang="en-US" dirty="0"/>
              <a:t>This is a popular IDE for both Java and Kotlin development</a:t>
            </a:r>
          </a:p>
          <a:p>
            <a:pPr lvl="1"/>
            <a:r>
              <a:rPr lang="en-US" dirty="0"/>
              <a:t>Made by JetBrains, who </a:t>
            </a:r>
            <a:r>
              <a:rPr lang="en-US" i="1" dirty="0"/>
              <a:t>invented </a:t>
            </a:r>
            <a:r>
              <a:rPr lang="en-US" dirty="0"/>
              <a:t>Kotlin</a:t>
            </a:r>
          </a:p>
          <a:p>
            <a:pPr lvl="1"/>
            <a:r>
              <a:rPr lang="en-US" dirty="0"/>
              <a:t>We will use this to learn Kotlin more effectively</a:t>
            </a:r>
          </a:p>
          <a:p>
            <a:r>
              <a:rPr lang="en-US" dirty="0"/>
              <a:t>Android Studio will be used for Android Development</a:t>
            </a:r>
          </a:p>
          <a:p>
            <a:pPr lvl="1"/>
            <a:r>
              <a:rPr lang="en-US" dirty="0"/>
              <a:t>We will use this the most</a:t>
            </a:r>
          </a:p>
          <a:p>
            <a:pPr lvl="1"/>
            <a:r>
              <a:rPr lang="en-US" dirty="0"/>
              <a:t>Android Studio is built on top of IntelliJ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88B-B20B-4E96-BF54-69CADCC0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2F0D-D61C-4487-B71E-13FE7318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F19A-9121-4EC5-8D15-92E0CB1A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04BC-5953-4135-AF8B-FA3871B7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sits in </a:t>
            </a:r>
            <a:r>
              <a:rPr lang="en-US" b="1" dirty="0"/>
              <a:t>main memory</a:t>
            </a:r>
            <a:r>
              <a:rPr lang="en-US" dirty="0"/>
              <a:t> in our programs in the form of variables (and constants)</a:t>
            </a:r>
          </a:p>
          <a:p>
            <a:r>
              <a:rPr lang="en-US" dirty="0"/>
              <a:t>The </a:t>
            </a:r>
            <a:r>
              <a:rPr lang="en-US" b="1" dirty="0"/>
              <a:t>data type </a:t>
            </a:r>
            <a:r>
              <a:rPr lang="en-US" dirty="0"/>
              <a:t>determines the </a:t>
            </a:r>
            <a:r>
              <a:rPr lang="en-US" i="1" dirty="0"/>
              <a:t>type of data</a:t>
            </a:r>
            <a:r>
              <a:rPr lang="en-US" dirty="0"/>
              <a:t> (*gasp*) that a variable can hold</a:t>
            </a:r>
          </a:p>
          <a:p>
            <a:pPr lvl="1"/>
            <a:r>
              <a:rPr lang="en-US" dirty="0"/>
              <a:t>Integer types</a:t>
            </a:r>
          </a:p>
          <a:p>
            <a:pPr lvl="2"/>
            <a:r>
              <a:rPr lang="en-US" dirty="0"/>
              <a:t>Byte (8 bits)</a:t>
            </a:r>
          </a:p>
          <a:p>
            <a:pPr lvl="2"/>
            <a:r>
              <a:rPr lang="en-US" dirty="0"/>
              <a:t>Short (16 bits)</a:t>
            </a:r>
          </a:p>
          <a:p>
            <a:pPr lvl="2"/>
            <a:r>
              <a:rPr lang="en-US" dirty="0"/>
              <a:t>Int (32 bits)</a:t>
            </a:r>
          </a:p>
          <a:p>
            <a:pPr lvl="2"/>
            <a:r>
              <a:rPr lang="en-US" dirty="0"/>
              <a:t>Long (64 bits)</a:t>
            </a:r>
          </a:p>
          <a:p>
            <a:pPr lvl="1"/>
            <a:r>
              <a:rPr lang="en-US" dirty="0"/>
              <a:t>Floating Point types</a:t>
            </a:r>
          </a:p>
          <a:p>
            <a:pPr lvl="2"/>
            <a:r>
              <a:rPr lang="en-US" dirty="0"/>
              <a:t>Float (32 bits)</a:t>
            </a:r>
          </a:p>
          <a:p>
            <a:pPr lvl="2"/>
            <a:r>
              <a:rPr lang="en-US" dirty="0"/>
              <a:t>Double (64 bits)</a:t>
            </a:r>
          </a:p>
          <a:p>
            <a:pPr lvl="1"/>
            <a:r>
              <a:rPr lang="en-US" dirty="0"/>
              <a:t>Boolean type</a:t>
            </a:r>
          </a:p>
          <a:p>
            <a:pPr lvl="1"/>
            <a:r>
              <a:rPr lang="en-US" dirty="0"/>
              <a:t>Character type</a:t>
            </a:r>
          </a:p>
          <a:p>
            <a:pPr lvl="2"/>
            <a:r>
              <a:rPr lang="en-US" dirty="0"/>
              <a:t>Char</a:t>
            </a:r>
          </a:p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someMessage</a:t>
            </a:r>
            <a:r>
              <a:rPr lang="en-US" dirty="0"/>
              <a:t> = “My name is John”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multiLine</a:t>
            </a:r>
            <a:r>
              <a:rPr lang="en-US" dirty="0"/>
              <a:t> = “”” Hi I’m John</a:t>
            </a:r>
            <a:br>
              <a:rPr lang="en-US" dirty="0"/>
            </a:br>
            <a:r>
              <a:rPr lang="en-US" dirty="0"/>
              <a:t>                                and I love chocolate! “””    //triple quotes means multiline!</a:t>
            </a:r>
          </a:p>
          <a:p>
            <a:pPr lvl="1"/>
            <a:r>
              <a:rPr lang="en-US" dirty="0"/>
              <a:t>You can remove leading spaces of multiple line strings using </a:t>
            </a:r>
            <a:r>
              <a:rPr lang="en-US" b="1" dirty="0"/>
              <a:t>.</a:t>
            </a:r>
            <a:r>
              <a:rPr lang="en-US" b="1" dirty="0" err="1"/>
              <a:t>trimMargin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1F29-1256-4D28-8555-7D33D94D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D575-E944-4361-AB83-EFE109F5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F5BD-DA61-448B-986F-C588C89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AF6D-AC6D-4DC6-AF64-6770CDCA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916302"/>
          </a:xfrm>
        </p:spPr>
        <p:txBody>
          <a:bodyPr>
            <a:normAutofit/>
          </a:bodyPr>
          <a:lstStyle/>
          <a:p>
            <a:r>
              <a:rPr lang="en-US" dirty="0"/>
              <a:t>Variable types can be inferred </a:t>
            </a:r>
            <a:r>
              <a:rPr lang="en-US" b="1" dirty="0"/>
              <a:t>implicitly</a:t>
            </a:r>
            <a:endParaRPr lang="en-US" dirty="0"/>
          </a:p>
          <a:p>
            <a:pPr lvl="1"/>
            <a:r>
              <a:rPr lang="en-US" dirty="0"/>
              <a:t>var </a:t>
            </a:r>
            <a:r>
              <a:rPr lang="en-US" dirty="0" err="1"/>
              <a:t>myChar</a:t>
            </a:r>
            <a:r>
              <a:rPr lang="en-US" dirty="0"/>
              <a:t> = ‘f’     //automatically a character!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myNum</a:t>
            </a:r>
            <a:r>
              <a:rPr lang="en-US" dirty="0"/>
              <a:t> = 10     // Int by default</a:t>
            </a:r>
          </a:p>
          <a:p>
            <a:pPr lvl="1"/>
            <a:r>
              <a:rPr lang="en-US" dirty="0"/>
              <a:t>var num = 1    //Int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bigNum</a:t>
            </a:r>
            <a:r>
              <a:rPr lang="en-US" dirty="0"/>
              <a:t> = 3000000000   //Long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anotherLong</a:t>
            </a:r>
            <a:r>
              <a:rPr lang="en-US" dirty="0"/>
              <a:t> = 5L    //prefix L causes automatic Long</a:t>
            </a:r>
          </a:p>
          <a:p>
            <a:r>
              <a:rPr lang="en-US" dirty="0"/>
              <a:t>Variable types can also be </a:t>
            </a:r>
            <a:r>
              <a:rPr lang="en-US" b="1" dirty="0"/>
              <a:t>explicit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someDouble</a:t>
            </a:r>
            <a:r>
              <a:rPr lang="en-US" dirty="0"/>
              <a:t> : Double = 3.14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someFloat</a:t>
            </a:r>
            <a:r>
              <a:rPr lang="en-US" dirty="0"/>
              <a:t> : Float = 2.71f    //suffix f indicates float</a:t>
            </a:r>
          </a:p>
          <a:p>
            <a:r>
              <a:rPr lang="en-US" dirty="0"/>
              <a:t>Escape sequences for Strings</a:t>
            </a:r>
          </a:p>
          <a:p>
            <a:pPr lvl="1"/>
            <a:r>
              <a:rPr lang="en-US" dirty="0"/>
              <a:t>\n = new line</a:t>
            </a:r>
          </a:p>
          <a:p>
            <a:pPr lvl="1"/>
            <a:r>
              <a:rPr lang="en-US" dirty="0"/>
              <a:t>\t = horizontal tab</a:t>
            </a:r>
          </a:p>
          <a:p>
            <a:pPr lvl="1"/>
            <a:r>
              <a:rPr lang="en-US" dirty="0"/>
              <a:t>//</a:t>
            </a:r>
            <a:r>
              <a:rPr lang="en-US" dirty="0" err="1"/>
              <a:t>etc</a:t>
            </a:r>
            <a:r>
              <a:rPr lang="en-US" dirty="0"/>
              <a:t>… Just like Java or C++</a:t>
            </a:r>
          </a:p>
          <a:p>
            <a:r>
              <a:rPr lang="en-US" dirty="0"/>
              <a:t>All the data types in Kotlin are </a:t>
            </a:r>
            <a:r>
              <a:rPr lang="en-US" b="1" dirty="0"/>
              <a:t>objects </a:t>
            </a:r>
            <a:r>
              <a:rPr lang="en-US" dirty="0"/>
              <a:t>automatically</a:t>
            </a:r>
          </a:p>
          <a:p>
            <a:pPr lvl="1"/>
            <a:r>
              <a:rPr lang="en-US" dirty="0"/>
              <a:t>Most have methods (functions) and properties (fields, or data)</a:t>
            </a:r>
          </a:p>
          <a:p>
            <a:pPr lvl="1"/>
            <a:r>
              <a:rPr lang="en-US" b="1" dirty="0" err="1"/>
              <a:t>myString.toUpperCase</a:t>
            </a:r>
            <a:r>
              <a:rPr lang="en-US" b="1" dirty="0"/>
              <a:t>()</a:t>
            </a:r>
            <a:r>
              <a:rPr lang="en-US" dirty="0"/>
              <a:t> function/method returns uppercase version of </a:t>
            </a:r>
            <a:r>
              <a:rPr lang="en-US" dirty="0" err="1"/>
              <a:t>myString</a:t>
            </a:r>
            <a:endParaRPr lang="en-US" dirty="0"/>
          </a:p>
          <a:p>
            <a:pPr lvl="1"/>
            <a:r>
              <a:rPr lang="en-US" b="1" dirty="0" err="1"/>
              <a:t>myString.length</a:t>
            </a:r>
            <a:r>
              <a:rPr lang="en-US" b="1" dirty="0"/>
              <a:t> </a:t>
            </a:r>
            <a:r>
              <a:rPr lang="en-US" dirty="0"/>
              <a:t>property returns the length of </a:t>
            </a:r>
            <a:r>
              <a:rPr lang="en-US" dirty="0" err="1"/>
              <a:t>myString</a:t>
            </a:r>
            <a:r>
              <a:rPr lang="en-US" dirty="0"/>
              <a:t>, in characters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212D3-355B-4BD4-AACE-B8373BE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651A-1EC2-4561-A1B5-9542DA31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AE6C45-572C-481F-94AE-393D502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FDFBC-C133-4C8F-B244-B36959DB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450702"/>
            <a:ext cx="8939784" cy="688560"/>
          </a:xfrm>
        </p:spPr>
        <p:txBody>
          <a:bodyPr>
            <a:normAutofit/>
          </a:bodyPr>
          <a:lstStyle/>
          <a:p>
            <a:r>
              <a:rPr lang="en-US" dirty="0"/>
              <a:t>Ch. 9-10</a:t>
            </a:r>
            <a:br>
              <a:rPr lang="en-US" dirty="0"/>
            </a:br>
            <a:r>
              <a:rPr lang="en-US" sz="1600" i="1" dirty="0"/>
              <a:t>Android Studio Development Essentials 4.0 (Kotlin Edition)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B2F0-3418-4205-B9A9-C25AFE99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2AA3-1F5C-4D18-8D0C-976FF9F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2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6F0-9582-45E7-8DFA-EB0AFFC0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AFC0-FC43-455C-9BAF-C71C552B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var </a:t>
            </a:r>
            <a:r>
              <a:rPr lang="en-US" dirty="0"/>
              <a:t>keyword allows us to change (or </a:t>
            </a:r>
            <a:r>
              <a:rPr lang="en-US" b="1" dirty="0"/>
              <a:t>mutate</a:t>
            </a:r>
            <a:r>
              <a:rPr lang="en-US" dirty="0"/>
              <a:t>) the value of a variable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someData</a:t>
            </a:r>
            <a:r>
              <a:rPr lang="en-US" dirty="0"/>
              <a:t> = 150</a:t>
            </a:r>
            <a:br>
              <a:rPr lang="en-US" dirty="0"/>
            </a:br>
            <a:r>
              <a:rPr lang="en-US" dirty="0"/>
              <a:t>//later…</a:t>
            </a:r>
            <a:br>
              <a:rPr lang="en-US" dirty="0"/>
            </a:br>
            <a:r>
              <a:rPr lang="en-US" dirty="0" err="1"/>
              <a:t>somedata</a:t>
            </a:r>
            <a:r>
              <a:rPr lang="en-US" dirty="0"/>
              <a:t> = 200   //OK!</a:t>
            </a:r>
          </a:p>
          <a:p>
            <a:r>
              <a:rPr lang="en-US" dirty="0"/>
              <a:t>The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dirty="0"/>
              <a:t>keyword means the value cannot be changed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myVal</a:t>
            </a:r>
            <a:r>
              <a:rPr lang="en-US" dirty="0"/>
              <a:t> = 100</a:t>
            </a:r>
            <a:br>
              <a:rPr lang="en-US" dirty="0"/>
            </a:br>
            <a:r>
              <a:rPr lang="en-US" dirty="0"/>
              <a:t>//later</a:t>
            </a:r>
            <a:br>
              <a:rPr lang="en-US" dirty="0"/>
            </a:br>
            <a:r>
              <a:rPr lang="en-US" dirty="0" err="1"/>
              <a:t>myVal</a:t>
            </a:r>
            <a:r>
              <a:rPr lang="en-US" dirty="0"/>
              <a:t> = 20   //ERROR!  </a:t>
            </a:r>
            <a:r>
              <a:rPr lang="en-US" dirty="0" err="1"/>
              <a:t>myVal</a:t>
            </a:r>
            <a:r>
              <a:rPr lang="en-US" dirty="0"/>
              <a:t> is immutable</a:t>
            </a:r>
          </a:p>
          <a:p>
            <a:pPr lvl="1"/>
            <a:endParaRPr lang="en-US" dirty="0"/>
          </a:p>
          <a:p>
            <a:r>
              <a:rPr lang="en-US" dirty="0"/>
              <a:t>Immutable variables </a:t>
            </a:r>
          </a:p>
          <a:p>
            <a:pPr lvl="1"/>
            <a:r>
              <a:rPr lang="en-US" dirty="0"/>
              <a:t>Are </a:t>
            </a:r>
            <a:r>
              <a:rPr lang="en-US" b="1" dirty="0"/>
              <a:t>constants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119F-3524-45B2-A229-FADA1F45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05EA-A7BE-4926-88BD-9C48D19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0CAF-1173-4E62-A68A-EFACA2F2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69B9-C710-46BF-B46F-11CEAE06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Nullable</a:t>
            </a:r>
            <a:r>
              <a:rPr lang="en-US" dirty="0"/>
              <a:t> types don’t fundamentally exist in most other programming languages</a:t>
            </a:r>
          </a:p>
          <a:p>
            <a:pPr lvl="1"/>
            <a:r>
              <a:rPr lang="en-US" dirty="0"/>
              <a:t>With the exception of the </a:t>
            </a:r>
            <a:r>
              <a:rPr lang="en-US" i="1" dirty="0"/>
              <a:t>optional</a:t>
            </a:r>
            <a:r>
              <a:rPr lang="en-US" dirty="0"/>
              <a:t> type in Swift</a:t>
            </a:r>
          </a:p>
          <a:p>
            <a:r>
              <a:rPr lang="en-US" dirty="0"/>
              <a:t>By default, a variable in Kotlin </a:t>
            </a:r>
            <a:r>
              <a:rPr lang="en-US" i="1" dirty="0"/>
              <a:t>cannot</a:t>
            </a:r>
            <a:r>
              <a:rPr lang="en-US" dirty="0"/>
              <a:t> be assigned </a:t>
            </a:r>
            <a:r>
              <a:rPr lang="en-US" b="1" dirty="0"/>
              <a:t>null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 = null     //</a:t>
            </a:r>
            <a:r>
              <a:rPr lang="en-US" b="1" dirty="0"/>
              <a:t>will NOT compile</a:t>
            </a:r>
            <a:endParaRPr lang="en-US" dirty="0"/>
          </a:p>
          <a:p>
            <a:r>
              <a:rPr lang="en-US" dirty="0"/>
              <a:t>To explicitly allow for a variable to be assigned null, you must declare it as </a:t>
            </a:r>
            <a:r>
              <a:rPr lang="en-US" b="1" dirty="0"/>
              <a:t>nullable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String? = null    //this </a:t>
            </a:r>
            <a:r>
              <a:rPr lang="en-US" b="1" dirty="0"/>
              <a:t>WILL</a:t>
            </a:r>
            <a:r>
              <a:rPr lang="en-US" dirty="0"/>
              <a:t> compile because of the 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However, what if you do the following?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: String = username    //username is nullable, </a:t>
            </a:r>
            <a:r>
              <a:rPr lang="en-US" dirty="0" err="1"/>
              <a:t>firstName</a:t>
            </a:r>
            <a:r>
              <a:rPr lang="en-US" dirty="0"/>
              <a:t> is not, so this is a </a:t>
            </a:r>
            <a:r>
              <a:rPr lang="en-US" b="1" dirty="0"/>
              <a:t>compiler ERROR</a:t>
            </a:r>
            <a:endParaRPr lang="en-US" dirty="0"/>
          </a:p>
          <a:p>
            <a:r>
              <a:rPr lang="en-US" dirty="0"/>
              <a:t>You can only perform this assignment (or method call!) if you somehow ensure the nullable type </a:t>
            </a:r>
            <a:r>
              <a:rPr lang="en-US" i="1" dirty="0"/>
              <a:t>is NOT</a:t>
            </a:r>
            <a:r>
              <a:rPr lang="en-US" dirty="0"/>
              <a:t> in fact, null</a:t>
            </a:r>
          </a:p>
          <a:p>
            <a:pPr lvl="1"/>
            <a:r>
              <a:rPr lang="en-US" dirty="0"/>
              <a:t>if(username != null)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: String = username    //OK since we know username isn’t null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But, there is a better way – the </a:t>
            </a:r>
            <a:r>
              <a:rPr lang="en-US" b="1" dirty="0"/>
              <a:t>safe call operator</a:t>
            </a:r>
            <a:r>
              <a:rPr lang="en-US" dirty="0"/>
              <a:t>, </a:t>
            </a:r>
            <a:r>
              <a:rPr lang="en-US" b="1" dirty="0"/>
              <a:t>?.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theLength</a:t>
            </a:r>
            <a:r>
              <a:rPr lang="en-US" dirty="0"/>
              <a:t> = </a:t>
            </a:r>
            <a:r>
              <a:rPr lang="en-US" dirty="0" err="1"/>
              <a:t>username?.length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E411-6CEB-4E74-9A81-61953CB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F3C1-E5BF-4DF0-A0D5-DE65AABC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474-1D60-40CB-8219-64A34BEF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Not-Null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EAAA-62E6-4970-BF05-BCC64166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not-null assertion </a:t>
            </a:r>
            <a:r>
              <a:rPr lang="en-US" dirty="0"/>
              <a:t>removes all compiler restrictions from a nullable type</a:t>
            </a:r>
          </a:p>
          <a:p>
            <a:pPr lvl="1"/>
            <a:r>
              <a:rPr lang="en-US" dirty="0"/>
              <a:t>This is generally discouraged since you can get a </a:t>
            </a:r>
            <a:r>
              <a:rPr lang="en-US" dirty="0" err="1"/>
              <a:t>NullPointerException</a:t>
            </a:r>
            <a:endParaRPr lang="en-US" dirty="0"/>
          </a:p>
          <a:p>
            <a:pPr lvl="1"/>
            <a:r>
              <a:rPr lang="en-US" dirty="0" err="1"/>
              <a:t>val</a:t>
            </a:r>
            <a:r>
              <a:rPr lang="en-US" dirty="0"/>
              <a:t> username : String? = null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length = username!!.length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771F-7EDF-4078-9007-6D430863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8ED5-9D98-4B1E-AFAF-2246192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C189-5CF3-4887-8676-1C7D8E5B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 and the let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CA10-5D82-4472-88CE-D30CFD1A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we pass a </a:t>
            </a:r>
            <a:r>
              <a:rPr lang="en-US" b="1" dirty="0"/>
              <a:t>nullable type </a:t>
            </a:r>
            <a:r>
              <a:rPr lang="en-US" dirty="0"/>
              <a:t>as an argument to a function expecting a non-null parameter</a:t>
            </a:r>
          </a:p>
          <a:p>
            <a:r>
              <a:rPr lang="en-US" dirty="0"/>
              <a:t>So how do we overcome it?</a:t>
            </a:r>
          </a:p>
          <a:p>
            <a:r>
              <a:rPr lang="en-US" dirty="0"/>
              <a:t>2 Approaches:</a:t>
            </a:r>
          </a:p>
          <a:p>
            <a:pPr lvl="1"/>
            <a:r>
              <a:rPr lang="en-US" dirty="0"/>
              <a:t>Traditional</a:t>
            </a:r>
          </a:p>
          <a:p>
            <a:pPr lvl="1"/>
            <a:r>
              <a:rPr lang="en-US" dirty="0"/>
              <a:t>Let function lambda statement</a:t>
            </a:r>
          </a:p>
          <a:p>
            <a:r>
              <a:rPr lang="en-US" dirty="0"/>
              <a:t>Traditional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 != null)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latin typeface="Consolas" panose="020B0609020204030204" pitchFamily="49" charset="0"/>
              </a:rPr>
              <a:t>firstNum.times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print(result)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The </a:t>
            </a:r>
            <a:r>
              <a:rPr lang="en-US" b="1" dirty="0"/>
              <a:t>let </a:t>
            </a:r>
            <a:r>
              <a:rPr lang="en-US" dirty="0"/>
              <a:t>function is more convenient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secondNum</a:t>
            </a:r>
            <a:r>
              <a:rPr lang="en-US" sz="1400" dirty="0">
                <a:latin typeface="Consolas" panose="020B0609020204030204" pitchFamily="49" charset="0"/>
              </a:rPr>
              <a:t>?.let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result = </a:t>
            </a:r>
            <a:r>
              <a:rPr lang="en-US" sz="1400" dirty="0" err="1">
                <a:latin typeface="Consolas" panose="020B0609020204030204" pitchFamily="49" charset="0"/>
              </a:rPr>
              <a:t>firstNum.times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print(result)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7EA3-4B7D-430E-966A-F3F816EC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A6AD-F5C8-4819-B101-8AF16858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F9B32-C618-4DA9-A8E5-5425D89F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790" y="1725100"/>
            <a:ext cx="5841609" cy="27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3EE2-4B95-468D-AA3D-5093F7C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3089"/>
            <a:ext cx="10058400" cy="737318"/>
          </a:xfrm>
        </p:spPr>
        <p:txBody>
          <a:bodyPr anchor="ctr">
            <a:normAutofit/>
          </a:bodyPr>
          <a:lstStyle/>
          <a:p>
            <a:r>
              <a:rPr lang="en-US" dirty="0"/>
              <a:t>The Elvis Operators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F25B5F96-327F-4A73-BEC8-C76CFEC2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255222"/>
            <a:ext cx="5394960" cy="4596938"/>
          </a:xfrm>
        </p:spPr>
        <p:txBody>
          <a:bodyPr/>
          <a:lstStyle/>
          <a:p>
            <a:r>
              <a:rPr lang="en-US" dirty="0"/>
              <a:t>Yes, it’s </a:t>
            </a:r>
            <a:r>
              <a:rPr lang="en-US" b="1" dirty="0"/>
              <a:t>literally </a:t>
            </a:r>
            <a:r>
              <a:rPr lang="en-US" dirty="0"/>
              <a:t>called the </a:t>
            </a:r>
            <a:r>
              <a:rPr lang="en-US" b="1" dirty="0"/>
              <a:t>Elvis operator</a:t>
            </a:r>
          </a:p>
          <a:p>
            <a:r>
              <a:rPr lang="en-US" dirty="0"/>
              <a:t>As a shortcut for the traditional:</a:t>
            </a: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myString</a:t>
            </a:r>
            <a:r>
              <a:rPr lang="en-US" dirty="0"/>
              <a:t> != null) {</a:t>
            </a:r>
            <a:br>
              <a:rPr lang="en-US" dirty="0"/>
            </a:br>
            <a:r>
              <a:rPr lang="en-US" dirty="0"/>
              <a:t>   return </a:t>
            </a:r>
            <a:r>
              <a:rPr lang="en-US" dirty="0" err="1"/>
              <a:t>myString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 {</a:t>
            </a:r>
            <a:br>
              <a:rPr lang="en-US" dirty="0"/>
            </a:br>
            <a:r>
              <a:rPr lang="en-US" dirty="0"/>
              <a:t>   return “String is null”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This is similar syntactically as the conditional</a:t>
            </a:r>
            <a:br>
              <a:rPr lang="en-US" dirty="0"/>
            </a:br>
            <a:r>
              <a:rPr lang="en-US" dirty="0"/>
              <a:t>operator (?:) in many languages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myString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?: “String is null”</a:t>
            </a:r>
          </a:p>
          <a:p>
            <a:endParaRPr lang="en-US" dirty="0"/>
          </a:p>
        </p:txBody>
      </p:sp>
      <p:pic>
        <p:nvPicPr>
          <p:cNvPr id="1026" name="Picture 2" descr="That lip curl... | Elvis presley, Elvis presley pictures, Elvis">
            <a:extLst>
              <a:ext uri="{FF2B5EF4-FFF2-40B4-BE49-F238E27FC236}">
                <a16:creationId xmlns:a16="http://schemas.microsoft.com/office/drawing/2014/main" id="{90FA5D30-C2E6-43D9-B62E-4600BE46DC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24"/>
          <a:stretch/>
        </p:blipFill>
        <p:spPr bwMode="auto">
          <a:xfrm>
            <a:off x="6461760" y="1255222"/>
            <a:ext cx="4663440" cy="45969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D48C-2429-4DEB-9E7F-519FB75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6018A652-F7D9-4C61-8258-404FCB714F28}" type="datetime1">
              <a:rPr lang="en-US" smtClean="0"/>
              <a:pPr>
                <a:spcAft>
                  <a:spcPts val="600"/>
                </a:spcAft>
              </a:pPr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F1C0-B52B-48D5-8BA5-95A307E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5040"/>
            <a:ext cx="58166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John P. Baugh, Ph.D.</a:t>
            </a:r>
          </a:p>
        </p:txBody>
      </p:sp>
    </p:spTree>
    <p:extLst>
      <p:ext uri="{BB962C8B-B14F-4D97-AF65-F5344CB8AC3E}">
        <p14:creationId xmlns:p14="http://schemas.microsoft.com/office/powerpoint/2010/main" val="228069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6A1DB-7BD9-4146-B0B7-5260FBD8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Arithmetic Operators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6B4F87-C8D1-415A-96A1-21C40383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be familiar from other languages, like Java and C++</a:t>
            </a:r>
          </a:p>
          <a:p>
            <a:pPr lvl="1"/>
            <a:r>
              <a:rPr lang="en-US" dirty="0"/>
              <a:t>But there are </a:t>
            </a:r>
            <a:r>
              <a:rPr lang="en-US" i="1" dirty="0"/>
              <a:t>some</a:t>
            </a:r>
            <a:r>
              <a:rPr lang="en-US" dirty="0"/>
              <a:t> differences</a:t>
            </a:r>
          </a:p>
          <a:p>
            <a:r>
              <a:rPr lang="en-US" dirty="0"/>
              <a:t>Basic expression consists of:</a:t>
            </a:r>
          </a:p>
          <a:p>
            <a:pPr lvl="1"/>
            <a:r>
              <a:rPr lang="en-US" dirty="0"/>
              <a:t>An operator</a:t>
            </a:r>
          </a:p>
          <a:p>
            <a:pPr lvl="1"/>
            <a:r>
              <a:rPr lang="en-US" dirty="0"/>
              <a:t>Two operands</a:t>
            </a:r>
          </a:p>
          <a:p>
            <a:pPr lvl="1"/>
            <a:r>
              <a:rPr lang="en-US" dirty="0"/>
              <a:t>An assignment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myResult</a:t>
            </a:r>
            <a:r>
              <a:rPr lang="en-US" dirty="0"/>
              <a:t> = 1 + 2</a:t>
            </a:r>
          </a:p>
          <a:p>
            <a:r>
              <a:rPr lang="en-US" dirty="0"/>
              <a:t>Arithmetic operators in Kotlin</a:t>
            </a:r>
          </a:p>
          <a:p>
            <a:pPr lvl="1"/>
            <a:r>
              <a:rPr lang="en-US" dirty="0"/>
              <a:t>Same as Java or C++</a:t>
            </a:r>
          </a:p>
          <a:p>
            <a:pPr lvl="1"/>
            <a:r>
              <a:rPr lang="en-US" dirty="0"/>
              <a:t>+, -, *, / and %</a:t>
            </a:r>
          </a:p>
          <a:p>
            <a:r>
              <a:rPr lang="en-US" dirty="0"/>
              <a:t>We also have </a:t>
            </a:r>
            <a:r>
              <a:rPr lang="en-US" b="1" dirty="0"/>
              <a:t>augmented assignment operators </a:t>
            </a:r>
            <a:endParaRPr lang="en-US" dirty="0"/>
          </a:p>
          <a:p>
            <a:pPr lvl="1"/>
            <a:r>
              <a:rPr lang="en-US" dirty="0"/>
              <a:t>These are like </a:t>
            </a:r>
            <a:r>
              <a:rPr lang="en-US" b="1" dirty="0"/>
              <a:t>compound assignment operators </a:t>
            </a:r>
            <a:r>
              <a:rPr lang="en-US" dirty="0"/>
              <a:t>in other languages</a:t>
            </a:r>
          </a:p>
          <a:p>
            <a:pPr lvl="1"/>
            <a:r>
              <a:rPr lang="en-US" dirty="0"/>
              <a:t>+=, -=, *=, /=, %=</a:t>
            </a:r>
          </a:p>
          <a:p>
            <a:r>
              <a:rPr lang="en-US" dirty="0"/>
              <a:t>And, of course, </a:t>
            </a:r>
            <a:r>
              <a:rPr lang="en-US" b="1" dirty="0"/>
              <a:t>increment </a:t>
            </a:r>
            <a:r>
              <a:rPr lang="en-US" dirty="0"/>
              <a:t>and </a:t>
            </a:r>
            <a:r>
              <a:rPr lang="en-US" b="1" dirty="0"/>
              <a:t>decrement </a:t>
            </a:r>
            <a:r>
              <a:rPr lang="en-US" dirty="0"/>
              <a:t>operators</a:t>
            </a:r>
          </a:p>
          <a:p>
            <a:pPr lvl="1"/>
            <a:r>
              <a:rPr lang="en-US" dirty="0"/>
              <a:t>x++</a:t>
            </a:r>
            <a:br>
              <a:rPr lang="en-US" dirty="0"/>
            </a:br>
            <a:r>
              <a:rPr lang="en-US" dirty="0"/>
              <a:t>x--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12C5B-F673-4946-8F2C-8EE464E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DE40-FDD2-470A-9D53-43F77615E3B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DF26-3CBB-426C-A2C6-D7E6370F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3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C640-84B0-496A-A300-ADC29568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02CD-7676-4C3D-B5F6-764CEAA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relational operators </a:t>
            </a:r>
            <a:r>
              <a:rPr lang="en-US" dirty="0"/>
              <a:t>including </a:t>
            </a:r>
            <a:r>
              <a:rPr lang="en-US" b="1" dirty="0"/>
              <a:t>equality operators </a:t>
            </a:r>
            <a:r>
              <a:rPr lang="en-US" dirty="0"/>
              <a:t>are as you’d expect: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(x == y) {</a:t>
            </a:r>
            <a:br>
              <a:rPr lang="en-US" b="1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E0A5-F55D-4587-A875-6BC3B1C3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DDFC-7C16-4D17-A6C3-B4BE5628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BB81AB-2D70-40ED-906B-F888DFE2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60354"/>
              </p:ext>
            </p:extLst>
          </p:nvPr>
        </p:nvGraphicFramePr>
        <p:xfrm>
          <a:off x="714375" y="1700741"/>
          <a:ext cx="8127999" cy="2595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45115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17399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5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5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7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2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28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998-E962-4B4D-A9B6-306F225B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CB5C-3A81-4469-BBE9-18C187AC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is AND</a:t>
            </a:r>
          </a:p>
          <a:p>
            <a:r>
              <a:rPr lang="en-US" dirty="0"/>
              <a:t>|| is OR</a:t>
            </a:r>
          </a:p>
          <a:p>
            <a:r>
              <a:rPr lang="en-US" dirty="0"/>
              <a:t>! is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5B39-CAE1-452B-BCDF-2189711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D497-0E49-4F22-9592-2EB17097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E5F3FB-C695-4A61-AE27-55BB75089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93404"/>
              </p:ext>
            </p:extLst>
          </p:nvPr>
        </p:nvGraphicFramePr>
        <p:xfrm>
          <a:off x="1600622" y="2656332"/>
          <a:ext cx="3092451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0183650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(&amp;&amp;)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7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58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642A98-4ED2-4281-87DE-B307ED1F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48165"/>
              </p:ext>
            </p:extLst>
          </p:nvPr>
        </p:nvGraphicFramePr>
        <p:xfrm>
          <a:off x="5210597" y="2656332"/>
          <a:ext cx="309245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0183650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( ||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7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58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D76B31-5943-4D34-8BB4-AFFB25A5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93262"/>
              </p:ext>
            </p:extLst>
          </p:nvPr>
        </p:nvGraphicFramePr>
        <p:xfrm>
          <a:off x="8785647" y="2656332"/>
          <a:ext cx="206163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817">
                  <a:extLst>
                    <a:ext uri="{9D8B030D-6E8A-4147-A177-3AD203B41FA5}">
                      <a16:colId xmlns:a16="http://schemas.microsoft.com/office/drawing/2014/main" val="2107773402"/>
                    </a:ext>
                  </a:extLst>
                </a:gridCol>
                <a:gridCol w="1030817">
                  <a:extLst>
                    <a:ext uri="{9D8B030D-6E8A-4147-A177-3AD203B41FA5}">
                      <a16:colId xmlns:a16="http://schemas.microsoft.com/office/drawing/2014/main" val="34359528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(!)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90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5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6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AC21-FC30-4234-BDEE-EB635341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D0F8-2600-4396-BE83-3F3F789B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.. (range operator) </a:t>
            </a:r>
            <a:r>
              <a:rPr lang="en-US" dirty="0"/>
              <a:t>helps us declare and use a range of values</a:t>
            </a:r>
          </a:p>
          <a:p>
            <a:pPr lvl="1"/>
            <a:r>
              <a:rPr lang="en-US" dirty="0"/>
              <a:t>It includes x and y in the statement x .. y</a:t>
            </a:r>
          </a:p>
          <a:p>
            <a:r>
              <a:rPr lang="en-US" dirty="0"/>
              <a:t>Traditional syntax</a:t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&gt;= 90 &amp;&amp; 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&lt;= 100)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//...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&gt;= 60)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//...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{ /* blah blah */ }</a:t>
            </a:r>
          </a:p>
          <a:p>
            <a:r>
              <a:rPr lang="en-US" dirty="0"/>
              <a:t>With the range operator, it’s more concise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in 90 .. 100)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// …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if(</a:t>
            </a:r>
            <a:r>
              <a:rPr lang="en-US" sz="1400" dirty="0" err="1">
                <a:latin typeface="Consolas" panose="020B0609020204030204" pitchFamily="49" charset="0"/>
              </a:rPr>
              <a:t>healthPoints</a:t>
            </a:r>
            <a:r>
              <a:rPr lang="en-US" sz="1400" dirty="0">
                <a:latin typeface="Consolas" panose="020B0609020204030204" pitchFamily="49" charset="0"/>
              </a:rPr>
              <a:t> in 60 .. 89) {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else { /* blah blah */}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CB42E-086B-4EA1-A72C-9CDFE3BB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753-2EA0-4F8A-B6C9-F73F3C3B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6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775-910B-47A1-9C69-7D39787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0F57-8A79-47AE-8CC9-39F2AD0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The default</a:t>
            </a:r>
          </a:p>
          <a:p>
            <a:r>
              <a:rPr lang="en-US" dirty="0"/>
              <a:t>Selection</a:t>
            </a:r>
          </a:p>
          <a:p>
            <a:pPr lvl="1"/>
            <a:r>
              <a:rPr lang="en-US" dirty="0"/>
              <a:t>Conditional execution, branching</a:t>
            </a:r>
          </a:p>
          <a:p>
            <a:r>
              <a:rPr lang="en-US" dirty="0"/>
              <a:t>Repetition</a:t>
            </a:r>
          </a:p>
          <a:p>
            <a:pPr lvl="1"/>
            <a:r>
              <a:rPr lang="en-US" dirty="0"/>
              <a:t>Conditional execution, looping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11C0-FCD7-49D6-9A84-391968CF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E2A9-2CAE-491E-B9B5-6A755DA1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93A-C188-491C-B562-50D20324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Android Architecture and Anatomy of an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2E51-BDDC-49AC-9DBF-D57ADE5A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7DAF-2CBA-4424-A23F-078EF7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2A54B-0F7B-4106-A312-9FC3D1AE8C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391" y="1271588"/>
            <a:ext cx="4331217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1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9121-4508-417E-B56E-23FEAACE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7FCE-DE04-4D12-9711-F009000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expected, most are similar to what we have in C++, Java, or C#</a:t>
            </a:r>
          </a:p>
          <a:p>
            <a:pPr lvl="1"/>
            <a:r>
              <a:rPr lang="en-US" dirty="0"/>
              <a:t>if statement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someExpression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if-else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someOtherStatement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  <a:p>
            <a:r>
              <a:rPr lang="en-US" dirty="0"/>
              <a:t>We can also treat </a:t>
            </a:r>
            <a:r>
              <a:rPr lang="en-US" b="1" dirty="0"/>
              <a:t>if-else </a:t>
            </a:r>
            <a:r>
              <a:rPr lang="en-US" dirty="0"/>
              <a:t>like an </a:t>
            </a:r>
            <a:r>
              <a:rPr lang="en-US" b="1" i="1" dirty="0"/>
              <a:t>expression </a:t>
            </a:r>
            <a:r>
              <a:rPr lang="en-US" i="1" dirty="0"/>
              <a:t>with the </a:t>
            </a:r>
            <a:r>
              <a:rPr lang="en-US" b="1" dirty="0"/>
              <a:t>if-else expression syntax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largest = if(x &gt; y) x else y</a:t>
            </a:r>
          </a:p>
          <a:p>
            <a:pPr lvl="1"/>
            <a:r>
              <a:rPr lang="en-US" dirty="0"/>
              <a:t>If x </a:t>
            </a:r>
            <a:r>
              <a:rPr lang="en-US" i="1" dirty="0"/>
              <a:t>is</a:t>
            </a:r>
            <a:r>
              <a:rPr lang="en-US" dirty="0"/>
              <a:t> greater than y, return x, otherwise return y</a:t>
            </a:r>
          </a:p>
          <a:p>
            <a:r>
              <a:rPr lang="en-US" dirty="0"/>
              <a:t>This takes the place of the conditional operator in other languages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9EAC-3870-43AC-AA5D-BC1B11B6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D39D-4D92-4B12-91C5-1C7166E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9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DD32-C8F2-4A15-B074-17CCA445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B74E-BBDE-43A4-AFE7-9B91F9A4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selection control statement in Kotlin is the </a:t>
            </a:r>
            <a:r>
              <a:rPr lang="en-US" b="1" dirty="0"/>
              <a:t>when statement</a:t>
            </a:r>
            <a:endParaRPr lang="en-US" dirty="0"/>
          </a:p>
          <a:p>
            <a:pPr lvl="1"/>
            <a:r>
              <a:rPr lang="en-US" dirty="0"/>
              <a:t>A cleaner alternative to if … else</a:t>
            </a:r>
          </a:p>
          <a:p>
            <a:pPr lvl="1"/>
            <a:r>
              <a:rPr lang="en-US" dirty="0"/>
              <a:t>Is similar to the </a:t>
            </a:r>
            <a:r>
              <a:rPr lang="en-US" b="1" dirty="0"/>
              <a:t>switch </a:t>
            </a:r>
            <a:r>
              <a:rPr lang="en-US" dirty="0"/>
              <a:t>statement in many other languages</a:t>
            </a:r>
          </a:p>
          <a:p>
            <a:r>
              <a:rPr lang="en-US" dirty="0"/>
              <a:t>General syntax:</a:t>
            </a:r>
          </a:p>
          <a:p>
            <a:pPr lvl="1"/>
            <a:r>
              <a:rPr lang="en-US" dirty="0"/>
              <a:t>when(value) {</a:t>
            </a:r>
            <a:br>
              <a:rPr lang="en-US" dirty="0"/>
            </a:br>
            <a:r>
              <a:rPr lang="en-US" dirty="0"/>
              <a:t>   match1 -&gt; //code to be executed</a:t>
            </a:r>
            <a:br>
              <a:rPr lang="en-US" dirty="0"/>
            </a:br>
            <a:r>
              <a:rPr lang="en-US" dirty="0"/>
              <a:t>   match2 -&gt; //code to be executed 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Example</a:t>
            </a:r>
          </a:p>
          <a:p>
            <a:pPr marL="274320" lvl="1" indent="0">
              <a:buNone/>
            </a:pPr>
            <a:r>
              <a:rPr lang="en-US" dirty="0"/>
              <a:t>when(x) {</a:t>
            </a:r>
            <a:br>
              <a:rPr lang="en-US" dirty="0"/>
            </a:br>
            <a:r>
              <a:rPr lang="en-US" dirty="0"/>
              <a:t>   10 -&gt; </a:t>
            </a:r>
            <a:r>
              <a:rPr lang="en-US" dirty="0" err="1"/>
              <a:t>println</a:t>
            </a:r>
            <a:r>
              <a:rPr lang="en-US" dirty="0"/>
              <a:t>(“x is 10!”)</a:t>
            </a:r>
            <a:br>
              <a:rPr lang="en-US" dirty="0"/>
            </a:br>
            <a:r>
              <a:rPr lang="en-US" dirty="0"/>
              <a:t>    9 -&gt; </a:t>
            </a:r>
            <a:r>
              <a:rPr lang="en-US" dirty="0" err="1"/>
              <a:t>println</a:t>
            </a:r>
            <a:r>
              <a:rPr lang="en-US" dirty="0"/>
              <a:t>(“x is 9!”)</a:t>
            </a:r>
            <a:br>
              <a:rPr lang="en-US" dirty="0"/>
            </a:br>
            <a:r>
              <a:rPr lang="en-US" dirty="0"/>
              <a:t>    8 -&gt; </a:t>
            </a:r>
            <a:r>
              <a:rPr lang="en-US" dirty="0" err="1"/>
              <a:t>println</a:t>
            </a:r>
            <a:r>
              <a:rPr lang="en-US" dirty="0"/>
              <a:t>(“x is 8!”)</a:t>
            </a:r>
          </a:p>
          <a:p>
            <a:pPr marL="274320" lvl="1" indent="0">
              <a:buNone/>
            </a:pPr>
            <a:r>
              <a:rPr lang="en-US" dirty="0"/>
              <a:t>    else -&gt; </a:t>
            </a:r>
            <a:r>
              <a:rPr lang="en-US" dirty="0" err="1"/>
              <a:t>println</a:t>
            </a:r>
            <a:r>
              <a:rPr lang="en-US" dirty="0"/>
              <a:t>(“x is not in range”)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74A0-0A37-4841-A8DA-084D7DA0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8CD5-24A3-4345-A9E6-A628147C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0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C8C-A407-47AC-928D-33655F71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045C-EF31-4139-BAB0-7FFC37E2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it with the </a:t>
            </a:r>
            <a:r>
              <a:rPr lang="en-US" b="1" dirty="0"/>
              <a:t>range </a:t>
            </a: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myHealthStatus</a:t>
            </a:r>
            <a:r>
              <a:rPr lang="en-US" dirty="0">
                <a:latin typeface="Consolas" panose="020B0609020204030204" pitchFamily="49" charset="0"/>
              </a:rPr>
              <a:t> = when(</a:t>
            </a:r>
            <a:r>
              <a:rPr lang="en-US" dirty="0" err="1">
                <a:latin typeface="Consolas" panose="020B0609020204030204" pitchFamily="49" charset="0"/>
              </a:rPr>
              <a:t>healthPoints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100 -&gt; “Excellent condition”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90 .. 99 -&gt; “has a few scratches”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75 .. 89 -&gt; “has minor wounds”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 15 .. 74 -&gt; “badly hurt”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else -&gt; “is in awful condition!”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So, for practice, make sure you repeat to yourself and practice with this new syntax, combined, so you become familiar with it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range operator </a:t>
            </a:r>
            <a:r>
              <a:rPr lang="en-US" dirty="0"/>
              <a:t>..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when </a:t>
            </a:r>
            <a:r>
              <a:rPr lang="en-US" dirty="0"/>
              <a:t>statement with the </a:t>
            </a:r>
            <a:r>
              <a:rPr lang="en-US" b="1" dirty="0"/>
              <a:t>arrow operator </a:t>
            </a:r>
            <a:r>
              <a:rPr lang="en-US" dirty="0"/>
              <a:t>-&gt;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5C72-1487-497E-A602-8DE36A9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0BD1-0F42-45F8-A20D-34DCE243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0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5C30-F8CE-45E0-8EA9-7E0626E0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0D4F-543B-4B14-83E1-AB16EF5C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for-in </a:t>
            </a:r>
            <a:r>
              <a:rPr lang="en-US" dirty="0"/>
              <a:t>loop is used to iterate over a sequence of items</a:t>
            </a:r>
          </a:p>
          <a:p>
            <a:pPr lvl="1"/>
            <a:r>
              <a:rPr lang="en-US" dirty="0"/>
              <a:t>In a collection </a:t>
            </a:r>
            <a:r>
              <a:rPr lang="en-US" b="1" i="1" dirty="0"/>
              <a:t>or</a:t>
            </a:r>
            <a:r>
              <a:rPr lang="en-US" dirty="0"/>
              <a:t> a range</a:t>
            </a:r>
          </a:p>
          <a:p>
            <a:pPr lvl="1"/>
            <a:r>
              <a:rPr lang="en-US" dirty="0"/>
              <a:t>Similar to Python</a:t>
            </a:r>
          </a:p>
          <a:p>
            <a:pPr lvl="1"/>
            <a:r>
              <a:rPr lang="en-US" dirty="0"/>
              <a:t>Similar to range-based for (C++) or enhanced for (Java) or foreach in other languages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/>
              <a:t>for(index in 1 .. 5)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println</a:t>
            </a:r>
            <a:r>
              <a:rPr lang="en-US" dirty="0"/>
              <a:t>(“Value of index is </a:t>
            </a:r>
            <a:r>
              <a:rPr lang="en-US" b="1" dirty="0"/>
              <a:t>$index</a:t>
            </a:r>
            <a:r>
              <a:rPr lang="en-US" dirty="0"/>
              <a:t>”)  //use String interpolation with $</a:t>
            </a:r>
            <a:br>
              <a:rPr lang="en-US" dirty="0"/>
            </a:br>
            <a:r>
              <a:rPr lang="en-US" dirty="0"/>
              <a:t>} </a:t>
            </a:r>
          </a:p>
          <a:p>
            <a:r>
              <a:rPr lang="en-US" dirty="0"/>
              <a:t>You can configure for-in with two interesting functions:</a:t>
            </a:r>
          </a:p>
          <a:p>
            <a:pPr lvl="1"/>
            <a:r>
              <a:rPr lang="en-US" b="1" dirty="0" err="1"/>
              <a:t>downTo</a:t>
            </a:r>
            <a:endParaRPr lang="en-US" dirty="0"/>
          </a:p>
          <a:p>
            <a:pPr lvl="1"/>
            <a:r>
              <a:rPr lang="en-US" b="1" dirty="0"/>
              <a:t>until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E265-FCD3-4648-B651-DA4977C8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79AC-A183-4642-A4D6-318BAA5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7C8F-894D-4C15-B25A-F3A2CFB8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downTo</a:t>
            </a:r>
            <a:r>
              <a:rPr lang="en-US" dirty="0"/>
              <a:t> and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7333-BEEE-4516-9A8A-EB1C5D5A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downTo</a:t>
            </a:r>
            <a:endParaRPr lang="en-US" dirty="0"/>
          </a:p>
          <a:p>
            <a:pPr lvl="1"/>
            <a:r>
              <a:rPr lang="en-US" dirty="0"/>
              <a:t>for(index in 100 </a:t>
            </a:r>
            <a:r>
              <a:rPr lang="en-US" dirty="0" err="1"/>
              <a:t>downTo</a:t>
            </a:r>
            <a:r>
              <a:rPr lang="en-US" dirty="0"/>
              <a:t> 90) {</a:t>
            </a:r>
            <a:br>
              <a:rPr lang="en-US" dirty="0"/>
            </a:br>
            <a:r>
              <a:rPr lang="en-US" dirty="0"/>
              <a:t>   //counts down and </a:t>
            </a:r>
            <a:r>
              <a:rPr lang="en-US" b="1" i="1" dirty="0"/>
              <a:t>includes 100 and 90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until</a:t>
            </a:r>
          </a:p>
          <a:p>
            <a:pPr lvl="1"/>
            <a:r>
              <a:rPr lang="en-US" dirty="0"/>
              <a:t>for(index in 1 until 10) {</a:t>
            </a:r>
            <a:br>
              <a:rPr lang="en-US" dirty="0"/>
            </a:br>
            <a:r>
              <a:rPr lang="en-US" dirty="0"/>
              <a:t>   //counts </a:t>
            </a:r>
            <a:r>
              <a:rPr lang="en-US" b="1" i="1" dirty="0"/>
              <a:t>up</a:t>
            </a:r>
            <a:r>
              <a:rPr lang="en-US" dirty="0"/>
              <a:t> and </a:t>
            </a:r>
            <a:r>
              <a:rPr lang="en-US" i="1" dirty="0"/>
              <a:t>does </a:t>
            </a:r>
            <a:r>
              <a:rPr lang="en-US" b="1" i="1" dirty="0"/>
              <a:t>NOT </a:t>
            </a:r>
            <a:r>
              <a:rPr lang="en-US" i="1" dirty="0"/>
              <a:t>include 10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CDC3-E4AE-4780-94C8-4477D561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BD64-E8BA-428C-BD84-AFF76DB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15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ECA0-BA26-495B-BF6B-47B512D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while</a:t>
            </a:r>
            <a:r>
              <a:rPr lang="en-US" dirty="0"/>
              <a:t> and </a:t>
            </a:r>
            <a:r>
              <a:rPr lang="en-US" i="1" dirty="0"/>
              <a:t>do-while </a:t>
            </a:r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EF0-EDA5-4522-BB2B-CA481DDC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expected…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 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0  //notice </a:t>
            </a:r>
            <a:r>
              <a:rPr lang="en-US" b="1" dirty="0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not </a:t>
            </a:r>
            <a:r>
              <a:rPr lang="en-US" b="1" dirty="0" err="1">
                <a:latin typeface="Consolas" panose="020B0609020204030204" pitchFamily="49" charset="0"/>
              </a:rPr>
              <a:t>val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while(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 &lt; 100)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myCount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do-while general 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 {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someCondition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7256-8371-4649-A419-62F15B3F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41B7-81CE-4DAF-8AA4-28E58EA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82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0257-7A68-4F85-A53E-5C0296EA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7F3D-1253-4B68-AB6E-95AF1F32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 </a:t>
            </a:r>
            <a:r>
              <a:rPr lang="en-US" dirty="0"/>
              <a:t>is a named block of code that can be called upon to perform a specific task</a:t>
            </a:r>
          </a:p>
          <a:p>
            <a:r>
              <a:rPr lang="en-US" dirty="0"/>
              <a:t>General Syntax:</a:t>
            </a:r>
            <a:br>
              <a:rPr lang="en-US" dirty="0"/>
            </a:br>
            <a:r>
              <a:rPr lang="en-US" dirty="0"/>
              <a:t>fun &lt;function name&gt; (&lt;para name&gt; : &lt;para type&gt;, etc.) : &lt;return type&gt;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Specific examples</a:t>
            </a:r>
          </a:p>
          <a:p>
            <a:r>
              <a:rPr lang="en-US" dirty="0"/>
              <a:t>void function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sayHello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(“Hi there!”)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Value-returning, parameterized: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(num1 : Int, num2 : Int) : Int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num1 + num2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CC56-EE9B-4378-A20E-1C41B9E0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EBC3-D65C-4095-9CAA-F8483A5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C3EF-5FF2-49D2-87D8-9FD0AEA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Expression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CE02-E913-4CE4-B857-3EB7248E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fairly simple and only has a single expression in it, such as: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fun multiply(x : Int, y : Int) : Int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return x * 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You can use special </a:t>
            </a:r>
            <a:r>
              <a:rPr lang="en-US" b="1" dirty="0"/>
              <a:t>single-line expression </a:t>
            </a:r>
            <a:r>
              <a:rPr lang="en-US" dirty="0"/>
              <a:t>syntax: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fun multiply(x : Int, y : Int) : Int = x * y    //instead of a return statement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0761-B480-4B3F-A777-57885F0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8E35-E33B-4774-AC17-396F1FAE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6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9694-70A5-4929-A4B5-02EE12C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7023-DD9D-40A5-B8B0-C7B28A2F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Lambda expressions </a:t>
            </a:r>
            <a:r>
              <a:rPr lang="en-US" dirty="0"/>
              <a:t>or </a:t>
            </a:r>
            <a:r>
              <a:rPr lang="en-US" b="1" dirty="0"/>
              <a:t>lambdas</a:t>
            </a:r>
            <a:r>
              <a:rPr lang="en-US" dirty="0"/>
              <a:t>, for short, are self-contained blocks of code,</a:t>
            </a:r>
            <a:br>
              <a:rPr lang="en-US" dirty="0"/>
            </a:br>
            <a:r>
              <a:rPr lang="en-US" dirty="0"/>
              <a:t>and can be treated like a function</a:t>
            </a:r>
          </a:p>
          <a:p>
            <a:r>
              <a:rPr lang="en-US" b="1" dirty="0"/>
              <a:t>E.g.,</a:t>
            </a:r>
            <a:br>
              <a:rPr lang="en-US" b="1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 = { </a:t>
            </a:r>
            <a:r>
              <a:rPr lang="en-US" dirty="0" err="1"/>
              <a:t>println</a:t>
            </a:r>
            <a:r>
              <a:rPr lang="en-US" dirty="0"/>
              <a:t>(“Hello”) }</a:t>
            </a:r>
          </a:p>
          <a:p>
            <a:r>
              <a:rPr lang="en-US" b="1" dirty="0"/>
              <a:t>Call the lambda</a:t>
            </a:r>
            <a:br>
              <a:rPr lang="en-US" dirty="0"/>
            </a:br>
            <a:r>
              <a:rPr lang="en-US" dirty="0" err="1"/>
              <a:t>sayHello</a:t>
            </a:r>
            <a:r>
              <a:rPr lang="en-US" dirty="0"/>
              <a:t>()    //just like a normal function!</a:t>
            </a:r>
          </a:p>
          <a:p>
            <a:r>
              <a:rPr lang="en-US" b="1" dirty="0"/>
              <a:t>Another example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val</a:t>
            </a:r>
            <a:r>
              <a:rPr lang="en-US" dirty="0"/>
              <a:t> multiply = {val1 : Int, val2 : Int -&gt; val1 * val2}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Call it:</a:t>
            </a:r>
          </a:p>
          <a:p>
            <a:pPr marL="0" indent="0">
              <a:buNone/>
            </a:pPr>
            <a:r>
              <a:rPr lang="en-US" dirty="0" err="1"/>
              <a:t>val</a:t>
            </a:r>
            <a:r>
              <a:rPr lang="en-US" dirty="0"/>
              <a:t> result = multiple(10, 20)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A301-8EAF-4278-92AE-085373E4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39A9-831D-43C9-893D-0BDDCD20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core of the OS</a:t>
            </a:r>
          </a:p>
          <a:p>
            <a:r>
              <a:rPr lang="en-US" dirty="0"/>
              <a:t>Provides the foundation of the Android software stack</a:t>
            </a:r>
          </a:p>
          <a:p>
            <a:r>
              <a:rPr lang="en-US" dirty="0"/>
              <a:t>Provides many functions, such as</a:t>
            </a:r>
          </a:p>
          <a:p>
            <a:pPr lvl="1"/>
            <a:r>
              <a:rPr lang="en-US" dirty="0"/>
              <a:t>Preemptive multitasking</a:t>
            </a:r>
          </a:p>
          <a:p>
            <a:pPr lvl="1"/>
            <a:r>
              <a:rPr lang="en-US" dirty="0"/>
              <a:t>Low-level core system services</a:t>
            </a:r>
          </a:p>
          <a:p>
            <a:pPr lvl="2"/>
            <a:r>
              <a:rPr lang="en-US" dirty="0"/>
              <a:t>Memory, process, power management, etc.</a:t>
            </a:r>
          </a:p>
          <a:p>
            <a:pPr lvl="2"/>
            <a:r>
              <a:rPr lang="en-US" dirty="0"/>
              <a:t>Network stack</a:t>
            </a:r>
          </a:p>
          <a:p>
            <a:pPr lvl="2"/>
            <a:r>
              <a:rPr lang="en-US" dirty="0"/>
              <a:t>Device drivers for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6883400" y="3850105"/>
            <a:ext cx="4566238" cy="1304674"/>
          </a:xfrm>
          <a:prstGeom prst="rect">
            <a:avLst/>
          </a:prstGeom>
          <a:noFill/>
          <a:ln w="76200">
            <a:solidFill>
              <a:srgbClr val="5CC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 -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apps are built in Android Studio and compiled</a:t>
            </a:r>
            <a:br>
              <a:rPr lang="en-US" dirty="0"/>
            </a:br>
            <a:r>
              <a:rPr lang="en-US" dirty="0"/>
              <a:t>into intermediate bytecode</a:t>
            </a:r>
          </a:p>
          <a:p>
            <a:pPr lvl="1"/>
            <a:r>
              <a:rPr lang="en-US" dirty="0"/>
              <a:t>The format is </a:t>
            </a:r>
            <a:r>
              <a:rPr lang="en-US" b="1" dirty="0"/>
              <a:t>DEX</a:t>
            </a:r>
            <a:endParaRPr lang="en-US" dirty="0"/>
          </a:p>
          <a:p>
            <a:r>
              <a:rPr lang="en-US" dirty="0"/>
              <a:t>The ART uses AOT (ahead-of-time) compilation to translate</a:t>
            </a:r>
            <a:br>
              <a:rPr lang="en-US" dirty="0"/>
            </a:br>
            <a:r>
              <a:rPr lang="en-US" dirty="0"/>
              <a:t>bytecode down to native instructions required by the </a:t>
            </a:r>
            <a:br>
              <a:rPr lang="en-US" dirty="0"/>
            </a:br>
            <a:r>
              <a:rPr lang="en-US" dirty="0"/>
              <a:t>device processor</a:t>
            </a:r>
          </a:p>
          <a:p>
            <a:pPr lvl="1"/>
            <a:r>
              <a:rPr lang="en-US" dirty="0"/>
              <a:t>This format is </a:t>
            </a:r>
            <a:r>
              <a:rPr lang="en-US" b="1" dirty="0"/>
              <a:t>ELF </a:t>
            </a:r>
            <a:r>
              <a:rPr lang="en-US" dirty="0"/>
              <a:t>(</a:t>
            </a:r>
            <a:r>
              <a:rPr lang="en-US" b="1" dirty="0"/>
              <a:t>Executable and Linkable Format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9625263" y="2614863"/>
            <a:ext cx="1809670" cy="126732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71847"/>
            <a:ext cx="10058400" cy="4763193"/>
          </a:xfrm>
        </p:spPr>
        <p:txBody>
          <a:bodyPr>
            <a:normAutofit/>
          </a:bodyPr>
          <a:lstStyle/>
          <a:p>
            <a:r>
              <a:rPr lang="en-US" dirty="0"/>
              <a:t>The standard Java development libraries are available</a:t>
            </a:r>
          </a:p>
          <a:p>
            <a:pPr lvl="1"/>
            <a:r>
              <a:rPr lang="en-US" dirty="0"/>
              <a:t>Strings, networking, file manipulation</a:t>
            </a:r>
          </a:p>
          <a:p>
            <a:r>
              <a:rPr lang="en-US" dirty="0"/>
              <a:t>Android libraries</a:t>
            </a:r>
          </a:p>
          <a:p>
            <a:pPr lvl="1"/>
            <a:r>
              <a:rPr lang="en-US" dirty="0"/>
              <a:t>Java-based libraries</a:t>
            </a:r>
          </a:p>
          <a:p>
            <a:pPr lvl="1"/>
            <a:r>
              <a:rPr lang="en-US" dirty="0"/>
              <a:t>Include application framework libraries</a:t>
            </a:r>
          </a:p>
          <a:p>
            <a:pPr lvl="1"/>
            <a:r>
              <a:rPr lang="en-US" dirty="0"/>
              <a:t>Include libraries such as:</a:t>
            </a:r>
          </a:p>
          <a:p>
            <a:pPr lvl="2"/>
            <a:r>
              <a:rPr lang="en-US" b="1" dirty="0" err="1"/>
              <a:t>android.app</a:t>
            </a:r>
            <a:r>
              <a:rPr lang="en-US" b="1" dirty="0"/>
              <a:t> </a:t>
            </a:r>
            <a:r>
              <a:rPr lang="en-US" dirty="0"/>
              <a:t>– access to application model</a:t>
            </a:r>
          </a:p>
          <a:p>
            <a:pPr lvl="2"/>
            <a:r>
              <a:rPr lang="en-US" b="1" dirty="0" err="1"/>
              <a:t>android.content</a:t>
            </a:r>
            <a:r>
              <a:rPr lang="en-US" b="1" dirty="0"/>
              <a:t> </a:t>
            </a:r>
            <a:r>
              <a:rPr lang="en-US" dirty="0"/>
              <a:t>– content access, publishing, messaging </a:t>
            </a:r>
            <a:br>
              <a:rPr lang="en-US" dirty="0"/>
            </a:br>
            <a:r>
              <a:rPr lang="en-US" dirty="0"/>
              <a:t>between applications and application components</a:t>
            </a:r>
          </a:p>
          <a:p>
            <a:pPr lvl="2"/>
            <a:r>
              <a:rPr lang="en-US" b="1" dirty="0" err="1"/>
              <a:t>android.database</a:t>
            </a:r>
            <a:r>
              <a:rPr lang="en-US" b="1" dirty="0"/>
              <a:t> </a:t>
            </a:r>
            <a:r>
              <a:rPr lang="en-US" dirty="0"/>
              <a:t>– used to access data with content providers,</a:t>
            </a:r>
            <a:br>
              <a:rPr lang="en-US" dirty="0"/>
            </a:br>
            <a:r>
              <a:rPr lang="en-US" dirty="0"/>
              <a:t>and SQLite database management classes</a:t>
            </a:r>
          </a:p>
          <a:p>
            <a:pPr lvl="2"/>
            <a:r>
              <a:rPr lang="en-US" b="1" dirty="0" err="1"/>
              <a:t>android.graphics</a:t>
            </a:r>
            <a:r>
              <a:rPr lang="en-US" b="1" dirty="0"/>
              <a:t> </a:t>
            </a:r>
            <a:r>
              <a:rPr lang="en-US" dirty="0"/>
              <a:t>– low-level 2D graphics drawing API</a:t>
            </a:r>
          </a:p>
          <a:p>
            <a:pPr lvl="2"/>
            <a:r>
              <a:rPr lang="en-US" b="1" dirty="0" err="1"/>
              <a:t>android.hardware</a:t>
            </a:r>
            <a:r>
              <a:rPr lang="en-US" b="1" dirty="0"/>
              <a:t> </a:t>
            </a:r>
            <a:r>
              <a:rPr lang="en-US" dirty="0"/>
              <a:t>– presents an API for accessing hardware such</a:t>
            </a:r>
            <a:br>
              <a:rPr lang="en-US" dirty="0"/>
            </a:br>
            <a:r>
              <a:rPr lang="en-US" dirty="0"/>
              <a:t>as accelerometer and light sensor</a:t>
            </a:r>
          </a:p>
          <a:p>
            <a:pPr lvl="2"/>
            <a:r>
              <a:rPr lang="en-US" b="1" dirty="0" err="1"/>
              <a:t>android.opengl</a:t>
            </a:r>
            <a:r>
              <a:rPr lang="en-US" b="1" dirty="0"/>
              <a:t> </a:t>
            </a:r>
            <a:r>
              <a:rPr lang="en-US" dirty="0"/>
              <a:t>– Java interface to OpenGL ES 3D graphics API</a:t>
            </a:r>
          </a:p>
          <a:p>
            <a:pPr lvl="2"/>
            <a:r>
              <a:rPr lang="en-US" b="1" dirty="0" err="1"/>
              <a:t>android.view</a:t>
            </a:r>
            <a:r>
              <a:rPr lang="en-US" b="1" dirty="0"/>
              <a:t> </a:t>
            </a:r>
            <a:r>
              <a:rPr lang="en-US" dirty="0"/>
              <a:t>– fundamental building blocks of GUIs</a:t>
            </a:r>
          </a:p>
          <a:p>
            <a:pPr lvl="2"/>
            <a:r>
              <a:rPr lang="en-US" b="1" dirty="0" err="1"/>
              <a:t>android.widget</a:t>
            </a:r>
            <a:r>
              <a:rPr lang="en-US" b="1" dirty="0"/>
              <a:t> </a:t>
            </a:r>
            <a:r>
              <a:rPr lang="en-US" dirty="0"/>
              <a:t>= rich collection of pre-built components, layout </a:t>
            </a:r>
            <a:br>
              <a:rPr lang="en-US" dirty="0"/>
            </a:br>
            <a:r>
              <a:rPr lang="en-US" dirty="0"/>
              <a:t>managers, radio button, buttons, labels, etc.</a:t>
            </a:r>
          </a:p>
          <a:p>
            <a:pPr lvl="2"/>
            <a:r>
              <a:rPr lang="en-US" dirty="0"/>
              <a:t>And many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43434" y="2630904"/>
            <a:ext cx="2694124" cy="129941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set of services that collectively form the</a:t>
            </a:r>
            <a:br>
              <a:rPr lang="en-US" dirty="0"/>
            </a:br>
            <a:r>
              <a:rPr lang="en-US" dirty="0"/>
              <a:t>environment in which Android apps run and are managed</a:t>
            </a:r>
          </a:p>
          <a:p>
            <a:r>
              <a:rPr lang="en-US" dirty="0"/>
              <a:t>Consists of many key services such as:</a:t>
            </a:r>
          </a:p>
          <a:p>
            <a:pPr lvl="1"/>
            <a:r>
              <a:rPr lang="en-US" b="1" dirty="0"/>
              <a:t>Activity Manager </a:t>
            </a:r>
            <a:r>
              <a:rPr lang="en-US" dirty="0"/>
              <a:t>– controls all aspects of app lifecycle and</a:t>
            </a:r>
            <a:br>
              <a:rPr lang="en-US" dirty="0"/>
            </a:br>
            <a:r>
              <a:rPr lang="en-US" dirty="0"/>
              <a:t>activity stack</a:t>
            </a:r>
          </a:p>
          <a:p>
            <a:pPr lvl="1"/>
            <a:r>
              <a:rPr lang="en-US" b="1" dirty="0"/>
              <a:t>Content Providers </a:t>
            </a:r>
            <a:r>
              <a:rPr lang="en-US" dirty="0"/>
              <a:t>– allow apps to publish and share data with</a:t>
            </a:r>
            <a:br>
              <a:rPr lang="en-US" dirty="0"/>
            </a:br>
            <a:r>
              <a:rPr lang="en-US" dirty="0"/>
              <a:t>other apps</a:t>
            </a:r>
          </a:p>
          <a:p>
            <a:pPr lvl="1"/>
            <a:r>
              <a:rPr lang="en-US" b="1" dirty="0"/>
              <a:t>Resource Manager </a:t>
            </a:r>
            <a:r>
              <a:rPr lang="en-US" dirty="0"/>
              <a:t>– provides access to non-code embedded</a:t>
            </a:r>
            <a:br>
              <a:rPr lang="en-US" dirty="0"/>
            </a:br>
            <a:r>
              <a:rPr lang="en-US" dirty="0"/>
              <a:t>resources such as strings, color settings, and UI layouts</a:t>
            </a:r>
          </a:p>
          <a:p>
            <a:pPr lvl="1"/>
            <a:r>
              <a:rPr lang="en-US" b="1" dirty="0"/>
              <a:t>Notification Manager </a:t>
            </a:r>
            <a:r>
              <a:rPr lang="en-US" dirty="0"/>
              <a:t>– allows apps to display alerts and </a:t>
            </a:r>
            <a:br>
              <a:rPr lang="en-US" dirty="0"/>
            </a:br>
            <a:r>
              <a:rPr lang="en-US" dirty="0"/>
              <a:t>notifications to the user</a:t>
            </a:r>
          </a:p>
          <a:p>
            <a:pPr lvl="1"/>
            <a:r>
              <a:rPr lang="en-US" b="1" dirty="0"/>
              <a:t>View System </a:t>
            </a:r>
            <a:r>
              <a:rPr lang="en-US" dirty="0"/>
              <a:t>– extensible set of views user to create app UIs</a:t>
            </a:r>
          </a:p>
          <a:p>
            <a:pPr lvl="1"/>
            <a:r>
              <a:rPr lang="en-US" b="1" dirty="0"/>
              <a:t>Package Manager </a:t>
            </a:r>
            <a:r>
              <a:rPr lang="en-US" dirty="0"/>
              <a:t>– apps use this to find out information about</a:t>
            </a:r>
            <a:br>
              <a:rPr lang="en-US" dirty="0"/>
            </a:br>
            <a:r>
              <a:rPr lang="en-US" dirty="0"/>
              <a:t>other apps currently installed on the device</a:t>
            </a:r>
          </a:p>
          <a:p>
            <a:pPr lvl="1"/>
            <a:r>
              <a:rPr lang="en-US" b="1" dirty="0"/>
              <a:t>Telephony Manager </a:t>
            </a:r>
            <a:r>
              <a:rPr lang="en-US" dirty="0"/>
              <a:t>– provides information to the application</a:t>
            </a:r>
            <a:br>
              <a:rPr lang="en-US" dirty="0"/>
            </a:br>
            <a:r>
              <a:rPr lang="en-US" dirty="0"/>
              <a:t>about telephony services available on the device </a:t>
            </a:r>
          </a:p>
          <a:p>
            <a:pPr lvl="1"/>
            <a:r>
              <a:rPr lang="en-US" b="1" dirty="0"/>
              <a:t>Location Manager </a:t>
            </a:r>
            <a:r>
              <a:rPr lang="en-US" dirty="0"/>
              <a:t>– provides access to the location services</a:t>
            </a:r>
            <a:br>
              <a:rPr lang="en-US" dirty="0"/>
            </a:br>
            <a:r>
              <a:rPr lang="en-US" dirty="0"/>
              <a:t>allowing an app to receive updates about location changes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00121" y="1431312"/>
            <a:ext cx="4331216" cy="131188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9C9-4A06-4BBF-88D0-D5A445D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524B-4AE4-4490-9474-CC450836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native applications</a:t>
            </a:r>
          </a:p>
          <a:p>
            <a:pPr lvl="1"/>
            <a:r>
              <a:rPr lang="en-US" dirty="0"/>
              <a:t>E.g., e-mail and web browser apps</a:t>
            </a:r>
          </a:p>
          <a:p>
            <a:r>
              <a:rPr lang="en-US" dirty="0"/>
              <a:t>These are also third-party apps</a:t>
            </a:r>
          </a:p>
          <a:p>
            <a:pPr lvl="1"/>
            <a:r>
              <a:rPr lang="en-US" dirty="0"/>
              <a:t>Installed by the user after purchasing the device</a:t>
            </a:r>
          </a:p>
          <a:p>
            <a:pPr lvl="1"/>
            <a:r>
              <a:rPr lang="en-US" dirty="0"/>
              <a:t>Made by… you?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428A-56A0-47C5-995B-842449F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03E8-CEC1-45E6-8681-3CBC5C4C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36B7AF-3F1C-4EBA-9AB8-C72B9140DF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21" y="683168"/>
            <a:ext cx="4331217" cy="46815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17517D-8E84-49C3-A732-0785350362E8}"/>
              </a:ext>
            </a:extLst>
          </p:cNvPr>
          <p:cNvSpPr/>
          <p:nvPr/>
        </p:nvSpPr>
        <p:spPr>
          <a:xfrm>
            <a:off x="7000122" y="549402"/>
            <a:ext cx="4331216" cy="943894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265-223E-469B-9739-E612E54A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and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81D-E013-488E-9689-F6D3A1C3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Activities</a:t>
            </a:r>
            <a:r>
              <a:rPr lang="en-US" dirty="0"/>
              <a:t> make up the Android applications themselves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activity</a:t>
            </a:r>
            <a:r>
              <a:rPr lang="en-US" dirty="0"/>
              <a:t> is a single, standalone module of application functionality that usually correlates directly to a single UI screen and its corresponding functionality</a:t>
            </a:r>
          </a:p>
          <a:p>
            <a:r>
              <a:rPr lang="en-US" dirty="0"/>
              <a:t>A good design option allows us to break the activity into different sections</a:t>
            </a:r>
          </a:p>
          <a:p>
            <a:pPr lvl="1"/>
            <a:r>
              <a:rPr lang="en-US"/>
              <a:t>These sections </a:t>
            </a:r>
            <a:r>
              <a:rPr lang="en-US" dirty="0"/>
              <a:t>are called </a:t>
            </a:r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2D67-FDC2-443F-A8F3-1ACE69FB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A652-F7D9-4C61-8258-404FCB714F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58E4-F8D5-4E05-B54A-78EEC946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3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3329</Words>
  <Application>Microsoft Office PowerPoint</Application>
  <PresentationFormat>Widescreen</PresentationFormat>
  <Paragraphs>440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Century Gothic</vt:lpstr>
      <vt:lpstr>Consolas</vt:lpstr>
      <vt:lpstr>Garamond</vt:lpstr>
      <vt:lpstr>Wingdings</vt:lpstr>
      <vt:lpstr>SavonVTI</vt:lpstr>
      <vt:lpstr>Android Architecture and Kotlin</vt:lpstr>
      <vt:lpstr>Android Architecture</vt:lpstr>
      <vt:lpstr>Android Architecture and Anatomy of an Application</vt:lpstr>
      <vt:lpstr>The Linux Kernel</vt:lpstr>
      <vt:lpstr>Android Runtime - ART</vt:lpstr>
      <vt:lpstr>Android Libraries</vt:lpstr>
      <vt:lpstr>Application Framework</vt:lpstr>
      <vt:lpstr>Applications</vt:lpstr>
      <vt:lpstr>Activities and Fragments</vt:lpstr>
      <vt:lpstr>Intents</vt:lpstr>
      <vt:lpstr>Broadcast Intents and Receivers</vt:lpstr>
      <vt:lpstr>Android Services</vt:lpstr>
      <vt:lpstr>Content Providers</vt:lpstr>
      <vt:lpstr>Kotlin</vt:lpstr>
      <vt:lpstr>Kotlin Introduction</vt:lpstr>
      <vt:lpstr>Experimenting with Kotlin</vt:lpstr>
      <vt:lpstr>Two IDEs We’ll Use</vt:lpstr>
      <vt:lpstr>Data Types</vt:lpstr>
      <vt:lpstr>Variables</vt:lpstr>
      <vt:lpstr>Mutable vs Immutable Variables</vt:lpstr>
      <vt:lpstr>Nullable Type</vt:lpstr>
      <vt:lpstr>Not-Null Assertion</vt:lpstr>
      <vt:lpstr>Nullable Types and the let Function</vt:lpstr>
      <vt:lpstr>The Elvis Operators</vt:lpstr>
      <vt:lpstr>Expressions and Arithmetic Operators</vt:lpstr>
      <vt:lpstr>Relational Operators</vt:lpstr>
      <vt:lpstr>Logical Operators</vt:lpstr>
      <vt:lpstr>Range Operator</vt:lpstr>
      <vt:lpstr>Control Statements</vt:lpstr>
      <vt:lpstr>Selection Control</vt:lpstr>
      <vt:lpstr>The when Statement</vt:lpstr>
      <vt:lpstr>The when Statement (cont’d)</vt:lpstr>
      <vt:lpstr>Looping</vt:lpstr>
      <vt:lpstr>downTo and until</vt:lpstr>
      <vt:lpstr>The while and do-while loops</vt:lpstr>
      <vt:lpstr>Functions and Lambdas</vt:lpstr>
      <vt:lpstr>Single Expression Functions</vt:lpstr>
      <vt:lpstr>Lambda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and Kotlin</dc:title>
  <dc:creator>John Baugh</dc:creator>
  <cp:lastModifiedBy>Tom DesRosiers</cp:lastModifiedBy>
  <cp:revision>65</cp:revision>
  <dcterms:created xsi:type="dcterms:W3CDTF">2020-12-15T04:10:26Z</dcterms:created>
  <dcterms:modified xsi:type="dcterms:W3CDTF">2024-09-12T00:59:02Z</dcterms:modified>
</cp:coreProperties>
</file>