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0"/>
  </p:notesMasterIdLst>
  <p:sldIdLst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9" r:id="rId14"/>
    <p:sldId id="260" r:id="rId15"/>
    <p:sldId id="268" r:id="rId16"/>
    <p:sldId id="270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5CC6D6"/>
    <a:srgbClr val="344529"/>
    <a:srgbClr val="2B3922"/>
    <a:srgbClr val="2E3722"/>
    <a:srgbClr val="FCF7F1"/>
    <a:srgbClr val="B8D233"/>
    <a:srgbClr val="F8D22F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 autoAdjust="0"/>
    <p:restoredTop sz="94619" autoAdjust="0"/>
  </p:normalViewPr>
  <p:slideViewPr>
    <p:cSldViewPr snapToGrid="0">
      <p:cViewPr>
        <p:scale>
          <a:sx n="90" d="100"/>
          <a:sy n="90" d="100"/>
        </p:scale>
        <p:origin x="-28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27AD-6317-42EB-BB27-0666FC2CD88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6DF4E-2882-41BD-8F5F-8FDCE08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7D16B0C-4D75-484B-AC8B-2B9B3E702630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748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71847"/>
            <a:ext cx="10058400" cy="4680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565E57-9A09-4FE2-A089-897784F5EF3D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6800" y="443089"/>
            <a:ext cx="10058400" cy="737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255222"/>
            <a:ext cx="4663440" cy="45969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1255222"/>
            <a:ext cx="4663440" cy="45969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DE40-FDD2-470A-9D53-43F77615E3B4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5306-BCB1-48EB-866F-56494F6B1B17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A611-B228-4605-961C-90292694F123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728-6ABA-4898-8492-7E617CD6102D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76555EB-88A0-409B-BAF0-9FD8A21CD91E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5C77A7F-110E-4F9D-9914-CD675993C02B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John P. Baugh,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57BB61-1923-471C-A658-64A7BE5C836E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1" r="17552" b="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9C8E-4FC2-4EDE-A171-D9E0011C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BCFF948-3F35-43DE-B76E-15ACBF44B6F9}" type="datetime1">
              <a:rPr lang="en-US" smtClean="0"/>
              <a:pPr>
                <a:spcAft>
                  <a:spcPts val="600"/>
                </a:spcAft>
              </a:pPr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C587-7CD6-4732-89CC-187E3FB9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John P. Baugh, Ph.D.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More on Kotlin and View Binding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 P. Baugh, Ph.D.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E603A-2A77-4AA1-96B0-CFFD0274D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499" y="2831654"/>
            <a:ext cx="2384275" cy="33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AE6C45-572C-481F-94AE-393D5027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Binding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FDFBC-C133-4C8F-B244-B36959DB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450702"/>
            <a:ext cx="8939784" cy="6885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Ch. 18</a:t>
            </a:r>
            <a:br>
              <a:rPr lang="en-US" dirty="0"/>
            </a:br>
            <a:r>
              <a:rPr lang="en-US" sz="1600" i="1" dirty="0"/>
              <a:t>Android Studio Development Essentials 4.0 (Kotlin Edition)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B2F0-3418-4205-B9A9-C25AFE99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62AA3-1F5C-4D18-8D0C-976FF9F0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6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4B3CFD-C58C-483C-BC5A-39B78089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1A850C-F332-44D8-AB9E-F5C7410E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haven’t done so, now would be a good time to download and install </a:t>
            </a:r>
            <a:r>
              <a:rPr lang="en-US" b="1" dirty="0"/>
              <a:t>Android Studio</a:t>
            </a:r>
            <a:r>
              <a:rPr lang="en-US" dirty="0"/>
              <a:t>, which is built on top of IntelliJ, but works as an independent IDE</a:t>
            </a:r>
          </a:p>
          <a:p>
            <a:r>
              <a:rPr lang="en-US" dirty="0"/>
              <a:t>Go to developer.android.com/studio </a:t>
            </a:r>
          </a:p>
          <a:p>
            <a:r>
              <a:rPr lang="en-US" dirty="0"/>
              <a:t>Anything 4.0 and higher should be okay for our purposes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4D82C-FD75-466B-AD94-16454AAB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E57-9A09-4FE2-A089-897784F5EF3D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78A6-71CA-4B88-AEAA-6E7495E3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5939-0A7D-4CC3-9C4F-0591442D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findViewById</a:t>
            </a:r>
            <a:r>
              <a:rPr lang="en-US" dirty="0"/>
              <a:t> and Synthetic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CF4E-8B1B-4968-972B-3BE21A306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developers, we define the user interface primarily in </a:t>
            </a:r>
            <a:r>
              <a:rPr lang="en-US" b="1" dirty="0"/>
              <a:t>XML</a:t>
            </a:r>
            <a:r>
              <a:rPr lang="en-US" dirty="0"/>
              <a:t> (</a:t>
            </a:r>
            <a:r>
              <a:rPr lang="en-US" b="1" dirty="0" err="1"/>
              <a:t>eXtensible</a:t>
            </a:r>
            <a:r>
              <a:rPr lang="en-US" b="1" dirty="0"/>
              <a:t> Markup Language)</a:t>
            </a:r>
          </a:p>
          <a:p>
            <a:r>
              <a:rPr lang="en-US" dirty="0"/>
              <a:t>The XML is translated automatically into Java, in a class named </a:t>
            </a:r>
            <a:r>
              <a:rPr lang="en-US" b="1" dirty="0"/>
              <a:t>R</a:t>
            </a:r>
          </a:p>
          <a:p>
            <a:pPr lvl="1"/>
            <a:r>
              <a:rPr lang="en-US" dirty="0"/>
              <a:t>The “R” stands for “Resources”</a:t>
            </a:r>
          </a:p>
          <a:p>
            <a:pPr lvl="1"/>
            <a:r>
              <a:rPr lang="en-US" dirty="0"/>
              <a:t>It contains the layout resources, including the views that make up the UI</a:t>
            </a:r>
          </a:p>
          <a:p>
            <a:r>
              <a:rPr lang="en-US" dirty="0"/>
              <a:t>How do we implement interaction between the code (in Java or Kotlin) and the views?</a:t>
            </a:r>
          </a:p>
          <a:p>
            <a:r>
              <a:rPr lang="en-US" dirty="0"/>
              <a:t>Over the years, many approaches have been introduced for referencing layout views in code</a:t>
            </a:r>
          </a:p>
          <a:p>
            <a:r>
              <a:rPr lang="en-US" dirty="0"/>
              <a:t>The oldest, and one of the most used is the </a:t>
            </a:r>
            <a:r>
              <a:rPr lang="en-US" b="1" dirty="0" err="1"/>
              <a:t>findViewById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r>
              <a:rPr lang="en-US" dirty="0"/>
              <a:t>Ex: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myTextView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TextView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findViewById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R.id.myTextView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And then: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>
                <a:latin typeface="Consolas" panose="020B0609020204030204" pitchFamily="49" charset="0"/>
              </a:rPr>
              <a:t>myTextView.text</a:t>
            </a:r>
            <a:r>
              <a:rPr lang="en-US" dirty="0">
                <a:latin typeface="Consolas" panose="020B0609020204030204" pitchFamily="49" charset="0"/>
              </a:rPr>
              <a:t> = “Hello”</a:t>
            </a:r>
          </a:p>
          <a:p>
            <a:r>
              <a:rPr lang="en-US" dirty="0"/>
              <a:t>Biggest disadvantage is that it is possible to reference a view that hasn’t been created within the layout yet</a:t>
            </a:r>
          </a:p>
          <a:p>
            <a:pPr lvl="1"/>
            <a:r>
              <a:rPr lang="en-US" dirty="0"/>
              <a:t>This leads to a null pointer (reference) exception when attempting to access the view’s methods or properties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54F8A-BF48-46F1-823D-DA0B8CE9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4B3C4-1E5C-43E4-8325-C5618012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0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5939-0A7D-4CC3-9C4F-0591442D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findViewById</a:t>
            </a:r>
            <a:r>
              <a:rPr lang="en-US" dirty="0"/>
              <a:t> and Synthetic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CF4E-8B1B-4968-972B-3BE21A30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05345"/>
            <a:ext cx="10058400" cy="49341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Alternatively, with Kotlin, you can use </a:t>
            </a:r>
            <a:r>
              <a:rPr lang="en-US" b="1" dirty="0"/>
              <a:t>synthetic properties </a:t>
            </a:r>
            <a:endParaRPr lang="en-US" dirty="0"/>
          </a:p>
          <a:p>
            <a:r>
              <a:rPr lang="en-US" dirty="0"/>
              <a:t>You can access the views by their ids directly, simply by including the following import statement: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import kotlinx.android.synthetic.main.activity_main.*</a:t>
            </a:r>
          </a:p>
          <a:p>
            <a:r>
              <a:rPr lang="en-US" dirty="0"/>
              <a:t>In order to use synthetic properties, you must do the following: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In your Project, under </a:t>
            </a:r>
            <a:r>
              <a:rPr lang="en-US" b="1" dirty="0" err="1"/>
              <a:t>build.gradle</a:t>
            </a:r>
            <a:r>
              <a:rPr lang="en-US" b="1" dirty="0"/>
              <a:t> (Module version)</a:t>
            </a:r>
            <a:r>
              <a:rPr lang="en-US" dirty="0"/>
              <a:t>, make sure the Kotlin Extensions are in the plugins section: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plugins {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id '</a:t>
            </a:r>
            <a:r>
              <a:rPr lang="en-US" dirty="0" err="1">
                <a:latin typeface="Consolas" panose="020B0609020204030204" pitchFamily="49" charset="0"/>
              </a:rPr>
              <a:t>com.android.application</a:t>
            </a:r>
            <a:r>
              <a:rPr lang="en-US" dirty="0">
                <a:latin typeface="Consolas" panose="020B0609020204030204" pitchFamily="49" charset="0"/>
              </a:rPr>
              <a:t>’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id '</a:t>
            </a:r>
            <a:r>
              <a:rPr lang="en-US" dirty="0" err="1">
                <a:latin typeface="Consolas" panose="020B0609020204030204" pitchFamily="49" charset="0"/>
              </a:rPr>
              <a:t>kotlin</a:t>
            </a:r>
            <a:r>
              <a:rPr lang="en-US" dirty="0">
                <a:latin typeface="Consolas" panose="020B0609020204030204" pitchFamily="49" charset="0"/>
              </a:rPr>
              <a:t>-android’</a:t>
            </a:r>
          </a:p>
          <a:p>
            <a:pPr marL="274320" lvl="1" indent="0">
              <a:buNone/>
            </a:pP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   id "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org.jetbrains.kotlin.android.extensions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}</a:t>
            </a:r>
          </a:p>
          <a:p>
            <a:pPr marL="617220" lvl="1" indent="-342900">
              <a:buFont typeface="+mj-lt"/>
              <a:buAutoNum type="arabicPeriod" startAt="2"/>
            </a:pPr>
            <a:r>
              <a:rPr lang="en-US" dirty="0"/>
              <a:t>In the </a:t>
            </a:r>
            <a:r>
              <a:rPr lang="en-US" b="1" dirty="0" err="1"/>
              <a:t>build.grade</a:t>
            </a:r>
            <a:r>
              <a:rPr lang="en-US" b="1" dirty="0"/>
              <a:t> (Project version)</a:t>
            </a:r>
            <a:r>
              <a:rPr lang="en-US" dirty="0"/>
              <a:t>, make sure you have the Kotlin Plugin added to the dependencies, as well</a:t>
            </a:r>
            <a:br>
              <a:rPr lang="en-US" dirty="0"/>
            </a:br>
            <a:endParaRPr lang="en-US" dirty="0"/>
          </a:p>
          <a:p>
            <a:pPr marL="274320" lvl="1" indent="0">
              <a:buNone/>
            </a:pPr>
            <a:r>
              <a:rPr lang="en-US" b="1" dirty="0"/>
              <a:t>dependencies {</a:t>
            </a:r>
          </a:p>
          <a:p>
            <a:pPr marL="0" indent="0">
              <a:buNone/>
            </a:pPr>
            <a:r>
              <a:rPr lang="en-US" sz="1300" b="1" dirty="0"/>
              <a:t>        </a:t>
            </a:r>
            <a:r>
              <a:rPr lang="en-US" sz="1300" b="1" dirty="0" err="1"/>
              <a:t>classpath</a:t>
            </a:r>
            <a:r>
              <a:rPr lang="en-US" sz="1300" b="1" dirty="0"/>
              <a:t> "com.android.tools.build:gradle:4.1.1"</a:t>
            </a:r>
          </a:p>
          <a:p>
            <a:pPr marL="0" indent="0">
              <a:buNone/>
            </a:pPr>
            <a:r>
              <a:rPr lang="en-US" sz="1300" b="1" dirty="0"/>
              <a:t>        </a:t>
            </a:r>
            <a:r>
              <a:rPr lang="en-US" sz="1300" b="1" dirty="0" err="1">
                <a:highlight>
                  <a:srgbClr val="FFFF00"/>
                </a:highlight>
              </a:rPr>
              <a:t>classpath</a:t>
            </a:r>
            <a:r>
              <a:rPr lang="en-US" sz="1300" b="1" dirty="0">
                <a:highlight>
                  <a:srgbClr val="FFFF00"/>
                </a:highlight>
              </a:rPr>
              <a:t> "</a:t>
            </a:r>
            <a:r>
              <a:rPr lang="en-US" sz="1300" b="1" dirty="0" err="1">
                <a:highlight>
                  <a:srgbClr val="FFFF00"/>
                </a:highlight>
              </a:rPr>
              <a:t>org.jetbrains.kotlin:kotlin-gradle-plugin</a:t>
            </a:r>
            <a:r>
              <a:rPr lang="en-US" sz="1300" b="1" dirty="0">
                <a:highlight>
                  <a:srgbClr val="FFFF00"/>
                </a:highlight>
              </a:rPr>
              <a:t>:$</a:t>
            </a:r>
            <a:r>
              <a:rPr lang="en-US" sz="1300" b="1" dirty="0" err="1">
                <a:highlight>
                  <a:srgbClr val="FFFF00"/>
                </a:highlight>
              </a:rPr>
              <a:t>kotlin_version</a:t>
            </a:r>
            <a:r>
              <a:rPr lang="en-US" sz="1300" b="1" dirty="0">
                <a:highlight>
                  <a:srgbClr val="FFFF00"/>
                </a:highlight>
              </a:rPr>
              <a:t>"</a:t>
            </a:r>
          </a:p>
          <a:p>
            <a:pPr marL="0" indent="0">
              <a:buNone/>
            </a:pPr>
            <a:r>
              <a:rPr lang="en-US" sz="1300" b="1" dirty="0"/>
              <a:t>       } </a:t>
            </a:r>
          </a:p>
          <a:p>
            <a:pPr marL="617220" lvl="1" indent="-342900">
              <a:buFont typeface="+mj-lt"/>
              <a:buAutoNum type="arabicPeriod" startAt="3"/>
            </a:pPr>
            <a:r>
              <a:rPr lang="en-US" sz="1100" dirty="0"/>
              <a:t>Make sure to Perform a Gradle Sync Now, which is usually an option when you’re in a Gradle build file</a:t>
            </a:r>
          </a:p>
          <a:p>
            <a:r>
              <a:rPr lang="en-US" dirty="0"/>
              <a:t>Don’t use the legacy (outdated) “apply plugin” option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54F8A-BF48-46F1-823D-DA0B8CE9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4B3C4-1E5C-43E4-8325-C5618012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2034-F711-454C-81F8-2448168C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328D-D1F4-43E4-85EF-F1B98BC2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Android Studio 3.6, an alternative way of accessing views is available in the form of </a:t>
            </a:r>
            <a:r>
              <a:rPr lang="en-US" b="1" dirty="0"/>
              <a:t>view bindings</a:t>
            </a:r>
          </a:p>
          <a:p>
            <a:pPr lvl="1"/>
            <a:r>
              <a:rPr lang="en-US" dirty="0"/>
              <a:t>This is now the recommended way of accessing views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Before using them, you must add the following to the </a:t>
            </a:r>
            <a:r>
              <a:rPr lang="en-US" b="1" dirty="0" err="1"/>
              <a:t>build.grade</a:t>
            </a:r>
            <a:r>
              <a:rPr lang="en-US" b="1" dirty="0"/>
              <a:t> (Module version)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  plugins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id '</a:t>
            </a:r>
            <a:r>
              <a:rPr lang="en-US" dirty="0" err="1">
                <a:latin typeface="Consolas" panose="020B0609020204030204" pitchFamily="49" charset="0"/>
              </a:rPr>
              <a:t>com.android.application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id '</a:t>
            </a:r>
            <a:r>
              <a:rPr lang="en-US" dirty="0" err="1">
                <a:latin typeface="Consolas" panose="020B0609020204030204" pitchFamily="49" charset="0"/>
              </a:rPr>
              <a:t>kotlin</a:t>
            </a:r>
            <a:r>
              <a:rPr lang="en-US" dirty="0">
                <a:latin typeface="Consolas" panose="020B0609020204030204" pitchFamily="49" charset="0"/>
              </a:rPr>
              <a:t>-android'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id "</a:t>
            </a:r>
            <a:r>
              <a:rPr lang="en-US" dirty="0" err="1">
                <a:latin typeface="Consolas" panose="020B0609020204030204" pitchFamily="49" charset="0"/>
              </a:rPr>
              <a:t>kotlin</a:t>
            </a:r>
            <a:r>
              <a:rPr lang="en-US" dirty="0">
                <a:latin typeface="Consolas" panose="020B0609020204030204" pitchFamily="49" charset="0"/>
              </a:rPr>
              <a:t>-android-extensions"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    id "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kotlin-kapt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}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Then, add the following inside the </a:t>
            </a:r>
            <a:r>
              <a:rPr lang="en-US" b="1" dirty="0"/>
              <a:t>android</a:t>
            </a:r>
            <a:r>
              <a:rPr lang="en-US" dirty="0"/>
              <a:t> section of the file: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android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//... Other subsections 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buildFeatures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 err="1">
                <a:latin typeface="Consolas" panose="020B0609020204030204" pitchFamily="49" charset="0"/>
              </a:rPr>
              <a:t>viewBinding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Also, add the following to the </a:t>
            </a:r>
            <a:r>
              <a:rPr lang="en-US" b="1" dirty="0"/>
              <a:t>dependencies </a:t>
            </a:r>
            <a:r>
              <a:rPr lang="en-US" dirty="0"/>
              <a:t>section of the file: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kapt</a:t>
            </a:r>
            <a:r>
              <a:rPr lang="en-US" b="1" dirty="0">
                <a:latin typeface="Consolas" panose="020B0609020204030204" pitchFamily="49" charset="0"/>
              </a:rPr>
              <a:t> 'androidx.databinding:databinding-compiler-common:4.0.0'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A1D8-3CB4-469B-9052-52BE7D01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70E3-65DF-47BD-AD8E-DC20773D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6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F88A-4E08-44F2-999B-0C7A71FB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View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668A-4236-4C2C-9B01-B497E0F7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first step is to </a:t>
            </a:r>
            <a:r>
              <a:rPr lang="en-US" b="1" dirty="0"/>
              <a:t>inflate </a:t>
            </a:r>
            <a:r>
              <a:rPr lang="en-US" dirty="0"/>
              <a:t>the view binding class so we can access the root view within the layout</a:t>
            </a:r>
          </a:p>
          <a:p>
            <a:pPr lvl="1"/>
            <a:r>
              <a:rPr lang="en-US" dirty="0"/>
              <a:t>Then, the root view will be used as the content view for the layout</a:t>
            </a:r>
          </a:p>
          <a:p>
            <a:pPr lvl="1"/>
            <a:r>
              <a:rPr lang="en-US" dirty="0"/>
              <a:t>The logical place to do this is inside the </a:t>
            </a:r>
            <a:r>
              <a:rPr lang="en-US" b="1" dirty="0" err="1"/>
              <a:t>onCreate</a:t>
            </a:r>
            <a:r>
              <a:rPr lang="en-US" b="1" dirty="0"/>
              <a:t> method</a:t>
            </a:r>
            <a:r>
              <a:rPr lang="en-US" dirty="0"/>
              <a:t>:</a:t>
            </a:r>
          </a:p>
          <a:p>
            <a:r>
              <a:rPr lang="en-US" dirty="0"/>
              <a:t>To switch to using view binding, the view binding class needs to be imported and the Main activity class modified as follows</a:t>
            </a:r>
          </a:p>
          <a:p>
            <a:pPr lvl="1"/>
            <a:r>
              <a:rPr lang="en-US" dirty="0"/>
              <a:t>Notice the name of the import is because of my project’s package name, and the layout file is activity_main.xml, therefore making the binding class that is automatically generated by Android Studio, </a:t>
            </a:r>
            <a:r>
              <a:rPr lang="en-US" b="1" dirty="0" err="1"/>
              <a:t>ActivityMainBinding</a:t>
            </a:r>
            <a:r>
              <a:rPr lang="en-US" b="1" dirty="0"/>
              <a:t>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>
                <a:highlight>
                  <a:srgbClr val="FFFF00"/>
                </a:highlight>
              </a:rPr>
              <a:t>import com.profjpbaugh.testapp1.databinding.ActivityMainBinding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MainActivity</a:t>
            </a:r>
            <a:r>
              <a:rPr lang="en-US" dirty="0"/>
              <a:t> : </a:t>
            </a:r>
            <a:r>
              <a:rPr lang="en-US" dirty="0" err="1"/>
              <a:t>AppCompatActivity</a:t>
            </a:r>
            <a:r>
              <a:rPr lang="en-US" dirty="0"/>
              <a:t>() {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private </a:t>
            </a:r>
            <a:r>
              <a:rPr lang="en-US" dirty="0" err="1">
                <a:highlight>
                  <a:srgbClr val="FFFF00"/>
                </a:highlight>
              </a:rPr>
              <a:t>lateinit</a:t>
            </a:r>
            <a:r>
              <a:rPr lang="en-US" dirty="0">
                <a:highlight>
                  <a:srgbClr val="FFFF00"/>
                </a:highlight>
              </a:rPr>
              <a:t> var binding : </a:t>
            </a:r>
            <a:r>
              <a:rPr lang="en-US" dirty="0" err="1">
                <a:highlight>
                  <a:srgbClr val="FFFF00"/>
                </a:highlight>
              </a:rPr>
              <a:t>ActivityMainBinding</a:t>
            </a:r>
            <a:endParaRPr lang="en-US" dirty="0">
              <a:highlight>
                <a:srgbClr val="FFFF00"/>
              </a:highlight>
            </a:endParaRP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trike="sngStrike" dirty="0"/>
              <a:t>        </a:t>
            </a:r>
            <a:r>
              <a:rPr lang="en-US" strike="sngStrike" dirty="0" err="1"/>
              <a:t>setContentView</a:t>
            </a:r>
            <a:r>
              <a:rPr lang="en-US" strike="sngStrike" dirty="0"/>
              <a:t>(</a:t>
            </a:r>
            <a:r>
              <a:rPr lang="en-US" strike="sngStrike" dirty="0" err="1"/>
              <a:t>R.layout.activity_main</a:t>
            </a:r>
            <a:r>
              <a:rPr lang="en-US" strike="sngStrike" dirty="0"/>
              <a:t>)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    binding = </a:t>
            </a:r>
            <a:r>
              <a:rPr lang="en-US" dirty="0" err="1"/>
              <a:t>ActivityMainBinding.inflate</a:t>
            </a:r>
            <a:r>
              <a:rPr lang="en-US" dirty="0"/>
              <a:t>(</a:t>
            </a:r>
            <a:r>
              <a:rPr lang="en-US" dirty="0" err="1"/>
              <a:t>layoutInflater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binding.root</a:t>
            </a:r>
            <a:r>
              <a:rPr lang="en-US" dirty="0"/>
              <a:t>)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    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binding.myTV.text</a:t>
            </a:r>
            <a:r>
              <a:rPr lang="en-US" dirty="0">
                <a:highlight>
                  <a:srgbClr val="FFFF00"/>
                </a:highlight>
              </a:rPr>
              <a:t> = "Howdy!"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F14E-88D5-4078-94B6-44DC2D77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34F0-D8E6-4BE5-806B-A809CEC8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2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AE6C45-572C-481F-94AE-393D5027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Kotlin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FDFBC-C133-4C8F-B244-B36959DB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450702"/>
            <a:ext cx="8939784" cy="6885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Ch. 16-17</a:t>
            </a:r>
            <a:br>
              <a:rPr lang="en-US" dirty="0"/>
            </a:br>
            <a:r>
              <a:rPr lang="en-US" sz="1600" i="1" dirty="0"/>
              <a:t>Android Studio Development Essentials 4.0 (Kotlin Edition)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B2F0-3418-4205-B9A9-C25AFE99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62AA3-1F5C-4D18-8D0C-976FF9F0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2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4B3CFD-C58C-483C-BC5A-39B78089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Basics in Kotlin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1A850C-F332-44D8-AB9E-F5C7410E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class </a:t>
            </a:r>
            <a:r>
              <a:rPr lang="en-US" dirty="0"/>
              <a:t>acts like a blueprint for an </a:t>
            </a:r>
            <a:r>
              <a:rPr lang="en-US" b="1" dirty="0"/>
              <a:t>object</a:t>
            </a:r>
            <a:endParaRPr lang="en-US" dirty="0"/>
          </a:p>
          <a:p>
            <a:pPr lvl="1"/>
            <a:r>
              <a:rPr lang="en-US" dirty="0"/>
              <a:t>Objects contain data (called </a:t>
            </a:r>
            <a:r>
              <a:rPr lang="en-US" b="1" dirty="0"/>
              <a:t>properties </a:t>
            </a:r>
            <a:r>
              <a:rPr lang="en-US" dirty="0"/>
              <a:t>in Kotlin) and functions (called </a:t>
            </a:r>
            <a:r>
              <a:rPr lang="en-US" b="1" dirty="0"/>
              <a:t>methods</a:t>
            </a:r>
            <a:r>
              <a:rPr lang="en-US" dirty="0"/>
              <a:t> in Kotlin)</a:t>
            </a:r>
          </a:p>
          <a:p>
            <a:r>
              <a:rPr lang="en-US" dirty="0"/>
              <a:t>Syntax for declaring a class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BankAccount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inheritance, the C++/C# syntax is used as opposed to the Java </a:t>
            </a:r>
            <a:r>
              <a:rPr lang="en-US" i="1" dirty="0"/>
              <a:t>extends</a:t>
            </a:r>
            <a:r>
              <a:rPr lang="en-US" dirty="0"/>
              <a:t> keyword: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NewClass</a:t>
            </a:r>
            <a:r>
              <a:rPr lang="en-US" sz="1800" dirty="0">
                <a:latin typeface="Consolas" panose="020B0609020204030204" pitchFamily="49" charset="0"/>
              </a:rPr>
              <a:t> : </a:t>
            </a:r>
            <a:r>
              <a:rPr lang="en-US" sz="1800" dirty="0" err="1">
                <a:latin typeface="Consolas" panose="020B0609020204030204" pitchFamily="49" charset="0"/>
              </a:rPr>
              <a:t>ParentClass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4D82C-FD75-466B-AD94-16454AAB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E57-9A09-4FE2-A089-897784F5EF3D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78A6-71CA-4B88-AEAA-6E7495E3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1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E56-9EC6-446F-95A9-FFC1598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1C72-5FC2-4BAA-BB0C-E8B076D0B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9744"/>
            <a:ext cx="10058400" cy="4680897"/>
          </a:xfrm>
        </p:spPr>
        <p:txBody>
          <a:bodyPr/>
          <a:lstStyle/>
          <a:p>
            <a:r>
              <a:rPr lang="en-US" dirty="0"/>
              <a:t>Class definition: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BankAccount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var </a:t>
            </a:r>
            <a:r>
              <a:rPr lang="en-US" dirty="0" err="1">
                <a:latin typeface="Consolas" panose="020B0609020204030204" pitchFamily="49" charset="0"/>
              </a:rPr>
              <a:t>accountBalance</a:t>
            </a:r>
            <a:r>
              <a:rPr lang="en-US" dirty="0">
                <a:latin typeface="Consolas" panose="020B0609020204030204" pitchFamily="49" charset="0"/>
              </a:rPr>
              <a:t> : Double = 0.0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var </a:t>
            </a:r>
            <a:r>
              <a:rPr lang="en-US" dirty="0" err="1">
                <a:latin typeface="Consolas" panose="020B0609020204030204" pitchFamily="49" charset="0"/>
              </a:rPr>
              <a:t>accountNumber</a:t>
            </a:r>
            <a:r>
              <a:rPr lang="en-US" dirty="0">
                <a:latin typeface="Consolas" panose="020B0609020204030204" pitchFamily="49" charset="0"/>
              </a:rPr>
              <a:t> : Int = 0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fun </a:t>
            </a:r>
            <a:r>
              <a:rPr lang="en-US" dirty="0" err="1">
                <a:latin typeface="Consolas" panose="020B0609020204030204" pitchFamily="49" charset="0"/>
              </a:rPr>
              <a:t>displayBalance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(“Number $</a:t>
            </a:r>
            <a:r>
              <a:rPr lang="en-US" dirty="0" err="1">
                <a:latin typeface="Consolas" panose="020B0609020204030204" pitchFamily="49" charset="0"/>
              </a:rPr>
              <a:t>accountNumber</a:t>
            </a:r>
            <a:r>
              <a:rPr lang="en-US" dirty="0">
                <a:latin typeface="Consolas" panose="020B0609020204030204" pitchFamily="49" charset="0"/>
              </a:rPr>
              <a:t>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(“Current balance is $</a:t>
            </a:r>
            <a:r>
              <a:rPr lang="en-US" dirty="0" err="1">
                <a:latin typeface="Consolas" panose="020B0609020204030204" pitchFamily="49" charset="0"/>
              </a:rPr>
              <a:t>accountBalance</a:t>
            </a:r>
            <a:r>
              <a:rPr lang="en-US" dirty="0">
                <a:latin typeface="Consolas" panose="020B0609020204030204" pitchFamily="49" charset="0"/>
              </a:rPr>
              <a:t>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5320-D328-44FC-B976-82479D7D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DCBE-0274-4F0E-B9C7-3ECF72A7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908A-282F-446A-B2FA-5D65680C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0AAE-1BA9-4073-8FC7-4494D846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syntax, given our </a:t>
            </a:r>
            <a:r>
              <a:rPr lang="en-US" dirty="0" err="1"/>
              <a:t>BankAccount</a:t>
            </a:r>
            <a:r>
              <a:rPr lang="en-US" dirty="0"/>
              <a:t> from earlier:</a:t>
            </a:r>
          </a:p>
          <a:p>
            <a:r>
              <a:rPr lang="en-US" dirty="0"/>
              <a:t>Explicit data type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val</a:t>
            </a:r>
            <a:r>
              <a:rPr lang="en-US" dirty="0"/>
              <a:t> account : </a:t>
            </a:r>
            <a:r>
              <a:rPr lang="en-US" dirty="0" err="1"/>
              <a:t>BankAccount</a:t>
            </a:r>
            <a:r>
              <a:rPr lang="en-US" dirty="0"/>
              <a:t> = </a:t>
            </a:r>
            <a:r>
              <a:rPr lang="en-US" dirty="0" err="1"/>
              <a:t>BankAccount</a:t>
            </a:r>
            <a:r>
              <a:rPr lang="en-US" dirty="0"/>
              <a:t>()    //notice there’s no </a:t>
            </a:r>
            <a:r>
              <a:rPr lang="en-US" b="1" dirty="0"/>
              <a:t>new</a:t>
            </a:r>
            <a:r>
              <a:rPr lang="en-US" dirty="0"/>
              <a:t> keyword required</a:t>
            </a:r>
          </a:p>
          <a:p>
            <a:r>
              <a:rPr lang="en-US" dirty="0"/>
              <a:t>Implicit data type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val</a:t>
            </a:r>
            <a:r>
              <a:rPr lang="en-US" dirty="0"/>
              <a:t> account = </a:t>
            </a:r>
            <a:r>
              <a:rPr lang="en-US" dirty="0" err="1"/>
              <a:t>BankAccount</a:t>
            </a:r>
            <a:r>
              <a:rPr lang="en-US" dirty="0"/>
              <a:t>()    //no : </a:t>
            </a:r>
            <a:r>
              <a:rPr lang="en-US" dirty="0" err="1"/>
              <a:t>DataType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38C3-4FCC-4140-A2E8-7921B918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DDC21-9CFF-4BDE-9403-3F61004B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8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B245-A98D-4608-8C63-2021057F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and Secondary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C497-6F96-42B4-85CA-BAD34880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Constructors </a:t>
            </a:r>
            <a:r>
              <a:rPr lang="en-US" dirty="0"/>
              <a:t>are used to help a class perform initialization tasks at the point of an object’s creation</a:t>
            </a:r>
          </a:p>
          <a:p>
            <a:r>
              <a:rPr lang="en-US" dirty="0"/>
              <a:t>A class can have at most, one </a:t>
            </a:r>
            <a:r>
              <a:rPr lang="en-US" b="1" dirty="0"/>
              <a:t>primary constructor </a:t>
            </a:r>
            <a:r>
              <a:rPr lang="en-US" dirty="0"/>
              <a:t>and any number of </a:t>
            </a:r>
            <a:r>
              <a:rPr lang="en-US" b="1" dirty="0"/>
              <a:t>secondary constructors</a:t>
            </a:r>
            <a:endParaRPr lang="en-US" dirty="0"/>
          </a:p>
          <a:p>
            <a:r>
              <a:rPr lang="en-US" b="1" dirty="0"/>
              <a:t>Primary constructor </a:t>
            </a:r>
            <a:endParaRPr lang="en-US" dirty="0"/>
          </a:p>
          <a:p>
            <a:pPr lvl="1"/>
            <a:r>
              <a:rPr lang="en-US" dirty="0"/>
              <a:t>Initialized in the class header, directly after the class name</a:t>
            </a:r>
            <a:br>
              <a:rPr lang="en-US" dirty="0"/>
            </a:br>
            <a:br>
              <a:rPr lang="en-US" dirty="0"/>
            </a:br>
            <a:r>
              <a:rPr lang="en-US" altLang="en-US" sz="1400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JetBrains Mono"/>
              </a:rPr>
              <a:t>TestClass</a:t>
            </a:r>
            <a:r>
              <a:rPr lang="en-US" altLang="en-US" sz="1400" b="1" dirty="0">
                <a:solidFill>
                  <a:srgbClr val="080808"/>
                </a:solidFill>
                <a:latin typeface="JetBrains Mono"/>
              </a:rPr>
              <a:t>(num1 : </a:t>
            </a:r>
            <a:r>
              <a:rPr lang="en-US" altLang="en-US" sz="1400" b="1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altLang="en-US" sz="1400" b="1" dirty="0">
                <a:solidFill>
                  <a:srgbClr val="080808"/>
                </a:solidFill>
                <a:latin typeface="JetBrains Mono"/>
              </a:rPr>
              <a:t>, num2 : </a:t>
            </a:r>
            <a:r>
              <a:rPr lang="en-US" altLang="en-US" sz="1400" b="1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altLang="en-US" sz="1400" b="1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400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sz="1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0033B3"/>
                </a:solidFill>
                <a:latin typeface="JetBrains Mono"/>
              </a:rPr>
              <a:t>var </a:t>
            </a:r>
            <a:r>
              <a:rPr lang="en-US" altLang="en-US" sz="1400" dirty="0">
                <a:solidFill>
                  <a:srgbClr val="871094"/>
                </a:solidFill>
                <a:latin typeface="JetBrains Mono"/>
              </a:rPr>
              <a:t>num1 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000000"/>
                </a:solidFill>
                <a:latin typeface="JetBrains Mono"/>
              </a:rPr>
              <a:t>Int</a:t>
            </a:r>
            <a:br>
              <a:rPr lang="en-US" altLang="en-US" sz="1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0033B3"/>
                </a:solidFill>
                <a:latin typeface="JetBrains Mono"/>
              </a:rPr>
              <a:t>var </a:t>
            </a:r>
            <a:r>
              <a:rPr lang="en-US" altLang="en-US" sz="1400" dirty="0">
                <a:solidFill>
                  <a:srgbClr val="871094"/>
                </a:solidFill>
                <a:latin typeface="JetBrains Mono"/>
              </a:rPr>
              <a:t>num2 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000000"/>
                </a:solidFill>
                <a:latin typeface="JetBrains Mono"/>
              </a:rPr>
              <a:t>Int</a:t>
            </a:r>
            <a:br>
              <a:rPr lang="en-US" altLang="en-US" sz="1400" dirty="0">
                <a:solidFill>
                  <a:srgbClr val="000000"/>
                </a:solidFill>
                <a:latin typeface="JetBrains Mono"/>
              </a:rPr>
            </a:br>
            <a:br>
              <a:rPr lang="en-US" altLang="en-US" sz="1400" dirty="0">
                <a:solidFill>
                  <a:srgbClr val="000000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en-US" sz="1400" dirty="0" err="1">
                <a:solidFill>
                  <a:srgbClr val="0033B3"/>
                </a:solidFill>
                <a:latin typeface="JetBrains Mono"/>
              </a:rPr>
              <a:t>init</a:t>
            </a:r>
            <a:r>
              <a:rPr lang="en-US" altLang="en-US" sz="1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400" dirty="0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400" dirty="0">
                <a:solidFill>
                  <a:srgbClr val="871094"/>
                </a:solidFill>
                <a:latin typeface="JetBrains Mono"/>
              </a:rPr>
              <a:t>num1 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= num1</a:t>
            </a:r>
            <a:br>
              <a:rPr lang="en-US" altLang="en-US" sz="1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400" dirty="0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400" dirty="0">
                <a:solidFill>
                  <a:srgbClr val="871094"/>
                </a:solidFill>
                <a:latin typeface="JetBrains Mono"/>
              </a:rPr>
              <a:t>num2 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= num2</a:t>
            </a:r>
            <a:br>
              <a:rPr lang="en-US" altLang="en-US" sz="1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400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sz="1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0033B3"/>
                </a:solidFill>
                <a:latin typeface="JetBrains Mono"/>
              </a:rPr>
              <a:t>fun </a:t>
            </a:r>
            <a:r>
              <a:rPr lang="en-US" altLang="en-US" sz="1400" dirty="0" err="1">
                <a:solidFill>
                  <a:srgbClr val="00627A"/>
                </a:solidFill>
                <a:latin typeface="JetBrains Mono"/>
              </a:rPr>
              <a:t>printData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altLang="en-US" sz="1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400" i="1" dirty="0" err="1">
                <a:solidFill>
                  <a:srgbClr val="00627A"/>
                </a:solidFill>
                <a:latin typeface="JetBrains Mono"/>
              </a:rPr>
              <a:t>println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4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0037A6"/>
                </a:solidFill>
                <a:latin typeface="JetBrains Mono"/>
              </a:rPr>
              <a:t>$</a:t>
            </a:r>
            <a:r>
              <a:rPr lang="en-US" altLang="en-US" sz="1400" dirty="0">
                <a:solidFill>
                  <a:srgbClr val="871094"/>
                </a:solidFill>
                <a:latin typeface="JetBrains Mono"/>
              </a:rPr>
              <a:t>num1</a:t>
            </a:r>
            <a:r>
              <a:rPr lang="en-US" altLang="en-US" sz="1400" dirty="0">
                <a:solidFill>
                  <a:srgbClr val="067D17"/>
                </a:solidFill>
                <a:latin typeface="JetBrains Mono"/>
              </a:rPr>
              <a:t> and </a:t>
            </a:r>
            <a:r>
              <a:rPr lang="en-US" altLang="en-US" sz="1400" dirty="0">
                <a:solidFill>
                  <a:srgbClr val="0037A6"/>
                </a:solidFill>
                <a:latin typeface="JetBrains Mono"/>
              </a:rPr>
              <a:t>$</a:t>
            </a:r>
            <a:r>
              <a:rPr lang="en-US" altLang="en-US" sz="1400" dirty="0">
                <a:solidFill>
                  <a:srgbClr val="871094"/>
                </a:solidFill>
                <a:latin typeface="JetBrains Mono"/>
              </a:rPr>
              <a:t>num2</a:t>
            </a:r>
            <a:r>
              <a:rPr lang="en-US" altLang="en-US" sz="14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altLang="en-US" sz="1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4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500" dirty="0"/>
              <a:t>}</a:t>
            </a:r>
          </a:p>
          <a:p>
            <a:r>
              <a:rPr lang="en-US" dirty="0"/>
              <a:t>Note that the primary constructor itself can’t execute any code, so there is a corresponding </a:t>
            </a:r>
            <a:r>
              <a:rPr lang="en-US" b="1" dirty="0" err="1"/>
              <a:t>init</a:t>
            </a:r>
            <a:r>
              <a:rPr lang="en-US" dirty="0"/>
              <a:t> code block that is executed with the primary constructor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4D475-C407-4296-84ED-5022F35C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3B97A-9B6C-4802-B985-6F9E88B8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AFFA421-92C2-45AE-BA7E-6A68DA05C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F0367B1-CE66-47D1-BC38-C0C14DE23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99888"/>
            <a:ext cx="5138057" cy="132343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myTC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1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BB59-80ED-4005-BB6B-29DF3E8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and Secondary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C910E-E5C7-4C9A-940B-993C7326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Secondary constructors</a:t>
            </a:r>
          </a:p>
          <a:p>
            <a:pPr lvl="1"/>
            <a:r>
              <a:rPr lang="en-US" dirty="0"/>
              <a:t>You can have as many as you’d like</a:t>
            </a:r>
          </a:p>
          <a:p>
            <a:pPr lvl="1"/>
            <a:r>
              <a:rPr lang="en-US" dirty="0"/>
              <a:t>Secondary constructors must call through to the primary constructor (or another secondary constructor that eventually calls the primary constructor) – using the </a:t>
            </a:r>
            <a:r>
              <a:rPr lang="en-US" b="1" dirty="0"/>
              <a:t>this </a:t>
            </a:r>
            <a:r>
              <a:rPr lang="en-US" dirty="0"/>
              <a:t>keyword</a:t>
            </a:r>
          </a:p>
          <a:p>
            <a:r>
              <a:rPr lang="en-US" dirty="0"/>
              <a:t>You use the keyword </a:t>
            </a:r>
            <a:r>
              <a:rPr lang="en-US" b="1" dirty="0"/>
              <a:t>constructor </a:t>
            </a:r>
            <a:r>
              <a:rPr lang="en-US" dirty="0"/>
              <a:t>for secondary constructors</a:t>
            </a:r>
            <a:r>
              <a:rPr lang="en-US" b="1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261A-E83E-425D-A0E5-BAAFE7FB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925EC-50E2-4BA8-B182-EFF11982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5242BE-78D6-4F87-9A66-06E6A90A1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914" y="2577572"/>
            <a:ext cx="4673600" cy="34163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(num1 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num2 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num1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num2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constructor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(num1 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num2 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num3 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(num1, num2)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 - We have an extra value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$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$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$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6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FEC9-EA38-45B0-9BFB-6F275342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D351-584F-42B5-B0B5-F56A1861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like a property combined with a method</a:t>
            </a:r>
          </a:p>
          <a:p>
            <a:r>
              <a:rPr lang="en-US" dirty="0"/>
              <a:t>You use the </a:t>
            </a:r>
            <a:r>
              <a:rPr lang="en-US" b="1" dirty="0"/>
              <a:t>get </a:t>
            </a:r>
            <a:r>
              <a:rPr lang="en-US" dirty="0"/>
              <a:t>and </a:t>
            </a:r>
            <a:r>
              <a:rPr lang="en-US" b="1" dirty="0"/>
              <a:t>set </a:t>
            </a:r>
            <a:r>
              <a:rPr lang="en-US" dirty="0"/>
              <a:t>keywords to define different behaviors based on when the user tries to set or get data</a:t>
            </a:r>
          </a:p>
          <a:p>
            <a:r>
              <a:rPr lang="en-US" dirty="0"/>
              <a:t>E.g., a read-only computed property: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balanceLessFees</a:t>
            </a:r>
            <a:r>
              <a:rPr lang="en-US" dirty="0">
                <a:latin typeface="Consolas" panose="020B0609020204030204" pitchFamily="49" charset="0"/>
              </a:rPr>
              <a:t> : Double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get()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return </a:t>
            </a:r>
            <a:r>
              <a:rPr lang="en-US" dirty="0" err="1">
                <a:latin typeface="Consolas" panose="020B0609020204030204" pitchFamily="49" charset="0"/>
              </a:rPr>
              <a:t>accountBalance</a:t>
            </a:r>
            <a:r>
              <a:rPr lang="en-US" dirty="0">
                <a:latin typeface="Consolas" panose="020B0609020204030204" pitchFamily="49" charset="0"/>
              </a:rPr>
              <a:t> - fees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Mutable computed property: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balanceLessFees</a:t>
            </a:r>
            <a:r>
              <a:rPr lang="en-US" dirty="0">
                <a:latin typeface="Consolas" panose="020B0609020204030204" pitchFamily="49" charset="0"/>
              </a:rPr>
              <a:t> : Double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get()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return </a:t>
            </a:r>
            <a:r>
              <a:rPr lang="en-US" dirty="0" err="1">
                <a:latin typeface="Consolas" panose="020B0609020204030204" pitchFamily="49" charset="0"/>
              </a:rPr>
              <a:t>accountBalance</a:t>
            </a:r>
            <a:r>
              <a:rPr lang="en-US" dirty="0">
                <a:latin typeface="Consolas" panose="020B0609020204030204" pitchFamily="49" charset="0"/>
              </a:rPr>
              <a:t> - fees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set(value)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accountBalance</a:t>
            </a:r>
            <a:r>
              <a:rPr lang="en-US" dirty="0">
                <a:latin typeface="Consolas" panose="020B0609020204030204" pitchFamily="49" charset="0"/>
              </a:rPr>
              <a:t> = value - fees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BAEA9-D519-47C0-9337-8785B6D8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12EC3-6CCF-45B1-BB97-6269295A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EDC4-9B3D-4888-AAB0-FB3ED2D0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Subclasses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AC68-0AE5-4DA5-A065-BE8E7F3C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safety measure to make Kotlin more secure, a class must </a:t>
            </a:r>
            <a:r>
              <a:rPr lang="en-US" b="1" i="1" dirty="0"/>
              <a:t>explicitly </a:t>
            </a:r>
            <a:r>
              <a:rPr lang="en-US" dirty="0"/>
              <a:t>be declared as </a:t>
            </a:r>
            <a:r>
              <a:rPr lang="en-US" b="1" dirty="0"/>
              <a:t>open</a:t>
            </a:r>
            <a:endParaRPr lang="en-US" dirty="0"/>
          </a:p>
          <a:p>
            <a:pPr lvl="1"/>
            <a:r>
              <a:rPr lang="en-US" dirty="0"/>
              <a:t>In Java, classes are automatically open and must be declared with </a:t>
            </a:r>
            <a:r>
              <a:rPr lang="en-US" b="1" dirty="0"/>
              <a:t>final </a:t>
            </a:r>
            <a:r>
              <a:rPr lang="en-US" dirty="0"/>
              <a:t>to prevent classes from inheriting from them</a:t>
            </a:r>
          </a:p>
          <a:p>
            <a:pPr lvl="1"/>
            <a:r>
              <a:rPr lang="en-US" dirty="0"/>
              <a:t>Kotlin is opposite</a:t>
            </a:r>
          </a:p>
          <a:p>
            <a:r>
              <a:rPr lang="en-US" dirty="0"/>
              <a:t>Syntax:</a:t>
            </a:r>
            <a:br>
              <a:rPr lang="en-US" dirty="0"/>
            </a:br>
            <a:r>
              <a:rPr lang="en-US" dirty="0"/>
              <a:t>//superclass</a:t>
            </a:r>
            <a:br>
              <a:rPr lang="en-US" dirty="0"/>
            </a:br>
            <a:r>
              <a:rPr lang="en-US" dirty="0"/>
              <a:t>open class </a:t>
            </a:r>
            <a:r>
              <a:rPr lang="en-US" dirty="0" err="1"/>
              <a:t>MyParentClass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var </a:t>
            </a:r>
            <a:r>
              <a:rPr lang="en-US" dirty="0" err="1"/>
              <a:t>myProperty</a:t>
            </a:r>
            <a:r>
              <a:rPr lang="en-US" dirty="0"/>
              <a:t> : Int = 0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//subclass: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MySubClass</a:t>
            </a:r>
            <a:r>
              <a:rPr lang="en-US" dirty="0"/>
              <a:t> : </a:t>
            </a:r>
            <a:r>
              <a:rPr lang="en-US" dirty="0" err="1"/>
              <a:t>MyParentClass</a:t>
            </a:r>
            <a:r>
              <a:rPr lang="en-US" dirty="0"/>
              <a:t>()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In subclasses, you pass data through to the superclass </a:t>
            </a:r>
            <a:br>
              <a:rPr lang="en-US" dirty="0"/>
            </a:br>
            <a:r>
              <a:rPr lang="en-US" dirty="0"/>
              <a:t>constructor(number : Int) : super(number) {</a:t>
            </a:r>
            <a:br>
              <a:rPr lang="en-US" dirty="0"/>
            </a:br>
            <a:r>
              <a:rPr lang="en-US" dirty="0"/>
              <a:t>    //subclass constructor code here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306B-8677-48E6-8A99-63CBF555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18095-8BFB-4CEC-B8E1-B89B17D8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75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1671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Garamond</vt:lpstr>
      <vt:lpstr>JetBrains Mono</vt:lpstr>
      <vt:lpstr>SavonVTI</vt:lpstr>
      <vt:lpstr>More on Kotlin and View Binding</vt:lpstr>
      <vt:lpstr>More on Kotlin</vt:lpstr>
      <vt:lpstr>OOP Basics in Kotlin</vt:lpstr>
      <vt:lpstr>Properties and Methods</vt:lpstr>
      <vt:lpstr>Instantiating a Class</vt:lpstr>
      <vt:lpstr>Primary and Secondary Constructors</vt:lpstr>
      <vt:lpstr>Primary and Secondary Constructors</vt:lpstr>
      <vt:lpstr>Custom Accessor</vt:lpstr>
      <vt:lpstr>Inheritance and Subclasses</vt:lpstr>
      <vt:lpstr>View Binding</vt:lpstr>
      <vt:lpstr>Android Studio</vt:lpstr>
      <vt:lpstr>findViewById and Synthetic Properties</vt:lpstr>
      <vt:lpstr>findViewById and Synthetic Properties</vt:lpstr>
      <vt:lpstr>View Bindings</vt:lpstr>
      <vt:lpstr>Using View Bindings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Architecture and Kotlin</dc:title>
  <dc:creator>John Baugh</dc:creator>
  <cp:lastModifiedBy>John Baugh</cp:lastModifiedBy>
  <cp:revision>120</cp:revision>
  <dcterms:created xsi:type="dcterms:W3CDTF">2020-12-15T04:10:26Z</dcterms:created>
  <dcterms:modified xsi:type="dcterms:W3CDTF">2021-03-29T00:34:03Z</dcterms:modified>
</cp:coreProperties>
</file>