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34"/>
  </p:notesMasterIdLst>
  <p:sldIdLst>
    <p:sldId id="257" r:id="rId5"/>
    <p:sldId id="258"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59" r:id="rId19"/>
    <p:sldId id="261" r:id="rId20"/>
    <p:sldId id="273" r:id="rId21"/>
    <p:sldId id="275" r:id="rId22"/>
    <p:sldId id="274" r:id="rId23"/>
    <p:sldId id="276" r:id="rId24"/>
    <p:sldId id="277" r:id="rId25"/>
    <p:sldId id="278" r:id="rId26"/>
    <p:sldId id="279" r:id="rId27"/>
    <p:sldId id="280" r:id="rId28"/>
    <p:sldId id="281" r:id="rId29"/>
    <p:sldId id="283" r:id="rId30"/>
    <p:sldId id="282"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3F2B"/>
    <a:srgbClr val="5CC6D6"/>
    <a:srgbClr val="344529"/>
    <a:srgbClr val="2B3922"/>
    <a:srgbClr val="2E3722"/>
    <a:srgbClr val="FCF7F1"/>
    <a:srgbClr val="B8D233"/>
    <a:srgbClr val="F8D22F"/>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91" autoAdjust="0"/>
    <p:restoredTop sz="94619" autoAdjust="0"/>
  </p:normalViewPr>
  <p:slideViewPr>
    <p:cSldViewPr snapToGrid="0">
      <p:cViewPr varScale="1">
        <p:scale>
          <a:sx n="114" d="100"/>
          <a:sy n="114" d="100"/>
        </p:scale>
        <p:origin x="84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F27AD-6317-42EB-BB27-0666FC2CD88C}"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6DF4E-2882-41BD-8F5F-8FDCE08CF38A}" type="slidenum">
              <a:rPr lang="en-US" smtClean="0"/>
              <a:t>‹#›</a:t>
            </a:fld>
            <a:endParaRPr lang="en-US"/>
          </a:p>
        </p:txBody>
      </p:sp>
    </p:spTree>
    <p:extLst>
      <p:ext uri="{BB962C8B-B14F-4D97-AF65-F5344CB8AC3E}">
        <p14:creationId xmlns:p14="http://schemas.microsoft.com/office/powerpoint/2010/main" val="1477727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67D16B0C-4D75-484B-AC8B-2B9B3E702630}" type="datetime1">
              <a:rPr lang="en-US" smtClean="0"/>
              <a:t>1/21/2021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r>
              <a:rPr lang="en-US"/>
              <a:t>John P. Baugh, Ph.D.</a:t>
            </a:r>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10058400" cy="748145"/>
          </a:xfrm>
        </p:spPr>
        <p:txBody>
          <a:bodyPr/>
          <a:lstStyle/>
          <a:p>
            <a:r>
              <a:rPr lang="en-US"/>
              <a:t>Click to edit Master title style</a:t>
            </a:r>
            <a:endParaRPr lang="en-US" dirty="0"/>
          </a:p>
        </p:txBody>
      </p:sp>
      <p:sp>
        <p:nvSpPr>
          <p:cNvPr id="3" name="Content Placeholder 2"/>
          <p:cNvSpPr>
            <a:spLocks noGrp="1"/>
          </p:cNvSpPr>
          <p:nvPr>
            <p:ph idx="1"/>
          </p:nvPr>
        </p:nvSpPr>
        <p:spPr>
          <a:xfrm>
            <a:off x="1066800" y="1271847"/>
            <a:ext cx="10058400" cy="46808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p:cNvSpPr>
            <a:spLocks noGrp="1"/>
          </p:cNvSpPr>
          <p:nvPr>
            <p:ph type="ftr" sz="quarter" idx="11"/>
          </p:nvPr>
        </p:nvSpPr>
        <p:spPr/>
        <p:txBody>
          <a:bodyPr/>
          <a:lstStyle/>
          <a:p>
            <a:r>
              <a:rPr lang="en-US"/>
              <a:t>John P. Baugh, Ph.D.</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6F565E57-9A09-4FE2-A089-897784F5EF3D}" type="datetime1">
              <a:rPr lang="en-US" smtClean="0"/>
              <a:t>1/21/2021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r>
              <a:rPr lang="en-US"/>
              <a:t>John P. Baugh, Ph.D.</a:t>
            </a:r>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66800" y="443089"/>
            <a:ext cx="10058400" cy="73731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1255222"/>
            <a:ext cx="4663440" cy="4596938"/>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1255222"/>
            <a:ext cx="4663440" cy="4596938"/>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EDE40-FDD2-470A-9D53-43F77615E3B4}" type="datetime1">
              <a:rPr lang="en-US" smtClean="0"/>
              <a:t>1/21/2021</a:t>
            </a:fld>
            <a:endParaRPr lang="en-US" dirty="0"/>
          </a:p>
        </p:txBody>
      </p:sp>
      <p:sp>
        <p:nvSpPr>
          <p:cNvPr id="6" name="Footer Placeholder 5"/>
          <p:cNvSpPr>
            <a:spLocks noGrp="1"/>
          </p:cNvSpPr>
          <p:nvPr>
            <p:ph type="ftr" sz="quarter" idx="11"/>
          </p:nvPr>
        </p:nvSpPr>
        <p:spPr/>
        <p:txBody>
          <a:bodyPr/>
          <a:lstStyle/>
          <a:p>
            <a:r>
              <a:rPr lang="en-US"/>
              <a:t>John P. Baugh, Ph.D.</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2B5306-BCB1-48EB-866F-56494F6B1B17}" type="datetime1">
              <a:rPr lang="en-US" smtClean="0"/>
              <a:t>1/21/2021</a:t>
            </a:fld>
            <a:endParaRPr lang="en-US" dirty="0"/>
          </a:p>
        </p:txBody>
      </p:sp>
      <p:sp>
        <p:nvSpPr>
          <p:cNvPr id="8" name="Footer Placeholder 7"/>
          <p:cNvSpPr>
            <a:spLocks noGrp="1"/>
          </p:cNvSpPr>
          <p:nvPr>
            <p:ph type="ftr" sz="quarter" idx="11"/>
          </p:nvPr>
        </p:nvSpPr>
        <p:spPr/>
        <p:txBody>
          <a:bodyPr/>
          <a:lstStyle/>
          <a:p>
            <a:r>
              <a:rPr lang="en-US"/>
              <a:t>John P. Baugh, Ph.D.</a:t>
            </a:r>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DAA611-B228-4605-961C-90292694F123}" type="datetime1">
              <a:rPr lang="en-US" smtClean="0"/>
              <a:t>1/21/2021</a:t>
            </a:fld>
            <a:endParaRPr lang="en-US" dirty="0"/>
          </a:p>
        </p:txBody>
      </p:sp>
      <p:sp>
        <p:nvSpPr>
          <p:cNvPr id="4" name="Footer Placeholder 3"/>
          <p:cNvSpPr>
            <a:spLocks noGrp="1"/>
          </p:cNvSpPr>
          <p:nvPr>
            <p:ph type="ftr" sz="quarter" idx="11"/>
          </p:nvPr>
        </p:nvSpPr>
        <p:spPr/>
        <p:txBody>
          <a:bodyPr/>
          <a:lstStyle/>
          <a:p>
            <a:r>
              <a:rPr lang="en-US"/>
              <a:t>John P. Baugh, Ph.D.</a:t>
            </a:r>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3D728-6ABA-4898-8492-7E617CD6102D}" type="datetime1">
              <a:rPr lang="en-US" smtClean="0"/>
              <a:t>1/21/2021</a:t>
            </a:fld>
            <a:endParaRPr lang="en-US" dirty="0"/>
          </a:p>
        </p:txBody>
      </p:sp>
      <p:sp>
        <p:nvSpPr>
          <p:cNvPr id="3" name="Footer Placeholder 2"/>
          <p:cNvSpPr>
            <a:spLocks noGrp="1"/>
          </p:cNvSpPr>
          <p:nvPr>
            <p:ph type="ftr" sz="quarter" idx="11"/>
          </p:nvPr>
        </p:nvSpPr>
        <p:spPr/>
        <p:txBody>
          <a:bodyPr/>
          <a:lstStyle/>
          <a:p>
            <a:r>
              <a:rPr lang="en-US"/>
              <a:t>John P. Baugh, Ph.D.</a:t>
            </a:r>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C76555EB-88A0-409B-BAF0-9FD8A21CD91E}" type="datetime1">
              <a:rPr lang="en-US" smtClean="0"/>
              <a:t>1/21/2021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r>
              <a:rPr lang="en-US"/>
              <a:t>John P. Baugh, Ph.D.</a:t>
            </a:r>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C5C77A7F-110E-4F9D-9914-CD675993C02B}" type="datetime1">
              <a:rPr lang="en-US" smtClean="0"/>
              <a:t>1/21/2021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r>
              <a:rPr lang="en-US"/>
              <a:t>John P. Baugh, Ph.D.</a:t>
            </a:r>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7257BB61-1923-471C-A658-64A7BE5C836E}" type="datetime1">
              <a:rPr lang="en-US" smtClean="0"/>
              <a:t>1/21/2021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r>
              <a:rPr lang="en-US"/>
              <a:t>John P. Baugh, Ph.D.</a:t>
            </a:r>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l="14621" r="17552" b="1"/>
          <a:stretch/>
        </p:blipFill>
        <p:spPr>
          <a:xfrm>
            <a:off x="228599" y="237744"/>
            <a:ext cx="7696201" cy="6382512"/>
          </a:xfrm>
          <a:prstGeom prst="rect">
            <a:avLst/>
          </a:prstGeom>
          <a:noFill/>
          <a:ln>
            <a:noFill/>
          </a:ln>
        </p:spPr>
      </p:pic>
      <p:sp>
        <p:nvSpPr>
          <p:cNvPr id="4" name="Date Placeholder 3">
            <a:extLst>
              <a:ext uri="{FF2B5EF4-FFF2-40B4-BE49-F238E27FC236}">
                <a16:creationId xmlns:a16="http://schemas.microsoft.com/office/drawing/2014/main" id="{5F6D9C8E-4FC2-4EDE-A171-D9E0011C937C}"/>
              </a:ext>
            </a:extLst>
          </p:cNvPr>
          <p:cNvSpPr>
            <a:spLocks noGrp="1"/>
          </p:cNvSpPr>
          <p:nvPr>
            <p:ph type="dt" sz="half" idx="10"/>
          </p:nvPr>
        </p:nvSpPr>
        <p:spPr>
          <a:xfrm>
            <a:off x="5662337" y="6035040"/>
            <a:ext cx="2071963" cy="365760"/>
          </a:xfrm>
        </p:spPr>
        <p:txBody>
          <a:bodyPr anchor="b">
            <a:normAutofit/>
          </a:bodyPr>
          <a:lstStyle/>
          <a:p>
            <a:pPr>
              <a:spcAft>
                <a:spcPts val="600"/>
              </a:spcAft>
            </a:pPr>
            <a:fld id="{0BCFF948-3F35-43DE-B76E-15ACBF44B6F9}" type="datetime1">
              <a:rPr lang="en-US" smtClean="0"/>
              <a:pPr>
                <a:spcAft>
                  <a:spcPts val="600"/>
                </a:spcAft>
              </a:pPr>
              <a:t>1/21/2021</a:t>
            </a:fld>
            <a:endParaRPr lang="en-US"/>
          </a:p>
        </p:txBody>
      </p:sp>
      <p:sp>
        <p:nvSpPr>
          <p:cNvPr id="5" name="Footer Placeholder 4">
            <a:extLst>
              <a:ext uri="{FF2B5EF4-FFF2-40B4-BE49-F238E27FC236}">
                <a16:creationId xmlns:a16="http://schemas.microsoft.com/office/drawing/2014/main" id="{0092C587-7CD6-4732-89CC-187E3FB99A10}"/>
              </a:ext>
            </a:extLst>
          </p:cNvPr>
          <p:cNvSpPr>
            <a:spLocks noGrp="1"/>
          </p:cNvSpPr>
          <p:nvPr>
            <p:ph type="ftr" sz="quarter" idx="11"/>
          </p:nvPr>
        </p:nvSpPr>
        <p:spPr>
          <a:xfrm>
            <a:off x="612648" y="6035040"/>
            <a:ext cx="4588002" cy="365760"/>
          </a:xfrm>
        </p:spPr>
        <p:txBody>
          <a:bodyPr anchor="b">
            <a:normAutofit/>
          </a:bodyPr>
          <a:lstStyle/>
          <a:p>
            <a:pPr algn="l">
              <a:spcAft>
                <a:spcPts val="600"/>
              </a:spcAft>
            </a:pPr>
            <a:r>
              <a:rPr lang="en-US"/>
              <a:t>John P. Baugh, Ph.D.</a:t>
            </a:r>
          </a:p>
        </p:txBody>
      </p:sp>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a:xfrm>
            <a:off x="8477250" y="603504"/>
            <a:ext cx="3144774" cy="1645920"/>
          </a:xfrm>
        </p:spPr>
        <p:txBody>
          <a:bodyPr anchor="b">
            <a:normAutofit/>
          </a:bodyPr>
          <a:lstStyle/>
          <a:p>
            <a:r>
              <a:rPr lang="en-US" dirty="0"/>
              <a:t>Lifecycle and Activities</a:t>
            </a:r>
          </a:p>
        </p:txBody>
      </p:sp>
      <p:sp>
        <p:nvSpPr>
          <p:cNvPr id="3" name="Subtitle 2">
            <a:extLst>
              <a:ext uri="{FF2B5EF4-FFF2-40B4-BE49-F238E27FC236}">
                <a16:creationId xmlns:a16="http://schemas.microsoft.com/office/drawing/2014/main" id="{C8722DDC-8EEE-4A06-8DFE-B44871EAA2CF}"/>
              </a:ext>
            </a:extLst>
          </p:cNvPr>
          <p:cNvSpPr>
            <a:spLocks noGrp="1"/>
          </p:cNvSpPr>
          <p:nvPr>
            <p:ph type="body" sz="half" idx="2"/>
          </p:nvPr>
        </p:nvSpPr>
        <p:spPr>
          <a:xfrm>
            <a:off x="8477250" y="2386584"/>
            <a:ext cx="3144774" cy="3511296"/>
          </a:xfrm>
        </p:spPr>
        <p:txBody>
          <a:bodyPr>
            <a:normAutofit/>
          </a:bodyPr>
          <a:lstStyle/>
          <a:p>
            <a:pPr>
              <a:spcAft>
                <a:spcPts val="600"/>
              </a:spcAft>
            </a:pPr>
            <a:r>
              <a:rPr lang="en-US"/>
              <a:t>John P. Baugh, Ph.D.</a:t>
            </a:r>
          </a:p>
        </p:txBody>
      </p:sp>
      <p:pic>
        <p:nvPicPr>
          <p:cNvPr id="8" name="Picture 7">
            <a:extLst>
              <a:ext uri="{FF2B5EF4-FFF2-40B4-BE49-F238E27FC236}">
                <a16:creationId xmlns:a16="http://schemas.microsoft.com/office/drawing/2014/main" id="{4F6E603A-2A77-4AA1-96B0-CFFD0274DF8F}"/>
              </a:ext>
            </a:extLst>
          </p:cNvPr>
          <p:cNvPicPr>
            <a:picLocks noChangeAspect="1"/>
          </p:cNvPicPr>
          <p:nvPr/>
        </p:nvPicPr>
        <p:blipFill>
          <a:blip r:embed="rId3"/>
          <a:stretch>
            <a:fillRect/>
          </a:stretch>
        </p:blipFill>
        <p:spPr>
          <a:xfrm>
            <a:off x="8857499" y="2831654"/>
            <a:ext cx="2384275" cy="3386266"/>
          </a:xfrm>
          <a:prstGeom prst="rect">
            <a:avLst/>
          </a:prstGeom>
        </p:spPr>
      </p:pic>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2DEE-FD9D-4301-AA35-088BA2AA7AF6}"/>
              </a:ext>
            </a:extLst>
          </p:cNvPr>
          <p:cNvSpPr>
            <a:spLocks noGrp="1"/>
          </p:cNvSpPr>
          <p:nvPr>
            <p:ph type="title"/>
          </p:nvPr>
        </p:nvSpPr>
        <p:spPr/>
        <p:txBody>
          <a:bodyPr/>
          <a:lstStyle/>
          <a:p>
            <a:r>
              <a:rPr lang="en-US" dirty="0"/>
              <a:t>Lifecycle Methods</a:t>
            </a:r>
          </a:p>
        </p:txBody>
      </p:sp>
      <p:sp>
        <p:nvSpPr>
          <p:cNvPr id="3" name="Content Placeholder 2">
            <a:extLst>
              <a:ext uri="{FF2B5EF4-FFF2-40B4-BE49-F238E27FC236}">
                <a16:creationId xmlns:a16="http://schemas.microsoft.com/office/drawing/2014/main" id="{D929F2C2-EE88-490C-815A-3D6BD6E995B3}"/>
              </a:ext>
            </a:extLst>
          </p:cNvPr>
          <p:cNvSpPr>
            <a:spLocks noGrp="1"/>
          </p:cNvSpPr>
          <p:nvPr>
            <p:ph idx="1"/>
          </p:nvPr>
        </p:nvSpPr>
        <p:spPr/>
        <p:txBody>
          <a:bodyPr/>
          <a:lstStyle/>
          <a:p>
            <a:r>
              <a:rPr lang="en-US" dirty="0"/>
              <a:t>Activity and Fragment contain a range of methods that are intended to be called by the Android runtime to notify the object when its state is changing</a:t>
            </a:r>
          </a:p>
          <a:p>
            <a:pPr lvl="1"/>
            <a:r>
              <a:rPr lang="en-US" dirty="0"/>
              <a:t>These are called </a:t>
            </a:r>
            <a:r>
              <a:rPr lang="en-US" b="1" dirty="0"/>
              <a:t>lifecycle methods</a:t>
            </a:r>
            <a:endParaRPr lang="en-US" dirty="0"/>
          </a:p>
          <a:p>
            <a:r>
              <a:rPr lang="en-US" dirty="0"/>
              <a:t>One such method is the </a:t>
            </a:r>
            <a:r>
              <a:rPr lang="en-US" b="1" dirty="0" err="1"/>
              <a:t>onCreate</a:t>
            </a:r>
            <a:r>
              <a:rPr lang="en-US" b="1" dirty="0"/>
              <a:t> </a:t>
            </a:r>
            <a:r>
              <a:rPr lang="en-US" dirty="0"/>
              <a:t>method</a:t>
            </a:r>
          </a:p>
          <a:p>
            <a:r>
              <a:rPr lang="en-US" dirty="0"/>
              <a:t>We have, in our sample applications, already overridden and implemented that method in </a:t>
            </a:r>
            <a:r>
              <a:rPr lang="en-US" dirty="0" err="1"/>
              <a:t>MainActivity</a:t>
            </a:r>
            <a:r>
              <a:rPr lang="en-US" dirty="0"/>
              <a:t> class</a:t>
            </a:r>
          </a:p>
          <a:p>
            <a:r>
              <a:rPr lang="en-US" dirty="0"/>
              <a:t>We will explore </a:t>
            </a:r>
            <a:r>
              <a:rPr lang="en-US" dirty="0" err="1"/>
              <a:t>onCreate</a:t>
            </a:r>
            <a:r>
              <a:rPr lang="en-US" dirty="0"/>
              <a:t> and other relevant lifecycle methods later on</a:t>
            </a:r>
          </a:p>
        </p:txBody>
      </p:sp>
      <p:sp>
        <p:nvSpPr>
          <p:cNvPr id="4" name="Date Placeholder 3">
            <a:extLst>
              <a:ext uri="{FF2B5EF4-FFF2-40B4-BE49-F238E27FC236}">
                <a16:creationId xmlns:a16="http://schemas.microsoft.com/office/drawing/2014/main" id="{7A0101BF-E3D4-4A68-8209-768B8B95721C}"/>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756086FA-36EE-4024-8896-C3639997D4A1}"/>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78929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0826-0B27-468D-A5A4-CDF7EE3D7358}"/>
              </a:ext>
            </a:extLst>
          </p:cNvPr>
          <p:cNvSpPr>
            <a:spLocks noGrp="1"/>
          </p:cNvSpPr>
          <p:nvPr>
            <p:ph type="title"/>
          </p:nvPr>
        </p:nvSpPr>
        <p:spPr/>
        <p:txBody>
          <a:bodyPr/>
          <a:lstStyle/>
          <a:p>
            <a:r>
              <a:rPr lang="en-US" dirty="0"/>
              <a:t>Dynamic State vs Persistent State</a:t>
            </a:r>
          </a:p>
        </p:txBody>
      </p:sp>
      <p:sp>
        <p:nvSpPr>
          <p:cNvPr id="3" name="Content Placeholder 2">
            <a:extLst>
              <a:ext uri="{FF2B5EF4-FFF2-40B4-BE49-F238E27FC236}">
                <a16:creationId xmlns:a16="http://schemas.microsoft.com/office/drawing/2014/main" id="{090B3A97-35AA-45FF-A6AA-6BE98ABEC7E5}"/>
              </a:ext>
            </a:extLst>
          </p:cNvPr>
          <p:cNvSpPr>
            <a:spLocks noGrp="1"/>
          </p:cNvSpPr>
          <p:nvPr>
            <p:ph idx="1"/>
          </p:nvPr>
        </p:nvSpPr>
        <p:spPr/>
        <p:txBody>
          <a:bodyPr/>
          <a:lstStyle/>
          <a:p>
            <a:r>
              <a:rPr lang="en-US" dirty="0"/>
              <a:t> A key objective of lifecycle management is ensuring the state of the activity is saved and restored as appropriate</a:t>
            </a:r>
          </a:p>
          <a:p>
            <a:pPr lvl="1"/>
            <a:r>
              <a:rPr lang="en-US" b="1" dirty="0"/>
              <a:t>State </a:t>
            </a:r>
            <a:r>
              <a:rPr lang="en-US" dirty="0"/>
              <a:t>can be thought of as simply the data (variables) that are currently held within the activity and the UI</a:t>
            </a:r>
          </a:p>
          <a:p>
            <a:r>
              <a:rPr lang="en-US" dirty="0"/>
              <a:t>Data that persists from one invocation of the application to another is referred to as </a:t>
            </a:r>
            <a:r>
              <a:rPr lang="en-US" b="1" dirty="0"/>
              <a:t>persistent state</a:t>
            </a:r>
            <a:endParaRPr lang="en-US" dirty="0"/>
          </a:p>
          <a:p>
            <a:pPr lvl="1"/>
            <a:r>
              <a:rPr lang="en-US" dirty="0"/>
              <a:t>This is typically held in an application’s internal data model, such as a database, content provider or file</a:t>
            </a:r>
          </a:p>
          <a:p>
            <a:r>
              <a:rPr lang="en-US" dirty="0"/>
              <a:t>The appearance of the UI is an example of </a:t>
            </a:r>
            <a:r>
              <a:rPr lang="en-US" b="1" dirty="0"/>
              <a:t>dynamic state</a:t>
            </a:r>
            <a:endParaRPr lang="en-US" dirty="0"/>
          </a:p>
          <a:p>
            <a:pPr lvl="1"/>
            <a:r>
              <a:rPr lang="en-US" dirty="0"/>
              <a:t>E.g., text entered into a text field but not committed to the application’s internal data model</a:t>
            </a:r>
          </a:p>
          <a:p>
            <a:pPr lvl="1"/>
            <a:r>
              <a:rPr lang="en-US" dirty="0"/>
              <a:t>Saving and restoring dynamic state gives the perception of seamless transitions between foreground and background activities, even if the activities are killed and restarted in reality</a:t>
            </a:r>
          </a:p>
          <a:p>
            <a:pPr lvl="1"/>
            <a:endParaRPr lang="en-US" dirty="0"/>
          </a:p>
        </p:txBody>
      </p:sp>
      <p:sp>
        <p:nvSpPr>
          <p:cNvPr id="4" name="Date Placeholder 3">
            <a:extLst>
              <a:ext uri="{FF2B5EF4-FFF2-40B4-BE49-F238E27FC236}">
                <a16:creationId xmlns:a16="http://schemas.microsoft.com/office/drawing/2014/main" id="{2412B3A3-D79B-4F07-8314-397AD7A567E8}"/>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566CACAA-F116-407A-B960-E5B1E6AB0C6B}"/>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800077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5C75-8A5D-40D6-AC59-235E640AC574}"/>
              </a:ext>
            </a:extLst>
          </p:cNvPr>
          <p:cNvSpPr>
            <a:spLocks noGrp="1"/>
          </p:cNvSpPr>
          <p:nvPr>
            <p:ph type="title"/>
          </p:nvPr>
        </p:nvSpPr>
        <p:spPr/>
        <p:txBody>
          <a:bodyPr/>
          <a:lstStyle/>
          <a:p>
            <a:r>
              <a:rPr lang="en-US" dirty="0"/>
              <a:t>Android Lifecycle Methods</a:t>
            </a:r>
          </a:p>
        </p:txBody>
      </p:sp>
      <p:sp>
        <p:nvSpPr>
          <p:cNvPr id="3" name="Content Placeholder 2">
            <a:extLst>
              <a:ext uri="{FF2B5EF4-FFF2-40B4-BE49-F238E27FC236}">
                <a16:creationId xmlns:a16="http://schemas.microsoft.com/office/drawing/2014/main" id="{67665FEE-0F63-461D-A4A2-4B2D45260535}"/>
              </a:ext>
            </a:extLst>
          </p:cNvPr>
          <p:cNvSpPr>
            <a:spLocks noGrp="1"/>
          </p:cNvSpPr>
          <p:nvPr>
            <p:ph idx="1"/>
          </p:nvPr>
        </p:nvSpPr>
        <p:spPr/>
        <p:txBody>
          <a:bodyPr/>
          <a:lstStyle/>
          <a:p>
            <a:r>
              <a:rPr lang="en-US" dirty="0"/>
              <a:t>The Activity and Fragment classes support a set of primary methods as part of their lifecycles:</a:t>
            </a:r>
          </a:p>
          <a:p>
            <a:pPr lvl="1"/>
            <a:r>
              <a:rPr lang="en-US" b="1" dirty="0" err="1"/>
              <a:t>onCreate</a:t>
            </a:r>
            <a:r>
              <a:rPr lang="en-US" dirty="0"/>
              <a:t> – this method is called when the activity is first created</a:t>
            </a:r>
          </a:p>
          <a:p>
            <a:pPr lvl="2"/>
            <a:r>
              <a:rPr lang="en-US" dirty="0"/>
              <a:t>It is the ideal location for most initialization tasks to be performed</a:t>
            </a:r>
          </a:p>
          <a:p>
            <a:pPr lvl="2"/>
            <a:r>
              <a:rPr lang="en-US" dirty="0"/>
              <a:t>The method is passed a (nullable) </a:t>
            </a:r>
            <a:r>
              <a:rPr lang="en-US" b="1" dirty="0"/>
              <a:t>Bundle </a:t>
            </a:r>
            <a:r>
              <a:rPr lang="en-US" dirty="0"/>
              <a:t>object as a parameter, which may contain dynamic state information, typically related to the UI from a prior creation of the activity</a:t>
            </a:r>
          </a:p>
          <a:p>
            <a:pPr lvl="1"/>
            <a:r>
              <a:rPr lang="en-US" b="1" dirty="0" err="1"/>
              <a:t>onRestart</a:t>
            </a:r>
            <a:r>
              <a:rPr lang="en-US" dirty="0"/>
              <a:t> – this method is called when the activity is </a:t>
            </a:r>
            <a:r>
              <a:rPr lang="en-US" i="1" dirty="0"/>
              <a:t>about to </a:t>
            </a:r>
            <a:r>
              <a:rPr lang="en-US" dirty="0"/>
              <a:t>restart after having previously been stopped by the runtime system</a:t>
            </a:r>
          </a:p>
          <a:p>
            <a:pPr lvl="1"/>
            <a:r>
              <a:rPr lang="en-US" b="1" dirty="0" err="1"/>
              <a:t>onStart</a:t>
            </a:r>
            <a:r>
              <a:rPr lang="en-US" dirty="0"/>
              <a:t>  - this method is always called immediately after the call to </a:t>
            </a:r>
            <a:r>
              <a:rPr lang="en-US" dirty="0" err="1"/>
              <a:t>onCreate</a:t>
            </a:r>
            <a:r>
              <a:rPr lang="en-US" dirty="0"/>
              <a:t> or </a:t>
            </a:r>
            <a:r>
              <a:rPr lang="en-US" dirty="0" err="1"/>
              <a:t>onRestart</a:t>
            </a:r>
            <a:endParaRPr lang="en-US" dirty="0"/>
          </a:p>
          <a:p>
            <a:pPr lvl="2"/>
            <a:r>
              <a:rPr lang="en-US" dirty="0"/>
              <a:t>Followed by </a:t>
            </a:r>
            <a:r>
              <a:rPr lang="en-US" dirty="0" err="1"/>
              <a:t>onResume</a:t>
            </a:r>
            <a:r>
              <a:rPr lang="en-US" dirty="0"/>
              <a:t> if the activity moves to the top of the activity stack</a:t>
            </a:r>
          </a:p>
          <a:p>
            <a:pPr lvl="2"/>
            <a:r>
              <a:rPr lang="en-US" dirty="0"/>
              <a:t>Followed by </a:t>
            </a:r>
            <a:r>
              <a:rPr lang="en-US" dirty="0" err="1"/>
              <a:t>onStop</a:t>
            </a:r>
            <a:r>
              <a:rPr lang="en-US" dirty="0"/>
              <a:t> in the event that the activity is pushed down the stack by another activity</a:t>
            </a:r>
          </a:p>
          <a:p>
            <a:pPr lvl="1"/>
            <a:r>
              <a:rPr lang="en-US" b="1" dirty="0" err="1"/>
              <a:t>onResume</a:t>
            </a:r>
            <a:r>
              <a:rPr lang="en-US" dirty="0"/>
              <a:t> – indicates the activity is now at the top of the activity stack and is the activity with which the user is currently interacting</a:t>
            </a:r>
          </a:p>
          <a:p>
            <a:pPr lvl="1"/>
            <a:r>
              <a:rPr lang="en-US" b="1" dirty="0" err="1"/>
              <a:t>onPause</a:t>
            </a:r>
            <a:r>
              <a:rPr lang="en-US" dirty="0"/>
              <a:t> – indicates that a previous activity is about to become the foreground activity</a:t>
            </a:r>
          </a:p>
          <a:p>
            <a:pPr lvl="2"/>
            <a:r>
              <a:rPr lang="en-US" dirty="0"/>
              <a:t>Call is followed by either </a:t>
            </a:r>
            <a:r>
              <a:rPr lang="en-US" dirty="0" err="1"/>
              <a:t>onResume</a:t>
            </a:r>
            <a:r>
              <a:rPr lang="en-US" dirty="0"/>
              <a:t> or </a:t>
            </a:r>
            <a:r>
              <a:rPr lang="en-US" dirty="0" err="1"/>
              <a:t>onStop</a:t>
            </a:r>
            <a:endParaRPr lang="en-US" dirty="0"/>
          </a:p>
          <a:p>
            <a:pPr lvl="1"/>
            <a:r>
              <a:rPr lang="en-US" b="1" dirty="0" err="1"/>
              <a:t>onStop</a:t>
            </a:r>
            <a:r>
              <a:rPr lang="en-US" dirty="0"/>
              <a:t> – the activity is now no longer visible to the user</a:t>
            </a:r>
          </a:p>
          <a:p>
            <a:pPr lvl="2"/>
            <a:r>
              <a:rPr lang="en-US" dirty="0"/>
              <a:t>Call is followed by </a:t>
            </a:r>
            <a:r>
              <a:rPr lang="en-US" dirty="0" err="1"/>
              <a:t>onRestart</a:t>
            </a:r>
            <a:r>
              <a:rPr lang="en-US" dirty="0"/>
              <a:t> or </a:t>
            </a:r>
            <a:r>
              <a:rPr lang="en-US" dirty="0" err="1"/>
              <a:t>onDestroy</a:t>
            </a:r>
            <a:endParaRPr lang="en-US" dirty="0"/>
          </a:p>
          <a:p>
            <a:pPr lvl="1"/>
            <a:r>
              <a:rPr lang="en-US" b="1" dirty="0" err="1"/>
              <a:t>onDestroy</a:t>
            </a:r>
            <a:r>
              <a:rPr lang="en-US" dirty="0"/>
              <a:t> – the activity is about to be terminated</a:t>
            </a:r>
          </a:p>
          <a:p>
            <a:pPr lvl="1"/>
            <a:r>
              <a:rPr lang="en-US" b="1" dirty="0" err="1"/>
              <a:t>onConfigurationChanged</a:t>
            </a:r>
            <a:r>
              <a:rPr lang="en-US" dirty="0"/>
              <a:t> – called when a configuration change occurs </a:t>
            </a:r>
          </a:p>
        </p:txBody>
      </p:sp>
      <p:sp>
        <p:nvSpPr>
          <p:cNvPr id="4" name="Date Placeholder 3">
            <a:extLst>
              <a:ext uri="{FF2B5EF4-FFF2-40B4-BE49-F238E27FC236}">
                <a16:creationId xmlns:a16="http://schemas.microsoft.com/office/drawing/2014/main" id="{04D2EA94-0D20-46F5-91F9-CCD3E99F2ADD}"/>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74710E44-2F84-49E8-A70D-74A46FF491F1}"/>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322513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833B-EEB3-4BF2-A3E7-550623CD1728}"/>
              </a:ext>
            </a:extLst>
          </p:cNvPr>
          <p:cNvSpPr>
            <a:spLocks noGrp="1"/>
          </p:cNvSpPr>
          <p:nvPr>
            <p:ph type="title"/>
          </p:nvPr>
        </p:nvSpPr>
        <p:spPr/>
        <p:txBody>
          <a:bodyPr/>
          <a:lstStyle/>
          <a:p>
            <a:r>
              <a:rPr lang="en-US" dirty="0"/>
              <a:t>Android Activity Lifecycle</a:t>
            </a:r>
          </a:p>
        </p:txBody>
      </p:sp>
      <p:sp>
        <p:nvSpPr>
          <p:cNvPr id="3" name="Content Placeholder 2">
            <a:extLst>
              <a:ext uri="{FF2B5EF4-FFF2-40B4-BE49-F238E27FC236}">
                <a16:creationId xmlns:a16="http://schemas.microsoft.com/office/drawing/2014/main" id="{DE6ADA89-ABB8-4D81-AAC9-E082170FDBF2}"/>
              </a:ext>
            </a:extLst>
          </p:cNvPr>
          <p:cNvSpPr>
            <a:spLocks noGrp="1"/>
          </p:cNvSpPr>
          <p:nvPr>
            <p:ph idx="1"/>
          </p:nvPr>
        </p:nvSpPr>
        <p:spPr/>
        <p:txBody>
          <a:bodyPr/>
          <a:lstStyle/>
          <a:p>
            <a:r>
              <a:rPr lang="en-US" dirty="0"/>
              <a:t>Methods only applying to the Fragment class, are as follows:</a:t>
            </a:r>
          </a:p>
          <a:p>
            <a:pPr lvl="1"/>
            <a:r>
              <a:rPr lang="en-US" dirty="0" err="1"/>
              <a:t>onAttach</a:t>
            </a:r>
            <a:r>
              <a:rPr lang="en-US" dirty="0"/>
              <a:t> – called when the fragment is assigned to an activity</a:t>
            </a:r>
          </a:p>
          <a:p>
            <a:pPr lvl="1"/>
            <a:r>
              <a:rPr lang="en-US" dirty="0" err="1"/>
              <a:t>onCreateView</a:t>
            </a:r>
            <a:r>
              <a:rPr lang="en-US" dirty="0"/>
              <a:t> – called to create and return the fragment’s UI layout view hierarchy</a:t>
            </a:r>
          </a:p>
          <a:p>
            <a:pPr lvl="1"/>
            <a:r>
              <a:rPr lang="en-US" dirty="0" err="1"/>
              <a:t>onActivityCreated</a:t>
            </a:r>
            <a:r>
              <a:rPr lang="en-US" dirty="0"/>
              <a:t> – the </a:t>
            </a:r>
            <a:r>
              <a:rPr lang="en-US" dirty="0" err="1"/>
              <a:t>onCreate</a:t>
            </a:r>
            <a:r>
              <a:rPr lang="en-US" dirty="0"/>
              <a:t> of the activity with which this fragment is associated, has completed execution</a:t>
            </a:r>
          </a:p>
          <a:p>
            <a:pPr lvl="1"/>
            <a:r>
              <a:rPr lang="en-US" dirty="0" err="1"/>
              <a:t>onViewStatusRestored</a:t>
            </a:r>
            <a:r>
              <a:rPr lang="en-US" dirty="0"/>
              <a:t> – the fragment’s saved view hierarchy has been restored</a:t>
            </a:r>
          </a:p>
          <a:p>
            <a:r>
              <a:rPr lang="en-US" dirty="0"/>
              <a:t>In addition, there are two methods intended specifically for saving and restoring </a:t>
            </a:r>
            <a:r>
              <a:rPr lang="en-US" b="1" i="1" dirty="0"/>
              <a:t>dynamic</a:t>
            </a:r>
            <a:r>
              <a:rPr lang="en-US" dirty="0"/>
              <a:t> state of an activity:</a:t>
            </a:r>
          </a:p>
          <a:p>
            <a:pPr lvl="1"/>
            <a:r>
              <a:rPr lang="en-US" dirty="0" err="1"/>
              <a:t>onRestoreInstanceState</a:t>
            </a:r>
            <a:r>
              <a:rPr lang="en-US" dirty="0"/>
              <a:t> – called immediately after </a:t>
            </a:r>
            <a:r>
              <a:rPr lang="en-US" dirty="0" err="1"/>
              <a:t>onStart</a:t>
            </a:r>
            <a:endParaRPr lang="en-US" dirty="0"/>
          </a:p>
          <a:p>
            <a:pPr lvl="2"/>
            <a:r>
              <a:rPr lang="en-US" dirty="0"/>
              <a:t>Is passed a Bundle object containing previous state data</a:t>
            </a:r>
          </a:p>
          <a:p>
            <a:pPr lvl="2"/>
            <a:r>
              <a:rPr lang="en-US" dirty="0"/>
              <a:t>Typically used when it makes sense to restore to a previous state after the initialization of the activity is performed by </a:t>
            </a:r>
            <a:r>
              <a:rPr lang="en-US" dirty="0" err="1"/>
              <a:t>onCreate</a:t>
            </a:r>
            <a:r>
              <a:rPr lang="en-US" dirty="0"/>
              <a:t> and </a:t>
            </a:r>
            <a:r>
              <a:rPr lang="en-US" dirty="0" err="1"/>
              <a:t>onStart</a:t>
            </a:r>
            <a:endParaRPr lang="en-US" dirty="0"/>
          </a:p>
          <a:p>
            <a:pPr lvl="1"/>
            <a:r>
              <a:rPr lang="en-US" dirty="0" err="1"/>
              <a:t>onSaveInstanceState</a:t>
            </a:r>
            <a:r>
              <a:rPr lang="en-US" dirty="0"/>
              <a:t> – called before an activity is destroyed, so the dynamic state can be saved</a:t>
            </a:r>
          </a:p>
          <a:p>
            <a:pPr lvl="2"/>
            <a:r>
              <a:rPr lang="en-US" dirty="0"/>
              <a:t>The method is passed a Bundle object into which the state should be saved</a:t>
            </a:r>
          </a:p>
          <a:p>
            <a:pPr lvl="2"/>
            <a:r>
              <a:rPr lang="en-US" dirty="0"/>
              <a:t>The Bundle is subsequently passed through to </a:t>
            </a:r>
            <a:r>
              <a:rPr lang="en-US" dirty="0" err="1"/>
              <a:t>onCreate</a:t>
            </a:r>
            <a:r>
              <a:rPr lang="en-US" dirty="0"/>
              <a:t> and </a:t>
            </a:r>
            <a:r>
              <a:rPr lang="en-US" dirty="0" err="1"/>
              <a:t>onRestoreInstanceState</a:t>
            </a:r>
            <a:r>
              <a:rPr lang="en-US" dirty="0"/>
              <a:t> when the activity is restarted</a:t>
            </a:r>
          </a:p>
        </p:txBody>
      </p:sp>
      <p:sp>
        <p:nvSpPr>
          <p:cNvPr id="4" name="Date Placeholder 3">
            <a:extLst>
              <a:ext uri="{FF2B5EF4-FFF2-40B4-BE49-F238E27FC236}">
                <a16:creationId xmlns:a16="http://schemas.microsoft.com/office/drawing/2014/main" id="{7A145FB5-BDD3-4B84-AF64-4611B797B7EE}"/>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7E458865-11FE-4BE8-9E66-9F02E87C056F}"/>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222259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C386-444C-4C5C-AA00-CCF805F6AE9B}"/>
              </a:ext>
            </a:extLst>
          </p:cNvPr>
          <p:cNvSpPr>
            <a:spLocks noGrp="1"/>
          </p:cNvSpPr>
          <p:nvPr>
            <p:ph type="title"/>
          </p:nvPr>
        </p:nvSpPr>
        <p:spPr/>
        <p:txBody>
          <a:bodyPr/>
          <a:lstStyle/>
          <a:p>
            <a:r>
              <a:rPr lang="en-US" dirty="0"/>
              <a:t>Android Activity Lifecycle</a:t>
            </a:r>
          </a:p>
        </p:txBody>
      </p:sp>
      <p:pic>
        <p:nvPicPr>
          <p:cNvPr id="7" name="Content Placeholder 6">
            <a:extLst>
              <a:ext uri="{FF2B5EF4-FFF2-40B4-BE49-F238E27FC236}">
                <a16:creationId xmlns:a16="http://schemas.microsoft.com/office/drawing/2014/main" id="{5FAEC998-E10A-4570-94D6-8042C1CBD341}"/>
              </a:ext>
            </a:extLst>
          </p:cNvPr>
          <p:cNvPicPr>
            <a:picLocks noGrp="1" noChangeAspect="1"/>
          </p:cNvPicPr>
          <p:nvPr>
            <p:ph idx="1"/>
          </p:nvPr>
        </p:nvPicPr>
        <p:blipFill>
          <a:blip r:embed="rId2"/>
          <a:stretch>
            <a:fillRect/>
          </a:stretch>
        </p:blipFill>
        <p:spPr>
          <a:xfrm>
            <a:off x="3755231" y="1271588"/>
            <a:ext cx="4681537" cy="4681537"/>
          </a:xfrm>
        </p:spPr>
      </p:pic>
      <p:sp>
        <p:nvSpPr>
          <p:cNvPr id="4" name="Date Placeholder 3">
            <a:extLst>
              <a:ext uri="{FF2B5EF4-FFF2-40B4-BE49-F238E27FC236}">
                <a16:creationId xmlns:a16="http://schemas.microsoft.com/office/drawing/2014/main" id="{AD60B3DC-DC82-4118-B2CE-F5651146BF86}"/>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F61781DF-2316-45BD-B064-75F56C8B2671}"/>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186102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AE6C45-572C-481F-94AE-393D5027D5FD}"/>
              </a:ext>
            </a:extLst>
          </p:cNvPr>
          <p:cNvSpPr>
            <a:spLocks noGrp="1"/>
          </p:cNvSpPr>
          <p:nvPr>
            <p:ph type="title"/>
          </p:nvPr>
        </p:nvSpPr>
        <p:spPr/>
        <p:txBody>
          <a:bodyPr/>
          <a:lstStyle/>
          <a:p>
            <a:r>
              <a:rPr lang="en-US" dirty="0"/>
              <a:t>Activities</a:t>
            </a:r>
          </a:p>
        </p:txBody>
      </p:sp>
      <p:sp>
        <p:nvSpPr>
          <p:cNvPr id="7" name="Text Placeholder 6">
            <a:extLst>
              <a:ext uri="{FF2B5EF4-FFF2-40B4-BE49-F238E27FC236}">
                <a16:creationId xmlns:a16="http://schemas.microsoft.com/office/drawing/2014/main" id="{C1FFDFBC-C133-4C8F-B244-B36959DBACD1}"/>
              </a:ext>
            </a:extLst>
          </p:cNvPr>
          <p:cNvSpPr>
            <a:spLocks noGrp="1"/>
          </p:cNvSpPr>
          <p:nvPr>
            <p:ph type="body" idx="1"/>
          </p:nvPr>
        </p:nvSpPr>
        <p:spPr>
          <a:xfrm>
            <a:off x="1629156" y="4450702"/>
            <a:ext cx="8939784" cy="688560"/>
          </a:xfrm>
        </p:spPr>
        <p:txBody>
          <a:bodyPr>
            <a:normAutofit/>
          </a:bodyPr>
          <a:lstStyle/>
          <a:p>
            <a:r>
              <a:rPr lang="en-US" b="1" dirty="0">
                <a:solidFill>
                  <a:schemeClr val="tx1"/>
                </a:solidFill>
              </a:rPr>
              <a:t>Ch. 21-22</a:t>
            </a:r>
            <a:br>
              <a:rPr lang="en-US" dirty="0"/>
            </a:br>
            <a:r>
              <a:rPr lang="en-US" sz="1600" i="1" dirty="0"/>
              <a:t>Android Studio Development Essentials 4.0 (Kotlin Edition)</a:t>
            </a:r>
            <a:endParaRPr lang="en-US" dirty="0"/>
          </a:p>
        </p:txBody>
      </p:sp>
      <p:sp>
        <p:nvSpPr>
          <p:cNvPr id="4" name="Date Placeholder 3">
            <a:extLst>
              <a:ext uri="{FF2B5EF4-FFF2-40B4-BE49-F238E27FC236}">
                <a16:creationId xmlns:a16="http://schemas.microsoft.com/office/drawing/2014/main" id="{FC2CB2F0-3418-4205-B9A9-C25AFE997AEB}"/>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BDF62AA3-1F5C-4D18-8D0C-976FF9F09369}"/>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341286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44000C-3A34-47B0-AC60-4B8A2CBBD067}"/>
              </a:ext>
            </a:extLst>
          </p:cNvPr>
          <p:cNvSpPr>
            <a:spLocks noGrp="1"/>
          </p:cNvSpPr>
          <p:nvPr>
            <p:ph type="title"/>
          </p:nvPr>
        </p:nvSpPr>
        <p:spPr/>
        <p:txBody>
          <a:bodyPr/>
          <a:lstStyle/>
          <a:p>
            <a:r>
              <a:rPr lang="en-US" dirty="0"/>
              <a:t>Activity State Changes by Example</a:t>
            </a:r>
          </a:p>
        </p:txBody>
      </p:sp>
      <p:sp>
        <p:nvSpPr>
          <p:cNvPr id="7" name="Content Placeholder 6">
            <a:extLst>
              <a:ext uri="{FF2B5EF4-FFF2-40B4-BE49-F238E27FC236}">
                <a16:creationId xmlns:a16="http://schemas.microsoft.com/office/drawing/2014/main" id="{0DCFCF3C-89B4-43D5-BFF7-DC0C651B7464}"/>
              </a:ext>
            </a:extLst>
          </p:cNvPr>
          <p:cNvSpPr>
            <a:spLocks noGrp="1"/>
          </p:cNvSpPr>
          <p:nvPr>
            <p:ph idx="1"/>
          </p:nvPr>
        </p:nvSpPr>
        <p:spPr>
          <a:xfrm>
            <a:off x="1066800" y="1271847"/>
            <a:ext cx="5029200" cy="4680897"/>
          </a:xfrm>
        </p:spPr>
        <p:txBody>
          <a:bodyPr/>
          <a:lstStyle/>
          <a:p>
            <a:r>
              <a:rPr lang="en-US" dirty="0"/>
              <a:t>Now, we will put the activity state change handling into practice</a:t>
            </a:r>
          </a:p>
          <a:p>
            <a:r>
              <a:rPr lang="en-US" dirty="0"/>
              <a:t>Create a new project</a:t>
            </a:r>
          </a:p>
          <a:p>
            <a:pPr lvl="1"/>
            <a:r>
              <a:rPr lang="en-US" b="1" dirty="0"/>
              <a:t>File -&gt; Close Project </a:t>
            </a:r>
            <a:r>
              <a:rPr lang="en-US" dirty="0"/>
              <a:t>if you have a current project open</a:t>
            </a:r>
          </a:p>
          <a:p>
            <a:pPr lvl="1"/>
            <a:r>
              <a:rPr lang="en-US" b="1" dirty="0"/>
              <a:t>Start a new Android Studio project </a:t>
            </a:r>
            <a:r>
              <a:rPr lang="en-US" dirty="0"/>
              <a:t>from the Welcome Screen</a:t>
            </a:r>
          </a:p>
          <a:p>
            <a:pPr lvl="1"/>
            <a:r>
              <a:rPr lang="en-US" dirty="0"/>
              <a:t>Choose </a:t>
            </a:r>
            <a:r>
              <a:rPr lang="en-US" b="1" dirty="0"/>
              <a:t>Empty Activity </a:t>
            </a:r>
            <a:r>
              <a:rPr lang="en-US" dirty="0"/>
              <a:t>for the template before clicking the</a:t>
            </a:r>
            <a:r>
              <a:rPr lang="en-US" b="1" dirty="0"/>
              <a:t> Next</a:t>
            </a:r>
            <a:r>
              <a:rPr lang="en-US" dirty="0"/>
              <a:t> button</a:t>
            </a:r>
          </a:p>
          <a:p>
            <a:pPr lvl="1"/>
            <a:r>
              <a:rPr lang="en-US" dirty="0"/>
              <a:t>Then, type </a:t>
            </a:r>
            <a:r>
              <a:rPr lang="en-US" b="1" dirty="0" err="1"/>
              <a:t>StateChange</a:t>
            </a:r>
            <a:r>
              <a:rPr lang="en-US" dirty="0"/>
              <a:t> as the name of the project, and give it a good project name</a:t>
            </a:r>
          </a:p>
          <a:p>
            <a:pPr lvl="2"/>
            <a:r>
              <a:rPr lang="en-US" dirty="0"/>
              <a:t>Verify that you also have the language set to Kotlin</a:t>
            </a:r>
          </a:p>
          <a:p>
            <a:pPr lvl="2"/>
            <a:r>
              <a:rPr lang="en-US" dirty="0"/>
              <a:t>Also, verify the package name is something meaningful, like mine:  </a:t>
            </a:r>
            <a:r>
              <a:rPr lang="en-US" dirty="0" err="1"/>
              <a:t>com.profjpbaugh.statechange</a:t>
            </a:r>
            <a:endParaRPr lang="en-US" dirty="0"/>
          </a:p>
          <a:p>
            <a:pPr lvl="1"/>
            <a:r>
              <a:rPr lang="en-US" dirty="0"/>
              <a:t>Click </a:t>
            </a:r>
            <a:r>
              <a:rPr lang="en-US" b="1" dirty="0"/>
              <a:t>Finish</a:t>
            </a:r>
            <a:endParaRPr lang="en-US" dirty="0"/>
          </a:p>
          <a:p>
            <a:pPr lvl="1"/>
            <a:endParaRPr lang="en-US" dirty="0"/>
          </a:p>
        </p:txBody>
      </p:sp>
      <p:sp>
        <p:nvSpPr>
          <p:cNvPr id="4" name="Date Placeholder 3">
            <a:extLst>
              <a:ext uri="{FF2B5EF4-FFF2-40B4-BE49-F238E27FC236}">
                <a16:creationId xmlns:a16="http://schemas.microsoft.com/office/drawing/2014/main" id="{32287665-9CDE-4668-BD1C-739ED6C82835}"/>
              </a:ext>
            </a:extLst>
          </p:cNvPr>
          <p:cNvSpPr>
            <a:spLocks noGrp="1"/>
          </p:cNvSpPr>
          <p:nvPr>
            <p:ph type="dt" sz="half" idx="10"/>
          </p:nvPr>
        </p:nvSpPr>
        <p:spPr/>
        <p:txBody>
          <a:bodyPr/>
          <a:lstStyle/>
          <a:p>
            <a:fld id="{6F565E57-9A09-4FE2-A089-897784F5EF3D}" type="datetime1">
              <a:rPr lang="en-US" smtClean="0"/>
              <a:t>1/21/2021</a:t>
            </a:fld>
            <a:endParaRPr lang="en-US" dirty="0"/>
          </a:p>
        </p:txBody>
      </p:sp>
      <p:sp>
        <p:nvSpPr>
          <p:cNvPr id="5" name="Footer Placeholder 4">
            <a:extLst>
              <a:ext uri="{FF2B5EF4-FFF2-40B4-BE49-F238E27FC236}">
                <a16:creationId xmlns:a16="http://schemas.microsoft.com/office/drawing/2014/main" id="{8438B37E-3175-4BB6-8745-9042279BBE18}"/>
              </a:ext>
            </a:extLst>
          </p:cNvPr>
          <p:cNvSpPr>
            <a:spLocks noGrp="1"/>
          </p:cNvSpPr>
          <p:nvPr>
            <p:ph type="ftr" sz="quarter" idx="11"/>
          </p:nvPr>
        </p:nvSpPr>
        <p:spPr/>
        <p:txBody>
          <a:bodyPr/>
          <a:lstStyle/>
          <a:p>
            <a:r>
              <a:rPr lang="en-US"/>
              <a:t>John P. Baugh, Ph.D.</a:t>
            </a:r>
            <a:endParaRPr lang="en-US" dirty="0"/>
          </a:p>
        </p:txBody>
      </p:sp>
      <p:pic>
        <p:nvPicPr>
          <p:cNvPr id="3" name="Picture 2">
            <a:extLst>
              <a:ext uri="{FF2B5EF4-FFF2-40B4-BE49-F238E27FC236}">
                <a16:creationId xmlns:a16="http://schemas.microsoft.com/office/drawing/2014/main" id="{63526D34-555F-4506-AD98-EF045C62B0E8}"/>
              </a:ext>
            </a:extLst>
          </p:cNvPr>
          <p:cNvPicPr>
            <a:picLocks noChangeAspect="1"/>
          </p:cNvPicPr>
          <p:nvPr/>
        </p:nvPicPr>
        <p:blipFill>
          <a:blip r:embed="rId2"/>
          <a:stretch>
            <a:fillRect/>
          </a:stretch>
        </p:blipFill>
        <p:spPr>
          <a:xfrm>
            <a:off x="6481944" y="1740294"/>
            <a:ext cx="5187541" cy="37440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1394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D08F-DEE8-4D20-BD74-03D138C529F2}"/>
              </a:ext>
            </a:extLst>
          </p:cNvPr>
          <p:cNvSpPr>
            <a:spLocks noGrp="1"/>
          </p:cNvSpPr>
          <p:nvPr>
            <p:ph type="title"/>
          </p:nvPr>
        </p:nvSpPr>
        <p:spPr/>
        <p:txBody>
          <a:bodyPr/>
          <a:lstStyle/>
          <a:p>
            <a:r>
              <a:rPr lang="en-US" dirty="0"/>
              <a:t>Designing the GUI</a:t>
            </a:r>
          </a:p>
        </p:txBody>
      </p:sp>
      <p:sp>
        <p:nvSpPr>
          <p:cNvPr id="3" name="Content Placeholder 2">
            <a:extLst>
              <a:ext uri="{FF2B5EF4-FFF2-40B4-BE49-F238E27FC236}">
                <a16:creationId xmlns:a16="http://schemas.microsoft.com/office/drawing/2014/main" id="{52EC7095-66CB-48B2-9AB5-2866D09F992B}"/>
              </a:ext>
            </a:extLst>
          </p:cNvPr>
          <p:cNvSpPr>
            <a:spLocks noGrp="1"/>
          </p:cNvSpPr>
          <p:nvPr>
            <p:ph idx="1"/>
          </p:nvPr>
        </p:nvSpPr>
        <p:spPr>
          <a:xfrm>
            <a:off x="1066800" y="1271847"/>
            <a:ext cx="7220857" cy="4680897"/>
          </a:xfrm>
        </p:spPr>
        <p:txBody>
          <a:bodyPr/>
          <a:lstStyle/>
          <a:p>
            <a:r>
              <a:rPr lang="en-US" dirty="0"/>
              <a:t>The GUI for the </a:t>
            </a:r>
            <a:r>
              <a:rPr lang="en-US" dirty="0" err="1"/>
              <a:t>MainActivity</a:t>
            </a:r>
            <a:r>
              <a:rPr lang="en-US" dirty="0"/>
              <a:t> activity is stored in a layout file named </a:t>
            </a:r>
            <a:r>
              <a:rPr lang="en-US" b="1" dirty="0"/>
              <a:t>activity_main.xml</a:t>
            </a:r>
            <a:r>
              <a:rPr lang="en-US" dirty="0"/>
              <a:t>.</a:t>
            </a:r>
          </a:p>
          <a:p>
            <a:pPr lvl="1"/>
            <a:r>
              <a:rPr lang="en-US" dirty="0"/>
              <a:t>This should already be loaded in the </a:t>
            </a:r>
            <a:r>
              <a:rPr lang="en-US" b="1" dirty="0"/>
              <a:t>Layout Editor tool</a:t>
            </a:r>
            <a:endParaRPr lang="en-US" dirty="0"/>
          </a:p>
          <a:p>
            <a:pPr lvl="1"/>
            <a:r>
              <a:rPr lang="en-US" dirty="0"/>
              <a:t>You can always open it in </a:t>
            </a:r>
            <a:r>
              <a:rPr lang="en-US" b="1" i="1" dirty="0"/>
              <a:t>app/res/layout</a:t>
            </a:r>
            <a:r>
              <a:rPr lang="en-US" b="1" dirty="0"/>
              <a:t> folder </a:t>
            </a:r>
            <a:r>
              <a:rPr lang="en-US" dirty="0"/>
              <a:t>within the project</a:t>
            </a:r>
          </a:p>
          <a:p>
            <a:r>
              <a:rPr lang="en-US" dirty="0"/>
              <a:t>Delete the </a:t>
            </a:r>
            <a:r>
              <a:rPr lang="en-US" b="1" dirty="0" err="1"/>
              <a:t>TextView</a:t>
            </a:r>
            <a:r>
              <a:rPr lang="en-US" b="1" dirty="0"/>
              <a:t> </a:t>
            </a:r>
            <a:r>
              <a:rPr lang="en-US" dirty="0"/>
              <a:t>with “Hello world!” on it</a:t>
            </a:r>
          </a:p>
          <a:p>
            <a:r>
              <a:rPr lang="en-US" dirty="0"/>
              <a:t>From the Palette to the left, select the Text category, and drag a </a:t>
            </a:r>
            <a:r>
              <a:rPr lang="en-US" b="1" dirty="0"/>
              <a:t>Plain Text </a:t>
            </a:r>
            <a:r>
              <a:rPr lang="en-US" dirty="0"/>
              <a:t>component over to the visual representation of the device screen</a:t>
            </a:r>
          </a:p>
          <a:p>
            <a:pPr lvl="1"/>
            <a:r>
              <a:rPr lang="en-US" dirty="0"/>
              <a:t>This defines a view known as an </a:t>
            </a:r>
            <a:r>
              <a:rPr lang="en-US" b="1" dirty="0" err="1"/>
              <a:t>EditText</a:t>
            </a:r>
            <a:r>
              <a:rPr lang="en-US" dirty="0"/>
              <a:t>, which is a text box</a:t>
            </a:r>
          </a:p>
          <a:p>
            <a:pPr lvl="1"/>
            <a:r>
              <a:rPr lang="en-US" dirty="0"/>
              <a:t>You can specify the </a:t>
            </a:r>
            <a:r>
              <a:rPr lang="en-US" b="1" i="1" dirty="0"/>
              <a:t>input type</a:t>
            </a:r>
            <a:r>
              <a:rPr lang="en-US" dirty="0"/>
              <a:t>, such as </a:t>
            </a:r>
            <a:r>
              <a:rPr lang="en-US" b="1" i="1" dirty="0"/>
              <a:t>Phone</a:t>
            </a:r>
            <a:r>
              <a:rPr lang="en-US" b="1" dirty="0"/>
              <a:t> </a:t>
            </a:r>
            <a:r>
              <a:rPr lang="en-US" dirty="0"/>
              <a:t>or </a:t>
            </a:r>
            <a:r>
              <a:rPr lang="en-US" b="1" i="1" dirty="0" err="1"/>
              <a:t>TextCapCharacters</a:t>
            </a:r>
            <a:endParaRPr lang="en-US" dirty="0"/>
          </a:p>
          <a:p>
            <a:pPr lvl="1"/>
            <a:r>
              <a:rPr lang="en-US" dirty="0"/>
              <a:t>For our purposes, set the </a:t>
            </a:r>
            <a:r>
              <a:rPr lang="en-US" b="1" dirty="0" err="1"/>
              <a:t>inputType</a:t>
            </a:r>
            <a:r>
              <a:rPr lang="en-US" b="1" dirty="0"/>
              <a:t> </a:t>
            </a:r>
            <a:r>
              <a:rPr lang="en-US" dirty="0"/>
              <a:t>entry and </a:t>
            </a:r>
            <a:r>
              <a:rPr lang="en-US" b="1" i="1" dirty="0"/>
              <a:t>switch off</a:t>
            </a:r>
            <a:r>
              <a:rPr lang="en-US" dirty="0"/>
              <a:t> </a:t>
            </a:r>
            <a:r>
              <a:rPr lang="en-US" i="1" dirty="0" err="1"/>
              <a:t>textPersonName</a:t>
            </a:r>
            <a:r>
              <a:rPr lang="en-US" dirty="0"/>
              <a:t> and </a:t>
            </a:r>
            <a:r>
              <a:rPr lang="en-US" b="1" i="1" dirty="0"/>
              <a:t>enable</a:t>
            </a:r>
            <a:r>
              <a:rPr lang="en-US" dirty="0"/>
              <a:t> </a:t>
            </a:r>
            <a:r>
              <a:rPr lang="en-US" i="1" dirty="0"/>
              <a:t>text</a:t>
            </a:r>
            <a:r>
              <a:rPr lang="en-US" dirty="0"/>
              <a:t> before clicking Apply</a:t>
            </a:r>
          </a:p>
          <a:p>
            <a:pPr lvl="1"/>
            <a:r>
              <a:rPr lang="en-US" dirty="0"/>
              <a:t>Change the </a:t>
            </a:r>
            <a:r>
              <a:rPr lang="en-US" b="1" dirty="0"/>
              <a:t>id </a:t>
            </a:r>
            <a:r>
              <a:rPr lang="en-US" dirty="0"/>
              <a:t>of the view to </a:t>
            </a:r>
            <a:r>
              <a:rPr lang="en-US" b="1" i="1" dirty="0" err="1"/>
              <a:t>editText</a:t>
            </a:r>
            <a:endParaRPr lang="en-US" dirty="0"/>
          </a:p>
        </p:txBody>
      </p:sp>
      <p:sp>
        <p:nvSpPr>
          <p:cNvPr id="4" name="Date Placeholder 3">
            <a:extLst>
              <a:ext uri="{FF2B5EF4-FFF2-40B4-BE49-F238E27FC236}">
                <a16:creationId xmlns:a16="http://schemas.microsoft.com/office/drawing/2014/main" id="{3BA388B7-660C-4C2F-BBA0-F85EC9740A3A}"/>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B7BE6490-EA86-4C9C-98ED-FBC29E335269}"/>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4FEC1112-CFFC-4E9A-A82A-70349C043A9E}"/>
              </a:ext>
            </a:extLst>
          </p:cNvPr>
          <p:cNvPicPr>
            <a:picLocks noChangeAspect="1"/>
          </p:cNvPicPr>
          <p:nvPr/>
        </p:nvPicPr>
        <p:blipFill>
          <a:blip r:embed="rId2"/>
          <a:stretch>
            <a:fillRect/>
          </a:stretch>
        </p:blipFill>
        <p:spPr>
          <a:xfrm>
            <a:off x="8865303" y="671564"/>
            <a:ext cx="2605081" cy="4680897"/>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53772774-F5A7-4039-A806-F64D05C69144}"/>
              </a:ext>
            </a:extLst>
          </p:cNvPr>
          <p:cNvPicPr>
            <a:picLocks noChangeAspect="1"/>
          </p:cNvPicPr>
          <p:nvPr/>
        </p:nvPicPr>
        <p:blipFill>
          <a:blip r:embed="rId3"/>
          <a:stretch>
            <a:fillRect/>
          </a:stretch>
        </p:blipFill>
        <p:spPr>
          <a:xfrm>
            <a:off x="5522285" y="4863465"/>
            <a:ext cx="3095625"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6718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D6BD-1469-4936-9AB3-F5817A46C2C4}"/>
              </a:ext>
            </a:extLst>
          </p:cNvPr>
          <p:cNvSpPr>
            <a:spLocks noGrp="1"/>
          </p:cNvSpPr>
          <p:nvPr>
            <p:ph type="title"/>
          </p:nvPr>
        </p:nvSpPr>
        <p:spPr>
          <a:xfrm>
            <a:off x="1066800" y="443089"/>
            <a:ext cx="10058400" cy="737318"/>
          </a:xfrm>
        </p:spPr>
        <p:txBody>
          <a:bodyPr anchor="ctr">
            <a:normAutofit/>
          </a:bodyPr>
          <a:lstStyle/>
          <a:p>
            <a:r>
              <a:rPr lang="en-US" dirty="0"/>
              <a:t>Turning off parameter name hints</a:t>
            </a:r>
          </a:p>
        </p:txBody>
      </p:sp>
      <p:sp>
        <p:nvSpPr>
          <p:cNvPr id="3" name="Content Placeholder 2">
            <a:extLst>
              <a:ext uri="{FF2B5EF4-FFF2-40B4-BE49-F238E27FC236}">
                <a16:creationId xmlns:a16="http://schemas.microsoft.com/office/drawing/2014/main" id="{427BF6D2-EFB4-47D2-8334-9A8E80D54EF2}"/>
              </a:ext>
            </a:extLst>
          </p:cNvPr>
          <p:cNvSpPr>
            <a:spLocks noGrp="1"/>
          </p:cNvSpPr>
          <p:nvPr>
            <p:ph sz="half" idx="1"/>
          </p:nvPr>
        </p:nvSpPr>
        <p:spPr>
          <a:xfrm>
            <a:off x="1066800" y="1255222"/>
            <a:ext cx="4663440" cy="4596938"/>
          </a:xfrm>
        </p:spPr>
        <p:txBody>
          <a:bodyPr>
            <a:normAutofit/>
          </a:bodyPr>
          <a:lstStyle/>
          <a:p>
            <a:r>
              <a:rPr lang="en-US" dirty="0"/>
              <a:t>If you don’t like </a:t>
            </a:r>
            <a:r>
              <a:rPr lang="en-US" b="1" dirty="0"/>
              <a:t>inlay hints</a:t>
            </a:r>
            <a:r>
              <a:rPr lang="en-US" dirty="0"/>
              <a:t> (such as parameter name hints), you can do so under </a:t>
            </a:r>
            <a:br>
              <a:rPr lang="en-US" b="1" dirty="0"/>
            </a:br>
            <a:r>
              <a:rPr lang="en-US" b="1" dirty="0"/>
              <a:t>File </a:t>
            </a:r>
            <a:r>
              <a:rPr lang="en-US" b="1" dirty="0">
                <a:sym typeface="Wingdings" panose="05000000000000000000" pitchFamily="2" charset="2"/>
              </a:rPr>
              <a:t></a:t>
            </a:r>
            <a:r>
              <a:rPr lang="en-US" b="1" dirty="0"/>
              <a:t> Settings </a:t>
            </a:r>
            <a:r>
              <a:rPr lang="en-US" b="1" dirty="0">
                <a:sym typeface="Wingdings" panose="05000000000000000000" pitchFamily="2" charset="2"/>
              </a:rPr>
              <a:t></a:t>
            </a:r>
            <a:r>
              <a:rPr lang="en-US" b="1" dirty="0"/>
              <a:t> Editor </a:t>
            </a:r>
            <a:r>
              <a:rPr lang="en-US" b="1" dirty="0">
                <a:sym typeface="Wingdings" panose="05000000000000000000" pitchFamily="2" charset="2"/>
              </a:rPr>
              <a:t></a:t>
            </a:r>
            <a:r>
              <a:rPr lang="en-US" b="1" dirty="0"/>
              <a:t> Inlay Hints </a:t>
            </a:r>
            <a:r>
              <a:rPr lang="en-US" b="1" dirty="0">
                <a:sym typeface="Wingdings" panose="05000000000000000000" pitchFamily="2" charset="2"/>
              </a:rPr>
              <a:t></a:t>
            </a:r>
            <a:r>
              <a:rPr lang="en-US" b="1" dirty="0"/>
              <a:t> Kotlin</a:t>
            </a:r>
          </a:p>
          <a:p>
            <a:r>
              <a:rPr lang="en-US" dirty="0"/>
              <a:t>Then, uncheck the </a:t>
            </a:r>
            <a:r>
              <a:rPr lang="en-US" b="1" dirty="0"/>
              <a:t>Show parameter hints</a:t>
            </a:r>
            <a:r>
              <a:rPr lang="en-US" dirty="0"/>
              <a:t> checkbox for Parameter hints</a:t>
            </a:r>
          </a:p>
          <a:p>
            <a:r>
              <a:rPr lang="en-US" dirty="0"/>
              <a:t>This is a personal preference, and you can leave them if you’d like</a:t>
            </a:r>
          </a:p>
          <a:p>
            <a:pPr lvl="1"/>
            <a:r>
              <a:rPr lang="en-US" dirty="0"/>
              <a:t>Just note that they are a feature of Android Studio (and IntelliJ) and </a:t>
            </a:r>
            <a:r>
              <a:rPr lang="en-US" b="1" i="1" dirty="0"/>
              <a:t>are not part of the code</a:t>
            </a:r>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64568A22-1DAA-459E-813B-EB72010EA8CF}"/>
              </a:ext>
            </a:extLst>
          </p:cNvPr>
          <p:cNvPicPr>
            <a:picLocks noChangeAspect="1"/>
          </p:cNvPicPr>
          <p:nvPr/>
        </p:nvPicPr>
        <p:blipFill>
          <a:blip r:embed="rId2"/>
          <a:stretch>
            <a:fillRect/>
          </a:stretch>
        </p:blipFill>
        <p:spPr>
          <a:xfrm>
            <a:off x="6461760" y="1554241"/>
            <a:ext cx="4663440" cy="3998899"/>
          </a:xfrm>
          <a:prstGeom prst="rect">
            <a:avLst/>
          </a:prstGeom>
          <a:ln>
            <a:noFill/>
          </a:ln>
          <a:effectLst>
            <a:outerShdw blurRad="292100" dist="139700" dir="2700000" algn="tl" rotWithShape="0">
              <a:srgbClr val="333333">
                <a:alpha val="65000"/>
              </a:srgbClr>
            </a:outerShdw>
          </a:effectLst>
        </p:spPr>
      </p:pic>
      <p:sp>
        <p:nvSpPr>
          <p:cNvPr id="4" name="Date Placeholder 3">
            <a:extLst>
              <a:ext uri="{FF2B5EF4-FFF2-40B4-BE49-F238E27FC236}">
                <a16:creationId xmlns:a16="http://schemas.microsoft.com/office/drawing/2014/main" id="{4AC6D0FC-3F07-4E82-8797-982135317BBB}"/>
              </a:ext>
            </a:extLst>
          </p:cNvPr>
          <p:cNvSpPr>
            <a:spLocks noGrp="1"/>
          </p:cNvSpPr>
          <p:nvPr>
            <p:ph type="dt" sz="half" idx="10"/>
          </p:nvPr>
        </p:nvSpPr>
        <p:spPr>
          <a:xfrm>
            <a:off x="7256794" y="6035040"/>
            <a:ext cx="2893045" cy="365760"/>
          </a:xfrm>
        </p:spPr>
        <p:txBody>
          <a:bodyPr anchor="b">
            <a:normAutofit/>
          </a:bodyPr>
          <a:lstStyle/>
          <a:p>
            <a:pPr>
              <a:spcAft>
                <a:spcPts val="600"/>
              </a:spcAft>
            </a:pPr>
            <a:fld id="{6018A652-F7D9-4C61-8258-404FCB714F28}" type="datetime1">
              <a:rPr lang="en-US" smtClean="0"/>
              <a:pPr>
                <a:spcAft>
                  <a:spcPts val="600"/>
                </a:spcAft>
              </a:pPr>
              <a:t>1/21/2021</a:t>
            </a:fld>
            <a:endParaRPr lang="en-US"/>
          </a:p>
        </p:txBody>
      </p:sp>
      <p:sp>
        <p:nvSpPr>
          <p:cNvPr id="5" name="Footer Placeholder 4">
            <a:extLst>
              <a:ext uri="{FF2B5EF4-FFF2-40B4-BE49-F238E27FC236}">
                <a16:creationId xmlns:a16="http://schemas.microsoft.com/office/drawing/2014/main" id="{4ADC04D3-C2C1-467D-960D-EE5F9A82D5CC}"/>
              </a:ext>
            </a:extLst>
          </p:cNvPr>
          <p:cNvSpPr>
            <a:spLocks noGrp="1"/>
          </p:cNvSpPr>
          <p:nvPr>
            <p:ph type="ftr" sz="quarter" idx="11"/>
          </p:nvPr>
        </p:nvSpPr>
        <p:spPr>
          <a:xfrm>
            <a:off x="1066800" y="6035040"/>
            <a:ext cx="5816600" cy="365760"/>
          </a:xfrm>
        </p:spPr>
        <p:txBody>
          <a:bodyPr anchor="b">
            <a:normAutofit/>
          </a:bodyPr>
          <a:lstStyle/>
          <a:p>
            <a:pPr>
              <a:spcAft>
                <a:spcPts val="600"/>
              </a:spcAft>
            </a:pPr>
            <a:r>
              <a:rPr lang="en-US"/>
              <a:t>John P. Baugh, Ph.D.</a:t>
            </a:r>
          </a:p>
        </p:txBody>
      </p:sp>
      <p:pic>
        <p:nvPicPr>
          <p:cNvPr id="9" name="Picture 8">
            <a:extLst>
              <a:ext uri="{FF2B5EF4-FFF2-40B4-BE49-F238E27FC236}">
                <a16:creationId xmlns:a16="http://schemas.microsoft.com/office/drawing/2014/main" id="{24607395-96C2-4A4F-9AC1-73C4CC159CC4}"/>
              </a:ext>
            </a:extLst>
          </p:cNvPr>
          <p:cNvPicPr>
            <a:picLocks noChangeAspect="1"/>
          </p:cNvPicPr>
          <p:nvPr/>
        </p:nvPicPr>
        <p:blipFill>
          <a:blip r:embed="rId3"/>
          <a:stretch>
            <a:fillRect/>
          </a:stretch>
        </p:blipFill>
        <p:spPr>
          <a:xfrm>
            <a:off x="2463626" y="5388877"/>
            <a:ext cx="3938263" cy="9451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3427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7D9C-C3F6-47BE-9EBF-1EAAEF2A2A32}"/>
              </a:ext>
            </a:extLst>
          </p:cNvPr>
          <p:cNvSpPr>
            <a:spLocks noGrp="1"/>
          </p:cNvSpPr>
          <p:nvPr>
            <p:ph type="title"/>
          </p:nvPr>
        </p:nvSpPr>
        <p:spPr/>
        <p:txBody>
          <a:bodyPr>
            <a:normAutofit fontScale="90000"/>
          </a:bodyPr>
          <a:lstStyle/>
          <a:p>
            <a:r>
              <a:rPr lang="en-US" dirty="0"/>
              <a:t>Overriding the Activity Lifecycle Methods</a:t>
            </a:r>
          </a:p>
        </p:txBody>
      </p:sp>
      <p:sp>
        <p:nvSpPr>
          <p:cNvPr id="3" name="Content Placeholder 2">
            <a:extLst>
              <a:ext uri="{FF2B5EF4-FFF2-40B4-BE49-F238E27FC236}">
                <a16:creationId xmlns:a16="http://schemas.microsoft.com/office/drawing/2014/main" id="{9A5203AF-9536-4B16-A451-6546C1664D80}"/>
              </a:ext>
            </a:extLst>
          </p:cNvPr>
          <p:cNvSpPr>
            <a:spLocks noGrp="1"/>
          </p:cNvSpPr>
          <p:nvPr>
            <p:ph sz="half" idx="1"/>
          </p:nvPr>
        </p:nvSpPr>
        <p:spPr>
          <a:xfrm>
            <a:off x="516711" y="1255944"/>
            <a:ext cx="2687883" cy="4596938"/>
          </a:xfrm>
        </p:spPr>
        <p:txBody>
          <a:bodyPr>
            <a:normAutofit fontScale="77500" lnSpcReduction="20000"/>
          </a:bodyPr>
          <a:lstStyle/>
          <a:p>
            <a:r>
              <a:rPr lang="en-US" dirty="0" err="1"/>
              <a:t>MainActivity.kt</a:t>
            </a:r>
            <a:endParaRPr lang="en-US" dirty="0"/>
          </a:p>
          <a:p>
            <a:pPr lvl="1"/>
            <a:r>
              <a:rPr lang="en-US" dirty="0"/>
              <a:t>Contains the </a:t>
            </a:r>
            <a:r>
              <a:rPr lang="en-US" dirty="0" err="1"/>
              <a:t>MainActivity</a:t>
            </a:r>
            <a:r>
              <a:rPr lang="en-US" dirty="0"/>
              <a:t> class, which inherits from the </a:t>
            </a:r>
            <a:r>
              <a:rPr lang="en-US" dirty="0" err="1"/>
              <a:t>AppCompatActivity</a:t>
            </a:r>
            <a:r>
              <a:rPr lang="en-US" dirty="0"/>
              <a:t> class</a:t>
            </a:r>
          </a:p>
          <a:p>
            <a:r>
              <a:rPr lang="en-US" dirty="0"/>
              <a:t>Notice that the </a:t>
            </a:r>
            <a:r>
              <a:rPr lang="en-US" b="1" dirty="0" err="1"/>
              <a:t>onCreate</a:t>
            </a:r>
            <a:r>
              <a:rPr lang="en-US" dirty="0"/>
              <a:t> lifecycle method is the only one being </a:t>
            </a:r>
            <a:r>
              <a:rPr lang="en-US" dirty="0" err="1"/>
              <a:t>ovverridden</a:t>
            </a:r>
            <a:r>
              <a:rPr lang="en-US" dirty="0"/>
              <a:t> currently</a:t>
            </a:r>
          </a:p>
          <a:p>
            <a:r>
              <a:rPr lang="en-US" dirty="0"/>
              <a:t>To </a:t>
            </a:r>
            <a:r>
              <a:rPr lang="en-US" b="1" dirty="0"/>
              <a:t>log output </a:t>
            </a:r>
            <a:r>
              <a:rPr lang="en-US" dirty="0"/>
              <a:t>you can use the </a:t>
            </a:r>
            <a:r>
              <a:rPr lang="en-US" b="1" dirty="0"/>
              <a:t>Logcat diagnostic message system</a:t>
            </a:r>
            <a:r>
              <a:rPr lang="en-US" dirty="0"/>
              <a:t>:</a:t>
            </a:r>
          </a:p>
          <a:p>
            <a:pPr lvl="1"/>
            <a:r>
              <a:rPr lang="en-US" dirty="0"/>
              <a:t>Add </a:t>
            </a:r>
            <a:r>
              <a:rPr lang="en-US" b="1" dirty="0"/>
              <a:t>import </a:t>
            </a:r>
            <a:r>
              <a:rPr lang="en-US" b="1" dirty="0" err="1"/>
              <a:t>android.util.Log</a:t>
            </a:r>
            <a:r>
              <a:rPr lang="en-US" b="1" dirty="0"/>
              <a:t> </a:t>
            </a:r>
            <a:r>
              <a:rPr lang="en-US" dirty="0"/>
              <a:t>at the top of the file</a:t>
            </a:r>
          </a:p>
          <a:p>
            <a:pPr lvl="1"/>
            <a:r>
              <a:rPr lang="en-US" dirty="0"/>
              <a:t>Add a </a:t>
            </a:r>
            <a:r>
              <a:rPr lang="en-US" b="1" dirty="0"/>
              <a:t>TAG </a:t>
            </a:r>
            <a:r>
              <a:rPr lang="en-US" dirty="0"/>
              <a:t>constant (</a:t>
            </a:r>
            <a:r>
              <a:rPr lang="en-US" b="1" dirty="0" err="1"/>
              <a:t>val</a:t>
            </a:r>
            <a:r>
              <a:rPr lang="en-US" dirty="0"/>
              <a:t>) at the top of the class as a field</a:t>
            </a:r>
          </a:p>
          <a:p>
            <a:pPr lvl="1"/>
            <a:r>
              <a:rPr lang="en-US" dirty="0"/>
              <a:t>Add </a:t>
            </a:r>
            <a:r>
              <a:rPr lang="en-US" b="1" dirty="0" err="1"/>
              <a:t>Log.i</a:t>
            </a:r>
            <a:r>
              <a:rPr lang="en-US" b="1" dirty="0"/>
              <a:t>(TAG, “</a:t>
            </a:r>
            <a:r>
              <a:rPr lang="en-US" b="1" dirty="0" err="1"/>
              <a:t>nameOfMethodHere</a:t>
            </a:r>
            <a:r>
              <a:rPr lang="en-US" b="1" dirty="0"/>
              <a:t>”) </a:t>
            </a:r>
            <a:r>
              <a:rPr lang="en-US" dirty="0"/>
              <a:t>to each of the lifecycle methods</a:t>
            </a:r>
          </a:p>
        </p:txBody>
      </p:sp>
      <p:sp>
        <p:nvSpPr>
          <p:cNvPr id="6" name="Content Placeholder 5">
            <a:extLst>
              <a:ext uri="{FF2B5EF4-FFF2-40B4-BE49-F238E27FC236}">
                <a16:creationId xmlns:a16="http://schemas.microsoft.com/office/drawing/2014/main" id="{41C8002B-2A3E-4344-A10E-8CF4468A5485}"/>
              </a:ext>
            </a:extLst>
          </p:cNvPr>
          <p:cNvSpPr>
            <a:spLocks noGrp="1"/>
          </p:cNvSpPr>
          <p:nvPr>
            <p:ph sz="half" idx="2"/>
          </p:nvPr>
        </p:nvSpPr>
        <p:spPr>
          <a:xfrm>
            <a:off x="3078761" y="1180404"/>
            <a:ext cx="3221514" cy="4854633"/>
          </a:xfrm>
        </p:spPr>
        <p:txBody>
          <a:bodyPr>
            <a:noAutofit/>
          </a:bodyPr>
          <a:lstStyle/>
          <a:p>
            <a:pPr marL="0" indent="0">
              <a:buNone/>
            </a:pPr>
            <a:r>
              <a:rPr lang="en-US" sz="1050" dirty="0">
                <a:latin typeface="Consolas" panose="020B0609020204030204" pitchFamily="49" charset="0"/>
              </a:rPr>
              <a:t>class </a:t>
            </a:r>
            <a:r>
              <a:rPr lang="en-US" sz="1050" dirty="0" err="1">
                <a:latin typeface="Consolas" panose="020B0609020204030204" pitchFamily="49" charset="0"/>
              </a:rPr>
              <a:t>MainActivity</a:t>
            </a:r>
            <a:r>
              <a:rPr lang="en-US" sz="1050" dirty="0">
                <a:latin typeface="Consolas" panose="020B0609020204030204" pitchFamily="49" charset="0"/>
              </a:rPr>
              <a:t> : </a:t>
            </a:r>
            <a:r>
              <a:rPr lang="en-US" sz="1050" dirty="0" err="1">
                <a:latin typeface="Consolas" panose="020B0609020204030204" pitchFamily="49" charset="0"/>
              </a:rPr>
              <a:t>AppCompatActivity</a:t>
            </a:r>
            <a:r>
              <a:rPr lang="en-US" sz="1050" dirty="0">
                <a:latin typeface="Consolas" panose="020B0609020204030204" pitchFamily="49" charset="0"/>
              </a:rPr>
              <a:t>() {</a:t>
            </a:r>
          </a:p>
          <a:p>
            <a:pPr marL="0" indent="0">
              <a:buNone/>
            </a:pPr>
            <a:r>
              <a:rPr lang="en-US" sz="1050" dirty="0">
                <a:latin typeface="Consolas" panose="020B0609020204030204" pitchFamily="49" charset="0"/>
              </a:rPr>
              <a:t>    private </a:t>
            </a:r>
            <a:r>
              <a:rPr lang="en-US" sz="1050" dirty="0" err="1">
                <a:latin typeface="Consolas" panose="020B0609020204030204" pitchFamily="49" charset="0"/>
              </a:rPr>
              <a:t>val</a:t>
            </a:r>
            <a:r>
              <a:rPr lang="en-US" sz="1050" dirty="0">
                <a:latin typeface="Consolas" panose="020B0609020204030204" pitchFamily="49" charset="0"/>
              </a:rPr>
              <a:t> TAG = "</a:t>
            </a:r>
            <a:r>
              <a:rPr lang="en-US" sz="1050" dirty="0" err="1">
                <a:latin typeface="Consolas" panose="020B0609020204030204" pitchFamily="49" charset="0"/>
              </a:rPr>
              <a:t>StateChange</a:t>
            </a:r>
            <a:r>
              <a:rPr lang="en-US" sz="1050" dirty="0">
                <a:latin typeface="Consolas" panose="020B0609020204030204" pitchFamily="49" charset="0"/>
              </a:rPr>
              <a:t>"</a:t>
            </a:r>
          </a:p>
          <a:p>
            <a:pPr marL="0" indent="0">
              <a:buNone/>
            </a:pPr>
            <a:endParaRPr lang="en-US" sz="1050" dirty="0">
              <a:latin typeface="Consolas" panose="020B0609020204030204" pitchFamily="49" charset="0"/>
            </a:endParaRPr>
          </a:p>
          <a:p>
            <a:pPr marL="0" indent="0">
              <a:buNone/>
            </a:pPr>
            <a:r>
              <a:rPr lang="en-US" sz="1050" dirty="0">
                <a:latin typeface="Consolas" panose="020B0609020204030204" pitchFamily="49" charset="0"/>
              </a:rPr>
              <a:t>    override fun </a:t>
            </a:r>
            <a:r>
              <a:rPr lang="en-US" sz="1050" dirty="0" err="1">
                <a:latin typeface="Consolas" panose="020B0609020204030204" pitchFamily="49" charset="0"/>
              </a:rPr>
              <a:t>onCreate</a:t>
            </a:r>
            <a:r>
              <a:rPr lang="en-US" sz="1050" dirty="0">
                <a:latin typeface="Consolas" panose="020B0609020204030204" pitchFamily="49" charset="0"/>
              </a:rPr>
              <a:t>(</a:t>
            </a:r>
            <a:r>
              <a:rPr lang="en-US" sz="1050" dirty="0" err="1">
                <a:latin typeface="Consolas" panose="020B0609020204030204" pitchFamily="49" charset="0"/>
              </a:rPr>
              <a:t>savedInstanceState</a:t>
            </a:r>
            <a:r>
              <a:rPr lang="en-US" sz="1050" dirty="0">
                <a:latin typeface="Consolas" panose="020B0609020204030204" pitchFamily="49" charset="0"/>
              </a:rPr>
              <a:t>: Bundle?) { </a:t>
            </a:r>
            <a:r>
              <a:rPr lang="en-US" sz="1050" dirty="0" err="1">
                <a:latin typeface="Consolas" panose="020B0609020204030204" pitchFamily="49" charset="0"/>
              </a:rPr>
              <a:t>super.onCreate</a:t>
            </a:r>
            <a:r>
              <a:rPr lang="en-US" sz="1050" dirty="0">
                <a:latin typeface="Consolas" panose="020B0609020204030204" pitchFamily="49" charset="0"/>
              </a:rPr>
              <a:t>(</a:t>
            </a:r>
            <a:r>
              <a:rPr lang="en-US" sz="1050" dirty="0" err="1">
                <a:latin typeface="Consolas" panose="020B0609020204030204" pitchFamily="49" charset="0"/>
              </a:rPr>
              <a:t>savedInstanceState</a:t>
            </a:r>
            <a:r>
              <a:rPr lang="en-US" sz="1050" dirty="0">
                <a:latin typeface="Consolas" panose="020B0609020204030204" pitchFamily="49" charset="0"/>
              </a:rPr>
              <a:t>)</a:t>
            </a:r>
          </a:p>
          <a:p>
            <a:pPr marL="0" indent="0">
              <a:buNone/>
            </a:pPr>
            <a:r>
              <a:rPr lang="en-US" sz="1050" dirty="0" err="1">
                <a:latin typeface="Consolas" panose="020B0609020204030204" pitchFamily="49" charset="0"/>
              </a:rPr>
              <a:t>setContentView</a:t>
            </a:r>
            <a:r>
              <a:rPr lang="en-US" sz="1050" dirty="0">
                <a:latin typeface="Consolas" panose="020B0609020204030204" pitchFamily="49" charset="0"/>
              </a:rPr>
              <a:t>(</a:t>
            </a:r>
            <a:r>
              <a:rPr lang="en-US" sz="1050" dirty="0" err="1">
                <a:latin typeface="Consolas" panose="020B0609020204030204" pitchFamily="49" charset="0"/>
              </a:rPr>
              <a:t>R.layout.activity_main</a:t>
            </a:r>
            <a:r>
              <a:rPr lang="en-US" sz="1050" dirty="0">
                <a:latin typeface="Consolas" panose="020B0609020204030204" pitchFamily="49" charset="0"/>
              </a:rPr>
              <a:t>)</a:t>
            </a:r>
          </a:p>
          <a:p>
            <a:pPr marL="0" indent="0">
              <a:buNone/>
            </a:pPr>
            <a:r>
              <a:rPr lang="en-US" sz="1050" dirty="0" err="1">
                <a:latin typeface="Consolas" panose="020B0609020204030204" pitchFamily="49" charset="0"/>
              </a:rPr>
              <a:t>Log.i</a:t>
            </a:r>
            <a:r>
              <a:rPr lang="en-US" sz="1050" dirty="0">
                <a:latin typeface="Consolas" panose="020B0609020204030204" pitchFamily="49" charset="0"/>
              </a:rPr>
              <a:t>(TAG, "</a:t>
            </a:r>
            <a:r>
              <a:rPr lang="en-US" sz="1050" dirty="0" err="1">
                <a:latin typeface="Consolas" panose="020B0609020204030204" pitchFamily="49" charset="0"/>
              </a:rPr>
              <a:t>onCreate</a:t>
            </a:r>
            <a:r>
              <a:rPr lang="en-US" sz="1050" dirty="0">
                <a:latin typeface="Consolas" panose="020B0609020204030204" pitchFamily="49" charset="0"/>
              </a:rPr>
              <a:t>")</a:t>
            </a:r>
          </a:p>
          <a:p>
            <a:pPr marL="0" indent="0">
              <a:buNone/>
            </a:pPr>
            <a:r>
              <a:rPr lang="en-US" sz="1050" dirty="0">
                <a:latin typeface="Consolas" panose="020B0609020204030204" pitchFamily="49" charset="0"/>
              </a:rPr>
              <a:t>}//end </a:t>
            </a:r>
            <a:r>
              <a:rPr lang="en-US" sz="1050" dirty="0" err="1">
                <a:latin typeface="Consolas" panose="020B0609020204030204" pitchFamily="49" charset="0"/>
              </a:rPr>
              <a:t>onCreate</a:t>
            </a:r>
            <a:endParaRPr lang="en-US" sz="1050" dirty="0">
              <a:latin typeface="Consolas" panose="020B0609020204030204" pitchFamily="49" charset="0"/>
            </a:endParaRPr>
          </a:p>
          <a:p>
            <a:pPr marL="0" indent="0">
              <a:buNone/>
            </a:pPr>
            <a:endParaRPr lang="en-US" sz="1050" dirty="0">
              <a:latin typeface="Consolas" panose="020B0609020204030204" pitchFamily="49" charset="0"/>
            </a:endParaRPr>
          </a:p>
          <a:p>
            <a:pPr marL="0" indent="0">
              <a:buNone/>
            </a:pPr>
            <a:r>
              <a:rPr lang="en-US" sz="1050" dirty="0">
                <a:latin typeface="Consolas" panose="020B0609020204030204" pitchFamily="49" charset="0"/>
              </a:rPr>
              <a:t>override fun </a:t>
            </a:r>
            <a:r>
              <a:rPr lang="en-US" sz="1050" dirty="0" err="1">
                <a:latin typeface="Consolas" panose="020B0609020204030204" pitchFamily="49" charset="0"/>
              </a:rPr>
              <a:t>onStart</a:t>
            </a:r>
            <a:r>
              <a:rPr lang="en-US" sz="1050" dirty="0">
                <a:latin typeface="Consolas" panose="020B0609020204030204" pitchFamily="49" charset="0"/>
              </a:rPr>
              <a:t>() {</a:t>
            </a:r>
          </a:p>
          <a:p>
            <a:pPr marL="0" indent="0">
              <a:buNone/>
            </a:pPr>
            <a:r>
              <a:rPr lang="en-US" sz="1050" dirty="0">
                <a:latin typeface="Consolas" panose="020B0609020204030204" pitchFamily="49" charset="0"/>
              </a:rPr>
              <a:t>  </a:t>
            </a:r>
            <a:r>
              <a:rPr lang="en-US" sz="1050" dirty="0" err="1">
                <a:latin typeface="Consolas" panose="020B0609020204030204" pitchFamily="49" charset="0"/>
              </a:rPr>
              <a:t>super.onStart</a:t>
            </a:r>
            <a:r>
              <a:rPr lang="en-US" sz="1050" dirty="0">
                <a:latin typeface="Consolas" panose="020B0609020204030204" pitchFamily="49" charset="0"/>
              </a:rPr>
              <a:t>()</a:t>
            </a:r>
          </a:p>
          <a:p>
            <a:pPr marL="0" indent="0">
              <a:buNone/>
            </a:pPr>
            <a:r>
              <a:rPr lang="en-US" sz="1050" dirty="0">
                <a:latin typeface="Consolas" panose="020B0609020204030204" pitchFamily="49" charset="0"/>
              </a:rPr>
              <a:t>  </a:t>
            </a:r>
            <a:r>
              <a:rPr lang="en-US" sz="1050" dirty="0" err="1">
                <a:latin typeface="Consolas" panose="020B0609020204030204" pitchFamily="49" charset="0"/>
              </a:rPr>
              <a:t>Log.i</a:t>
            </a:r>
            <a:r>
              <a:rPr lang="en-US" sz="1050" dirty="0">
                <a:latin typeface="Consolas" panose="020B0609020204030204" pitchFamily="49" charset="0"/>
              </a:rPr>
              <a:t>(TAG, "</a:t>
            </a:r>
            <a:r>
              <a:rPr lang="en-US" sz="1050" dirty="0" err="1">
                <a:latin typeface="Consolas" panose="020B0609020204030204" pitchFamily="49" charset="0"/>
              </a:rPr>
              <a:t>onStart</a:t>
            </a:r>
            <a:r>
              <a:rPr lang="en-US" sz="1050" dirty="0">
                <a:latin typeface="Consolas" panose="020B0609020204030204" pitchFamily="49" charset="0"/>
              </a:rPr>
              <a:t>")</a:t>
            </a:r>
          </a:p>
          <a:p>
            <a:pPr marL="0" indent="0">
              <a:buNone/>
            </a:pPr>
            <a:r>
              <a:rPr lang="en-US" sz="1050" dirty="0">
                <a:latin typeface="Consolas" panose="020B0609020204030204" pitchFamily="49" charset="0"/>
              </a:rPr>
              <a:t>}//end </a:t>
            </a:r>
            <a:r>
              <a:rPr lang="en-US" sz="1050" dirty="0" err="1">
                <a:latin typeface="Consolas" panose="020B0609020204030204" pitchFamily="49" charset="0"/>
              </a:rPr>
              <a:t>onStart</a:t>
            </a:r>
            <a:endParaRPr lang="en-US" sz="1050" dirty="0">
              <a:latin typeface="Consolas" panose="020B0609020204030204" pitchFamily="49" charset="0"/>
            </a:endParaRPr>
          </a:p>
          <a:p>
            <a:pPr marL="0" indent="0">
              <a:buNone/>
            </a:pPr>
            <a:endParaRPr lang="en-US" sz="1050" dirty="0"/>
          </a:p>
        </p:txBody>
      </p:sp>
      <p:sp>
        <p:nvSpPr>
          <p:cNvPr id="4" name="Date Placeholder 3">
            <a:extLst>
              <a:ext uri="{FF2B5EF4-FFF2-40B4-BE49-F238E27FC236}">
                <a16:creationId xmlns:a16="http://schemas.microsoft.com/office/drawing/2014/main" id="{29E57D87-FB9C-48FF-82E6-0546ABD2BD9D}"/>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6127B804-E217-44C4-BDDF-9F66E72F376B}"/>
              </a:ext>
            </a:extLst>
          </p:cNvPr>
          <p:cNvSpPr>
            <a:spLocks noGrp="1"/>
          </p:cNvSpPr>
          <p:nvPr>
            <p:ph type="ftr" sz="quarter" idx="11"/>
          </p:nvPr>
        </p:nvSpPr>
        <p:spPr/>
        <p:txBody>
          <a:bodyPr/>
          <a:lstStyle/>
          <a:p>
            <a:r>
              <a:rPr lang="en-US"/>
              <a:t>John P. Baugh, Ph.D.</a:t>
            </a:r>
            <a:endParaRPr lang="en-US" dirty="0"/>
          </a:p>
        </p:txBody>
      </p:sp>
      <p:sp>
        <p:nvSpPr>
          <p:cNvPr id="8" name="Content Placeholder 5">
            <a:extLst>
              <a:ext uri="{FF2B5EF4-FFF2-40B4-BE49-F238E27FC236}">
                <a16:creationId xmlns:a16="http://schemas.microsoft.com/office/drawing/2014/main" id="{777A6F88-AAEA-4600-90F2-B9D28CCE9C76}"/>
              </a:ext>
            </a:extLst>
          </p:cNvPr>
          <p:cNvSpPr txBox="1">
            <a:spLocks/>
          </p:cNvSpPr>
          <p:nvPr/>
        </p:nvSpPr>
        <p:spPr>
          <a:xfrm>
            <a:off x="8753049" y="1180405"/>
            <a:ext cx="3040715" cy="4854633"/>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050" dirty="0">
                <a:latin typeface="Consolas" panose="020B0609020204030204" pitchFamily="49" charset="0"/>
              </a:rPr>
              <a:t>  override fun </a:t>
            </a:r>
            <a:r>
              <a:rPr lang="en-US" sz="1050" dirty="0" err="1">
                <a:latin typeface="Consolas" panose="020B0609020204030204" pitchFamily="49" charset="0"/>
              </a:rPr>
              <a:t>onDestroy</a:t>
            </a:r>
            <a:r>
              <a:rPr lang="en-US" sz="1050" dirty="0">
                <a:latin typeface="Consolas" panose="020B0609020204030204" pitchFamily="49" charset="0"/>
              </a:rPr>
              <a:t>() {</a:t>
            </a:r>
          </a:p>
          <a:p>
            <a:pPr marL="0" indent="0">
              <a:buNone/>
            </a:pPr>
            <a:r>
              <a:rPr lang="en-US" sz="1050" dirty="0">
                <a:latin typeface="Consolas" panose="020B0609020204030204" pitchFamily="49" charset="0"/>
              </a:rPr>
              <a:t>        </a:t>
            </a:r>
            <a:r>
              <a:rPr lang="en-US" sz="1050" dirty="0" err="1">
                <a:latin typeface="Consolas" panose="020B0609020204030204" pitchFamily="49" charset="0"/>
              </a:rPr>
              <a:t>super.onDestroy</a:t>
            </a:r>
            <a:r>
              <a:rPr lang="en-US" sz="1050" dirty="0">
                <a:latin typeface="Consolas" panose="020B0609020204030204" pitchFamily="49" charset="0"/>
              </a:rPr>
              <a:t>()</a:t>
            </a:r>
          </a:p>
          <a:p>
            <a:pPr marL="0" indent="0">
              <a:buNone/>
            </a:pPr>
            <a:r>
              <a:rPr lang="en-US" sz="1050" dirty="0">
                <a:latin typeface="Consolas" panose="020B0609020204030204" pitchFamily="49" charset="0"/>
              </a:rPr>
              <a:t>        </a:t>
            </a:r>
            <a:r>
              <a:rPr lang="en-US" sz="1050" dirty="0" err="1">
                <a:latin typeface="Consolas" panose="020B0609020204030204" pitchFamily="49" charset="0"/>
              </a:rPr>
              <a:t>Log.i</a:t>
            </a:r>
            <a:r>
              <a:rPr lang="en-US" sz="1050" dirty="0">
                <a:latin typeface="Consolas" panose="020B0609020204030204" pitchFamily="49" charset="0"/>
              </a:rPr>
              <a:t>(TAG, "</a:t>
            </a:r>
            <a:r>
              <a:rPr lang="en-US" sz="1050" dirty="0" err="1">
                <a:latin typeface="Consolas" panose="020B0609020204030204" pitchFamily="49" charset="0"/>
              </a:rPr>
              <a:t>onDestroy</a:t>
            </a:r>
            <a:r>
              <a:rPr lang="en-US" sz="1050" dirty="0">
                <a:latin typeface="Consolas" panose="020B0609020204030204" pitchFamily="49" charset="0"/>
              </a:rPr>
              <a:t>")</a:t>
            </a:r>
          </a:p>
          <a:p>
            <a:pPr marL="0" indent="0">
              <a:buNone/>
            </a:pPr>
            <a:r>
              <a:rPr lang="en-US" sz="1050" dirty="0">
                <a:latin typeface="Consolas" panose="020B0609020204030204" pitchFamily="49" charset="0"/>
              </a:rPr>
              <a:t>    }//end </a:t>
            </a:r>
            <a:r>
              <a:rPr lang="en-US" sz="1050" dirty="0" err="1">
                <a:latin typeface="Consolas" panose="020B0609020204030204" pitchFamily="49" charset="0"/>
              </a:rPr>
              <a:t>onDestroy</a:t>
            </a:r>
            <a:endParaRPr lang="en-US" sz="1050" dirty="0">
              <a:latin typeface="Consolas" panose="020B0609020204030204" pitchFamily="49" charset="0"/>
            </a:endParaRPr>
          </a:p>
          <a:p>
            <a:pPr marL="0" indent="0">
              <a:buNone/>
            </a:pPr>
            <a:r>
              <a:rPr lang="en-US" sz="1050" dirty="0">
                <a:latin typeface="Consolas" panose="020B0609020204030204" pitchFamily="49" charset="0"/>
              </a:rPr>
              <a:t>    override fun </a:t>
            </a:r>
            <a:r>
              <a:rPr lang="en-US" sz="1050" dirty="0" err="1">
                <a:latin typeface="Consolas" panose="020B0609020204030204" pitchFamily="49" charset="0"/>
              </a:rPr>
              <a:t>onSaveInstanceState</a:t>
            </a:r>
            <a:r>
              <a:rPr lang="en-US" sz="1050" dirty="0">
                <a:latin typeface="Consolas" panose="020B0609020204030204" pitchFamily="49" charset="0"/>
              </a:rPr>
              <a:t>(</a:t>
            </a:r>
            <a:r>
              <a:rPr lang="en-US" sz="1050" dirty="0" err="1">
                <a:latin typeface="Consolas" panose="020B0609020204030204" pitchFamily="49" charset="0"/>
              </a:rPr>
              <a:t>outState</a:t>
            </a:r>
            <a:r>
              <a:rPr lang="en-US" sz="1050" dirty="0">
                <a:latin typeface="Consolas" panose="020B0609020204030204" pitchFamily="49" charset="0"/>
              </a:rPr>
              <a:t> : Bundle) {</a:t>
            </a:r>
          </a:p>
          <a:p>
            <a:pPr marL="0" indent="0">
              <a:buNone/>
            </a:pPr>
            <a:r>
              <a:rPr lang="en-US" sz="1050" dirty="0">
                <a:latin typeface="Consolas" panose="020B0609020204030204" pitchFamily="49" charset="0"/>
              </a:rPr>
              <a:t>        </a:t>
            </a:r>
            <a:r>
              <a:rPr lang="en-US" sz="1050" dirty="0" err="1">
                <a:latin typeface="Consolas" panose="020B0609020204030204" pitchFamily="49" charset="0"/>
              </a:rPr>
              <a:t>super.onSaveInstanceState</a:t>
            </a:r>
            <a:r>
              <a:rPr lang="en-US" sz="1050" dirty="0">
                <a:latin typeface="Consolas" panose="020B0609020204030204" pitchFamily="49" charset="0"/>
              </a:rPr>
              <a:t>(</a:t>
            </a:r>
            <a:r>
              <a:rPr lang="en-US" sz="1050" dirty="0" err="1">
                <a:latin typeface="Consolas" panose="020B0609020204030204" pitchFamily="49" charset="0"/>
              </a:rPr>
              <a:t>outState</a:t>
            </a:r>
            <a:r>
              <a:rPr lang="en-US" sz="1050" dirty="0">
                <a:latin typeface="Consolas" panose="020B0609020204030204" pitchFamily="49" charset="0"/>
              </a:rPr>
              <a:t>)</a:t>
            </a:r>
          </a:p>
          <a:p>
            <a:pPr marL="0" indent="0">
              <a:buNone/>
            </a:pPr>
            <a:r>
              <a:rPr lang="en-US" sz="1050" dirty="0">
                <a:latin typeface="Consolas" panose="020B0609020204030204" pitchFamily="49" charset="0"/>
              </a:rPr>
              <a:t>        </a:t>
            </a:r>
            <a:r>
              <a:rPr lang="en-US" sz="1050" dirty="0" err="1">
                <a:latin typeface="Consolas" panose="020B0609020204030204" pitchFamily="49" charset="0"/>
              </a:rPr>
              <a:t>Log.i</a:t>
            </a:r>
            <a:r>
              <a:rPr lang="en-US" sz="1050" dirty="0">
                <a:latin typeface="Consolas" panose="020B0609020204030204" pitchFamily="49" charset="0"/>
              </a:rPr>
              <a:t>(TAG, "</a:t>
            </a:r>
            <a:r>
              <a:rPr lang="en-US" sz="1050" dirty="0" err="1">
                <a:latin typeface="Consolas" panose="020B0609020204030204" pitchFamily="49" charset="0"/>
              </a:rPr>
              <a:t>onSaveInstanceState</a:t>
            </a:r>
            <a:r>
              <a:rPr lang="en-US" sz="1050" dirty="0">
                <a:latin typeface="Consolas" panose="020B0609020204030204" pitchFamily="49" charset="0"/>
              </a:rPr>
              <a:t>")</a:t>
            </a:r>
          </a:p>
          <a:p>
            <a:pPr marL="0" indent="0">
              <a:buNone/>
            </a:pPr>
            <a:r>
              <a:rPr lang="en-US" sz="1050" dirty="0">
                <a:latin typeface="Consolas" panose="020B0609020204030204" pitchFamily="49" charset="0"/>
              </a:rPr>
              <a:t> }</a:t>
            </a:r>
          </a:p>
          <a:p>
            <a:pPr marL="0" indent="0">
              <a:buNone/>
            </a:pPr>
            <a:r>
              <a:rPr lang="en-US" sz="1050" dirty="0">
                <a:latin typeface="Consolas" panose="020B0609020204030204" pitchFamily="49" charset="0"/>
              </a:rPr>
              <a:t>override fun </a:t>
            </a:r>
            <a:r>
              <a:rPr lang="en-US" sz="1050" dirty="0" err="1">
                <a:latin typeface="Consolas" panose="020B0609020204030204" pitchFamily="49" charset="0"/>
              </a:rPr>
              <a:t>onRestoreInstanceState</a:t>
            </a:r>
            <a:r>
              <a:rPr lang="en-US" sz="1050" dirty="0">
                <a:latin typeface="Consolas" panose="020B0609020204030204" pitchFamily="49" charset="0"/>
              </a:rPr>
              <a:t>(</a:t>
            </a:r>
            <a:r>
              <a:rPr lang="en-US" sz="1050" dirty="0" err="1">
                <a:latin typeface="Consolas" panose="020B0609020204030204" pitchFamily="49" charset="0"/>
              </a:rPr>
              <a:t>savedInstanceState</a:t>
            </a:r>
            <a:r>
              <a:rPr lang="en-US" sz="1050" dirty="0">
                <a:latin typeface="Consolas" panose="020B0609020204030204" pitchFamily="49" charset="0"/>
              </a:rPr>
              <a:t>: Bundle) {</a:t>
            </a:r>
          </a:p>
          <a:p>
            <a:pPr marL="0" indent="0">
              <a:buNone/>
            </a:pPr>
            <a:r>
              <a:rPr lang="en-US" sz="1050" dirty="0">
                <a:latin typeface="Consolas" panose="020B0609020204030204" pitchFamily="49" charset="0"/>
              </a:rPr>
              <a:t>        </a:t>
            </a:r>
            <a:r>
              <a:rPr lang="en-US" sz="1050" dirty="0" err="1">
                <a:latin typeface="Consolas" panose="020B0609020204030204" pitchFamily="49" charset="0"/>
              </a:rPr>
              <a:t>super.onRestoreInstanceState</a:t>
            </a:r>
            <a:r>
              <a:rPr lang="en-US" sz="1050" dirty="0">
                <a:latin typeface="Consolas" panose="020B0609020204030204" pitchFamily="49" charset="0"/>
              </a:rPr>
              <a:t>(</a:t>
            </a:r>
            <a:r>
              <a:rPr lang="en-US" sz="1050" dirty="0" err="1">
                <a:latin typeface="Consolas" panose="020B0609020204030204" pitchFamily="49" charset="0"/>
              </a:rPr>
              <a:t>savedInstanceState</a:t>
            </a:r>
            <a:r>
              <a:rPr lang="en-US" sz="1050" dirty="0">
                <a:latin typeface="Consolas" panose="020B0609020204030204" pitchFamily="49" charset="0"/>
              </a:rPr>
              <a:t>)</a:t>
            </a:r>
          </a:p>
          <a:p>
            <a:pPr marL="0" indent="0">
              <a:buNone/>
            </a:pPr>
            <a:r>
              <a:rPr lang="en-US" sz="1050" dirty="0">
                <a:latin typeface="Consolas" panose="020B0609020204030204" pitchFamily="49" charset="0"/>
              </a:rPr>
              <a:t>        </a:t>
            </a:r>
            <a:r>
              <a:rPr lang="en-US" sz="1050" dirty="0" err="1">
                <a:latin typeface="Consolas" panose="020B0609020204030204" pitchFamily="49" charset="0"/>
              </a:rPr>
              <a:t>Log.i</a:t>
            </a:r>
            <a:r>
              <a:rPr lang="en-US" sz="1050" dirty="0">
                <a:latin typeface="Consolas" panose="020B0609020204030204" pitchFamily="49" charset="0"/>
              </a:rPr>
              <a:t>(TAG, "</a:t>
            </a:r>
            <a:r>
              <a:rPr lang="en-US" sz="1050" dirty="0" err="1">
                <a:latin typeface="Consolas" panose="020B0609020204030204" pitchFamily="49" charset="0"/>
              </a:rPr>
              <a:t>onRestoreInstanceState</a:t>
            </a:r>
            <a:r>
              <a:rPr lang="en-US" sz="1050" dirty="0">
                <a:latin typeface="Consolas" panose="020B0609020204030204" pitchFamily="49" charset="0"/>
              </a:rPr>
              <a:t>")</a:t>
            </a:r>
          </a:p>
          <a:p>
            <a:pPr marL="0" indent="0">
              <a:buNone/>
            </a:pPr>
            <a:r>
              <a:rPr lang="en-US" sz="1050" dirty="0">
                <a:latin typeface="Consolas" panose="020B0609020204030204" pitchFamily="49" charset="0"/>
              </a:rPr>
              <a:t>    }</a:t>
            </a:r>
          </a:p>
          <a:p>
            <a:pPr marL="0" indent="0">
              <a:buNone/>
            </a:pPr>
            <a:r>
              <a:rPr lang="en-US" sz="1100" dirty="0"/>
              <a:t>}</a:t>
            </a:r>
          </a:p>
        </p:txBody>
      </p:sp>
      <p:sp>
        <p:nvSpPr>
          <p:cNvPr id="11" name="TextBox 10">
            <a:extLst>
              <a:ext uri="{FF2B5EF4-FFF2-40B4-BE49-F238E27FC236}">
                <a16:creationId xmlns:a16="http://schemas.microsoft.com/office/drawing/2014/main" id="{248619E8-5B9A-45FD-B4F1-FEE12BF857E9}"/>
              </a:ext>
            </a:extLst>
          </p:cNvPr>
          <p:cNvSpPr txBox="1"/>
          <p:nvPr/>
        </p:nvSpPr>
        <p:spPr>
          <a:xfrm>
            <a:off x="6300274" y="1081829"/>
            <a:ext cx="2650110" cy="3331681"/>
          </a:xfrm>
          <a:prstGeom prst="rect">
            <a:avLst/>
          </a:prstGeom>
          <a:noFill/>
        </p:spPr>
        <p:txBody>
          <a:bodyPr wrap="square" rtlCol="0">
            <a:spAutoFit/>
          </a:bodyPr>
          <a:lstStyle/>
          <a:p>
            <a:pPr marL="0" indent="0">
              <a:buNone/>
            </a:pPr>
            <a:r>
              <a:rPr lang="en-US" sz="1050" dirty="0">
                <a:latin typeface="Consolas" panose="020B0609020204030204" pitchFamily="49" charset="0"/>
              </a:rPr>
              <a:t> override fun </a:t>
            </a:r>
            <a:r>
              <a:rPr lang="en-US" sz="1050" dirty="0" err="1">
                <a:latin typeface="Consolas" panose="020B0609020204030204" pitchFamily="49" charset="0"/>
              </a:rPr>
              <a:t>onResume</a:t>
            </a:r>
            <a:r>
              <a:rPr lang="en-US" sz="1050" dirty="0">
                <a:latin typeface="Consolas" panose="020B0609020204030204" pitchFamily="49" charset="0"/>
              </a:rPr>
              <a:t>() {</a:t>
            </a:r>
          </a:p>
          <a:p>
            <a:pPr marL="0" indent="0">
              <a:buNone/>
            </a:pPr>
            <a:r>
              <a:rPr lang="en-US" sz="1050" dirty="0">
                <a:latin typeface="Consolas" panose="020B0609020204030204" pitchFamily="49" charset="0"/>
              </a:rPr>
              <a:t>        </a:t>
            </a:r>
            <a:r>
              <a:rPr lang="en-US" sz="1050" dirty="0" err="1">
                <a:latin typeface="Consolas" panose="020B0609020204030204" pitchFamily="49" charset="0"/>
              </a:rPr>
              <a:t>super.onResume</a:t>
            </a:r>
            <a:r>
              <a:rPr lang="en-US" sz="1050" dirty="0">
                <a:latin typeface="Consolas" panose="020B0609020204030204" pitchFamily="49" charset="0"/>
              </a:rPr>
              <a:t>()</a:t>
            </a:r>
          </a:p>
          <a:p>
            <a:pPr marL="0" indent="0">
              <a:buNone/>
            </a:pPr>
            <a:r>
              <a:rPr lang="en-US" sz="1050" dirty="0">
                <a:latin typeface="Consolas" panose="020B0609020204030204" pitchFamily="49" charset="0"/>
              </a:rPr>
              <a:t>        </a:t>
            </a:r>
            <a:r>
              <a:rPr lang="en-US" sz="1050" dirty="0" err="1">
                <a:latin typeface="Consolas" panose="020B0609020204030204" pitchFamily="49" charset="0"/>
              </a:rPr>
              <a:t>Log.i</a:t>
            </a:r>
            <a:r>
              <a:rPr lang="en-US" sz="1050" dirty="0">
                <a:latin typeface="Consolas" panose="020B0609020204030204" pitchFamily="49" charset="0"/>
              </a:rPr>
              <a:t>(TAG, "</a:t>
            </a:r>
            <a:r>
              <a:rPr lang="en-US" sz="1050" dirty="0" err="1">
                <a:latin typeface="Consolas" panose="020B0609020204030204" pitchFamily="49" charset="0"/>
              </a:rPr>
              <a:t>onResume</a:t>
            </a:r>
            <a:r>
              <a:rPr lang="en-US" sz="1050" dirty="0">
                <a:latin typeface="Consolas" panose="020B0609020204030204" pitchFamily="49" charset="0"/>
              </a:rPr>
              <a:t>")</a:t>
            </a:r>
          </a:p>
          <a:p>
            <a:pPr marL="0" indent="0">
              <a:buNone/>
            </a:pPr>
            <a:r>
              <a:rPr lang="en-US" sz="1050" dirty="0">
                <a:latin typeface="Consolas" panose="020B0609020204030204" pitchFamily="49" charset="0"/>
              </a:rPr>
              <a:t>    }//end </a:t>
            </a:r>
            <a:r>
              <a:rPr lang="en-US" sz="1050" dirty="0" err="1">
                <a:latin typeface="Consolas" panose="020B0609020204030204" pitchFamily="49" charset="0"/>
              </a:rPr>
              <a:t>onResume</a:t>
            </a:r>
            <a:endParaRPr lang="en-US" sz="1050" dirty="0">
              <a:latin typeface="Consolas" panose="020B0609020204030204" pitchFamily="49" charset="0"/>
            </a:endParaRPr>
          </a:p>
          <a:p>
            <a:pPr marL="0" indent="0">
              <a:buNone/>
            </a:pPr>
            <a:endParaRPr lang="en-US" sz="1050" dirty="0">
              <a:latin typeface="Consolas" panose="020B0609020204030204" pitchFamily="49" charset="0"/>
            </a:endParaRPr>
          </a:p>
          <a:p>
            <a:pPr marL="0" indent="0">
              <a:buNone/>
            </a:pPr>
            <a:r>
              <a:rPr lang="en-US" sz="1050" dirty="0">
                <a:latin typeface="Consolas" panose="020B0609020204030204" pitchFamily="49" charset="0"/>
              </a:rPr>
              <a:t>    override fun </a:t>
            </a:r>
            <a:r>
              <a:rPr lang="en-US" sz="1050" dirty="0" err="1">
                <a:latin typeface="Consolas" panose="020B0609020204030204" pitchFamily="49" charset="0"/>
              </a:rPr>
              <a:t>onPause</a:t>
            </a:r>
            <a:r>
              <a:rPr lang="en-US" sz="1050" dirty="0">
                <a:latin typeface="Consolas" panose="020B0609020204030204" pitchFamily="49" charset="0"/>
              </a:rPr>
              <a:t>() {</a:t>
            </a:r>
          </a:p>
          <a:p>
            <a:pPr marL="0" indent="0">
              <a:buNone/>
            </a:pPr>
            <a:r>
              <a:rPr lang="en-US" sz="1050" dirty="0">
                <a:latin typeface="Consolas" panose="020B0609020204030204" pitchFamily="49" charset="0"/>
              </a:rPr>
              <a:t>        </a:t>
            </a:r>
            <a:r>
              <a:rPr lang="en-US" sz="1050" dirty="0" err="1">
                <a:latin typeface="Consolas" panose="020B0609020204030204" pitchFamily="49" charset="0"/>
              </a:rPr>
              <a:t>super.onPause</a:t>
            </a:r>
            <a:r>
              <a:rPr lang="en-US" sz="1050" dirty="0">
                <a:latin typeface="Consolas" panose="020B0609020204030204" pitchFamily="49" charset="0"/>
              </a:rPr>
              <a:t>()</a:t>
            </a:r>
          </a:p>
          <a:p>
            <a:pPr marL="0" indent="0">
              <a:buNone/>
            </a:pPr>
            <a:r>
              <a:rPr lang="en-US" sz="1050" dirty="0">
                <a:latin typeface="Consolas" panose="020B0609020204030204" pitchFamily="49" charset="0"/>
              </a:rPr>
              <a:t>        </a:t>
            </a:r>
            <a:r>
              <a:rPr lang="en-US" sz="1050" dirty="0" err="1">
                <a:latin typeface="Consolas" panose="020B0609020204030204" pitchFamily="49" charset="0"/>
              </a:rPr>
              <a:t>Log.i</a:t>
            </a:r>
            <a:r>
              <a:rPr lang="en-US" sz="1050" dirty="0">
                <a:latin typeface="Consolas" panose="020B0609020204030204" pitchFamily="49" charset="0"/>
              </a:rPr>
              <a:t>(TAG, "</a:t>
            </a:r>
            <a:r>
              <a:rPr lang="en-US" sz="1050" dirty="0" err="1">
                <a:latin typeface="Consolas" panose="020B0609020204030204" pitchFamily="49" charset="0"/>
              </a:rPr>
              <a:t>onPause</a:t>
            </a:r>
            <a:r>
              <a:rPr lang="en-US" sz="1050" dirty="0">
                <a:latin typeface="Consolas" panose="020B0609020204030204" pitchFamily="49" charset="0"/>
              </a:rPr>
              <a:t>")</a:t>
            </a:r>
          </a:p>
          <a:p>
            <a:pPr marL="0" indent="0">
              <a:buNone/>
            </a:pPr>
            <a:r>
              <a:rPr lang="en-US" sz="1050" dirty="0">
                <a:latin typeface="Consolas" panose="020B0609020204030204" pitchFamily="49" charset="0"/>
              </a:rPr>
              <a:t>    }//end </a:t>
            </a:r>
            <a:r>
              <a:rPr lang="en-US" sz="1050" dirty="0" err="1">
                <a:latin typeface="Consolas" panose="020B0609020204030204" pitchFamily="49" charset="0"/>
              </a:rPr>
              <a:t>onPause</a:t>
            </a:r>
            <a:endParaRPr lang="en-US" sz="1050" dirty="0">
              <a:latin typeface="Consolas" panose="020B0609020204030204" pitchFamily="49" charset="0"/>
            </a:endParaRPr>
          </a:p>
          <a:p>
            <a:pPr marL="0" indent="0">
              <a:buNone/>
            </a:pPr>
            <a:endParaRPr lang="en-US" sz="1050" dirty="0">
              <a:latin typeface="Consolas" panose="020B0609020204030204" pitchFamily="49" charset="0"/>
            </a:endParaRPr>
          </a:p>
          <a:p>
            <a:pPr marL="0" indent="0">
              <a:buNone/>
            </a:pPr>
            <a:r>
              <a:rPr lang="en-US" sz="1050" dirty="0">
                <a:latin typeface="Consolas" panose="020B0609020204030204" pitchFamily="49" charset="0"/>
              </a:rPr>
              <a:t>override fun </a:t>
            </a:r>
            <a:r>
              <a:rPr lang="en-US" sz="1050" dirty="0" err="1">
                <a:latin typeface="Consolas" panose="020B0609020204030204" pitchFamily="49" charset="0"/>
              </a:rPr>
              <a:t>onStop</a:t>
            </a:r>
            <a:r>
              <a:rPr lang="en-US" sz="1050" dirty="0">
                <a:latin typeface="Consolas" panose="020B0609020204030204" pitchFamily="49" charset="0"/>
              </a:rPr>
              <a:t>() {</a:t>
            </a:r>
          </a:p>
          <a:p>
            <a:pPr marL="0" indent="0">
              <a:buNone/>
            </a:pPr>
            <a:r>
              <a:rPr lang="en-US" sz="1050" dirty="0">
                <a:latin typeface="Consolas" panose="020B0609020204030204" pitchFamily="49" charset="0"/>
              </a:rPr>
              <a:t>        </a:t>
            </a:r>
            <a:r>
              <a:rPr lang="en-US" sz="1050" dirty="0" err="1">
                <a:latin typeface="Consolas" panose="020B0609020204030204" pitchFamily="49" charset="0"/>
              </a:rPr>
              <a:t>super.onStop</a:t>
            </a:r>
            <a:r>
              <a:rPr lang="en-US" sz="1050" dirty="0">
                <a:latin typeface="Consolas" panose="020B0609020204030204" pitchFamily="49" charset="0"/>
              </a:rPr>
              <a:t>();</a:t>
            </a:r>
          </a:p>
          <a:p>
            <a:pPr marL="0" indent="0">
              <a:buNone/>
            </a:pPr>
            <a:r>
              <a:rPr lang="en-US" sz="1050" dirty="0">
                <a:latin typeface="Consolas" panose="020B0609020204030204" pitchFamily="49" charset="0"/>
              </a:rPr>
              <a:t>        </a:t>
            </a:r>
            <a:r>
              <a:rPr lang="en-US" sz="1050" dirty="0" err="1">
                <a:latin typeface="Consolas" panose="020B0609020204030204" pitchFamily="49" charset="0"/>
              </a:rPr>
              <a:t>Log.i</a:t>
            </a:r>
            <a:r>
              <a:rPr lang="en-US" sz="1050" dirty="0">
                <a:latin typeface="Consolas" panose="020B0609020204030204" pitchFamily="49" charset="0"/>
              </a:rPr>
              <a:t>(TAG, "</a:t>
            </a:r>
            <a:r>
              <a:rPr lang="en-US" sz="1050" dirty="0" err="1">
                <a:latin typeface="Consolas" panose="020B0609020204030204" pitchFamily="49" charset="0"/>
              </a:rPr>
              <a:t>onStop</a:t>
            </a:r>
            <a:r>
              <a:rPr lang="en-US" sz="1050" dirty="0">
                <a:latin typeface="Consolas" panose="020B0609020204030204" pitchFamily="49" charset="0"/>
              </a:rPr>
              <a:t>");</a:t>
            </a:r>
          </a:p>
          <a:p>
            <a:pPr marL="0" indent="0">
              <a:buNone/>
            </a:pPr>
            <a:r>
              <a:rPr lang="en-US" sz="1050" dirty="0">
                <a:latin typeface="Consolas" panose="020B0609020204030204" pitchFamily="49" charset="0"/>
              </a:rPr>
              <a:t>    }//end </a:t>
            </a:r>
            <a:r>
              <a:rPr lang="en-US" sz="1050" dirty="0" err="1">
                <a:latin typeface="Consolas" panose="020B0609020204030204" pitchFamily="49" charset="0"/>
              </a:rPr>
              <a:t>onStop</a:t>
            </a:r>
            <a:endParaRPr lang="en-US" sz="1050" dirty="0">
              <a:latin typeface="Consolas" panose="020B0609020204030204" pitchFamily="49" charset="0"/>
            </a:endParaRPr>
          </a:p>
          <a:p>
            <a:pPr marL="0" indent="0">
              <a:buNone/>
            </a:pPr>
            <a:endParaRPr lang="en-US" sz="1050" dirty="0">
              <a:latin typeface="Consolas" panose="020B0609020204030204" pitchFamily="49" charset="0"/>
            </a:endParaRPr>
          </a:p>
          <a:p>
            <a:pPr marL="0" indent="0">
              <a:buNone/>
            </a:pPr>
            <a:r>
              <a:rPr lang="en-US" sz="1050" dirty="0">
                <a:latin typeface="Consolas" panose="020B0609020204030204" pitchFamily="49" charset="0"/>
              </a:rPr>
              <a:t>    override fun </a:t>
            </a:r>
            <a:r>
              <a:rPr lang="en-US" sz="1050" dirty="0" err="1">
                <a:latin typeface="Consolas" panose="020B0609020204030204" pitchFamily="49" charset="0"/>
              </a:rPr>
              <a:t>onRestart</a:t>
            </a:r>
            <a:r>
              <a:rPr lang="en-US" sz="1050" dirty="0">
                <a:latin typeface="Consolas" panose="020B0609020204030204" pitchFamily="49" charset="0"/>
              </a:rPr>
              <a:t>() {</a:t>
            </a:r>
          </a:p>
          <a:p>
            <a:pPr marL="0" indent="0">
              <a:buNone/>
            </a:pPr>
            <a:r>
              <a:rPr lang="en-US" sz="1050" dirty="0">
                <a:latin typeface="Consolas" panose="020B0609020204030204" pitchFamily="49" charset="0"/>
              </a:rPr>
              <a:t>        </a:t>
            </a:r>
            <a:r>
              <a:rPr lang="en-US" sz="1050" dirty="0" err="1">
                <a:latin typeface="Consolas" panose="020B0609020204030204" pitchFamily="49" charset="0"/>
              </a:rPr>
              <a:t>super.onRestart</a:t>
            </a:r>
            <a:r>
              <a:rPr lang="en-US" sz="1050" dirty="0">
                <a:latin typeface="Consolas" panose="020B0609020204030204" pitchFamily="49" charset="0"/>
              </a:rPr>
              <a:t>();</a:t>
            </a:r>
          </a:p>
          <a:p>
            <a:pPr marL="0" indent="0">
              <a:buNone/>
            </a:pPr>
            <a:r>
              <a:rPr lang="en-US" sz="1050" dirty="0">
                <a:latin typeface="Consolas" panose="020B0609020204030204" pitchFamily="49" charset="0"/>
              </a:rPr>
              <a:t>        </a:t>
            </a:r>
            <a:r>
              <a:rPr lang="en-US" sz="1050" dirty="0" err="1">
                <a:latin typeface="Consolas" panose="020B0609020204030204" pitchFamily="49" charset="0"/>
              </a:rPr>
              <a:t>Log.i</a:t>
            </a:r>
            <a:r>
              <a:rPr lang="en-US" sz="1050" dirty="0">
                <a:latin typeface="Consolas" panose="020B0609020204030204" pitchFamily="49" charset="0"/>
              </a:rPr>
              <a:t>(TAG, "</a:t>
            </a:r>
            <a:r>
              <a:rPr lang="en-US" sz="1050" dirty="0" err="1">
                <a:latin typeface="Consolas" panose="020B0609020204030204" pitchFamily="49" charset="0"/>
              </a:rPr>
              <a:t>onRestart</a:t>
            </a:r>
            <a:r>
              <a:rPr lang="en-US" sz="1050" dirty="0">
                <a:latin typeface="Consolas" panose="020B0609020204030204" pitchFamily="49" charset="0"/>
              </a:rPr>
              <a:t>");</a:t>
            </a:r>
          </a:p>
          <a:p>
            <a:pPr marL="0" indent="0">
              <a:buNone/>
            </a:pPr>
            <a:r>
              <a:rPr lang="en-US" sz="1050" dirty="0">
                <a:latin typeface="Consolas" panose="020B0609020204030204" pitchFamily="49" charset="0"/>
              </a:rPr>
              <a:t>    }//end </a:t>
            </a:r>
            <a:r>
              <a:rPr lang="en-US" sz="1050" dirty="0" err="1">
                <a:latin typeface="Consolas" panose="020B0609020204030204" pitchFamily="49" charset="0"/>
              </a:rPr>
              <a:t>onRestart</a:t>
            </a:r>
            <a:endParaRPr lang="en-US" sz="1050" dirty="0">
              <a:latin typeface="Consolas" panose="020B0609020204030204" pitchFamily="49" charset="0"/>
            </a:endParaRPr>
          </a:p>
          <a:p>
            <a:pPr marL="0" indent="0">
              <a:buNone/>
            </a:pPr>
            <a:endParaRPr lang="en-US" sz="1100" dirty="0">
              <a:latin typeface="Consolas" panose="020B0609020204030204" pitchFamily="49" charset="0"/>
            </a:endParaRPr>
          </a:p>
        </p:txBody>
      </p:sp>
    </p:spTree>
    <p:extLst>
      <p:ext uri="{BB962C8B-B14F-4D97-AF65-F5344CB8AC3E}">
        <p14:creationId xmlns:p14="http://schemas.microsoft.com/office/powerpoint/2010/main" val="179967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AE6C45-572C-481F-94AE-393D5027D5FD}"/>
              </a:ext>
            </a:extLst>
          </p:cNvPr>
          <p:cNvSpPr>
            <a:spLocks noGrp="1"/>
          </p:cNvSpPr>
          <p:nvPr>
            <p:ph type="title"/>
          </p:nvPr>
        </p:nvSpPr>
        <p:spPr/>
        <p:txBody>
          <a:bodyPr/>
          <a:lstStyle/>
          <a:p>
            <a:r>
              <a:rPr lang="en-US" dirty="0"/>
              <a:t>Lifecycles</a:t>
            </a:r>
          </a:p>
        </p:txBody>
      </p:sp>
      <p:sp>
        <p:nvSpPr>
          <p:cNvPr id="7" name="Text Placeholder 6">
            <a:extLst>
              <a:ext uri="{FF2B5EF4-FFF2-40B4-BE49-F238E27FC236}">
                <a16:creationId xmlns:a16="http://schemas.microsoft.com/office/drawing/2014/main" id="{C1FFDFBC-C133-4C8F-B244-B36959DBACD1}"/>
              </a:ext>
            </a:extLst>
          </p:cNvPr>
          <p:cNvSpPr>
            <a:spLocks noGrp="1"/>
          </p:cNvSpPr>
          <p:nvPr>
            <p:ph type="body" idx="1"/>
          </p:nvPr>
        </p:nvSpPr>
        <p:spPr>
          <a:xfrm>
            <a:off x="1629156" y="4450702"/>
            <a:ext cx="8939784" cy="688560"/>
          </a:xfrm>
        </p:spPr>
        <p:txBody>
          <a:bodyPr>
            <a:normAutofit/>
          </a:bodyPr>
          <a:lstStyle/>
          <a:p>
            <a:r>
              <a:rPr lang="en-US" b="1" dirty="0">
                <a:solidFill>
                  <a:schemeClr val="tx1"/>
                </a:solidFill>
              </a:rPr>
              <a:t>Ch. 19</a:t>
            </a:r>
            <a:br>
              <a:rPr lang="en-US" dirty="0"/>
            </a:br>
            <a:r>
              <a:rPr lang="en-US" sz="1600" i="1" dirty="0"/>
              <a:t>Android Studio Development Essentials 4.0 (Kotlin Edition)</a:t>
            </a:r>
            <a:endParaRPr lang="en-US" dirty="0"/>
          </a:p>
        </p:txBody>
      </p:sp>
      <p:sp>
        <p:nvSpPr>
          <p:cNvPr id="4" name="Date Placeholder 3">
            <a:extLst>
              <a:ext uri="{FF2B5EF4-FFF2-40B4-BE49-F238E27FC236}">
                <a16:creationId xmlns:a16="http://schemas.microsoft.com/office/drawing/2014/main" id="{FC2CB2F0-3418-4205-B9A9-C25AFE997AEB}"/>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BDF62AA3-1F5C-4D18-8D0C-976FF9F09369}"/>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1140029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1E1564-FAD6-4EF3-BAAD-1FAA1E1BE734}"/>
              </a:ext>
            </a:extLst>
          </p:cNvPr>
          <p:cNvSpPr>
            <a:spLocks noGrp="1"/>
          </p:cNvSpPr>
          <p:nvPr>
            <p:ph type="title"/>
          </p:nvPr>
        </p:nvSpPr>
        <p:spPr/>
        <p:txBody>
          <a:bodyPr/>
          <a:lstStyle/>
          <a:p>
            <a:r>
              <a:rPr lang="en-US" dirty="0"/>
              <a:t>Run the App</a:t>
            </a:r>
          </a:p>
        </p:txBody>
      </p:sp>
      <p:sp>
        <p:nvSpPr>
          <p:cNvPr id="8" name="Content Placeholder 7">
            <a:extLst>
              <a:ext uri="{FF2B5EF4-FFF2-40B4-BE49-F238E27FC236}">
                <a16:creationId xmlns:a16="http://schemas.microsoft.com/office/drawing/2014/main" id="{528338AF-81EE-4A14-9174-722E7EE3B047}"/>
              </a:ext>
            </a:extLst>
          </p:cNvPr>
          <p:cNvSpPr>
            <a:spLocks noGrp="1"/>
          </p:cNvSpPr>
          <p:nvPr>
            <p:ph idx="1"/>
          </p:nvPr>
        </p:nvSpPr>
        <p:spPr/>
        <p:txBody>
          <a:bodyPr/>
          <a:lstStyle/>
          <a:p>
            <a:r>
              <a:rPr lang="en-US" dirty="0"/>
              <a:t>Go to </a:t>
            </a:r>
            <a:r>
              <a:rPr lang="en-US" b="1" dirty="0"/>
              <a:t>Run </a:t>
            </a:r>
            <a:r>
              <a:rPr lang="en-US" b="1" dirty="0">
                <a:sym typeface="Wingdings" panose="05000000000000000000" pitchFamily="2" charset="2"/>
              </a:rPr>
              <a:t> Run App</a:t>
            </a:r>
            <a:endParaRPr lang="en-US" dirty="0">
              <a:sym typeface="Wingdings" panose="05000000000000000000" pitchFamily="2" charset="2"/>
            </a:endParaRPr>
          </a:p>
          <a:p>
            <a:pPr lvl="1"/>
            <a:r>
              <a:rPr lang="en-US" dirty="0">
                <a:sym typeface="Wingdings" panose="05000000000000000000" pitchFamily="2" charset="2"/>
              </a:rPr>
              <a:t>If it says you don’t have an Android Virtual Device (AVD) to emulate the device, you need to create one</a:t>
            </a:r>
          </a:p>
          <a:p>
            <a:pPr lvl="1"/>
            <a:r>
              <a:rPr lang="en-US" dirty="0">
                <a:sym typeface="Wingdings" panose="05000000000000000000" pitchFamily="2" charset="2"/>
              </a:rPr>
              <a:t>I created a Nexus 6P by going to </a:t>
            </a:r>
            <a:r>
              <a:rPr lang="en-US" b="1" dirty="0">
                <a:sym typeface="Wingdings" panose="05000000000000000000" pitchFamily="2" charset="2"/>
              </a:rPr>
              <a:t>Tools  AVD Manager </a:t>
            </a:r>
            <a:r>
              <a:rPr lang="en-US" dirty="0">
                <a:sym typeface="Wingdings" panose="05000000000000000000" pitchFamily="2" charset="2"/>
              </a:rPr>
              <a:t>and selecting the </a:t>
            </a:r>
            <a:r>
              <a:rPr lang="en-US" b="1" dirty="0">
                <a:sym typeface="Wingdings" panose="05000000000000000000" pitchFamily="2" charset="2"/>
              </a:rPr>
              <a:t>Create Virtual Device </a:t>
            </a:r>
            <a:r>
              <a:rPr lang="en-US" dirty="0">
                <a:sym typeface="Wingdings" panose="05000000000000000000" pitchFamily="2" charset="2"/>
              </a:rPr>
              <a:t>option in the lower left corner</a:t>
            </a:r>
          </a:p>
          <a:p>
            <a:r>
              <a:rPr lang="en-US" dirty="0"/>
              <a:t>Once it’s running, you can expand </a:t>
            </a:r>
            <a:r>
              <a:rPr lang="en-US" dirty="0" err="1"/>
              <a:t>LogCat</a:t>
            </a:r>
            <a:r>
              <a:rPr lang="en-US" dirty="0"/>
              <a:t> at the bottom</a:t>
            </a:r>
            <a:br>
              <a:rPr lang="en-US" dirty="0"/>
            </a:br>
            <a:r>
              <a:rPr lang="en-US" dirty="0"/>
              <a:t>and see a </a:t>
            </a:r>
            <a:r>
              <a:rPr lang="en-US" b="1" i="1" dirty="0"/>
              <a:t>ton </a:t>
            </a:r>
            <a:r>
              <a:rPr lang="en-US" dirty="0"/>
              <a:t>of output from the device</a:t>
            </a:r>
          </a:p>
          <a:p>
            <a:r>
              <a:rPr lang="en-US" dirty="0"/>
              <a:t>To narrow it down, notice there are filter options</a:t>
            </a:r>
          </a:p>
          <a:p>
            <a:pPr lvl="1"/>
            <a:r>
              <a:rPr lang="en-US" dirty="0"/>
              <a:t>For instance, you can select just </a:t>
            </a:r>
            <a:r>
              <a:rPr lang="en-US" b="1" dirty="0"/>
              <a:t>Info</a:t>
            </a:r>
            <a:r>
              <a:rPr lang="en-US" dirty="0"/>
              <a:t> instead of </a:t>
            </a:r>
            <a:r>
              <a:rPr lang="en-US" b="1" dirty="0"/>
              <a:t>Verbose</a:t>
            </a:r>
            <a:endParaRPr lang="en-US" dirty="0"/>
          </a:p>
          <a:p>
            <a:r>
              <a:rPr lang="en-US" dirty="0"/>
              <a:t>You can create a custom filter by going to the filter type</a:t>
            </a:r>
            <a:br>
              <a:rPr lang="en-US" dirty="0"/>
            </a:br>
            <a:r>
              <a:rPr lang="en-US" dirty="0"/>
              <a:t>and selecting </a:t>
            </a:r>
            <a:r>
              <a:rPr lang="en-US" b="1" dirty="0"/>
              <a:t>Edit Filter Configuration</a:t>
            </a:r>
            <a:r>
              <a:rPr lang="en-US" dirty="0"/>
              <a:t>, and you can create</a:t>
            </a:r>
            <a:br>
              <a:rPr lang="en-US" dirty="0"/>
            </a:br>
            <a:r>
              <a:rPr lang="en-US" dirty="0"/>
              <a:t>a new one</a:t>
            </a:r>
          </a:p>
          <a:p>
            <a:pPr lvl="1"/>
            <a:r>
              <a:rPr lang="en-US" dirty="0"/>
              <a:t>Like mine, called </a:t>
            </a:r>
            <a:r>
              <a:rPr lang="en-US" b="1" dirty="0" err="1"/>
              <a:t>MyAppInfo</a:t>
            </a:r>
            <a:r>
              <a:rPr lang="en-US" dirty="0"/>
              <a:t> that only shows things from the </a:t>
            </a:r>
            <a:br>
              <a:rPr lang="en-US" dirty="0"/>
            </a:br>
            <a:r>
              <a:rPr lang="en-US" dirty="0"/>
              <a:t>package </a:t>
            </a:r>
            <a:r>
              <a:rPr lang="en-US" dirty="0" err="1"/>
              <a:t>com.profjpbaugh</a:t>
            </a:r>
            <a:r>
              <a:rPr lang="en-US" dirty="0"/>
              <a:t>, as seen in the image to the right</a:t>
            </a:r>
          </a:p>
        </p:txBody>
      </p:sp>
      <p:sp>
        <p:nvSpPr>
          <p:cNvPr id="5" name="Date Placeholder 4">
            <a:extLst>
              <a:ext uri="{FF2B5EF4-FFF2-40B4-BE49-F238E27FC236}">
                <a16:creationId xmlns:a16="http://schemas.microsoft.com/office/drawing/2014/main" id="{1D9F650B-3E3D-4327-8E1F-388E4F173A96}"/>
              </a:ext>
            </a:extLst>
          </p:cNvPr>
          <p:cNvSpPr>
            <a:spLocks noGrp="1"/>
          </p:cNvSpPr>
          <p:nvPr>
            <p:ph type="dt" sz="half" idx="10"/>
          </p:nvPr>
        </p:nvSpPr>
        <p:spPr/>
        <p:txBody>
          <a:bodyPr/>
          <a:lstStyle/>
          <a:p>
            <a:fld id="{947EDE40-FDD2-470A-9D53-43F77615E3B4}" type="datetime1">
              <a:rPr lang="en-US" smtClean="0"/>
              <a:t>1/21/2021</a:t>
            </a:fld>
            <a:endParaRPr lang="en-US" dirty="0"/>
          </a:p>
        </p:txBody>
      </p:sp>
      <p:sp>
        <p:nvSpPr>
          <p:cNvPr id="6" name="Footer Placeholder 5">
            <a:extLst>
              <a:ext uri="{FF2B5EF4-FFF2-40B4-BE49-F238E27FC236}">
                <a16:creationId xmlns:a16="http://schemas.microsoft.com/office/drawing/2014/main" id="{1187A530-6A39-4D34-B59A-DE496F538C6F}"/>
              </a:ext>
            </a:extLst>
          </p:cNvPr>
          <p:cNvSpPr>
            <a:spLocks noGrp="1"/>
          </p:cNvSpPr>
          <p:nvPr>
            <p:ph type="ftr" sz="quarter" idx="11"/>
          </p:nvPr>
        </p:nvSpPr>
        <p:spPr/>
        <p:txBody>
          <a:bodyPr/>
          <a:lstStyle/>
          <a:p>
            <a:r>
              <a:rPr lang="en-US"/>
              <a:t>John P. Baugh, Ph.D.</a:t>
            </a:r>
            <a:endParaRPr lang="en-US" dirty="0"/>
          </a:p>
        </p:txBody>
      </p:sp>
      <p:pic>
        <p:nvPicPr>
          <p:cNvPr id="10" name="Picture 9">
            <a:extLst>
              <a:ext uri="{FF2B5EF4-FFF2-40B4-BE49-F238E27FC236}">
                <a16:creationId xmlns:a16="http://schemas.microsoft.com/office/drawing/2014/main" id="{D47B4B23-ADB4-4F94-949E-23E857C9A55A}"/>
              </a:ext>
            </a:extLst>
          </p:cNvPr>
          <p:cNvPicPr>
            <a:picLocks noChangeAspect="1"/>
          </p:cNvPicPr>
          <p:nvPr/>
        </p:nvPicPr>
        <p:blipFill>
          <a:blip r:embed="rId2"/>
          <a:stretch>
            <a:fillRect/>
          </a:stretch>
        </p:blipFill>
        <p:spPr>
          <a:xfrm>
            <a:off x="6983572" y="2503937"/>
            <a:ext cx="4665787" cy="2504791"/>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1D2DFF67-88CB-4366-96D4-86CFB80B8C01}"/>
              </a:ext>
            </a:extLst>
          </p:cNvPr>
          <p:cNvPicPr>
            <a:picLocks noChangeAspect="1"/>
          </p:cNvPicPr>
          <p:nvPr/>
        </p:nvPicPr>
        <p:blipFill>
          <a:blip r:embed="rId3"/>
          <a:stretch>
            <a:fillRect/>
          </a:stretch>
        </p:blipFill>
        <p:spPr>
          <a:xfrm>
            <a:off x="3975100" y="5004851"/>
            <a:ext cx="1818114" cy="11626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8027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1D43-0D24-4566-8D11-2F6869DE6E43}"/>
              </a:ext>
            </a:extLst>
          </p:cNvPr>
          <p:cNvSpPr>
            <a:spLocks noGrp="1"/>
          </p:cNvSpPr>
          <p:nvPr>
            <p:ph type="title"/>
          </p:nvPr>
        </p:nvSpPr>
        <p:spPr/>
        <p:txBody>
          <a:bodyPr/>
          <a:lstStyle/>
          <a:p>
            <a:r>
              <a:rPr lang="en-US" dirty="0"/>
              <a:t>Logcat Output</a:t>
            </a:r>
          </a:p>
        </p:txBody>
      </p:sp>
      <p:sp>
        <p:nvSpPr>
          <p:cNvPr id="3" name="Content Placeholder 2">
            <a:extLst>
              <a:ext uri="{FF2B5EF4-FFF2-40B4-BE49-F238E27FC236}">
                <a16:creationId xmlns:a16="http://schemas.microsoft.com/office/drawing/2014/main" id="{22B83C83-EE8D-4C2A-A84B-3935CA14A161}"/>
              </a:ext>
            </a:extLst>
          </p:cNvPr>
          <p:cNvSpPr>
            <a:spLocks noGrp="1"/>
          </p:cNvSpPr>
          <p:nvPr>
            <p:ph idx="1"/>
          </p:nvPr>
        </p:nvSpPr>
        <p:spPr/>
        <p:txBody>
          <a:bodyPr/>
          <a:lstStyle/>
          <a:p>
            <a:r>
              <a:rPr lang="en-US" dirty="0"/>
              <a:t>When you run the app, you only see the startup lifecycle methods:</a:t>
            </a:r>
          </a:p>
          <a:p>
            <a:pPr lvl="1"/>
            <a:r>
              <a:rPr lang="en-US" dirty="0" err="1"/>
              <a:t>onCreate</a:t>
            </a:r>
            <a:endParaRPr lang="en-US" dirty="0"/>
          </a:p>
          <a:p>
            <a:pPr lvl="1"/>
            <a:r>
              <a:rPr lang="en-US" dirty="0" err="1"/>
              <a:t>onStart</a:t>
            </a:r>
            <a:endParaRPr lang="en-US" dirty="0"/>
          </a:p>
          <a:p>
            <a:pPr lvl="1"/>
            <a:r>
              <a:rPr lang="en-US" dirty="0" err="1"/>
              <a:t>onResume</a:t>
            </a:r>
            <a:endParaRPr lang="en-US" dirty="0"/>
          </a:p>
          <a:p>
            <a:endParaRPr lang="en-US" dirty="0"/>
          </a:p>
          <a:p>
            <a:r>
              <a:rPr lang="en-US" dirty="0"/>
              <a:t>Now, click the </a:t>
            </a:r>
            <a:r>
              <a:rPr lang="en-US" b="1" dirty="0"/>
              <a:t>Home </a:t>
            </a:r>
            <a:r>
              <a:rPr lang="en-US" dirty="0"/>
              <a:t>button on the AVD and see what happens in the IDE in Logcat</a:t>
            </a:r>
          </a:p>
          <a:p>
            <a:pPr lvl="1"/>
            <a:r>
              <a:rPr lang="en-US" dirty="0"/>
              <a:t>You now see </a:t>
            </a:r>
          </a:p>
          <a:p>
            <a:pPr lvl="1"/>
            <a:r>
              <a:rPr lang="en-US" dirty="0" err="1"/>
              <a:t>onPause</a:t>
            </a:r>
            <a:endParaRPr lang="en-US" dirty="0"/>
          </a:p>
          <a:p>
            <a:pPr lvl="1"/>
            <a:r>
              <a:rPr lang="en-US" dirty="0" err="1"/>
              <a:t>onStop</a:t>
            </a:r>
            <a:endParaRPr lang="en-US" dirty="0"/>
          </a:p>
          <a:p>
            <a:pPr lvl="1"/>
            <a:r>
              <a:rPr lang="en-US" dirty="0" err="1"/>
              <a:t>onSaveInstanceState</a:t>
            </a:r>
            <a:endParaRPr lang="en-US" dirty="0"/>
          </a:p>
          <a:p>
            <a:pPr lvl="1"/>
            <a:r>
              <a:rPr lang="en-US" dirty="0" err="1"/>
              <a:t>onRestoreInstanceState</a:t>
            </a:r>
            <a:br>
              <a:rPr lang="en-US" dirty="0"/>
            </a:br>
            <a:endParaRPr lang="en-US" dirty="0"/>
          </a:p>
        </p:txBody>
      </p:sp>
      <p:sp>
        <p:nvSpPr>
          <p:cNvPr id="4" name="Date Placeholder 3">
            <a:extLst>
              <a:ext uri="{FF2B5EF4-FFF2-40B4-BE49-F238E27FC236}">
                <a16:creationId xmlns:a16="http://schemas.microsoft.com/office/drawing/2014/main" id="{3E47A1D1-457C-491E-BACD-3D9F1793CAB3}"/>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4C82E9A2-1E91-4F80-B6E3-84BA9F308BC8}"/>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F5418C25-95DC-476A-A6EA-5825009DD1CF}"/>
              </a:ext>
            </a:extLst>
          </p:cNvPr>
          <p:cNvPicPr>
            <a:picLocks noChangeAspect="1"/>
          </p:cNvPicPr>
          <p:nvPr/>
        </p:nvPicPr>
        <p:blipFill>
          <a:blip r:embed="rId2"/>
          <a:stretch>
            <a:fillRect/>
          </a:stretch>
        </p:blipFill>
        <p:spPr>
          <a:xfrm>
            <a:off x="3715626" y="1746805"/>
            <a:ext cx="7748493" cy="85044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5826DBB2-9BCE-4024-B80C-B33E34D3C759}"/>
              </a:ext>
            </a:extLst>
          </p:cNvPr>
          <p:cNvPicPr>
            <a:picLocks noChangeAspect="1"/>
          </p:cNvPicPr>
          <p:nvPr/>
        </p:nvPicPr>
        <p:blipFill>
          <a:blip r:embed="rId3"/>
          <a:stretch>
            <a:fillRect/>
          </a:stretch>
        </p:blipFill>
        <p:spPr>
          <a:xfrm>
            <a:off x="727881" y="4628398"/>
            <a:ext cx="7500014" cy="126838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6DF84F82-C614-49D8-9D55-DC58A5DD26FD}"/>
              </a:ext>
            </a:extLst>
          </p:cNvPr>
          <p:cNvPicPr>
            <a:picLocks noChangeAspect="1"/>
          </p:cNvPicPr>
          <p:nvPr/>
        </p:nvPicPr>
        <p:blipFill>
          <a:blip r:embed="rId4"/>
          <a:stretch>
            <a:fillRect/>
          </a:stretch>
        </p:blipFill>
        <p:spPr>
          <a:xfrm>
            <a:off x="8859770" y="3304053"/>
            <a:ext cx="2580137" cy="2648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2659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F4A9-DB1C-4AA9-AFD2-1A49886BBFC6}"/>
              </a:ext>
            </a:extLst>
          </p:cNvPr>
          <p:cNvSpPr>
            <a:spLocks noGrp="1"/>
          </p:cNvSpPr>
          <p:nvPr>
            <p:ph type="title"/>
          </p:nvPr>
        </p:nvSpPr>
        <p:spPr/>
        <p:txBody>
          <a:bodyPr/>
          <a:lstStyle/>
          <a:p>
            <a:r>
              <a:rPr lang="en-US" dirty="0"/>
              <a:t>Logcat Output (cont’d)</a:t>
            </a:r>
          </a:p>
        </p:txBody>
      </p:sp>
      <p:sp>
        <p:nvSpPr>
          <p:cNvPr id="3" name="Content Placeholder 2">
            <a:extLst>
              <a:ext uri="{FF2B5EF4-FFF2-40B4-BE49-F238E27FC236}">
                <a16:creationId xmlns:a16="http://schemas.microsoft.com/office/drawing/2014/main" id="{E064D90B-4094-49D1-A25F-3A83AED042BD}"/>
              </a:ext>
            </a:extLst>
          </p:cNvPr>
          <p:cNvSpPr>
            <a:spLocks noGrp="1"/>
          </p:cNvSpPr>
          <p:nvPr>
            <p:ph idx="1"/>
          </p:nvPr>
        </p:nvSpPr>
        <p:spPr/>
        <p:txBody>
          <a:bodyPr/>
          <a:lstStyle/>
          <a:p>
            <a:r>
              <a:rPr lang="en-US" dirty="0"/>
              <a:t>Now if you </a:t>
            </a:r>
            <a:r>
              <a:rPr lang="en-US" b="1" i="1" dirty="0"/>
              <a:t>rotate</a:t>
            </a:r>
            <a:r>
              <a:rPr lang="en-US" dirty="0"/>
              <a:t> the device, it goes through the states, destroying the app and completely recreating it </a:t>
            </a:r>
          </a:p>
        </p:txBody>
      </p:sp>
      <p:sp>
        <p:nvSpPr>
          <p:cNvPr id="4" name="Date Placeholder 3">
            <a:extLst>
              <a:ext uri="{FF2B5EF4-FFF2-40B4-BE49-F238E27FC236}">
                <a16:creationId xmlns:a16="http://schemas.microsoft.com/office/drawing/2014/main" id="{3C16B1FD-E2AA-4211-9E44-D3E2DB3C7B1C}"/>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F6502244-5BFF-4A2A-95A6-D6F907B4D995}"/>
              </a:ext>
            </a:extLst>
          </p:cNvPr>
          <p:cNvSpPr>
            <a:spLocks noGrp="1"/>
          </p:cNvSpPr>
          <p:nvPr>
            <p:ph type="ftr" sz="quarter" idx="11"/>
          </p:nvPr>
        </p:nvSpPr>
        <p:spPr/>
        <p:txBody>
          <a:bodyPr/>
          <a:lstStyle/>
          <a:p>
            <a:r>
              <a:rPr lang="en-US"/>
              <a:t>John P. Baugh, Ph.D.</a:t>
            </a:r>
            <a:endParaRPr lang="en-US" dirty="0"/>
          </a:p>
        </p:txBody>
      </p:sp>
      <p:pic>
        <p:nvPicPr>
          <p:cNvPr id="9" name="Picture 8">
            <a:extLst>
              <a:ext uri="{FF2B5EF4-FFF2-40B4-BE49-F238E27FC236}">
                <a16:creationId xmlns:a16="http://schemas.microsoft.com/office/drawing/2014/main" id="{7D330846-4811-486B-A92A-205AE9D0DA54}"/>
              </a:ext>
            </a:extLst>
          </p:cNvPr>
          <p:cNvPicPr>
            <a:picLocks noChangeAspect="1"/>
          </p:cNvPicPr>
          <p:nvPr/>
        </p:nvPicPr>
        <p:blipFill>
          <a:blip r:embed="rId2"/>
          <a:stretch>
            <a:fillRect/>
          </a:stretch>
        </p:blipFill>
        <p:spPr>
          <a:xfrm>
            <a:off x="815008" y="2076619"/>
            <a:ext cx="10561983" cy="27047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823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4439-8AAF-402C-9B58-FB52CA37A6A7}"/>
              </a:ext>
            </a:extLst>
          </p:cNvPr>
          <p:cNvSpPr>
            <a:spLocks noGrp="1"/>
          </p:cNvSpPr>
          <p:nvPr>
            <p:ph type="title"/>
          </p:nvPr>
        </p:nvSpPr>
        <p:spPr/>
        <p:txBody>
          <a:bodyPr>
            <a:noAutofit/>
          </a:bodyPr>
          <a:lstStyle/>
          <a:p>
            <a:r>
              <a:rPr lang="en-US" sz="3200" dirty="0"/>
              <a:t>Saving and Restoring State of an Android Activity</a:t>
            </a:r>
          </a:p>
        </p:txBody>
      </p:sp>
      <p:sp>
        <p:nvSpPr>
          <p:cNvPr id="3" name="Content Placeholder 2">
            <a:extLst>
              <a:ext uri="{FF2B5EF4-FFF2-40B4-BE49-F238E27FC236}">
                <a16:creationId xmlns:a16="http://schemas.microsoft.com/office/drawing/2014/main" id="{582E0F10-BA90-4645-A590-3261DAD5CC7A}"/>
              </a:ext>
            </a:extLst>
          </p:cNvPr>
          <p:cNvSpPr>
            <a:spLocks noGrp="1"/>
          </p:cNvSpPr>
          <p:nvPr>
            <p:ph idx="1"/>
          </p:nvPr>
        </p:nvSpPr>
        <p:spPr/>
        <p:txBody>
          <a:bodyPr/>
          <a:lstStyle/>
          <a:p>
            <a:r>
              <a:rPr lang="en-US" dirty="0"/>
              <a:t>As you can see, the </a:t>
            </a:r>
            <a:r>
              <a:rPr lang="en-US" b="1" dirty="0" err="1"/>
              <a:t>onSaveInstanceState</a:t>
            </a:r>
            <a:r>
              <a:rPr lang="en-US" b="1" dirty="0"/>
              <a:t> </a:t>
            </a:r>
            <a:r>
              <a:rPr lang="en-US" dirty="0"/>
              <a:t>method is called before </a:t>
            </a:r>
            <a:r>
              <a:rPr lang="en-US" b="1" dirty="0" err="1"/>
              <a:t>onDestroy</a:t>
            </a:r>
            <a:endParaRPr lang="en-US" dirty="0"/>
          </a:p>
          <a:p>
            <a:r>
              <a:rPr lang="en-US" dirty="0"/>
              <a:t>This means we have an opportunity to save dynamic state information</a:t>
            </a:r>
          </a:p>
          <a:p>
            <a:pPr lvl="1"/>
            <a:r>
              <a:rPr lang="en-US" dirty="0"/>
              <a:t>Recall;  </a:t>
            </a:r>
            <a:r>
              <a:rPr lang="en-US" b="1" dirty="0"/>
              <a:t>dynamic state </a:t>
            </a:r>
            <a:r>
              <a:rPr lang="en-US" dirty="0"/>
              <a:t>is the transient data, such as UI state, and </a:t>
            </a:r>
            <a:r>
              <a:rPr lang="en-US" b="1" dirty="0"/>
              <a:t>persistent state </a:t>
            </a:r>
            <a:r>
              <a:rPr lang="en-US" dirty="0"/>
              <a:t>is data that should survive between runs of the application, in structures such as files or databases</a:t>
            </a:r>
          </a:p>
          <a:p>
            <a:r>
              <a:rPr lang="en-US" dirty="0"/>
              <a:t>Note that the </a:t>
            </a:r>
            <a:r>
              <a:rPr lang="en-US" b="1" dirty="0" err="1"/>
              <a:t>onSaveInstanceState</a:t>
            </a:r>
            <a:r>
              <a:rPr lang="en-US" dirty="0"/>
              <a:t> has a reference to a </a:t>
            </a:r>
            <a:r>
              <a:rPr lang="en-US" b="1" dirty="0"/>
              <a:t>Bundle</a:t>
            </a:r>
            <a:r>
              <a:rPr lang="en-US" dirty="0"/>
              <a:t> object passed as a parameter</a:t>
            </a:r>
          </a:p>
          <a:p>
            <a:pPr lvl="1"/>
            <a:r>
              <a:rPr lang="en-US" dirty="0"/>
              <a:t>The </a:t>
            </a:r>
            <a:r>
              <a:rPr lang="en-US" b="1" dirty="0"/>
              <a:t>Bundle</a:t>
            </a:r>
            <a:r>
              <a:rPr lang="en-US" dirty="0"/>
              <a:t> object is where the method will store any dynamic data that needs to be saved</a:t>
            </a:r>
          </a:p>
          <a:p>
            <a:pPr lvl="1"/>
            <a:r>
              <a:rPr lang="en-US" dirty="0"/>
              <a:t>Afterwards, the </a:t>
            </a:r>
            <a:r>
              <a:rPr lang="en-US" b="1" dirty="0"/>
              <a:t>Bundle</a:t>
            </a:r>
            <a:r>
              <a:rPr lang="en-US" dirty="0"/>
              <a:t> object is stored by the runtime system on behalf of the activity, and is subsequently passed through as an argument to the activity’s </a:t>
            </a:r>
            <a:r>
              <a:rPr lang="en-US" b="1" dirty="0" err="1"/>
              <a:t>onCreate</a:t>
            </a:r>
            <a:r>
              <a:rPr lang="en-US" dirty="0"/>
              <a:t> and </a:t>
            </a:r>
            <a:r>
              <a:rPr lang="en-US" b="1" dirty="0" err="1"/>
              <a:t>onRestoreInstanceState</a:t>
            </a:r>
            <a:r>
              <a:rPr lang="en-US" dirty="0"/>
              <a:t> methods if, and when they are called</a:t>
            </a:r>
          </a:p>
          <a:p>
            <a:pPr marL="274320" lvl="1" indent="0">
              <a:buNone/>
            </a:pPr>
            <a:endParaRPr lang="en-US" dirty="0"/>
          </a:p>
        </p:txBody>
      </p:sp>
      <p:sp>
        <p:nvSpPr>
          <p:cNvPr id="4" name="Date Placeholder 3">
            <a:extLst>
              <a:ext uri="{FF2B5EF4-FFF2-40B4-BE49-F238E27FC236}">
                <a16:creationId xmlns:a16="http://schemas.microsoft.com/office/drawing/2014/main" id="{7EC88F55-E9D6-44C2-98DF-10819B0B73DF}"/>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513278AA-19B9-434A-A4FB-2D17351EFAC3}"/>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982006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ABEC-1929-4D60-8612-80584A18EAC9}"/>
              </a:ext>
            </a:extLst>
          </p:cNvPr>
          <p:cNvSpPr>
            <a:spLocks noGrp="1"/>
          </p:cNvSpPr>
          <p:nvPr>
            <p:ph type="title"/>
          </p:nvPr>
        </p:nvSpPr>
        <p:spPr/>
        <p:txBody>
          <a:bodyPr/>
          <a:lstStyle/>
          <a:p>
            <a:r>
              <a:rPr lang="en-US" dirty="0"/>
              <a:t>Default Saving of UI State</a:t>
            </a:r>
          </a:p>
        </p:txBody>
      </p:sp>
      <p:sp>
        <p:nvSpPr>
          <p:cNvPr id="3" name="Content Placeholder 2">
            <a:extLst>
              <a:ext uri="{FF2B5EF4-FFF2-40B4-BE49-F238E27FC236}">
                <a16:creationId xmlns:a16="http://schemas.microsoft.com/office/drawing/2014/main" id="{271EF39A-AEBA-4A9C-BB93-D2FB9F9CEE7E}"/>
              </a:ext>
            </a:extLst>
          </p:cNvPr>
          <p:cNvSpPr>
            <a:spLocks noGrp="1"/>
          </p:cNvSpPr>
          <p:nvPr>
            <p:ph idx="1"/>
          </p:nvPr>
        </p:nvSpPr>
        <p:spPr/>
        <p:txBody>
          <a:bodyPr>
            <a:normAutofit fontScale="92500"/>
          </a:bodyPr>
          <a:lstStyle/>
          <a:p>
            <a:r>
              <a:rPr lang="en-US" dirty="0"/>
              <a:t>In the </a:t>
            </a:r>
            <a:r>
              <a:rPr lang="en-US" b="1" dirty="0" err="1"/>
              <a:t>StateChange</a:t>
            </a:r>
            <a:r>
              <a:rPr lang="en-US" b="1" dirty="0"/>
              <a:t> </a:t>
            </a:r>
            <a:r>
              <a:rPr lang="en-US" dirty="0"/>
              <a:t>application, enter text into the </a:t>
            </a:r>
            <a:r>
              <a:rPr lang="en-US" dirty="0" err="1"/>
              <a:t>EditText</a:t>
            </a:r>
            <a:r>
              <a:rPr lang="en-US" dirty="0"/>
              <a:t> field and then rotate it</a:t>
            </a:r>
          </a:p>
          <a:p>
            <a:r>
              <a:rPr lang="en-US" dirty="0"/>
              <a:t>Notice what runs when the device is rotated (look in Logcat)</a:t>
            </a:r>
          </a:p>
          <a:p>
            <a:pPr lvl="1"/>
            <a:r>
              <a:rPr lang="en-US" dirty="0" err="1"/>
              <a:t>onPause</a:t>
            </a:r>
            <a:endParaRPr lang="en-US" dirty="0"/>
          </a:p>
          <a:p>
            <a:pPr lvl="1"/>
            <a:r>
              <a:rPr lang="en-US" dirty="0" err="1"/>
              <a:t>onStop</a:t>
            </a:r>
            <a:endParaRPr lang="en-US" dirty="0"/>
          </a:p>
          <a:p>
            <a:pPr lvl="1"/>
            <a:r>
              <a:rPr lang="en-US" dirty="0" err="1"/>
              <a:t>onSaveInstanceState</a:t>
            </a:r>
            <a:endParaRPr lang="en-US" dirty="0"/>
          </a:p>
          <a:p>
            <a:pPr lvl="1"/>
            <a:r>
              <a:rPr lang="en-US" dirty="0" err="1"/>
              <a:t>onDestroy</a:t>
            </a:r>
            <a:endParaRPr lang="en-US" dirty="0"/>
          </a:p>
          <a:p>
            <a:pPr lvl="1"/>
            <a:r>
              <a:rPr lang="en-US" dirty="0" err="1"/>
              <a:t>onCreate</a:t>
            </a:r>
            <a:endParaRPr lang="en-US" dirty="0"/>
          </a:p>
          <a:p>
            <a:pPr lvl="1"/>
            <a:r>
              <a:rPr lang="en-US" dirty="0" err="1"/>
              <a:t>onStart</a:t>
            </a:r>
            <a:endParaRPr lang="en-US" dirty="0"/>
          </a:p>
          <a:p>
            <a:pPr lvl="1"/>
            <a:r>
              <a:rPr lang="en-US" dirty="0" err="1"/>
              <a:t>onRestoreInstanceState</a:t>
            </a:r>
            <a:endParaRPr lang="en-US" dirty="0"/>
          </a:p>
          <a:p>
            <a:pPr lvl="1"/>
            <a:r>
              <a:rPr lang="en-US" dirty="0" err="1"/>
              <a:t>onResume</a:t>
            </a:r>
            <a:endParaRPr lang="en-US" dirty="0"/>
          </a:p>
          <a:p>
            <a:r>
              <a:rPr lang="en-US" dirty="0"/>
              <a:t>Given that the data entered into </a:t>
            </a:r>
            <a:r>
              <a:rPr lang="en-US" dirty="0" err="1"/>
              <a:t>EditText</a:t>
            </a:r>
            <a:r>
              <a:rPr lang="en-US" dirty="0"/>
              <a:t> is preserved, but the activity had been destroyed, this may require explanation</a:t>
            </a:r>
          </a:p>
          <a:p>
            <a:pPr lvl="1"/>
            <a:r>
              <a:rPr lang="en-US" dirty="0"/>
              <a:t>The SDK already implements the behavior necessary to automatically save and restore state when an activity is restarted – the </a:t>
            </a:r>
            <a:r>
              <a:rPr lang="en-US" dirty="0" err="1"/>
              <a:t>onSaveInstanceState</a:t>
            </a:r>
            <a:r>
              <a:rPr lang="en-US" dirty="0"/>
              <a:t> and </a:t>
            </a:r>
            <a:r>
              <a:rPr lang="en-US" dirty="0" err="1"/>
              <a:t>onRestoreInstanceState</a:t>
            </a:r>
            <a:r>
              <a:rPr lang="en-US" dirty="0"/>
              <a:t> must each call their </a:t>
            </a:r>
            <a:r>
              <a:rPr lang="en-US" b="1" dirty="0"/>
              <a:t>super </a:t>
            </a:r>
            <a:r>
              <a:rPr lang="en-US" dirty="0"/>
              <a:t>counterparts at the beginning, passing the bundle, for this to work</a:t>
            </a:r>
          </a:p>
          <a:p>
            <a:pPr lvl="1"/>
            <a:r>
              <a:rPr lang="en-US" dirty="0"/>
              <a:t>If you want to disable the automatic saving of this kind, you must set the </a:t>
            </a:r>
            <a:r>
              <a:rPr lang="en-US" b="1" dirty="0" err="1"/>
              <a:t>android:saveEnabled</a:t>
            </a:r>
            <a:r>
              <a:rPr lang="en-US" b="1" dirty="0"/>
              <a:t> </a:t>
            </a:r>
            <a:r>
              <a:rPr lang="en-US" dirty="0"/>
              <a:t>property of a view to </a:t>
            </a:r>
            <a:r>
              <a:rPr lang="en-US" b="1" i="1" dirty="0"/>
              <a:t>false</a:t>
            </a:r>
          </a:p>
          <a:p>
            <a:r>
              <a:rPr lang="en-US" b="1" dirty="0"/>
              <a:t>Set the </a:t>
            </a:r>
            <a:r>
              <a:rPr lang="en-US" b="1" dirty="0" err="1"/>
              <a:t>android:saveEnabled</a:t>
            </a:r>
            <a:r>
              <a:rPr lang="en-US" b="1" dirty="0"/>
              <a:t> </a:t>
            </a:r>
            <a:r>
              <a:rPr lang="en-US" dirty="0"/>
              <a:t>property of the Edit text to false and rerun the app to see what happens when you rotate with data in the </a:t>
            </a:r>
            <a:r>
              <a:rPr lang="en-US" dirty="0" err="1"/>
              <a:t>EditText</a:t>
            </a:r>
            <a:endParaRPr lang="en-US" b="1" dirty="0"/>
          </a:p>
        </p:txBody>
      </p:sp>
      <p:sp>
        <p:nvSpPr>
          <p:cNvPr id="4" name="Date Placeholder 3">
            <a:extLst>
              <a:ext uri="{FF2B5EF4-FFF2-40B4-BE49-F238E27FC236}">
                <a16:creationId xmlns:a16="http://schemas.microsoft.com/office/drawing/2014/main" id="{102FD05A-5B45-4367-A1A5-2F3D1D6B9583}"/>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180D6124-944F-4618-B1DA-F85A4C820F95}"/>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1104215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8453-2073-4A36-861A-87F9F92B8B84}"/>
              </a:ext>
            </a:extLst>
          </p:cNvPr>
          <p:cNvSpPr>
            <a:spLocks noGrp="1"/>
          </p:cNvSpPr>
          <p:nvPr>
            <p:ph type="title"/>
          </p:nvPr>
        </p:nvSpPr>
        <p:spPr/>
        <p:txBody>
          <a:bodyPr/>
          <a:lstStyle/>
          <a:p>
            <a:r>
              <a:rPr lang="en-US" dirty="0"/>
              <a:t>The Bundle class</a:t>
            </a:r>
          </a:p>
        </p:txBody>
      </p:sp>
      <p:sp>
        <p:nvSpPr>
          <p:cNvPr id="3" name="Content Placeholder 2">
            <a:extLst>
              <a:ext uri="{FF2B5EF4-FFF2-40B4-BE49-F238E27FC236}">
                <a16:creationId xmlns:a16="http://schemas.microsoft.com/office/drawing/2014/main" id="{557708FC-A151-4801-97E5-6A0481DA88B8}"/>
              </a:ext>
            </a:extLst>
          </p:cNvPr>
          <p:cNvSpPr>
            <a:spLocks noGrp="1"/>
          </p:cNvSpPr>
          <p:nvPr>
            <p:ph idx="1"/>
          </p:nvPr>
        </p:nvSpPr>
        <p:spPr/>
        <p:txBody>
          <a:bodyPr/>
          <a:lstStyle/>
          <a:p>
            <a:r>
              <a:rPr lang="en-US" dirty="0"/>
              <a:t>For situations where state needs to be saved beyond the default functionality provided by the UI view components, the Bundle class provides a container for storing data in </a:t>
            </a:r>
            <a:r>
              <a:rPr lang="en-US" b="1" dirty="0"/>
              <a:t>key-value </a:t>
            </a:r>
            <a:r>
              <a:rPr lang="en-US" dirty="0"/>
              <a:t>pairs</a:t>
            </a:r>
          </a:p>
          <a:p>
            <a:r>
              <a:rPr lang="en-US" dirty="0"/>
              <a:t>The </a:t>
            </a:r>
            <a:r>
              <a:rPr lang="en-US" b="1" dirty="0"/>
              <a:t>keys</a:t>
            </a:r>
            <a:r>
              <a:rPr lang="en-US" dirty="0"/>
              <a:t> are string values, while the </a:t>
            </a:r>
            <a:r>
              <a:rPr lang="en-US" b="1" dirty="0"/>
              <a:t>values </a:t>
            </a:r>
            <a:r>
              <a:rPr lang="en-US" dirty="0"/>
              <a:t>can be in the form of a primitive value or any object that implements the Android </a:t>
            </a:r>
            <a:r>
              <a:rPr lang="en-US" b="1" i="1" dirty="0" err="1"/>
              <a:t>Parceable</a:t>
            </a:r>
            <a:r>
              <a:rPr lang="en-US" dirty="0"/>
              <a:t> interface</a:t>
            </a:r>
          </a:p>
          <a:p>
            <a:pPr lvl="1"/>
            <a:r>
              <a:rPr lang="en-US" dirty="0"/>
              <a:t>There are a wide variety of classes that implement this interface</a:t>
            </a:r>
          </a:p>
          <a:p>
            <a:pPr lvl="1"/>
            <a:r>
              <a:rPr lang="en-US" dirty="0"/>
              <a:t>You can even create your own</a:t>
            </a:r>
          </a:p>
          <a:p>
            <a:r>
              <a:rPr lang="en-US" dirty="0"/>
              <a:t>For purposes of our example, since we disabled the automatic saving of text</a:t>
            </a:r>
          </a:p>
          <a:p>
            <a:pPr lvl="1"/>
            <a:r>
              <a:rPr lang="en-US" dirty="0"/>
              <a:t>We will simply make sure to manually save and restore the data from/to the </a:t>
            </a:r>
            <a:r>
              <a:rPr lang="en-US" dirty="0" err="1"/>
              <a:t>EditText</a:t>
            </a:r>
            <a:endParaRPr lang="en-US" dirty="0"/>
          </a:p>
          <a:p>
            <a:pPr lvl="1"/>
            <a:r>
              <a:rPr lang="en-US" dirty="0"/>
              <a:t>This just serves as a demonstration of how to manually save and restore state</a:t>
            </a:r>
          </a:p>
        </p:txBody>
      </p:sp>
      <p:sp>
        <p:nvSpPr>
          <p:cNvPr id="4" name="Date Placeholder 3">
            <a:extLst>
              <a:ext uri="{FF2B5EF4-FFF2-40B4-BE49-F238E27FC236}">
                <a16:creationId xmlns:a16="http://schemas.microsoft.com/office/drawing/2014/main" id="{8359CE67-EFBA-4D42-BC3B-C8E6F9D3DD93}"/>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1341E0C2-46F9-4348-B1FB-0BECC8F3885C}"/>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106122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7BD3-A730-4292-8630-CA57AF51E7B8}"/>
              </a:ext>
            </a:extLst>
          </p:cNvPr>
          <p:cNvSpPr>
            <a:spLocks noGrp="1"/>
          </p:cNvSpPr>
          <p:nvPr>
            <p:ph type="title"/>
          </p:nvPr>
        </p:nvSpPr>
        <p:spPr/>
        <p:txBody>
          <a:bodyPr/>
          <a:lstStyle/>
          <a:p>
            <a:r>
              <a:rPr lang="en-US" dirty="0"/>
              <a:t>Enabling Synthetic Properties</a:t>
            </a:r>
          </a:p>
        </p:txBody>
      </p:sp>
      <p:sp>
        <p:nvSpPr>
          <p:cNvPr id="3" name="Content Placeholder 2">
            <a:extLst>
              <a:ext uri="{FF2B5EF4-FFF2-40B4-BE49-F238E27FC236}">
                <a16:creationId xmlns:a16="http://schemas.microsoft.com/office/drawing/2014/main" id="{234879B6-60D3-4B85-BEFB-C6F7BBF4B984}"/>
              </a:ext>
            </a:extLst>
          </p:cNvPr>
          <p:cNvSpPr>
            <a:spLocks noGrp="1"/>
          </p:cNvSpPr>
          <p:nvPr>
            <p:ph idx="1"/>
          </p:nvPr>
        </p:nvSpPr>
        <p:spPr/>
        <p:txBody>
          <a:bodyPr/>
          <a:lstStyle/>
          <a:p>
            <a:r>
              <a:rPr lang="en-US" dirty="0"/>
              <a:t>Before we save and restore the instance state, let’s enable synthetic properties so we can make our code cleaner</a:t>
            </a:r>
          </a:p>
          <a:p>
            <a:r>
              <a:rPr lang="en-US" dirty="0"/>
              <a:t>In order to use synthetic properties, you must do the following:</a:t>
            </a:r>
          </a:p>
          <a:p>
            <a:pPr marL="617220" lvl="1" indent="-342900">
              <a:buFont typeface="+mj-lt"/>
              <a:buAutoNum type="arabicPeriod"/>
            </a:pPr>
            <a:r>
              <a:rPr lang="en-US" dirty="0"/>
              <a:t>In your Project, under </a:t>
            </a:r>
            <a:r>
              <a:rPr lang="en-US" b="1" dirty="0" err="1">
                <a:solidFill>
                  <a:srgbClr val="FF0000"/>
                </a:solidFill>
              </a:rPr>
              <a:t>build.gradle</a:t>
            </a:r>
            <a:r>
              <a:rPr lang="en-US" b="1" dirty="0">
                <a:solidFill>
                  <a:srgbClr val="FF0000"/>
                </a:solidFill>
              </a:rPr>
              <a:t> (Module version)</a:t>
            </a:r>
            <a:r>
              <a:rPr lang="en-US" dirty="0">
                <a:solidFill>
                  <a:srgbClr val="FF0000"/>
                </a:solidFill>
              </a:rPr>
              <a:t>, </a:t>
            </a:r>
            <a:r>
              <a:rPr lang="en-US" dirty="0"/>
              <a:t>make sure the Kotlin Extensions are in the plugins section:</a:t>
            </a:r>
            <a:br>
              <a:rPr lang="en-US" dirty="0"/>
            </a:br>
            <a:r>
              <a:rPr lang="en-US" dirty="0">
                <a:latin typeface="Consolas" panose="020B0609020204030204" pitchFamily="49" charset="0"/>
              </a:rPr>
              <a:t>plugins {</a:t>
            </a:r>
          </a:p>
          <a:p>
            <a:pPr marL="274320" lvl="1" indent="0">
              <a:buNone/>
            </a:pPr>
            <a:r>
              <a:rPr lang="en-US" dirty="0">
                <a:latin typeface="Consolas" panose="020B0609020204030204" pitchFamily="49" charset="0"/>
              </a:rPr>
              <a:t>       id '</a:t>
            </a:r>
            <a:r>
              <a:rPr lang="en-US" dirty="0" err="1">
                <a:latin typeface="Consolas" panose="020B0609020204030204" pitchFamily="49" charset="0"/>
              </a:rPr>
              <a:t>com.android.application</a:t>
            </a:r>
            <a:r>
              <a:rPr lang="en-US" dirty="0">
                <a:latin typeface="Consolas" panose="020B0609020204030204" pitchFamily="49" charset="0"/>
              </a:rPr>
              <a:t>’</a:t>
            </a:r>
          </a:p>
          <a:p>
            <a:pPr marL="274320" lvl="1" indent="0">
              <a:buNone/>
            </a:pPr>
            <a:r>
              <a:rPr lang="en-US" dirty="0">
                <a:latin typeface="Consolas" panose="020B0609020204030204" pitchFamily="49" charset="0"/>
              </a:rPr>
              <a:t>       id '</a:t>
            </a:r>
            <a:r>
              <a:rPr lang="en-US" dirty="0" err="1">
                <a:latin typeface="Consolas" panose="020B0609020204030204" pitchFamily="49" charset="0"/>
              </a:rPr>
              <a:t>kotlin</a:t>
            </a:r>
            <a:r>
              <a:rPr lang="en-US" dirty="0">
                <a:latin typeface="Consolas" panose="020B0609020204030204" pitchFamily="49" charset="0"/>
              </a:rPr>
              <a:t>-android’</a:t>
            </a:r>
          </a:p>
          <a:p>
            <a:pPr marL="274320" lvl="1" indent="0">
              <a:buNone/>
            </a:pPr>
            <a:r>
              <a:rPr lang="en-US" b="1" dirty="0">
                <a:highlight>
                  <a:srgbClr val="FFFF00"/>
                </a:highlight>
                <a:latin typeface="Consolas" panose="020B0609020204030204" pitchFamily="49" charset="0"/>
              </a:rPr>
              <a:t>       id "</a:t>
            </a:r>
            <a:r>
              <a:rPr lang="en-US" b="1" dirty="0" err="1">
                <a:highlight>
                  <a:srgbClr val="FFFF00"/>
                </a:highlight>
                <a:latin typeface="Consolas" panose="020B0609020204030204" pitchFamily="49" charset="0"/>
              </a:rPr>
              <a:t>org.jetbrains.kotlin.android.extensions</a:t>
            </a:r>
            <a:r>
              <a:rPr lang="en-US" b="1" dirty="0">
                <a:highlight>
                  <a:srgbClr val="FFFF00"/>
                </a:highlight>
                <a:latin typeface="Consolas" panose="020B0609020204030204" pitchFamily="49" charset="0"/>
              </a:rPr>
              <a:t>"</a:t>
            </a:r>
          </a:p>
          <a:p>
            <a:pPr marL="274320" lvl="1" indent="0">
              <a:buNone/>
            </a:pPr>
            <a:r>
              <a:rPr lang="en-US" dirty="0">
                <a:latin typeface="Consolas" panose="020B0609020204030204" pitchFamily="49" charset="0"/>
              </a:rPr>
              <a:t>     }</a:t>
            </a:r>
          </a:p>
          <a:p>
            <a:pPr marL="617220" lvl="1" indent="-342900">
              <a:buFont typeface="+mj-lt"/>
              <a:buAutoNum type="arabicPeriod" startAt="2"/>
            </a:pPr>
            <a:r>
              <a:rPr lang="en-US" dirty="0"/>
              <a:t>In the </a:t>
            </a:r>
            <a:r>
              <a:rPr lang="en-US" b="1" dirty="0" err="1">
                <a:solidFill>
                  <a:srgbClr val="FF0000"/>
                </a:solidFill>
              </a:rPr>
              <a:t>build.grade</a:t>
            </a:r>
            <a:r>
              <a:rPr lang="en-US" b="1" dirty="0">
                <a:solidFill>
                  <a:srgbClr val="FF0000"/>
                </a:solidFill>
              </a:rPr>
              <a:t> (Project version)</a:t>
            </a:r>
            <a:r>
              <a:rPr lang="en-US" dirty="0">
                <a:solidFill>
                  <a:srgbClr val="FF0000"/>
                </a:solidFill>
              </a:rPr>
              <a:t>, </a:t>
            </a:r>
            <a:r>
              <a:rPr lang="en-US" dirty="0"/>
              <a:t>make sure you have the Kotlin Plugin added to the dependencies, as well</a:t>
            </a:r>
            <a:br>
              <a:rPr lang="en-US" dirty="0"/>
            </a:br>
            <a:endParaRPr lang="en-US" dirty="0"/>
          </a:p>
          <a:p>
            <a:pPr marL="274320" lvl="1" indent="0">
              <a:buNone/>
            </a:pPr>
            <a:r>
              <a:rPr lang="en-US" b="1" dirty="0"/>
              <a:t>dependencies {</a:t>
            </a:r>
          </a:p>
          <a:p>
            <a:pPr marL="0" indent="0">
              <a:buNone/>
            </a:pPr>
            <a:r>
              <a:rPr lang="en-US" sz="1300" b="1" dirty="0"/>
              <a:t>        </a:t>
            </a:r>
            <a:r>
              <a:rPr lang="en-US" sz="1300" b="1" dirty="0" err="1"/>
              <a:t>classpath</a:t>
            </a:r>
            <a:r>
              <a:rPr lang="en-US" sz="1300" b="1" dirty="0"/>
              <a:t> "com.android.tools.build:gradle:4.1.1"</a:t>
            </a:r>
          </a:p>
          <a:p>
            <a:pPr marL="0" indent="0">
              <a:buNone/>
            </a:pPr>
            <a:r>
              <a:rPr lang="en-US" sz="1300" b="1" dirty="0"/>
              <a:t>        </a:t>
            </a:r>
            <a:r>
              <a:rPr lang="en-US" sz="1300" b="1" dirty="0" err="1">
                <a:highlight>
                  <a:srgbClr val="FFFF00"/>
                </a:highlight>
              </a:rPr>
              <a:t>classpath</a:t>
            </a:r>
            <a:r>
              <a:rPr lang="en-US" sz="1300" b="1" dirty="0">
                <a:highlight>
                  <a:srgbClr val="FFFF00"/>
                </a:highlight>
              </a:rPr>
              <a:t> "</a:t>
            </a:r>
            <a:r>
              <a:rPr lang="en-US" sz="1300" b="1" dirty="0" err="1">
                <a:highlight>
                  <a:srgbClr val="FFFF00"/>
                </a:highlight>
              </a:rPr>
              <a:t>org.jetbrains.kotlin:kotlin-gradle-plugin</a:t>
            </a:r>
            <a:r>
              <a:rPr lang="en-US" sz="1300" b="1" dirty="0">
                <a:highlight>
                  <a:srgbClr val="FFFF00"/>
                </a:highlight>
              </a:rPr>
              <a:t>:$</a:t>
            </a:r>
            <a:r>
              <a:rPr lang="en-US" sz="1300" b="1" dirty="0" err="1">
                <a:highlight>
                  <a:srgbClr val="FFFF00"/>
                </a:highlight>
              </a:rPr>
              <a:t>kotlin_version</a:t>
            </a:r>
            <a:r>
              <a:rPr lang="en-US" sz="1300" b="1" dirty="0">
                <a:highlight>
                  <a:srgbClr val="FFFF00"/>
                </a:highlight>
              </a:rPr>
              <a:t>"</a:t>
            </a:r>
          </a:p>
          <a:p>
            <a:pPr marL="0" indent="0">
              <a:buNone/>
            </a:pPr>
            <a:r>
              <a:rPr lang="en-US" sz="1300" b="1" dirty="0"/>
              <a:t>       } </a:t>
            </a:r>
          </a:p>
          <a:p>
            <a:pPr marL="617220" lvl="1" indent="-342900">
              <a:buFont typeface="+mj-lt"/>
              <a:buAutoNum type="arabicPeriod" startAt="3"/>
            </a:pPr>
            <a:r>
              <a:rPr lang="en-US" sz="1100" dirty="0"/>
              <a:t>Make sure to Perform a Gradle Sync Now, which is usually an option when you’re in a Gradle build file</a:t>
            </a:r>
            <a:endParaRPr lang="en-US" dirty="0"/>
          </a:p>
        </p:txBody>
      </p:sp>
      <p:sp>
        <p:nvSpPr>
          <p:cNvPr id="4" name="Date Placeholder 3">
            <a:extLst>
              <a:ext uri="{FF2B5EF4-FFF2-40B4-BE49-F238E27FC236}">
                <a16:creationId xmlns:a16="http://schemas.microsoft.com/office/drawing/2014/main" id="{D5FD2B1B-6A85-4695-8ADD-3B5AA1470551}"/>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A4C0B9DB-1A55-4DD7-8C1B-A053D6DF4C72}"/>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3316832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F849-F716-40CE-B83B-833F308B63C4}"/>
              </a:ext>
            </a:extLst>
          </p:cNvPr>
          <p:cNvSpPr>
            <a:spLocks noGrp="1"/>
          </p:cNvSpPr>
          <p:nvPr>
            <p:ph type="title"/>
          </p:nvPr>
        </p:nvSpPr>
        <p:spPr/>
        <p:txBody>
          <a:bodyPr/>
          <a:lstStyle/>
          <a:p>
            <a:r>
              <a:rPr lang="en-US" dirty="0"/>
              <a:t>Saving the State </a:t>
            </a:r>
          </a:p>
        </p:txBody>
      </p:sp>
      <p:sp>
        <p:nvSpPr>
          <p:cNvPr id="3" name="Content Placeholder 2">
            <a:extLst>
              <a:ext uri="{FF2B5EF4-FFF2-40B4-BE49-F238E27FC236}">
                <a16:creationId xmlns:a16="http://schemas.microsoft.com/office/drawing/2014/main" id="{F68C4600-A815-4D33-8D44-96B3E5F1D4E7}"/>
              </a:ext>
            </a:extLst>
          </p:cNvPr>
          <p:cNvSpPr>
            <a:spLocks noGrp="1"/>
          </p:cNvSpPr>
          <p:nvPr>
            <p:ph idx="1"/>
          </p:nvPr>
        </p:nvSpPr>
        <p:spPr/>
        <p:txBody>
          <a:bodyPr/>
          <a:lstStyle/>
          <a:p>
            <a:r>
              <a:rPr lang="en-US" dirty="0"/>
              <a:t>First, import the </a:t>
            </a:r>
            <a:r>
              <a:rPr lang="en-US" b="1" dirty="0"/>
              <a:t>synthetic properties </a:t>
            </a:r>
            <a:r>
              <a:rPr lang="en-US" dirty="0"/>
              <a:t>using the </a:t>
            </a:r>
            <a:r>
              <a:rPr lang="en-US" b="1" dirty="0"/>
              <a:t>import kotlinx.android.synthetic.main.activity_main.* </a:t>
            </a:r>
            <a:r>
              <a:rPr lang="en-US" dirty="0"/>
              <a:t>at the top of the </a:t>
            </a:r>
            <a:r>
              <a:rPr lang="en-US" dirty="0" err="1"/>
              <a:t>MainActivity</a:t>
            </a:r>
            <a:r>
              <a:rPr lang="en-US" dirty="0"/>
              <a:t> class</a:t>
            </a:r>
          </a:p>
          <a:p>
            <a:pPr>
              <a:lnSpc>
                <a:spcPct val="100000"/>
              </a:lnSpc>
              <a:spcBef>
                <a:spcPts val="0"/>
              </a:spcBef>
            </a:pPr>
            <a:r>
              <a:rPr lang="en-US" dirty="0"/>
              <a:t>We need to first modify the </a:t>
            </a:r>
            <a:r>
              <a:rPr lang="en-US" b="1" dirty="0" err="1"/>
              <a:t>onSaveInstanceState</a:t>
            </a:r>
            <a:r>
              <a:rPr lang="en-US" dirty="0"/>
              <a:t> method to store the data as a key-value pair into the Bundle object </a:t>
            </a:r>
          </a:p>
          <a:p>
            <a:pPr>
              <a:lnSpc>
                <a:spcPct val="100000"/>
              </a:lnSpc>
              <a:spcBef>
                <a:spcPts val="0"/>
              </a:spcBef>
            </a:pPr>
            <a:r>
              <a:rPr lang="en-US" dirty="0"/>
              <a:t>Notice the use of the </a:t>
            </a:r>
            <a:r>
              <a:rPr lang="en-US" b="1" dirty="0"/>
              <a:t>safe call operator </a:t>
            </a:r>
            <a:r>
              <a:rPr lang="en-US" dirty="0"/>
              <a:t>( </a:t>
            </a:r>
            <a:r>
              <a:rPr lang="en-US" b="1" dirty="0"/>
              <a:t>?. </a:t>
            </a:r>
            <a:r>
              <a:rPr lang="en-US" dirty="0"/>
              <a:t>)</a:t>
            </a:r>
          </a:p>
          <a:p>
            <a:pPr marL="0" indent="0">
              <a:lnSpc>
                <a:spcPct val="100000"/>
              </a:lnSpc>
              <a:spcBef>
                <a:spcPts val="0"/>
              </a:spcBef>
              <a:buNone/>
            </a:pPr>
            <a:br>
              <a:rPr lang="en-US" dirty="0"/>
            </a:br>
            <a:r>
              <a:rPr lang="en-US" b="1" dirty="0">
                <a:latin typeface="Consolas" panose="020B0609020204030204" pitchFamily="49" charset="0"/>
              </a:rPr>
              <a:t> override fun </a:t>
            </a:r>
            <a:r>
              <a:rPr lang="en-US" b="1" dirty="0" err="1">
                <a:latin typeface="Consolas" panose="020B0609020204030204" pitchFamily="49" charset="0"/>
              </a:rPr>
              <a:t>onSaveInstanceState</a:t>
            </a:r>
            <a:r>
              <a:rPr lang="en-US" b="1" dirty="0">
                <a:latin typeface="Consolas" panose="020B0609020204030204" pitchFamily="49" charset="0"/>
              </a:rPr>
              <a:t>(</a:t>
            </a:r>
            <a:r>
              <a:rPr lang="en-US" b="1" dirty="0" err="1">
                <a:latin typeface="Consolas" panose="020B0609020204030204" pitchFamily="49" charset="0"/>
              </a:rPr>
              <a:t>outState</a:t>
            </a:r>
            <a:r>
              <a:rPr lang="en-US" b="1" dirty="0">
                <a:latin typeface="Consolas" panose="020B0609020204030204" pitchFamily="49" charset="0"/>
              </a:rPr>
              <a:t> : Bundle) {</a:t>
            </a:r>
          </a:p>
          <a:p>
            <a:pPr marL="0" indent="0">
              <a:lnSpc>
                <a:spcPct val="100000"/>
              </a:lnSpc>
              <a:spcBef>
                <a:spcPts val="0"/>
              </a:spcBef>
              <a:buNone/>
            </a:pPr>
            <a:r>
              <a:rPr lang="en-US" b="1" dirty="0">
                <a:latin typeface="Consolas" panose="020B0609020204030204" pitchFamily="49" charset="0"/>
              </a:rPr>
              <a:t>        </a:t>
            </a:r>
            <a:r>
              <a:rPr lang="en-US" b="1" dirty="0" err="1">
                <a:latin typeface="Consolas" panose="020B0609020204030204" pitchFamily="49" charset="0"/>
              </a:rPr>
              <a:t>super.onSaveInstanceState</a:t>
            </a:r>
            <a:r>
              <a:rPr lang="en-US" b="1" dirty="0">
                <a:latin typeface="Consolas" panose="020B0609020204030204" pitchFamily="49" charset="0"/>
              </a:rPr>
              <a:t>(</a:t>
            </a:r>
            <a:r>
              <a:rPr lang="en-US" b="1" dirty="0" err="1">
                <a:latin typeface="Consolas" panose="020B0609020204030204" pitchFamily="49" charset="0"/>
              </a:rPr>
              <a:t>outState</a:t>
            </a:r>
            <a:r>
              <a:rPr lang="en-US" b="1" dirty="0">
                <a:latin typeface="Consolas" panose="020B0609020204030204" pitchFamily="49" charset="0"/>
              </a:rPr>
              <a:t>)</a:t>
            </a:r>
          </a:p>
          <a:p>
            <a:pPr marL="0" indent="0">
              <a:lnSpc>
                <a:spcPct val="100000"/>
              </a:lnSpc>
              <a:spcBef>
                <a:spcPts val="0"/>
              </a:spcBef>
              <a:buNone/>
            </a:pPr>
            <a:r>
              <a:rPr lang="en-US" b="1" dirty="0">
                <a:latin typeface="Consolas" panose="020B0609020204030204" pitchFamily="49" charset="0"/>
              </a:rPr>
              <a:t>        </a:t>
            </a:r>
            <a:r>
              <a:rPr lang="en-US" b="1" dirty="0" err="1">
                <a:latin typeface="Consolas" panose="020B0609020204030204" pitchFamily="49" charset="0"/>
              </a:rPr>
              <a:t>Log.i</a:t>
            </a:r>
            <a:r>
              <a:rPr lang="en-US" b="1" dirty="0">
                <a:latin typeface="Consolas" panose="020B0609020204030204" pitchFamily="49" charset="0"/>
              </a:rPr>
              <a:t>(TAG, "</a:t>
            </a:r>
            <a:r>
              <a:rPr lang="en-US" b="1" dirty="0" err="1">
                <a:latin typeface="Consolas" panose="020B0609020204030204" pitchFamily="49" charset="0"/>
              </a:rPr>
              <a:t>onSaveInstanceState</a:t>
            </a:r>
            <a:r>
              <a:rPr lang="en-US" b="1" dirty="0">
                <a:latin typeface="Consolas" panose="020B0609020204030204" pitchFamily="49" charset="0"/>
              </a:rPr>
              <a:t>")</a:t>
            </a:r>
          </a:p>
          <a:p>
            <a:pPr marL="0" indent="0">
              <a:lnSpc>
                <a:spcPct val="100000"/>
              </a:lnSpc>
              <a:spcBef>
                <a:spcPts val="0"/>
              </a:spcBef>
              <a:buNone/>
            </a:pPr>
            <a:r>
              <a:rPr lang="en-US" b="1" dirty="0">
                <a:highlight>
                  <a:srgbClr val="FFFF00"/>
                </a:highlight>
                <a:latin typeface="Consolas" panose="020B0609020204030204" pitchFamily="49" charset="0"/>
              </a:rPr>
              <a:t>        </a:t>
            </a:r>
            <a:r>
              <a:rPr lang="en-US" b="1" dirty="0" err="1">
                <a:highlight>
                  <a:srgbClr val="FFFF00"/>
                </a:highlight>
                <a:latin typeface="Consolas" panose="020B0609020204030204" pitchFamily="49" charset="0"/>
              </a:rPr>
              <a:t>val</a:t>
            </a:r>
            <a:r>
              <a:rPr lang="en-US" b="1" dirty="0">
                <a:highlight>
                  <a:srgbClr val="FFFF00"/>
                </a:highlight>
                <a:latin typeface="Consolas" panose="020B0609020204030204" pitchFamily="49" charset="0"/>
              </a:rPr>
              <a:t> </a:t>
            </a:r>
            <a:r>
              <a:rPr lang="en-US" b="1" dirty="0" err="1">
                <a:highlight>
                  <a:srgbClr val="FFFF00"/>
                </a:highlight>
                <a:latin typeface="Consolas" panose="020B0609020204030204" pitchFamily="49" charset="0"/>
              </a:rPr>
              <a:t>userText</a:t>
            </a:r>
            <a:r>
              <a:rPr lang="en-US" b="1" dirty="0">
                <a:highlight>
                  <a:srgbClr val="FFFF00"/>
                </a:highlight>
                <a:latin typeface="Consolas" panose="020B0609020204030204" pitchFamily="49" charset="0"/>
              </a:rPr>
              <a:t> = </a:t>
            </a:r>
            <a:r>
              <a:rPr lang="en-US" b="1" dirty="0" err="1">
                <a:highlight>
                  <a:srgbClr val="FFFF00"/>
                </a:highlight>
                <a:latin typeface="Consolas" panose="020B0609020204030204" pitchFamily="49" charset="0"/>
              </a:rPr>
              <a:t>editText.text</a:t>
            </a:r>
            <a:r>
              <a:rPr lang="en-US" b="1" dirty="0">
                <a:highlight>
                  <a:srgbClr val="FFFF00"/>
                </a:highlight>
                <a:latin typeface="Consolas" panose="020B0609020204030204" pitchFamily="49" charset="0"/>
              </a:rPr>
              <a:t> //synthetic property!</a:t>
            </a:r>
          </a:p>
          <a:p>
            <a:pPr marL="0" indent="0">
              <a:lnSpc>
                <a:spcPct val="100000"/>
              </a:lnSpc>
              <a:spcBef>
                <a:spcPts val="0"/>
              </a:spcBef>
              <a:buNone/>
            </a:pPr>
            <a:r>
              <a:rPr lang="en-US" b="1" dirty="0">
                <a:highlight>
                  <a:srgbClr val="FFFF00"/>
                </a:highlight>
                <a:latin typeface="Consolas" panose="020B0609020204030204" pitchFamily="49" charset="0"/>
              </a:rPr>
              <a:t>        </a:t>
            </a:r>
            <a:r>
              <a:rPr lang="en-US" b="1" dirty="0" err="1">
                <a:highlight>
                  <a:srgbClr val="FFFF00"/>
                </a:highlight>
                <a:latin typeface="Consolas" panose="020B0609020204030204" pitchFamily="49" charset="0"/>
              </a:rPr>
              <a:t>outState</a:t>
            </a:r>
            <a:r>
              <a:rPr lang="en-US" b="1" dirty="0">
                <a:highlight>
                  <a:srgbClr val="FFFF00"/>
                </a:highlight>
                <a:latin typeface="Consolas" panose="020B0609020204030204" pitchFamily="49" charset="0"/>
              </a:rPr>
              <a:t>?.</a:t>
            </a:r>
            <a:r>
              <a:rPr lang="en-US" b="1" dirty="0" err="1">
                <a:highlight>
                  <a:srgbClr val="FFFF00"/>
                </a:highlight>
                <a:latin typeface="Consolas" panose="020B0609020204030204" pitchFamily="49" charset="0"/>
              </a:rPr>
              <a:t>putCharSequence</a:t>
            </a:r>
            <a:r>
              <a:rPr lang="en-US" b="1" dirty="0">
                <a:highlight>
                  <a:srgbClr val="FFFF00"/>
                </a:highlight>
                <a:latin typeface="Consolas" panose="020B0609020204030204" pitchFamily="49" charset="0"/>
              </a:rPr>
              <a:t>("</a:t>
            </a:r>
            <a:r>
              <a:rPr lang="en-US" b="1" dirty="0" err="1">
                <a:highlight>
                  <a:srgbClr val="FFFF00"/>
                </a:highlight>
                <a:latin typeface="Consolas" panose="020B0609020204030204" pitchFamily="49" charset="0"/>
              </a:rPr>
              <a:t>savedText</a:t>
            </a:r>
            <a:r>
              <a:rPr lang="en-US" b="1" dirty="0">
                <a:highlight>
                  <a:srgbClr val="FFFF00"/>
                </a:highlight>
                <a:latin typeface="Consolas" panose="020B0609020204030204" pitchFamily="49" charset="0"/>
              </a:rPr>
              <a:t>", </a:t>
            </a:r>
            <a:r>
              <a:rPr lang="en-US" b="1" dirty="0" err="1">
                <a:highlight>
                  <a:srgbClr val="FFFF00"/>
                </a:highlight>
                <a:latin typeface="Consolas" panose="020B0609020204030204" pitchFamily="49" charset="0"/>
              </a:rPr>
              <a:t>userText</a:t>
            </a:r>
            <a:r>
              <a:rPr lang="en-US" b="1" dirty="0">
                <a:highlight>
                  <a:srgbClr val="FFFF00"/>
                </a:highlight>
                <a:latin typeface="Consolas" panose="020B0609020204030204" pitchFamily="49" charset="0"/>
              </a:rPr>
              <a:t>)</a:t>
            </a:r>
          </a:p>
          <a:p>
            <a:pPr marL="0" indent="0">
              <a:lnSpc>
                <a:spcPct val="100000"/>
              </a:lnSpc>
              <a:spcBef>
                <a:spcPts val="0"/>
              </a:spcBef>
              <a:buNone/>
            </a:pPr>
            <a:r>
              <a:rPr lang="en-US" b="1" dirty="0">
                <a:latin typeface="Consolas" panose="020B0609020204030204" pitchFamily="49" charset="0"/>
              </a:rPr>
              <a:t>    }</a:t>
            </a:r>
          </a:p>
        </p:txBody>
      </p:sp>
      <p:sp>
        <p:nvSpPr>
          <p:cNvPr id="4" name="Date Placeholder 3">
            <a:extLst>
              <a:ext uri="{FF2B5EF4-FFF2-40B4-BE49-F238E27FC236}">
                <a16:creationId xmlns:a16="http://schemas.microsoft.com/office/drawing/2014/main" id="{2D81829E-BB66-476A-97C0-1111CE1EC1B6}"/>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D825C85C-20FA-4B35-BCC9-8D21011B4AB4}"/>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2391197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CCCB-F07A-4EB1-864B-27A7EEFD96CE}"/>
              </a:ext>
            </a:extLst>
          </p:cNvPr>
          <p:cNvSpPr>
            <a:spLocks noGrp="1"/>
          </p:cNvSpPr>
          <p:nvPr>
            <p:ph type="title"/>
          </p:nvPr>
        </p:nvSpPr>
        <p:spPr/>
        <p:txBody>
          <a:bodyPr/>
          <a:lstStyle/>
          <a:p>
            <a:r>
              <a:rPr lang="en-US" dirty="0"/>
              <a:t>Restoring the State</a:t>
            </a:r>
          </a:p>
        </p:txBody>
      </p:sp>
      <p:sp>
        <p:nvSpPr>
          <p:cNvPr id="3" name="Content Placeholder 2">
            <a:extLst>
              <a:ext uri="{FF2B5EF4-FFF2-40B4-BE49-F238E27FC236}">
                <a16:creationId xmlns:a16="http://schemas.microsoft.com/office/drawing/2014/main" id="{B2CFC5E1-31E6-4C53-9C23-5779B0331E19}"/>
              </a:ext>
            </a:extLst>
          </p:cNvPr>
          <p:cNvSpPr>
            <a:spLocks noGrp="1"/>
          </p:cNvSpPr>
          <p:nvPr>
            <p:ph idx="1"/>
          </p:nvPr>
        </p:nvSpPr>
        <p:spPr/>
        <p:txBody>
          <a:bodyPr/>
          <a:lstStyle/>
          <a:p>
            <a:r>
              <a:rPr lang="en-US" dirty="0"/>
              <a:t>Then, we need to restore the data from the Bundle object into the </a:t>
            </a:r>
            <a:r>
              <a:rPr lang="en-US" dirty="0" err="1"/>
              <a:t>EditText</a:t>
            </a:r>
            <a:r>
              <a:rPr lang="en-US" dirty="0"/>
              <a:t> inside the </a:t>
            </a:r>
            <a:r>
              <a:rPr lang="en-US" b="1" dirty="0" err="1"/>
              <a:t>onRestoreInstanceState</a:t>
            </a:r>
            <a:endParaRPr lang="en-US" b="1" dirty="0"/>
          </a:p>
          <a:p>
            <a:pPr marL="0" indent="0">
              <a:buNone/>
            </a:pPr>
            <a:endParaRPr lang="en-US" dirty="0"/>
          </a:p>
          <a:p>
            <a:pPr marL="0" indent="0">
              <a:lnSpc>
                <a:spcPct val="100000"/>
              </a:lnSpc>
              <a:spcBef>
                <a:spcPts val="0"/>
              </a:spcBef>
              <a:buNone/>
            </a:pPr>
            <a:r>
              <a:rPr lang="en-US" b="1" dirty="0">
                <a:latin typeface="Consolas" panose="020B0609020204030204" pitchFamily="49" charset="0"/>
              </a:rPr>
              <a:t> override fun </a:t>
            </a:r>
            <a:r>
              <a:rPr lang="en-US" b="1" dirty="0" err="1">
                <a:latin typeface="Consolas" panose="020B0609020204030204" pitchFamily="49" charset="0"/>
              </a:rPr>
              <a:t>onRestoreInstanceState</a:t>
            </a:r>
            <a:r>
              <a:rPr lang="en-US" b="1" dirty="0">
                <a:latin typeface="Consolas" panose="020B0609020204030204" pitchFamily="49" charset="0"/>
              </a:rPr>
              <a:t>(</a:t>
            </a:r>
            <a:r>
              <a:rPr lang="en-US" b="1" dirty="0" err="1">
                <a:latin typeface="Consolas" panose="020B0609020204030204" pitchFamily="49" charset="0"/>
              </a:rPr>
              <a:t>savedInstanceState</a:t>
            </a:r>
            <a:r>
              <a:rPr lang="en-US" b="1" dirty="0">
                <a:latin typeface="Consolas" panose="020B0609020204030204" pitchFamily="49" charset="0"/>
              </a:rPr>
              <a:t>: Bundle) {</a:t>
            </a:r>
          </a:p>
          <a:p>
            <a:pPr marL="0" indent="0">
              <a:lnSpc>
                <a:spcPct val="100000"/>
              </a:lnSpc>
              <a:spcBef>
                <a:spcPts val="0"/>
              </a:spcBef>
              <a:buNone/>
            </a:pPr>
            <a:r>
              <a:rPr lang="en-US" b="1" dirty="0">
                <a:latin typeface="Consolas" panose="020B0609020204030204" pitchFamily="49" charset="0"/>
              </a:rPr>
              <a:t>        </a:t>
            </a:r>
            <a:r>
              <a:rPr lang="en-US" b="1" dirty="0" err="1">
                <a:latin typeface="Consolas" panose="020B0609020204030204" pitchFamily="49" charset="0"/>
              </a:rPr>
              <a:t>super.onRestoreInstanceState</a:t>
            </a:r>
            <a:r>
              <a:rPr lang="en-US" b="1" dirty="0">
                <a:latin typeface="Consolas" panose="020B0609020204030204" pitchFamily="49" charset="0"/>
              </a:rPr>
              <a:t>(</a:t>
            </a:r>
            <a:r>
              <a:rPr lang="en-US" b="1" dirty="0" err="1">
                <a:latin typeface="Consolas" panose="020B0609020204030204" pitchFamily="49" charset="0"/>
              </a:rPr>
              <a:t>savedInstanceState</a:t>
            </a:r>
            <a:r>
              <a:rPr lang="en-US" b="1" dirty="0">
                <a:latin typeface="Consolas" panose="020B0609020204030204" pitchFamily="49" charset="0"/>
              </a:rPr>
              <a:t>)</a:t>
            </a:r>
          </a:p>
          <a:p>
            <a:pPr marL="0" indent="0">
              <a:lnSpc>
                <a:spcPct val="100000"/>
              </a:lnSpc>
              <a:spcBef>
                <a:spcPts val="0"/>
              </a:spcBef>
              <a:buNone/>
            </a:pPr>
            <a:r>
              <a:rPr lang="en-US" b="1" dirty="0">
                <a:latin typeface="Consolas" panose="020B0609020204030204" pitchFamily="49" charset="0"/>
              </a:rPr>
              <a:t>        </a:t>
            </a:r>
            <a:r>
              <a:rPr lang="en-US" b="1" dirty="0" err="1">
                <a:latin typeface="Consolas" panose="020B0609020204030204" pitchFamily="49" charset="0"/>
              </a:rPr>
              <a:t>Log.i</a:t>
            </a:r>
            <a:r>
              <a:rPr lang="en-US" b="1" dirty="0">
                <a:latin typeface="Consolas" panose="020B0609020204030204" pitchFamily="49" charset="0"/>
              </a:rPr>
              <a:t>(TAG, "</a:t>
            </a:r>
            <a:r>
              <a:rPr lang="en-US" b="1" dirty="0" err="1">
                <a:latin typeface="Consolas" panose="020B0609020204030204" pitchFamily="49" charset="0"/>
              </a:rPr>
              <a:t>onRestoreInstanceState</a:t>
            </a:r>
            <a:r>
              <a:rPr lang="en-US" b="1" dirty="0">
                <a:latin typeface="Consolas" panose="020B0609020204030204" pitchFamily="49" charset="0"/>
              </a:rPr>
              <a:t>")</a:t>
            </a:r>
          </a:p>
          <a:p>
            <a:pPr marL="0" indent="0">
              <a:lnSpc>
                <a:spcPct val="100000"/>
              </a:lnSpc>
              <a:spcBef>
                <a:spcPts val="0"/>
              </a:spcBef>
              <a:buNone/>
            </a:pPr>
            <a:r>
              <a:rPr lang="en-US" b="1" dirty="0">
                <a:highlight>
                  <a:srgbClr val="FFFF00"/>
                </a:highlight>
                <a:latin typeface="Consolas" panose="020B0609020204030204" pitchFamily="49" charset="0"/>
              </a:rPr>
              <a:t>        </a:t>
            </a:r>
            <a:r>
              <a:rPr lang="en-US" b="1" dirty="0" err="1">
                <a:highlight>
                  <a:srgbClr val="FFFF00"/>
                </a:highlight>
                <a:latin typeface="Consolas" panose="020B0609020204030204" pitchFamily="49" charset="0"/>
              </a:rPr>
              <a:t>val</a:t>
            </a:r>
            <a:r>
              <a:rPr lang="en-US" b="1" dirty="0">
                <a:highlight>
                  <a:srgbClr val="FFFF00"/>
                </a:highlight>
                <a:latin typeface="Consolas" panose="020B0609020204030204" pitchFamily="49" charset="0"/>
              </a:rPr>
              <a:t> </a:t>
            </a:r>
            <a:r>
              <a:rPr lang="en-US" b="1" dirty="0" err="1">
                <a:highlight>
                  <a:srgbClr val="FFFF00"/>
                </a:highlight>
                <a:latin typeface="Consolas" panose="020B0609020204030204" pitchFamily="49" charset="0"/>
              </a:rPr>
              <a:t>userText</a:t>
            </a:r>
            <a:r>
              <a:rPr lang="en-US" b="1" dirty="0">
                <a:highlight>
                  <a:srgbClr val="FFFF00"/>
                </a:highlight>
                <a:latin typeface="Consolas" panose="020B0609020204030204" pitchFamily="49" charset="0"/>
              </a:rPr>
              <a:t> = </a:t>
            </a:r>
            <a:r>
              <a:rPr lang="en-US" b="1" dirty="0" err="1">
                <a:highlight>
                  <a:srgbClr val="FFFF00"/>
                </a:highlight>
                <a:latin typeface="Consolas" panose="020B0609020204030204" pitchFamily="49" charset="0"/>
              </a:rPr>
              <a:t>savedInstanceState</a:t>
            </a:r>
            <a:r>
              <a:rPr lang="en-US" b="1" dirty="0">
                <a:highlight>
                  <a:srgbClr val="FFFF00"/>
                </a:highlight>
                <a:latin typeface="Consolas" panose="020B0609020204030204" pitchFamily="49" charset="0"/>
              </a:rPr>
              <a:t>?.</a:t>
            </a:r>
            <a:r>
              <a:rPr lang="en-US" b="1" dirty="0" err="1">
                <a:highlight>
                  <a:srgbClr val="FFFF00"/>
                </a:highlight>
                <a:latin typeface="Consolas" panose="020B0609020204030204" pitchFamily="49" charset="0"/>
              </a:rPr>
              <a:t>getCharSequence</a:t>
            </a:r>
            <a:r>
              <a:rPr lang="en-US" b="1" dirty="0">
                <a:highlight>
                  <a:srgbClr val="FFFF00"/>
                </a:highlight>
                <a:latin typeface="Consolas" panose="020B0609020204030204" pitchFamily="49" charset="0"/>
              </a:rPr>
              <a:t>("</a:t>
            </a:r>
            <a:r>
              <a:rPr lang="en-US" b="1" dirty="0" err="1">
                <a:highlight>
                  <a:srgbClr val="FFFF00"/>
                </a:highlight>
                <a:latin typeface="Consolas" panose="020B0609020204030204" pitchFamily="49" charset="0"/>
              </a:rPr>
              <a:t>savedText</a:t>
            </a:r>
            <a:r>
              <a:rPr lang="en-US" b="1" dirty="0">
                <a:highlight>
                  <a:srgbClr val="FFFF00"/>
                </a:highlight>
                <a:latin typeface="Consolas" panose="020B0609020204030204" pitchFamily="49" charset="0"/>
              </a:rPr>
              <a:t>")</a:t>
            </a:r>
          </a:p>
          <a:p>
            <a:pPr marL="0" indent="0">
              <a:lnSpc>
                <a:spcPct val="100000"/>
              </a:lnSpc>
              <a:spcBef>
                <a:spcPts val="0"/>
              </a:spcBef>
              <a:buNone/>
            </a:pPr>
            <a:r>
              <a:rPr lang="en-US" b="1" dirty="0">
                <a:highlight>
                  <a:srgbClr val="FFFF00"/>
                </a:highlight>
                <a:latin typeface="Consolas" panose="020B0609020204030204" pitchFamily="49" charset="0"/>
              </a:rPr>
              <a:t>        </a:t>
            </a:r>
            <a:r>
              <a:rPr lang="en-US" b="1" dirty="0" err="1">
                <a:highlight>
                  <a:srgbClr val="FFFF00"/>
                </a:highlight>
                <a:latin typeface="Consolas" panose="020B0609020204030204" pitchFamily="49" charset="0"/>
              </a:rPr>
              <a:t>editText.setText</a:t>
            </a:r>
            <a:r>
              <a:rPr lang="en-US" b="1" dirty="0">
                <a:highlight>
                  <a:srgbClr val="FFFF00"/>
                </a:highlight>
                <a:latin typeface="Consolas" panose="020B0609020204030204" pitchFamily="49" charset="0"/>
              </a:rPr>
              <a:t>(</a:t>
            </a:r>
            <a:r>
              <a:rPr lang="en-US" b="1" dirty="0" err="1">
                <a:highlight>
                  <a:srgbClr val="FFFF00"/>
                </a:highlight>
                <a:latin typeface="Consolas" panose="020B0609020204030204" pitchFamily="49" charset="0"/>
              </a:rPr>
              <a:t>userText</a:t>
            </a:r>
            <a:r>
              <a:rPr lang="en-US" b="1" dirty="0">
                <a:highlight>
                  <a:srgbClr val="FFFF00"/>
                </a:highlight>
                <a:latin typeface="Consolas" panose="020B0609020204030204" pitchFamily="49" charset="0"/>
              </a:rPr>
              <a:t>)</a:t>
            </a:r>
          </a:p>
          <a:p>
            <a:pPr marL="0" indent="0">
              <a:lnSpc>
                <a:spcPct val="100000"/>
              </a:lnSpc>
              <a:spcBef>
                <a:spcPts val="0"/>
              </a:spcBef>
              <a:buNone/>
            </a:pPr>
            <a:r>
              <a:rPr lang="en-US" b="1" dirty="0">
                <a:latin typeface="Consolas" panose="020B0609020204030204" pitchFamily="49" charset="0"/>
              </a:rPr>
              <a:t>    }</a:t>
            </a:r>
          </a:p>
          <a:p>
            <a:pPr marL="0" indent="0">
              <a:lnSpc>
                <a:spcPct val="100000"/>
              </a:lnSpc>
              <a:spcBef>
                <a:spcPts val="0"/>
              </a:spcBef>
              <a:buNone/>
            </a:pPr>
            <a:r>
              <a:rPr lang="en-US" b="1" dirty="0">
                <a:latin typeface="Consolas" panose="020B0609020204030204" pitchFamily="49" charset="0"/>
              </a:rPr>
              <a:t>}</a:t>
            </a:r>
          </a:p>
        </p:txBody>
      </p:sp>
      <p:sp>
        <p:nvSpPr>
          <p:cNvPr id="4" name="Date Placeholder 3">
            <a:extLst>
              <a:ext uri="{FF2B5EF4-FFF2-40B4-BE49-F238E27FC236}">
                <a16:creationId xmlns:a16="http://schemas.microsoft.com/office/drawing/2014/main" id="{4A995F7B-4377-4E5E-BFBA-9CF75F3D112E}"/>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24D2D30D-83E4-4C47-99F6-CA9568A95A6B}"/>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1819908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4735-A580-46E3-8375-53707AC820C3}"/>
              </a:ext>
            </a:extLst>
          </p:cNvPr>
          <p:cNvSpPr>
            <a:spLocks noGrp="1"/>
          </p:cNvSpPr>
          <p:nvPr>
            <p:ph type="title"/>
          </p:nvPr>
        </p:nvSpPr>
        <p:spPr/>
        <p:txBody>
          <a:bodyPr/>
          <a:lstStyle/>
          <a:p>
            <a:r>
              <a:rPr lang="en-US" dirty="0"/>
              <a:t>Run and test the app!</a:t>
            </a:r>
          </a:p>
        </p:txBody>
      </p:sp>
      <p:sp>
        <p:nvSpPr>
          <p:cNvPr id="3" name="Content Placeholder 2">
            <a:extLst>
              <a:ext uri="{FF2B5EF4-FFF2-40B4-BE49-F238E27FC236}">
                <a16:creationId xmlns:a16="http://schemas.microsoft.com/office/drawing/2014/main" id="{E49D4DA7-09A0-437B-8CE6-5CE3CEFF913D}"/>
              </a:ext>
            </a:extLst>
          </p:cNvPr>
          <p:cNvSpPr>
            <a:spLocks noGrp="1"/>
          </p:cNvSpPr>
          <p:nvPr>
            <p:ph idx="1"/>
          </p:nvPr>
        </p:nvSpPr>
        <p:spPr/>
        <p:txBody>
          <a:bodyPr/>
          <a:lstStyle/>
          <a:p>
            <a:r>
              <a:rPr lang="en-US" dirty="0"/>
              <a:t>Run the application again</a:t>
            </a:r>
          </a:p>
          <a:p>
            <a:r>
              <a:rPr lang="en-US" dirty="0"/>
              <a:t>Notice that if you place test in the </a:t>
            </a:r>
            <a:r>
              <a:rPr lang="en-US" dirty="0" err="1"/>
              <a:t>EditText</a:t>
            </a:r>
            <a:r>
              <a:rPr lang="en-US" dirty="0"/>
              <a:t>, and rotate, it is restored again!</a:t>
            </a:r>
          </a:p>
          <a:p>
            <a:r>
              <a:rPr lang="en-US" dirty="0"/>
              <a:t>This shows that we can save and restore data manually</a:t>
            </a:r>
          </a:p>
          <a:p>
            <a:pPr lvl="1"/>
            <a:r>
              <a:rPr lang="en-US" dirty="0"/>
              <a:t>For this specific, rather trivial example, we’d typically just rely on the default save and restore process</a:t>
            </a:r>
          </a:p>
          <a:p>
            <a:pPr lvl="1"/>
            <a:r>
              <a:rPr lang="en-US" dirty="0"/>
              <a:t>We just did this to demonstrate how we do this manually</a:t>
            </a:r>
          </a:p>
          <a:p>
            <a:pPr lvl="1"/>
            <a:r>
              <a:rPr lang="en-US" dirty="0"/>
              <a:t>You might want to save data to a database, and restore it from the database on a rotation or close or something of that nature</a:t>
            </a:r>
          </a:p>
        </p:txBody>
      </p:sp>
      <p:sp>
        <p:nvSpPr>
          <p:cNvPr id="4" name="Date Placeholder 3">
            <a:extLst>
              <a:ext uri="{FF2B5EF4-FFF2-40B4-BE49-F238E27FC236}">
                <a16:creationId xmlns:a16="http://schemas.microsoft.com/office/drawing/2014/main" id="{BF760E57-553A-4706-A817-7FF1A6F11616}"/>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653E8848-1728-46AE-9273-45BD2C469994}"/>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412952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5E98D8-1EE2-4301-9F5E-A654F0A27E7E}"/>
              </a:ext>
            </a:extLst>
          </p:cNvPr>
          <p:cNvSpPr>
            <a:spLocks noGrp="1"/>
          </p:cNvSpPr>
          <p:nvPr>
            <p:ph type="title"/>
          </p:nvPr>
        </p:nvSpPr>
        <p:spPr/>
        <p:txBody>
          <a:bodyPr/>
          <a:lstStyle/>
          <a:p>
            <a:r>
              <a:rPr lang="en-US" dirty="0"/>
              <a:t>Resources are Managed</a:t>
            </a:r>
          </a:p>
        </p:txBody>
      </p:sp>
      <p:sp>
        <p:nvSpPr>
          <p:cNvPr id="7" name="Content Placeholder 6">
            <a:extLst>
              <a:ext uri="{FF2B5EF4-FFF2-40B4-BE49-F238E27FC236}">
                <a16:creationId xmlns:a16="http://schemas.microsoft.com/office/drawing/2014/main" id="{0602E4EE-81F9-432A-AB19-D1EFCE810A43}"/>
              </a:ext>
            </a:extLst>
          </p:cNvPr>
          <p:cNvSpPr>
            <a:spLocks noGrp="1"/>
          </p:cNvSpPr>
          <p:nvPr>
            <p:ph idx="1"/>
          </p:nvPr>
        </p:nvSpPr>
        <p:spPr/>
        <p:txBody>
          <a:bodyPr/>
          <a:lstStyle/>
          <a:p>
            <a:r>
              <a:rPr lang="en-US" dirty="0"/>
              <a:t>Regardless of the fanfare about how much memory and computing power mobile devices possess, they are considered </a:t>
            </a:r>
            <a:r>
              <a:rPr lang="en-US" b="1" dirty="0"/>
              <a:t>resource constrained</a:t>
            </a:r>
            <a:r>
              <a:rPr lang="en-US" dirty="0"/>
              <a:t> when compared with modern desktops and laptops</a:t>
            </a:r>
          </a:p>
          <a:p>
            <a:r>
              <a:rPr lang="en-US" dirty="0"/>
              <a:t>Therefore, it is a primary responsibility of the Android system to ensure that the limited resources are managed effectively</a:t>
            </a:r>
          </a:p>
          <a:p>
            <a:pPr lvl="1"/>
            <a:r>
              <a:rPr lang="en-US" dirty="0"/>
              <a:t>This means the OS and applications should always remain responsive to the user</a:t>
            </a:r>
          </a:p>
          <a:p>
            <a:pPr lvl="1"/>
            <a:r>
              <a:rPr lang="en-US" dirty="0"/>
              <a:t>As a result, the Android OS is given full control over the lifecycle and state of both the processes in which apps run, as well as the individual components that comprise those apps</a:t>
            </a:r>
          </a:p>
          <a:p>
            <a:endParaRPr lang="en-US" dirty="0"/>
          </a:p>
        </p:txBody>
      </p:sp>
      <p:sp>
        <p:nvSpPr>
          <p:cNvPr id="4" name="Date Placeholder 3">
            <a:extLst>
              <a:ext uri="{FF2B5EF4-FFF2-40B4-BE49-F238E27FC236}">
                <a16:creationId xmlns:a16="http://schemas.microsoft.com/office/drawing/2014/main" id="{A85457CE-86C2-4447-AD1A-6C9A9A9F756C}"/>
              </a:ext>
            </a:extLst>
          </p:cNvPr>
          <p:cNvSpPr>
            <a:spLocks noGrp="1"/>
          </p:cNvSpPr>
          <p:nvPr>
            <p:ph type="dt" sz="half" idx="10"/>
          </p:nvPr>
        </p:nvSpPr>
        <p:spPr/>
        <p:txBody>
          <a:bodyPr/>
          <a:lstStyle/>
          <a:p>
            <a:fld id="{6F565E57-9A09-4FE2-A089-897784F5EF3D}" type="datetime1">
              <a:rPr lang="en-US" smtClean="0"/>
              <a:t>1/21/2021</a:t>
            </a:fld>
            <a:endParaRPr lang="en-US" dirty="0"/>
          </a:p>
        </p:txBody>
      </p:sp>
      <p:sp>
        <p:nvSpPr>
          <p:cNvPr id="5" name="Footer Placeholder 4">
            <a:extLst>
              <a:ext uri="{FF2B5EF4-FFF2-40B4-BE49-F238E27FC236}">
                <a16:creationId xmlns:a16="http://schemas.microsoft.com/office/drawing/2014/main" id="{CE05C4BE-C8C7-44E0-86BC-7520E7C7594C}"/>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160953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8F37-BA1D-4A52-A089-68B1B70B6236}"/>
              </a:ext>
            </a:extLst>
          </p:cNvPr>
          <p:cNvSpPr>
            <a:spLocks noGrp="1"/>
          </p:cNvSpPr>
          <p:nvPr>
            <p:ph type="title"/>
          </p:nvPr>
        </p:nvSpPr>
        <p:spPr/>
        <p:txBody>
          <a:bodyPr/>
          <a:lstStyle/>
          <a:p>
            <a:r>
              <a:rPr lang="en-US" dirty="0"/>
              <a:t>Processes</a:t>
            </a:r>
          </a:p>
        </p:txBody>
      </p:sp>
      <p:sp>
        <p:nvSpPr>
          <p:cNvPr id="3" name="Content Placeholder 2">
            <a:extLst>
              <a:ext uri="{FF2B5EF4-FFF2-40B4-BE49-F238E27FC236}">
                <a16:creationId xmlns:a16="http://schemas.microsoft.com/office/drawing/2014/main" id="{97EC9EDD-9428-41E5-9E3E-B4A88A497D8D}"/>
              </a:ext>
            </a:extLst>
          </p:cNvPr>
          <p:cNvSpPr>
            <a:spLocks noGrp="1"/>
          </p:cNvSpPr>
          <p:nvPr>
            <p:ph idx="1"/>
          </p:nvPr>
        </p:nvSpPr>
        <p:spPr>
          <a:xfrm>
            <a:off x="566057" y="1271847"/>
            <a:ext cx="7779657" cy="4925753"/>
          </a:xfrm>
        </p:spPr>
        <p:txBody>
          <a:bodyPr>
            <a:normAutofit/>
          </a:bodyPr>
          <a:lstStyle/>
          <a:p>
            <a:r>
              <a:rPr lang="en-US" dirty="0"/>
              <a:t>Each running Android app is viewed by the OS as a separate </a:t>
            </a:r>
            <a:r>
              <a:rPr lang="en-US" b="1" dirty="0"/>
              <a:t>process</a:t>
            </a:r>
            <a:endParaRPr lang="en-US" dirty="0"/>
          </a:p>
          <a:p>
            <a:pPr lvl="1"/>
            <a:r>
              <a:rPr lang="en-US" dirty="0"/>
              <a:t>A process can be thought of as a program (app) loaded into memory</a:t>
            </a:r>
          </a:p>
          <a:p>
            <a:r>
              <a:rPr lang="en-US" dirty="0"/>
              <a:t>A process can be in one of five states at any given time</a:t>
            </a:r>
          </a:p>
          <a:p>
            <a:pPr lvl="1"/>
            <a:r>
              <a:rPr lang="en-US" b="1" dirty="0"/>
              <a:t>Foreground</a:t>
            </a:r>
            <a:r>
              <a:rPr lang="en-US" dirty="0"/>
              <a:t> – the highest level of priority.  There is typically only one or two foreground processes at any given time.  To be in this priority level, the process must meet one or more criteria to qualify:</a:t>
            </a:r>
          </a:p>
          <a:p>
            <a:pPr lvl="2"/>
            <a:r>
              <a:rPr lang="en-US" dirty="0"/>
              <a:t>Host an activity with which the user is currently interacting</a:t>
            </a:r>
          </a:p>
          <a:p>
            <a:pPr lvl="2"/>
            <a:r>
              <a:rPr lang="en-US" dirty="0"/>
              <a:t>Host a Service connected to the activity with which the user is interacting</a:t>
            </a:r>
          </a:p>
          <a:p>
            <a:pPr lvl="2"/>
            <a:r>
              <a:rPr lang="en-US" dirty="0"/>
              <a:t>Host a Service that has indicated, via a call to </a:t>
            </a:r>
            <a:r>
              <a:rPr lang="en-US" dirty="0" err="1"/>
              <a:t>startForeground</a:t>
            </a:r>
            <a:r>
              <a:rPr lang="en-US" dirty="0"/>
              <a:t>, that termination would be disruptive to the user experience</a:t>
            </a:r>
          </a:p>
          <a:p>
            <a:pPr lvl="2"/>
            <a:r>
              <a:rPr lang="en-US" dirty="0"/>
              <a:t>Host a Service executing either its </a:t>
            </a:r>
            <a:r>
              <a:rPr lang="en-US" dirty="0" err="1"/>
              <a:t>onCreate</a:t>
            </a:r>
            <a:r>
              <a:rPr lang="en-US" dirty="0"/>
              <a:t>, </a:t>
            </a:r>
            <a:r>
              <a:rPr lang="en-US" dirty="0" err="1"/>
              <a:t>onResume</a:t>
            </a:r>
            <a:r>
              <a:rPr lang="en-US" dirty="0"/>
              <a:t>, or </a:t>
            </a:r>
            <a:r>
              <a:rPr lang="en-US" dirty="0" err="1"/>
              <a:t>onStart</a:t>
            </a:r>
            <a:r>
              <a:rPr lang="en-US" dirty="0"/>
              <a:t> callbacks</a:t>
            </a:r>
          </a:p>
          <a:p>
            <a:pPr lvl="2"/>
            <a:r>
              <a:rPr lang="en-US" dirty="0"/>
              <a:t>Host a Broadcast Receiver that is currently executing its </a:t>
            </a:r>
            <a:r>
              <a:rPr lang="en-US" dirty="0" err="1"/>
              <a:t>onReceive</a:t>
            </a:r>
            <a:r>
              <a:rPr lang="en-US" dirty="0"/>
              <a:t> method</a:t>
            </a:r>
          </a:p>
          <a:p>
            <a:pPr lvl="1"/>
            <a:r>
              <a:rPr lang="en-US" b="1" dirty="0"/>
              <a:t>Visible</a:t>
            </a:r>
            <a:r>
              <a:rPr lang="en-US" dirty="0"/>
              <a:t> – A process containing an activity that is visible to the user, but with which the user isn’t currently interacting</a:t>
            </a:r>
          </a:p>
          <a:p>
            <a:pPr lvl="1"/>
            <a:r>
              <a:rPr lang="en-US" b="1" dirty="0"/>
              <a:t>Service</a:t>
            </a:r>
            <a:r>
              <a:rPr lang="en-US" dirty="0"/>
              <a:t> – A process containing a service that has already been started and is currently executing</a:t>
            </a:r>
          </a:p>
          <a:p>
            <a:pPr lvl="1"/>
            <a:r>
              <a:rPr lang="en-US" b="1" dirty="0"/>
              <a:t>Background</a:t>
            </a:r>
            <a:r>
              <a:rPr lang="en-US" dirty="0"/>
              <a:t> – contains one or more activities that are not currently visible to the user, and doesn’t host a Service that qualifies for Service Process priority</a:t>
            </a:r>
          </a:p>
          <a:p>
            <a:pPr lvl="1"/>
            <a:r>
              <a:rPr lang="en-US" b="1" dirty="0"/>
              <a:t>Empty</a:t>
            </a:r>
            <a:r>
              <a:rPr lang="en-US" dirty="0"/>
              <a:t> – no longer contain any active applications and are the first to be killed to free up resources</a:t>
            </a:r>
          </a:p>
          <a:p>
            <a:endParaRPr lang="en-US" dirty="0"/>
          </a:p>
        </p:txBody>
      </p:sp>
      <p:sp>
        <p:nvSpPr>
          <p:cNvPr id="4" name="Date Placeholder 3">
            <a:extLst>
              <a:ext uri="{FF2B5EF4-FFF2-40B4-BE49-F238E27FC236}">
                <a16:creationId xmlns:a16="http://schemas.microsoft.com/office/drawing/2014/main" id="{1FA995F5-D6BE-4EEA-8A03-EFA1B0FF67F6}"/>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CD0E90F9-DCA3-4A70-9F0D-C885806ADC4B}"/>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AEFD18DA-EBBD-40B2-B87D-189EBF2B804A}"/>
              </a:ext>
            </a:extLst>
          </p:cNvPr>
          <p:cNvPicPr>
            <a:picLocks noChangeAspect="1"/>
          </p:cNvPicPr>
          <p:nvPr/>
        </p:nvPicPr>
        <p:blipFill>
          <a:blip r:embed="rId2"/>
          <a:stretch>
            <a:fillRect/>
          </a:stretch>
        </p:blipFill>
        <p:spPr>
          <a:xfrm>
            <a:off x="8103733" y="457200"/>
            <a:ext cx="3648075" cy="2895600"/>
          </a:xfrm>
          <a:prstGeom prst="rect">
            <a:avLst/>
          </a:prstGeom>
        </p:spPr>
      </p:pic>
    </p:spTree>
    <p:extLst>
      <p:ext uri="{BB962C8B-B14F-4D97-AF65-F5344CB8AC3E}">
        <p14:creationId xmlns:p14="http://schemas.microsoft.com/office/powerpoint/2010/main" val="570374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ACEA-EEC1-4FE3-B181-E3808EE08228}"/>
              </a:ext>
            </a:extLst>
          </p:cNvPr>
          <p:cNvSpPr>
            <a:spLocks noGrp="1"/>
          </p:cNvSpPr>
          <p:nvPr>
            <p:ph type="title"/>
          </p:nvPr>
        </p:nvSpPr>
        <p:spPr/>
        <p:txBody>
          <a:bodyPr/>
          <a:lstStyle/>
          <a:p>
            <a:r>
              <a:rPr lang="en-US" dirty="0"/>
              <a:t>Activity Lifecycle</a:t>
            </a:r>
          </a:p>
        </p:txBody>
      </p:sp>
      <p:sp>
        <p:nvSpPr>
          <p:cNvPr id="3" name="Content Placeholder 2">
            <a:extLst>
              <a:ext uri="{FF2B5EF4-FFF2-40B4-BE49-F238E27FC236}">
                <a16:creationId xmlns:a16="http://schemas.microsoft.com/office/drawing/2014/main" id="{B750C37D-01FF-43FF-B683-934A88B77546}"/>
              </a:ext>
            </a:extLst>
          </p:cNvPr>
          <p:cNvSpPr>
            <a:spLocks noGrp="1"/>
          </p:cNvSpPr>
          <p:nvPr>
            <p:ph idx="1"/>
          </p:nvPr>
        </p:nvSpPr>
        <p:spPr/>
        <p:txBody>
          <a:bodyPr/>
          <a:lstStyle/>
          <a:p>
            <a:r>
              <a:rPr lang="en-US" dirty="0"/>
              <a:t>The process priority level is largely determined by the status of the </a:t>
            </a:r>
            <a:r>
              <a:rPr lang="en-US" b="1" dirty="0"/>
              <a:t>activities </a:t>
            </a:r>
            <a:r>
              <a:rPr lang="en-US" dirty="0"/>
              <a:t>and components that make up the application that it hosts</a:t>
            </a:r>
          </a:p>
          <a:p>
            <a:r>
              <a:rPr lang="en-US" dirty="0"/>
              <a:t>These activities also transition through different states during execution lifetime of an application</a:t>
            </a:r>
          </a:p>
          <a:p>
            <a:r>
              <a:rPr lang="en-US" dirty="0"/>
              <a:t>The runtime system maintains, for each application, an </a:t>
            </a:r>
            <a:r>
              <a:rPr lang="en-US" b="1" dirty="0"/>
              <a:t>Activity Stack</a:t>
            </a:r>
            <a:endParaRPr lang="en-US" dirty="0"/>
          </a:p>
          <a:p>
            <a:pPr lvl="1"/>
            <a:r>
              <a:rPr lang="en-US" dirty="0"/>
              <a:t>When an application is launched, the first of the app’s activities is </a:t>
            </a:r>
            <a:r>
              <a:rPr lang="en-US" b="1" dirty="0"/>
              <a:t>pushed</a:t>
            </a:r>
            <a:r>
              <a:rPr lang="en-US" dirty="0"/>
              <a:t> onto the top of the stack</a:t>
            </a:r>
          </a:p>
          <a:p>
            <a:pPr lvl="1"/>
            <a:r>
              <a:rPr lang="en-US" dirty="0"/>
              <a:t>When a second activity is started, it is pushed onto the top of the stack (and the first activity is no longer the top)</a:t>
            </a:r>
          </a:p>
          <a:p>
            <a:pPr lvl="1"/>
            <a:r>
              <a:rPr lang="en-US" dirty="0"/>
              <a:t>When the active activity exits, it is </a:t>
            </a:r>
            <a:r>
              <a:rPr lang="en-US" b="1" dirty="0"/>
              <a:t>popped </a:t>
            </a:r>
            <a:r>
              <a:rPr lang="en-US" dirty="0"/>
              <a:t>off of the stack by the runtime and the activity beneath it is made the top of the stack</a:t>
            </a:r>
          </a:p>
          <a:p>
            <a:pPr lvl="2"/>
            <a:r>
              <a:rPr lang="en-US" dirty="0"/>
              <a:t>This can occur when an activity exits because it has nothing else to do, or when the user hits the </a:t>
            </a:r>
            <a:r>
              <a:rPr lang="en-US" b="1" dirty="0"/>
              <a:t>Back </a:t>
            </a:r>
            <a:r>
              <a:rPr lang="en-US" dirty="0"/>
              <a:t>button</a:t>
            </a:r>
          </a:p>
          <a:p>
            <a:r>
              <a:rPr lang="en-US" dirty="0"/>
              <a:t>The </a:t>
            </a:r>
            <a:r>
              <a:rPr lang="en-US" b="1" dirty="0"/>
              <a:t>Stack </a:t>
            </a:r>
            <a:r>
              <a:rPr lang="en-US" dirty="0"/>
              <a:t>data structure is </a:t>
            </a:r>
            <a:r>
              <a:rPr lang="en-US" b="1" dirty="0"/>
              <a:t>LIFO </a:t>
            </a:r>
            <a:r>
              <a:rPr lang="en-US" dirty="0"/>
              <a:t>(last-in, first-out)</a:t>
            </a:r>
          </a:p>
          <a:p>
            <a:pPr lvl="1"/>
            <a:r>
              <a:rPr lang="en-US" dirty="0"/>
              <a:t>The last item pushed onto the stack will be the first to come off the stack</a:t>
            </a:r>
          </a:p>
        </p:txBody>
      </p:sp>
      <p:sp>
        <p:nvSpPr>
          <p:cNvPr id="4" name="Date Placeholder 3">
            <a:extLst>
              <a:ext uri="{FF2B5EF4-FFF2-40B4-BE49-F238E27FC236}">
                <a16:creationId xmlns:a16="http://schemas.microsoft.com/office/drawing/2014/main" id="{2C7C69BE-3B43-410D-AE6B-5635C0D3AA73}"/>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047276B2-4692-4EDC-8453-486DA764DF7D}"/>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4393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6AC8-9EC4-455F-B6D3-7F456D0D82EA}"/>
              </a:ext>
            </a:extLst>
          </p:cNvPr>
          <p:cNvSpPr>
            <a:spLocks noGrp="1"/>
          </p:cNvSpPr>
          <p:nvPr>
            <p:ph type="title"/>
          </p:nvPr>
        </p:nvSpPr>
        <p:spPr/>
        <p:txBody>
          <a:bodyPr/>
          <a:lstStyle/>
          <a:p>
            <a:r>
              <a:rPr lang="en-US" dirty="0"/>
              <a:t>Activity Stack</a:t>
            </a:r>
          </a:p>
        </p:txBody>
      </p:sp>
      <p:sp>
        <p:nvSpPr>
          <p:cNvPr id="3" name="Content Placeholder 2">
            <a:extLst>
              <a:ext uri="{FF2B5EF4-FFF2-40B4-BE49-F238E27FC236}">
                <a16:creationId xmlns:a16="http://schemas.microsoft.com/office/drawing/2014/main" id="{CCFEDA75-62A7-4AB9-A1FA-6DF65324872A}"/>
              </a:ext>
            </a:extLst>
          </p:cNvPr>
          <p:cNvSpPr>
            <a:spLocks noGrp="1"/>
          </p:cNvSpPr>
          <p:nvPr>
            <p:ph idx="1"/>
          </p:nvPr>
        </p:nvSpPr>
        <p:spPr>
          <a:xfrm>
            <a:off x="1066800" y="1271847"/>
            <a:ext cx="5816600" cy="4763193"/>
          </a:xfrm>
        </p:spPr>
        <p:txBody>
          <a:bodyPr/>
          <a:lstStyle/>
          <a:p>
            <a:r>
              <a:rPr lang="en-US" dirty="0"/>
              <a:t>Visualization of the Activity Stack</a:t>
            </a:r>
          </a:p>
        </p:txBody>
      </p:sp>
      <p:sp>
        <p:nvSpPr>
          <p:cNvPr id="4" name="Date Placeholder 3">
            <a:extLst>
              <a:ext uri="{FF2B5EF4-FFF2-40B4-BE49-F238E27FC236}">
                <a16:creationId xmlns:a16="http://schemas.microsoft.com/office/drawing/2014/main" id="{39CF420A-C118-4065-B402-E433F8F164E6}"/>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C29719BF-ECD4-4F28-9708-F78BFCE9F689}"/>
              </a:ext>
            </a:extLst>
          </p:cNvPr>
          <p:cNvSpPr>
            <a:spLocks noGrp="1"/>
          </p:cNvSpPr>
          <p:nvPr>
            <p:ph type="ftr" sz="quarter" idx="11"/>
          </p:nvPr>
        </p:nvSpPr>
        <p:spPr/>
        <p:txBody>
          <a:bodyPr/>
          <a:lstStyle/>
          <a:p>
            <a:r>
              <a:rPr lang="en-US"/>
              <a:t>John P. Baugh, Ph.D.</a:t>
            </a:r>
            <a:endParaRPr lang="en-US" dirty="0"/>
          </a:p>
        </p:txBody>
      </p:sp>
      <p:pic>
        <p:nvPicPr>
          <p:cNvPr id="7" name="Picture 6">
            <a:extLst>
              <a:ext uri="{FF2B5EF4-FFF2-40B4-BE49-F238E27FC236}">
                <a16:creationId xmlns:a16="http://schemas.microsoft.com/office/drawing/2014/main" id="{08DB9951-97CC-49A9-AD5E-38EEE239A1EC}"/>
              </a:ext>
            </a:extLst>
          </p:cNvPr>
          <p:cNvPicPr>
            <a:picLocks noChangeAspect="1"/>
          </p:cNvPicPr>
          <p:nvPr/>
        </p:nvPicPr>
        <p:blipFill>
          <a:blip r:embed="rId2"/>
          <a:stretch>
            <a:fillRect/>
          </a:stretch>
        </p:blipFill>
        <p:spPr>
          <a:xfrm>
            <a:off x="6883400" y="1271846"/>
            <a:ext cx="4720145" cy="4011681"/>
          </a:xfrm>
          <a:prstGeom prst="rect">
            <a:avLst/>
          </a:prstGeom>
        </p:spPr>
      </p:pic>
    </p:spTree>
    <p:extLst>
      <p:ext uri="{BB962C8B-B14F-4D97-AF65-F5344CB8AC3E}">
        <p14:creationId xmlns:p14="http://schemas.microsoft.com/office/powerpoint/2010/main" val="61179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3139-6B69-4936-89FD-61D6E9D8A1C6}"/>
              </a:ext>
            </a:extLst>
          </p:cNvPr>
          <p:cNvSpPr>
            <a:spLocks noGrp="1"/>
          </p:cNvSpPr>
          <p:nvPr>
            <p:ph type="title"/>
          </p:nvPr>
        </p:nvSpPr>
        <p:spPr/>
        <p:txBody>
          <a:bodyPr/>
          <a:lstStyle/>
          <a:p>
            <a:r>
              <a:rPr lang="en-US" dirty="0"/>
              <a:t>Activity States</a:t>
            </a:r>
          </a:p>
        </p:txBody>
      </p:sp>
      <p:sp>
        <p:nvSpPr>
          <p:cNvPr id="3" name="Content Placeholder 2">
            <a:extLst>
              <a:ext uri="{FF2B5EF4-FFF2-40B4-BE49-F238E27FC236}">
                <a16:creationId xmlns:a16="http://schemas.microsoft.com/office/drawing/2014/main" id="{52AFE268-010C-4994-8042-796D446C1C6A}"/>
              </a:ext>
            </a:extLst>
          </p:cNvPr>
          <p:cNvSpPr>
            <a:spLocks noGrp="1"/>
          </p:cNvSpPr>
          <p:nvPr>
            <p:ph idx="1"/>
          </p:nvPr>
        </p:nvSpPr>
        <p:spPr/>
        <p:txBody>
          <a:bodyPr/>
          <a:lstStyle/>
          <a:p>
            <a:r>
              <a:rPr lang="en-US" dirty="0"/>
              <a:t>An activity can be in one of a number of different states during the course of its execution</a:t>
            </a:r>
          </a:p>
          <a:p>
            <a:pPr lvl="1"/>
            <a:r>
              <a:rPr lang="en-US" b="1" dirty="0"/>
              <a:t>Active/Running</a:t>
            </a:r>
            <a:r>
              <a:rPr lang="en-US" dirty="0"/>
              <a:t> – the activity is at the top of the Activity Stack, is the foreground task visible on the device screen, has focus and is currently interacting with the user.  This is the least likely to be terminated in the event of a resource shortage</a:t>
            </a:r>
          </a:p>
          <a:p>
            <a:pPr lvl="1"/>
            <a:r>
              <a:rPr lang="en-US" b="1" dirty="0"/>
              <a:t>Paused</a:t>
            </a:r>
            <a:r>
              <a:rPr lang="en-US" dirty="0"/>
              <a:t> – the activity is visible to the user but does not have focus currently (typically because this activity is partially obscured by the current </a:t>
            </a:r>
            <a:r>
              <a:rPr lang="en-US" i="1" dirty="0"/>
              <a:t>activity</a:t>
            </a:r>
            <a:r>
              <a:rPr lang="en-US" dirty="0"/>
              <a:t>.  The activity is held in memory, remains attached to the window manager, retains all state information and can quickly be restored to active status when moved to the top of the stack</a:t>
            </a:r>
          </a:p>
          <a:p>
            <a:pPr lvl="1"/>
            <a:r>
              <a:rPr lang="en-US" b="1" dirty="0"/>
              <a:t>Stopped</a:t>
            </a:r>
            <a:r>
              <a:rPr lang="en-US" dirty="0"/>
              <a:t> – the activity is currently not visible to the user (it is totally obscured on the device display by other activities.)  As with paused activities, it retains all state and member information, but is at higher risk of termination in low resource situations</a:t>
            </a:r>
          </a:p>
          <a:p>
            <a:pPr lvl="1"/>
            <a:r>
              <a:rPr lang="en-US" b="1" dirty="0"/>
              <a:t>Killed</a:t>
            </a:r>
            <a:r>
              <a:rPr lang="en-US" dirty="0"/>
              <a:t> – the activity has been terminated by the runtime system in order to free up resources and is no longer present on the Activity Stack.  Such activities must be restarted if required by the application</a:t>
            </a:r>
          </a:p>
        </p:txBody>
      </p:sp>
      <p:sp>
        <p:nvSpPr>
          <p:cNvPr id="4" name="Date Placeholder 3">
            <a:extLst>
              <a:ext uri="{FF2B5EF4-FFF2-40B4-BE49-F238E27FC236}">
                <a16:creationId xmlns:a16="http://schemas.microsoft.com/office/drawing/2014/main" id="{B7DB0A2D-0A2C-4770-BE83-878D63E94B41}"/>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F4210A8E-2081-44CC-ABFF-A7DC2D3509B4}"/>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423688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A07F-B49A-4986-B03F-6AE643AC4CC1}"/>
              </a:ext>
            </a:extLst>
          </p:cNvPr>
          <p:cNvSpPr>
            <a:spLocks noGrp="1"/>
          </p:cNvSpPr>
          <p:nvPr>
            <p:ph type="title"/>
          </p:nvPr>
        </p:nvSpPr>
        <p:spPr/>
        <p:txBody>
          <a:bodyPr>
            <a:normAutofit fontScale="90000"/>
          </a:bodyPr>
          <a:lstStyle/>
          <a:p>
            <a:r>
              <a:rPr lang="en-US" dirty="0"/>
              <a:t>Handling Android Activity State Changes</a:t>
            </a:r>
          </a:p>
        </p:txBody>
      </p:sp>
      <p:sp>
        <p:nvSpPr>
          <p:cNvPr id="3" name="Content Placeholder 2">
            <a:extLst>
              <a:ext uri="{FF2B5EF4-FFF2-40B4-BE49-F238E27FC236}">
                <a16:creationId xmlns:a16="http://schemas.microsoft.com/office/drawing/2014/main" id="{BCA62805-7B30-43A8-9D76-6E8F6A726A8E}"/>
              </a:ext>
            </a:extLst>
          </p:cNvPr>
          <p:cNvSpPr>
            <a:spLocks noGrp="1"/>
          </p:cNvSpPr>
          <p:nvPr>
            <p:ph idx="1"/>
          </p:nvPr>
        </p:nvSpPr>
        <p:spPr/>
        <p:txBody>
          <a:bodyPr/>
          <a:lstStyle/>
          <a:p>
            <a:r>
              <a:rPr lang="en-US" dirty="0"/>
              <a:t>The traditional techniques for managing the lifecycle will be covered now</a:t>
            </a:r>
          </a:p>
          <a:p>
            <a:r>
              <a:rPr lang="en-US" dirty="0"/>
              <a:t>The more modern lifecycle handling technique will be covered later in the course</a:t>
            </a:r>
          </a:p>
          <a:p>
            <a:pPr lvl="1"/>
            <a:r>
              <a:rPr lang="en-US" dirty="0"/>
              <a:t>This approach uses the </a:t>
            </a:r>
            <a:r>
              <a:rPr lang="en-US" b="1" dirty="0"/>
              <a:t>Jetpack Android Architecture Components</a:t>
            </a:r>
            <a:endParaRPr lang="en-US" dirty="0"/>
          </a:p>
          <a:p>
            <a:pPr lvl="1"/>
            <a:r>
              <a:rPr lang="en-US" dirty="0"/>
              <a:t>The components also come with recommendations for how the handling should be structured</a:t>
            </a:r>
          </a:p>
          <a:p>
            <a:pPr marL="0" indent="0">
              <a:buNone/>
            </a:pPr>
            <a:endParaRPr lang="en-US" dirty="0"/>
          </a:p>
        </p:txBody>
      </p:sp>
      <p:sp>
        <p:nvSpPr>
          <p:cNvPr id="4" name="Date Placeholder 3">
            <a:extLst>
              <a:ext uri="{FF2B5EF4-FFF2-40B4-BE49-F238E27FC236}">
                <a16:creationId xmlns:a16="http://schemas.microsoft.com/office/drawing/2014/main" id="{255589BB-2EF8-406E-818F-C25D81EEAD43}"/>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7DC5FD0F-A406-4564-8D04-674F36649C16}"/>
              </a:ext>
            </a:extLst>
          </p:cNvPr>
          <p:cNvSpPr>
            <a:spLocks noGrp="1"/>
          </p:cNvSpPr>
          <p:nvPr>
            <p:ph type="ftr" sz="quarter" idx="11"/>
          </p:nvPr>
        </p:nvSpPr>
        <p:spPr/>
        <p:txBody>
          <a:bodyPr/>
          <a:lstStyle/>
          <a:p>
            <a:r>
              <a:rPr lang="en-US"/>
              <a:t>John P. Baugh, Ph.D.</a:t>
            </a:r>
            <a:endParaRPr lang="en-US" dirty="0"/>
          </a:p>
        </p:txBody>
      </p:sp>
    </p:spTree>
    <p:extLst>
      <p:ext uri="{BB962C8B-B14F-4D97-AF65-F5344CB8AC3E}">
        <p14:creationId xmlns:p14="http://schemas.microsoft.com/office/powerpoint/2010/main" val="2722470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2E03D-7598-4B69-844C-CD4D991C4658}"/>
              </a:ext>
            </a:extLst>
          </p:cNvPr>
          <p:cNvSpPr>
            <a:spLocks noGrp="1"/>
          </p:cNvSpPr>
          <p:nvPr>
            <p:ph type="title"/>
          </p:nvPr>
        </p:nvSpPr>
        <p:spPr/>
        <p:txBody>
          <a:bodyPr/>
          <a:lstStyle/>
          <a:p>
            <a:r>
              <a:rPr lang="en-US" dirty="0"/>
              <a:t>Activity and Fragment Classes</a:t>
            </a:r>
          </a:p>
        </p:txBody>
      </p:sp>
      <p:sp>
        <p:nvSpPr>
          <p:cNvPr id="3" name="Content Placeholder 2">
            <a:extLst>
              <a:ext uri="{FF2B5EF4-FFF2-40B4-BE49-F238E27FC236}">
                <a16:creationId xmlns:a16="http://schemas.microsoft.com/office/drawing/2014/main" id="{3EF48897-37A3-4259-BB58-0CAD296BC4D6}"/>
              </a:ext>
            </a:extLst>
          </p:cNvPr>
          <p:cNvSpPr>
            <a:spLocks noGrp="1"/>
          </p:cNvSpPr>
          <p:nvPr>
            <p:ph idx="1"/>
          </p:nvPr>
        </p:nvSpPr>
        <p:spPr/>
        <p:txBody>
          <a:bodyPr/>
          <a:lstStyle/>
          <a:p>
            <a:r>
              <a:rPr lang="en-US" dirty="0"/>
              <a:t>With few exceptions, </a:t>
            </a:r>
            <a:r>
              <a:rPr lang="en-US" b="1" dirty="0"/>
              <a:t>activities </a:t>
            </a:r>
            <a:r>
              <a:rPr lang="en-US" dirty="0"/>
              <a:t>and </a:t>
            </a:r>
            <a:r>
              <a:rPr lang="en-US" b="1" dirty="0"/>
              <a:t>fragments </a:t>
            </a:r>
            <a:r>
              <a:rPr lang="en-US" dirty="0"/>
              <a:t>are created as subclasses of the Android </a:t>
            </a:r>
            <a:r>
              <a:rPr lang="en-US" b="1" dirty="0" err="1"/>
              <a:t>AppCompatActivity</a:t>
            </a:r>
            <a:r>
              <a:rPr lang="en-US" dirty="0"/>
              <a:t> and </a:t>
            </a:r>
            <a:r>
              <a:rPr lang="en-US" b="1" dirty="0"/>
              <a:t>Fragment </a:t>
            </a:r>
            <a:r>
              <a:rPr lang="en-US" dirty="0"/>
              <a:t>classes, respectively</a:t>
            </a:r>
          </a:p>
          <a:p>
            <a:r>
              <a:rPr lang="en-US" dirty="0"/>
              <a:t>You can see that our activity in a sample project inherits from </a:t>
            </a:r>
            <a:r>
              <a:rPr lang="en-US" dirty="0" err="1"/>
              <a:t>AppCompatActivity</a:t>
            </a:r>
            <a:r>
              <a:rPr lang="en-US" dirty="0"/>
              <a:t>:</a:t>
            </a:r>
            <a:br>
              <a:rPr lang="en-US" dirty="0"/>
            </a:br>
            <a:r>
              <a:rPr lang="en-US" b="1" dirty="0">
                <a:highlight>
                  <a:srgbClr val="FFFF00"/>
                </a:highlight>
                <a:latin typeface="Consolas" panose="020B0609020204030204" pitchFamily="49" charset="0"/>
              </a:rPr>
              <a:t>class </a:t>
            </a:r>
            <a:r>
              <a:rPr lang="en-US" b="1" dirty="0" err="1">
                <a:highlight>
                  <a:srgbClr val="FFFF00"/>
                </a:highlight>
                <a:latin typeface="Consolas" panose="020B0609020204030204" pitchFamily="49" charset="0"/>
              </a:rPr>
              <a:t>MainActivity</a:t>
            </a:r>
            <a:r>
              <a:rPr lang="en-US" b="1" dirty="0">
                <a:highlight>
                  <a:srgbClr val="FFFF00"/>
                </a:highlight>
                <a:latin typeface="Consolas" panose="020B0609020204030204" pitchFamily="49" charset="0"/>
              </a:rPr>
              <a:t> : </a:t>
            </a:r>
            <a:r>
              <a:rPr lang="en-US" b="1" dirty="0" err="1">
                <a:highlight>
                  <a:srgbClr val="FFFF00"/>
                </a:highlight>
                <a:latin typeface="Consolas" panose="020B0609020204030204" pitchFamily="49" charset="0"/>
              </a:rPr>
              <a:t>AppCompatActivity</a:t>
            </a:r>
            <a:r>
              <a:rPr lang="en-US" b="1" dirty="0">
                <a:highlight>
                  <a:srgbClr val="FFFF00"/>
                </a:highlight>
                <a:latin typeface="Consolas" panose="020B0609020204030204" pitchFamily="49" charset="0"/>
              </a:rPr>
              <a:t>() </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p>
          <a:p>
            <a:r>
              <a:rPr lang="en-US" dirty="0"/>
              <a:t>The </a:t>
            </a:r>
            <a:r>
              <a:rPr lang="en-US" dirty="0" err="1"/>
              <a:t>AppCompatActivity</a:t>
            </a:r>
            <a:r>
              <a:rPr lang="en-US" dirty="0"/>
              <a:t> class is ultimately a descendant subclass of the </a:t>
            </a:r>
            <a:r>
              <a:rPr lang="en-US" b="1" dirty="0"/>
              <a:t>Activity </a:t>
            </a:r>
            <a:r>
              <a:rPr lang="en-US" dirty="0"/>
              <a:t>class</a:t>
            </a:r>
          </a:p>
          <a:p>
            <a:pPr lvl="1"/>
            <a:endParaRPr lang="en-US" dirty="0"/>
          </a:p>
        </p:txBody>
      </p:sp>
      <p:sp>
        <p:nvSpPr>
          <p:cNvPr id="4" name="Date Placeholder 3">
            <a:extLst>
              <a:ext uri="{FF2B5EF4-FFF2-40B4-BE49-F238E27FC236}">
                <a16:creationId xmlns:a16="http://schemas.microsoft.com/office/drawing/2014/main" id="{C0968028-3052-4CA8-A288-B5276F6CE2C8}"/>
              </a:ext>
            </a:extLst>
          </p:cNvPr>
          <p:cNvSpPr>
            <a:spLocks noGrp="1"/>
          </p:cNvSpPr>
          <p:nvPr>
            <p:ph type="dt" sz="half" idx="10"/>
          </p:nvPr>
        </p:nvSpPr>
        <p:spPr/>
        <p:txBody>
          <a:bodyPr/>
          <a:lstStyle/>
          <a:p>
            <a:fld id="{6018A652-F7D9-4C61-8258-404FCB714F28}" type="datetime1">
              <a:rPr lang="en-US" smtClean="0"/>
              <a:t>1/21/2021</a:t>
            </a:fld>
            <a:endParaRPr lang="en-US" dirty="0"/>
          </a:p>
        </p:txBody>
      </p:sp>
      <p:sp>
        <p:nvSpPr>
          <p:cNvPr id="5" name="Footer Placeholder 4">
            <a:extLst>
              <a:ext uri="{FF2B5EF4-FFF2-40B4-BE49-F238E27FC236}">
                <a16:creationId xmlns:a16="http://schemas.microsoft.com/office/drawing/2014/main" id="{A831533A-D37D-4355-B827-45E9F58A00AA}"/>
              </a:ext>
            </a:extLst>
          </p:cNvPr>
          <p:cNvSpPr>
            <a:spLocks noGrp="1"/>
          </p:cNvSpPr>
          <p:nvPr>
            <p:ph type="ftr" sz="quarter" idx="11"/>
          </p:nvPr>
        </p:nvSpPr>
        <p:spPr/>
        <p:txBody>
          <a:bodyPr/>
          <a:lstStyle/>
          <a:p>
            <a:r>
              <a:rPr lang="en-US"/>
              <a:t>John P. Baugh, Ph.D.</a:t>
            </a:r>
            <a:endParaRPr lang="en-US" dirty="0"/>
          </a:p>
        </p:txBody>
      </p:sp>
      <p:pic>
        <p:nvPicPr>
          <p:cNvPr id="8" name="Picture 7">
            <a:extLst>
              <a:ext uri="{FF2B5EF4-FFF2-40B4-BE49-F238E27FC236}">
                <a16:creationId xmlns:a16="http://schemas.microsoft.com/office/drawing/2014/main" id="{82192DB6-2E7C-4724-907F-6A503F114A1C}"/>
              </a:ext>
            </a:extLst>
          </p:cNvPr>
          <p:cNvPicPr>
            <a:picLocks noChangeAspect="1"/>
          </p:cNvPicPr>
          <p:nvPr/>
        </p:nvPicPr>
        <p:blipFill>
          <a:blip r:embed="rId2"/>
          <a:stretch>
            <a:fillRect/>
          </a:stretch>
        </p:blipFill>
        <p:spPr>
          <a:xfrm>
            <a:off x="6004280" y="3398230"/>
            <a:ext cx="5398071" cy="2554514"/>
          </a:xfrm>
          <a:prstGeom prst="rect">
            <a:avLst/>
          </a:prstGeom>
        </p:spPr>
      </p:pic>
    </p:spTree>
    <p:extLst>
      <p:ext uri="{BB962C8B-B14F-4D97-AF65-F5344CB8AC3E}">
        <p14:creationId xmlns:p14="http://schemas.microsoft.com/office/powerpoint/2010/main" val="4132099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771</TotalTime>
  <Words>3525</Words>
  <Application>Microsoft Office PowerPoint</Application>
  <PresentationFormat>Widescreen</PresentationFormat>
  <Paragraphs>325</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Century Gothic</vt:lpstr>
      <vt:lpstr>Consolas</vt:lpstr>
      <vt:lpstr>Garamond</vt:lpstr>
      <vt:lpstr>SavonVTI</vt:lpstr>
      <vt:lpstr>Lifecycle and Activities</vt:lpstr>
      <vt:lpstr>Lifecycles</vt:lpstr>
      <vt:lpstr>Resources are Managed</vt:lpstr>
      <vt:lpstr>Processes</vt:lpstr>
      <vt:lpstr>Activity Lifecycle</vt:lpstr>
      <vt:lpstr>Activity Stack</vt:lpstr>
      <vt:lpstr>Activity States</vt:lpstr>
      <vt:lpstr>Handling Android Activity State Changes</vt:lpstr>
      <vt:lpstr>Activity and Fragment Classes</vt:lpstr>
      <vt:lpstr>Lifecycle Methods</vt:lpstr>
      <vt:lpstr>Dynamic State vs Persistent State</vt:lpstr>
      <vt:lpstr>Android Lifecycle Methods</vt:lpstr>
      <vt:lpstr>Android Activity Lifecycle</vt:lpstr>
      <vt:lpstr>Android Activity Lifecycle</vt:lpstr>
      <vt:lpstr>Activities</vt:lpstr>
      <vt:lpstr>Activity State Changes by Example</vt:lpstr>
      <vt:lpstr>Designing the GUI</vt:lpstr>
      <vt:lpstr>Turning off parameter name hints</vt:lpstr>
      <vt:lpstr>Overriding the Activity Lifecycle Methods</vt:lpstr>
      <vt:lpstr>Run the App</vt:lpstr>
      <vt:lpstr>Logcat Output</vt:lpstr>
      <vt:lpstr>Logcat Output (cont’d)</vt:lpstr>
      <vt:lpstr>Saving and Restoring State of an Android Activity</vt:lpstr>
      <vt:lpstr>Default Saving of UI State</vt:lpstr>
      <vt:lpstr>The Bundle class</vt:lpstr>
      <vt:lpstr>Enabling Synthetic Properties</vt:lpstr>
      <vt:lpstr>Saving the State </vt:lpstr>
      <vt:lpstr>Restoring the State</vt:lpstr>
      <vt:lpstr>Run and test the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Lifecycle and Activities</dc:title>
  <dc:creator>John Baugh</dc:creator>
  <cp:lastModifiedBy>Prof. John</cp:lastModifiedBy>
  <cp:revision>59</cp:revision>
  <dcterms:created xsi:type="dcterms:W3CDTF">2020-12-28T01:15:57Z</dcterms:created>
  <dcterms:modified xsi:type="dcterms:W3CDTF">2021-01-22T08:33:06Z</dcterms:modified>
</cp:coreProperties>
</file>