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21"/>
  </p:notesMasterIdLst>
  <p:sldIdLst>
    <p:sldId id="257" r:id="rId5"/>
    <p:sldId id="261" r:id="rId6"/>
    <p:sldId id="262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63" r:id="rId15"/>
    <p:sldId id="264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3F2B"/>
    <a:srgbClr val="5CC6D6"/>
    <a:srgbClr val="344529"/>
    <a:srgbClr val="2B3922"/>
    <a:srgbClr val="2E3722"/>
    <a:srgbClr val="FCF7F1"/>
    <a:srgbClr val="B8D233"/>
    <a:srgbClr val="F8D22F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01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9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F27AD-6317-42EB-BB27-0666FC2CD88C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C6DF4E-2882-41BD-8F5F-8FDCE08CF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72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67D16B0C-4D75-484B-AC8B-2B9B3E702630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John P. Baugh, Ph.D.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57200"/>
            <a:ext cx="10058400" cy="7481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71847"/>
            <a:ext cx="10058400" cy="46808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A652-F7D9-4C61-8258-404FCB714F28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F565E57-9A09-4FE2-A089-897784F5EF3D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John P. Baugh, Ph.D.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66800" y="443089"/>
            <a:ext cx="10058400" cy="737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255222"/>
            <a:ext cx="4663440" cy="459693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1255222"/>
            <a:ext cx="4663440" cy="459693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DE40-FDD2-470A-9D53-43F77615E3B4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5306-BCB1-48EB-866F-56494F6B1B17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AA611-B228-4605-961C-90292694F123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D728-6ABA-4898-8492-7E617CD6102D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C76555EB-88A0-409B-BAF0-9FD8A21CD91E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John P. Baugh, Ph.D.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C5C77A7F-110E-4F9D-9914-CD675993C02B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/>
              <a:t>John P. Baugh, Ph.D.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257BB61-1923-471C-A658-64A7BE5C836E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John P. Baugh, Ph.D.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21" r="17552" b="1"/>
          <a:stretch/>
        </p:blipFill>
        <p:spPr>
          <a:xfrm>
            <a:off x="228599" y="237744"/>
            <a:ext cx="7696201" cy="638251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D9C8E-4FC2-4EDE-A171-D9E0011C93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0BCFF948-3F35-43DE-B76E-15ACBF44B6F9}" type="datetime1">
              <a:rPr lang="en-US" smtClean="0"/>
              <a:pPr>
                <a:spcAft>
                  <a:spcPts val="600"/>
                </a:spcAft>
              </a:pPr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2C587-7CD6-4732-89CC-187E3FB99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anchor="b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John P. Baugh, Ph.D.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en-US" dirty="0"/>
              <a:t>Navigation and Menus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John P. Baugh, Ph.D.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6E603A-2A77-4AA1-96B0-CFFD0274D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7499" y="2831654"/>
            <a:ext cx="2384275" cy="33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80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9DB51-D2A3-48F2-A878-6FE3CE032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through the tutorial in Ch. 48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FA67A-18A7-4145-93BE-EFF054876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48 introduces the </a:t>
            </a:r>
            <a:r>
              <a:rPr lang="en-US" b="1" dirty="0" err="1"/>
              <a:t>NavigationDemo</a:t>
            </a:r>
            <a:r>
              <a:rPr lang="en-US" b="1" dirty="0"/>
              <a:t> </a:t>
            </a:r>
            <a:r>
              <a:rPr lang="en-US" dirty="0"/>
              <a:t>that is included with the book files available to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2FA28-76BC-4A71-A0DF-4B3FB9122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A652-F7D9-4C61-8258-404FCB714F28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58812-69B4-4C92-8D88-52E11E741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310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70F8-E5D5-4483-8103-942EFEECB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 Menus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5C7E0-3320-4A0F-BE77-7F8F395875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Ch. 49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89EE4-8144-400C-B0F2-CD2E17A49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65E57-9A09-4FE2-A089-897784F5EF3D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F03C2-345E-4E5F-90B9-03D75F231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694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DB5D7-03B0-4C4D-9058-3378D5E92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 Menus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4F7D8-15DD-4100-AE1C-7AAE38967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most commonly used menus in Android is the </a:t>
            </a:r>
            <a:r>
              <a:rPr lang="en-US" b="1" dirty="0"/>
              <a:t>Overflow menu</a:t>
            </a:r>
            <a:endParaRPr lang="en-US" dirty="0"/>
          </a:p>
          <a:p>
            <a:r>
              <a:rPr lang="en-US" dirty="0"/>
              <a:t>The overflow menu is available typically in the upper right corner on the device display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FDB13-E3C8-4E30-889C-B4536C325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A652-F7D9-4C61-8258-404FCB714F28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6C1DF-12EF-491D-88E1-6317D2A5C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4479C6-FDB1-42C8-AC7C-B01F8076B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725" y="2105025"/>
            <a:ext cx="66865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320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F6D37-712D-48CD-B4B7-54222DDFB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Overflow Menu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7EC7E-3042-4CDB-8E24-EA1473C9B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can declare the items in a menu within an XML file, which can then be inflated and displayed to the user on demand</a:t>
            </a:r>
          </a:p>
          <a:p>
            <a:r>
              <a:rPr lang="en-US" dirty="0"/>
              <a:t>This involves the use of the </a:t>
            </a:r>
            <a:r>
              <a:rPr lang="en-US" b="1" dirty="0"/>
              <a:t>&lt;menu&gt; element </a:t>
            </a:r>
            <a:r>
              <a:rPr lang="en-US" dirty="0"/>
              <a:t>containing </a:t>
            </a:r>
            <a:r>
              <a:rPr lang="en-US" b="1" dirty="0"/>
              <a:t>&lt;item&gt; </a:t>
            </a:r>
            <a:r>
              <a:rPr lang="en-US" dirty="0"/>
              <a:t>sub-elements for each menu item</a:t>
            </a:r>
          </a:p>
          <a:p>
            <a:r>
              <a:rPr lang="en-US" dirty="0"/>
              <a:t>The following XML, as an example, defines a menu consisting of two menu items relating to color choices: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&lt;menu …&gt;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&lt;item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android:id</a:t>
            </a:r>
            <a:r>
              <a:rPr lang="en-US" dirty="0">
                <a:latin typeface="Consolas" panose="020B0609020204030204" pitchFamily="49" charset="0"/>
              </a:rPr>
              <a:t>=“@id/</a:t>
            </a:r>
            <a:r>
              <a:rPr lang="en-US" dirty="0" err="1">
                <a:latin typeface="Consolas" panose="020B0609020204030204" pitchFamily="49" charset="0"/>
              </a:rPr>
              <a:t>menu_red</a:t>
            </a:r>
            <a:r>
              <a:rPr lang="en-US" dirty="0">
                <a:latin typeface="Consolas" panose="020B0609020204030204" pitchFamily="49" charset="0"/>
              </a:rPr>
              <a:t>”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android:orderInCategory</a:t>
            </a:r>
            <a:r>
              <a:rPr lang="en-US" dirty="0">
                <a:latin typeface="Consolas" panose="020B0609020204030204" pitchFamily="49" charset="0"/>
              </a:rPr>
              <a:t>=“1”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app:showAsAction</a:t>
            </a:r>
            <a:r>
              <a:rPr lang="en-US" dirty="0">
                <a:latin typeface="Consolas" panose="020B0609020204030204" pitchFamily="49" charset="0"/>
              </a:rPr>
              <a:t>=“never”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android:title</a:t>
            </a:r>
            <a:r>
              <a:rPr lang="en-US" dirty="0">
                <a:latin typeface="Consolas" panose="020B0609020204030204" pitchFamily="49" charset="0"/>
              </a:rPr>
              <a:t>=“@string/</a:t>
            </a:r>
            <a:r>
              <a:rPr lang="en-US" dirty="0" err="1">
                <a:latin typeface="Consolas" panose="020B0609020204030204" pitchFamily="49" charset="0"/>
              </a:rPr>
              <a:t>red_string</a:t>
            </a:r>
            <a:r>
              <a:rPr lang="en-US" dirty="0">
                <a:latin typeface="Consolas" panose="020B0609020204030204" pitchFamily="49" charset="0"/>
              </a:rPr>
              <a:t>” /&gt;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&lt;item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android:id</a:t>
            </a:r>
            <a:r>
              <a:rPr lang="en-US" dirty="0">
                <a:latin typeface="Consolas" panose="020B0609020204030204" pitchFamily="49" charset="0"/>
              </a:rPr>
              <a:t>=“@id/</a:t>
            </a:r>
            <a:r>
              <a:rPr lang="en-US" dirty="0" err="1">
                <a:latin typeface="Consolas" panose="020B0609020204030204" pitchFamily="49" charset="0"/>
              </a:rPr>
              <a:t>menu_green</a:t>
            </a:r>
            <a:r>
              <a:rPr lang="en-US" dirty="0">
                <a:latin typeface="Consolas" panose="020B0609020204030204" pitchFamily="49" charset="0"/>
              </a:rPr>
              <a:t>”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android:orderInCategory</a:t>
            </a:r>
            <a:r>
              <a:rPr lang="en-US" dirty="0">
                <a:latin typeface="Consolas" panose="020B0609020204030204" pitchFamily="49" charset="0"/>
              </a:rPr>
              <a:t>=“2”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app:showAsAction</a:t>
            </a:r>
            <a:r>
              <a:rPr lang="en-US" dirty="0">
                <a:latin typeface="Consolas" panose="020B0609020204030204" pitchFamily="49" charset="0"/>
              </a:rPr>
              <a:t>=“never”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android:title</a:t>
            </a:r>
            <a:r>
              <a:rPr lang="en-US" dirty="0">
                <a:latin typeface="Consolas" panose="020B0609020204030204" pitchFamily="49" charset="0"/>
              </a:rPr>
              <a:t>=“@string/</a:t>
            </a:r>
            <a:r>
              <a:rPr lang="en-US" dirty="0" err="1">
                <a:latin typeface="Consolas" panose="020B0609020204030204" pitchFamily="49" charset="0"/>
              </a:rPr>
              <a:t>green_string</a:t>
            </a:r>
            <a:r>
              <a:rPr lang="en-US" dirty="0">
                <a:latin typeface="Consolas" panose="020B0609020204030204" pitchFamily="49" charset="0"/>
              </a:rPr>
              <a:t>” /&gt;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&lt;/menu&gt;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882CE-BF42-47D6-969D-7B0804992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A652-F7D9-4C61-8258-404FCB714F28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E3DDD-C04E-4DA8-B1D6-FD303BE1E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268503-59B4-4725-B9F9-E9DF8E5C6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9964" y="2699657"/>
            <a:ext cx="4826373" cy="16224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38F74D-E83B-41F2-868B-C8CAA4DEBD7A}"/>
              </a:ext>
            </a:extLst>
          </p:cNvPr>
          <p:cNvSpPr txBox="1"/>
          <p:nvPr/>
        </p:nvSpPr>
        <p:spPr>
          <a:xfrm>
            <a:off x="6587993" y="4404378"/>
            <a:ext cx="4230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Figure 49-2 shows the menu,</a:t>
            </a:r>
            <a:br>
              <a:rPr lang="en-US" i="1" dirty="0"/>
            </a:br>
            <a:r>
              <a:rPr lang="en-US" i="1" dirty="0"/>
              <a:t>if the </a:t>
            </a:r>
            <a:r>
              <a:rPr lang="en-US" b="1" i="1" dirty="0" err="1"/>
              <a:t>showAsAction</a:t>
            </a:r>
            <a:r>
              <a:rPr lang="en-US" i="1" dirty="0"/>
              <a:t> </a:t>
            </a:r>
            <a:r>
              <a:rPr lang="en-US" i="1"/>
              <a:t>is set </a:t>
            </a:r>
            <a:r>
              <a:rPr lang="en-US" i="1" dirty="0"/>
              <a:t>to </a:t>
            </a:r>
            <a:r>
              <a:rPr lang="en-US" b="1" i="1" dirty="0" err="1"/>
              <a:t>ifRoom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08920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18C97-5D0B-4298-98A6-155FB5AF5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an Overflow Menu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360A8-9618-46BD-94FD-5A7E233B5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overflow menu is created by overriding the </a:t>
            </a:r>
            <a:r>
              <a:rPr lang="en-US" dirty="0" err="1"/>
              <a:t>onCreateOptionsMenu</a:t>
            </a:r>
            <a:r>
              <a:rPr lang="en-US" dirty="0"/>
              <a:t> method of the corresponding activity and then inflating the menu’s XML file</a:t>
            </a:r>
          </a:p>
          <a:p>
            <a:r>
              <a:rPr lang="en-US" dirty="0"/>
              <a:t>For example, if the XML file is named </a:t>
            </a:r>
            <a:r>
              <a:rPr lang="en-US" b="1" dirty="0" err="1"/>
              <a:t>menu_main</a:t>
            </a:r>
            <a:r>
              <a:rPr lang="en-US" dirty="0"/>
              <a:t>, then:</a:t>
            </a:r>
          </a:p>
          <a:p>
            <a:pPr marL="0" indent="0">
              <a:buNone/>
            </a:pPr>
            <a:r>
              <a:rPr lang="en-US" dirty="0"/>
              <a:t>override fun </a:t>
            </a:r>
            <a:r>
              <a:rPr lang="en-US" dirty="0" err="1"/>
              <a:t>onCreateOptionsMenu</a:t>
            </a:r>
            <a:r>
              <a:rPr lang="en-US" dirty="0"/>
              <a:t>(menu : Menu) : Boolean {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menuInflater.inflate</a:t>
            </a:r>
            <a:r>
              <a:rPr lang="en-US" dirty="0"/>
              <a:t>(</a:t>
            </a:r>
            <a:r>
              <a:rPr lang="en-US" dirty="0" err="1"/>
              <a:t>R.menu.menu_main</a:t>
            </a:r>
            <a:r>
              <a:rPr lang="en-US" dirty="0"/>
              <a:t>, menu)</a:t>
            </a:r>
            <a:br>
              <a:rPr lang="en-US" dirty="0"/>
            </a:br>
            <a:r>
              <a:rPr lang="en-US" dirty="0"/>
              <a:t>   return true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0554B-A869-4EF8-A5EF-6C18FF793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A652-F7D9-4C61-8258-404FCB714F28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D49DF-F56D-452C-98CF-5CEDFBE4E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821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5F07D-02F0-4BCF-9623-2BD4C8A64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Responding the Menu Item Selections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C5745-A9C7-4F4E-B17C-5C59EC4F6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implement </a:t>
            </a:r>
            <a:r>
              <a:rPr lang="en-US" b="1" dirty="0" err="1"/>
              <a:t>onOptionsItemSelected</a:t>
            </a:r>
            <a:r>
              <a:rPr lang="en-US" b="1" dirty="0"/>
              <a:t> </a:t>
            </a:r>
            <a:r>
              <a:rPr lang="en-US" dirty="0"/>
              <a:t>to respond to user interaction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override fun </a:t>
            </a:r>
            <a:r>
              <a:rPr lang="en-US" dirty="0" err="1"/>
              <a:t>onOptionsItemSelected</a:t>
            </a:r>
            <a:r>
              <a:rPr lang="en-US" dirty="0"/>
              <a:t>(item : </a:t>
            </a:r>
            <a:r>
              <a:rPr lang="en-US" dirty="0" err="1"/>
              <a:t>MenuItem</a:t>
            </a:r>
            <a:r>
              <a:rPr lang="en-US" dirty="0"/>
              <a:t>) : Boolean {</a:t>
            </a:r>
            <a:br>
              <a:rPr lang="en-US" dirty="0"/>
            </a:br>
            <a:r>
              <a:rPr lang="en-US" dirty="0"/>
              <a:t>   when(</a:t>
            </a:r>
            <a:r>
              <a:rPr lang="en-US" dirty="0" err="1"/>
              <a:t>item.itemId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err="1"/>
              <a:t>R.id.menu_red</a:t>
            </a:r>
            <a:r>
              <a:rPr lang="en-US" dirty="0"/>
              <a:t> -&gt; {</a:t>
            </a:r>
            <a:br>
              <a:rPr lang="en-US" dirty="0"/>
            </a:br>
            <a:r>
              <a:rPr lang="en-US" dirty="0"/>
              <a:t>          return true</a:t>
            </a:r>
            <a:br>
              <a:rPr lang="en-US" dirty="0"/>
            </a:br>
            <a:r>
              <a:rPr lang="en-US" dirty="0"/>
              <a:t>      }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R.id.menu_green</a:t>
            </a:r>
            <a:r>
              <a:rPr lang="en-US" dirty="0"/>
              <a:t> -&gt; {</a:t>
            </a:r>
            <a:br>
              <a:rPr lang="en-US" dirty="0"/>
            </a:br>
            <a:r>
              <a:rPr lang="en-US" dirty="0"/>
              <a:t>         return true</a:t>
            </a:r>
            <a:br>
              <a:rPr lang="en-US" dirty="0"/>
            </a:br>
            <a:r>
              <a:rPr lang="en-US" dirty="0"/>
              <a:t>      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else -&gt; return </a:t>
            </a:r>
            <a:r>
              <a:rPr lang="en-US" dirty="0" err="1"/>
              <a:t>super.onOptionsItemSelected</a:t>
            </a:r>
            <a:r>
              <a:rPr lang="en-US" dirty="0"/>
              <a:t>(item)</a:t>
            </a:r>
            <a:br>
              <a:rPr lang="en-US" dirty="0"/>
            </a:br>
            <a:r>
              <a:rPr lang="en-US" dirty="0"/>
              <a:t>   }//end when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BA89E-2757-4A91-839A-A86E3430E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A652-F7D9-4C61-8258-404FCB714F28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571F5-3E50-4DD6-A7C3-77DB2C547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14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BD09C-7B9E-414F-81BD-16275092F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9617D-1C06-4387-B9C5-AEC13A411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Section </a:t>
            </a:r>
            <a:r>
              <a:rPr lang="en-US" b="1" dirty="0"/>
              <a:t>49.7 </a:t>
            </a:r>
            <a:r>
              <a:rPr lang="en-US" dirty="0"/>
              <a:t>contains the example project, which can be found in the code for the book as </a:t>
            </a:r>
            <a:r>
              <a:rPr lang="en-US" b="1" dirty="0" err="1"/>
              <a:t>MenuExample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E33FB-44D6-4017-988A-5B2CE2925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A652-F7D9-4C61-8258-404FCB714F28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90006-D7BC-4400-BF8A-CC3B7D5E8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982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70F8-E5D5-4483-8103-942EFEECB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5C7E0-3320-4A0F-BE77-7F8F395875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Ch. 47-48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89EE4-8144-400C-B0F2-CD2E17A49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65E57-9A09-4FE2-A089-897784F5EF3D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F03C2-345E-4E5F-90B9-03D75F231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908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DB5D7-03B0-4C4D-9058-3378D5E92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4F7D8-15DD-4100-AE1C-7AAE38967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71847"/>
            <a:ext cx="5638800" cy="4867696"/>
          </a:xfrm>
        </p:spPr>
        <p:txBody>
          <a:bodyPr/>
          <a:lstStyle/>
          <a:p>
            <a:r>
              <a:rPr lang="en-US" dirty="0"/>
              <a:t>For most of its history, when creating navigation, large chunks of manual code were required</a:t>
            </a:r>
          </a:p>
          <a:p>
            <a:r>
              <a:rPr lang="en-US" dirty="0"/>
              <a:t>Now, with Jetpack, the </a:t>
            </a:r>
            <a:r>
              <a:rPr lang="en-US" b="1" dirty="0"/>
              <a:t>Android Navigation Architecture Component </a:t>
            </a:r>
            <a:r>
              <a:rPr lang="en-US" dirty="0"/>
              <a:t>combined with support for </a:t>
            </a:r>
            <a:r>
              <a:rPr lang="en-US" b="1" dirty="0"/>
              <a:t>navigation graphs </a:t>
            </a:r>
            <a:r>
              <a:rPr lang="en-US" dirty="0"/>
              <a:t>in Android Studio has changed this and made the process much better</a:t>
            </a:r>
          </a:p>
          <a:p>
            <a:r>
              <a:rPr lang="en-US" dirty="0"/>
              <a:t>Each screen that makes up the app is referred to as a </a:t>
            </a:r>
            <a:r>
              <a:rPr lang="en-US" b="1" dirty="0"/>
              <a:t>destination </a:t>
            </a:r>
            <a:r>
              <a:rPr lang="en-US" dirty="0"/>
              <a:t>and is usually a fragment or activity</a:t>
            </a:r>
          </a:p>
          <a:p>
            <a:r>
              <a:rPr lang="en-US" b="1" dirty="0"/>
              <a:t>Figure 47-1 </a:t>
            </a:r>
            <a:r>
              <a:rPr lang="en-US" dirty="0"/>
              <a:t>shows a sample visualized navigation graph</a:t>
            </a:r>
          </a:p>
          <a:p>
            <a:r>
              <a:rPr lang="en-US" dirty="0"/>
              <a:t>The destinations are tracked on the </a:t>
            </a:r>
            <a:r>
              <a:rPr lang="en-US" b="1" dirty="0"/>
              <a:t>navigation stack </a:t>
            </a:r>
            <a:r>
              <a:rPr lang="en-US" dirty="0"/>
              <a:t>(See </a:t>
            </a:r>
            <a:r>
              <a:rPr lang="en-US" b="1" dirty="0"/>
              <a:t>Figure 47-2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FDB13-E3C8-4E30-889C-B4536C325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A652-F7D9-4C61-8258-404FCB714F28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6C1DF-12EF-491D-88E1-6317D2A5C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F48DB1-15F8-4F40-83D2-597034D4B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5410" y="325951"/>
            <a:ext cx="3792056" cy="29238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D01365-7897-4CA8-B1B5-ACA0BFA63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1047" y="3503687"/>
            <a:ext cx="2277584" cy="253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258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384A4-74F3-4694-B178-6ACABDBF9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Architecture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012BA-0DB6-4E8D-AAFC-AA416D4E7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navigation to an Android project using the Navigation Architecture Component is straightforward, involving:</a:t>
            </a:r>
          </a:p>
          <a:p>
            <a:pPr lvl="1"/>
            <a:r>
              <a:rPr lang="en-US" dirty="0"/>
              <a:t>A navigation host</a:t>
            </a:r>
          </a:p>
          <a:p>
            <a:pPr lvl="1"/>
            <a:r>
              <a:rPr lang="en-US" dirty="0"/>
              <a:t>A navigation graph</a:t>
            </a:r>
          </a:p>
          <a:p>
            <a:pPr lvl="1"/>
            <a:r>
              <a:rPr lang="en-US" dirty="0"/>
              <a:t>Navigation actions</a:t>
            </a:r>
          </a:p>
          <a:p>
            <a:pPr lvl="1"/>
            <a:r>
              <a:rPr lang="en-US" dirty="0"/>
              <a:t>A minimal amount of code, used to obtain a reference to, and interact with, the navigation controller instance</a:t>
            </a:r>
          </a:p>
          <a:p>
            <a:r>
              <a:rPr lang="en-US" dirty="0"/>
              <a:t>When the app first launches, the home screen is the first destination, and placed onto the stack, and becomes the </a:t>
            </a:r>
            <a:r>
              <a:rPr lang="en-US" b="1" dirty="0"/>
              <a:t>current destination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B8BA7-1161-4ABD-8683-1F7985879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A652-F7D9-4C61-8258-404FCB714F28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2C03F-7FDD-4BA9-B823-2A7D2307B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164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D76B6-4C12-4F04-8D26-52358E526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Host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340FF-AA0B-4A89-9EF1-BF6C56828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1271847"/>
            <a:ext cx="7206343" cy="4680897"/>
          </a:xfrm>
        </p:spPr>
        <p:txBody>
          <a:bodyPr/>
          <a:lstStyle/>
          <a:p>
            <a:r>
              <a:rPr lang="en-US" dirty="0"/>
              <a:t>A navigation host is simply a special fragment, </a:t>
            </a:r>
            <a:r>
              <a:rPr lang="en-US" b="1" dirty="0" err="1"/>
              <a:t>NavHostFragment</a:t>
            </a:r>
            <a:r>
              <a:rPr lang="en-US" dirty="0"/>
              <a:t> that is embedded into the user interface layout of an activity</a:t>
            </a:r>
          </a:p>
          <a:p>
            <a:pPr lvl="1"/>
            <a:r>
              <a:rPr lang="en-US" dirty="0"/>
              <a:t>It serves as a placeholder for the destinations through which the user will navigate</a:t>
            </a:r>
          </a:p>
          <a:p>
            <a:r>
              <a:rPr lang="en-US" dirty="0"/>
              <a:t>A </a:t>
            </a:r>
            <a:r>
              <a:rPr lang="en-US" dirty="0" err="1"/>
              <a:t>NavHostFragment</a:t>
            </a:r>
            <a:r>
              <a:rPr lang="en-US" dirty="0"/>
              <a:t> can be placed into an activity layout within Android Studio layout editor</a:t>
            </a:r>
          </a:p>
          <a:p>
            <a:pPr lvl="1"/>
            <a:r>
              <a:rPr lang="en-US" dirty="0"/>
              <a:t>Either by dragging and dropping an instance from the Containers section of the palette</a:t>
            </a:r>
          </a:p>
          <a:p>
            <a:pPr lvl="1"/>
            <a:r>
              <a:rPr lang="en-US" dirty="0"/>
              <a:t>Or, by manually editing the XML:</a:t>
            </a:r>
          </a:p>
          <a:p>
            <a:pPr marL="27432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&lt;fragment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android:id</a:t>
            </a:r>
            <a:r>
              <a:rPr lang="en-US" sz="1400" dirty="0">
                <a:latin typeface="Consolas" panose="020B0609020204030204" pitchFamily="49" charset="0"/>
              </a:rPr>
              <a:t>=“@id/</a:t>
            </a:r>
            <a:r>
              <a:rPr lang="en-US" sz="1400" dirty="0" err="1">
                <a:latin typeface="Consolas" panose="020B0609020204030204" pitchFamily="49" charset="0"/>
              </a:rPr>
              <a:t>demo_nav_host_fragment</a:t>
            </a:r>
            <a:r>
              <a:rPr lang="en-US" sz="1400" dirty="0">
                <a:latin typeface="Consolas" panose="020B0609020204030204" pitchFamily="49" charset="0"/>
              </a:rPr>
              <a:t>”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b="1" dirty="0"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latin typeface="Consolas" panose="020B0609020204030204" pitchFamily="49" charset="0"/>
              </a:rPr>
              <a:t>android:name</a:t>
            </a:r>
            <a:r>
              <a:rPr lang="en-US" sz="1400" b="1" dirty="0">
                <a:latin typeface="Consolas" panose="020B0609020204030204" pitchFamily="49" charset="0"/>
              </a:rPr>
              <a:t>=“</a:t>
            </a:r>
            <a:r>
              <a:rPr lang="en-US" sz="1400" b="1" dirty="0" err="1">
                <a:latin typeface="Consolas" panose="020B0609020204030204" pitchFamily="49" charset="0"/>
              </a:rPr>
              <a:t>androidx.navigation.fragment.NavHostFragment</a:t>
            </a:r>
            <a:r>
              <a:rPr lang="en-US" sz="1400" b="1" dirty="0">
                <a:latin typeface="Consolas" panose="020B0609020204030204" pitchFamily="49" charset="0"/>
              </a:rPr>
              <a:t>”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android:layout_width</a:t>
            </a:r>
            <a:r>
              <a:rPr lang="en-US" sz="1400" dirty="0">
                <a:latin typeface="Consolas" panose="020B0609020204030204" pitchFamily="49" charset="0"/>
              </a:rPr>
              <a:t>=“</a:t>
            </a:r>
            <a:r>
              <a:rPr lang="en-US" sz="1400" dirty="0" err="1">
                <a:latin typeface="Consolas" panose="020B0609020204030204" pitchFamily="49" charset="0"/>
              </a:rPr>
              <a:t>match_parent</a:t>
            </a:r>
            <a:r>
              <a:rPr lang="en-US" sz="1400" dirty="0">
                <a:latin typeface="Consolas" panose="020B0609020204030204" pitchFamily="49" charset="0"/>
              </a:rPr>
              <a:t>”</a:t>
            </a:r>
          </a:p>
          <a:p>
            <a:pPr marL="27432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android:layout_height</a:t>
            </a:r>
            <a:r>
              <a:rPr lang="en-US" sz="1400" dirty="0">
                <a:latin typeface="Consolas" panose="020B0609020204030204" pitchFamily="49" charset="0"/>
              </a:rPr>
              <a:t>=“</a:t>
            </a:r>
            <a:r>
              <a:rPr lang="en-US" sz="1400" dirty="0" err="1">
                <a:latin typeface="Consolas" panose="020B0609020204030204" pitchFamily="49" charset="0"/>
              </a:rPr>
              <a:t>match_parent</a:t>
            </a:r>
            <a:r>
              <a:rPr lang="en-US" sz="1400" dirty="0">
                <a:latin typeface="Consolas" panose="020B0609020204030204" pitchFamily="49" charset="0"/>
              </a:rPr>
              <a:t>”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b="1" dirty="0"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latin typeface="Consolas" panose="020B0609020204030204" pitchFamily="49" charset="0"/>
              </a:rPr>
              <a:t>app:defaultNavHost</a:t>
            </a:r>
            <a:r>
              <a:rPr lang="en-US" sz="1400" b="1" dirty="0">
                <a:latin typeface="Consolas" panose="020B0609020204030204" pitchFamily="49" charset="0"/>
              </a:rPr>
              <a:t>=“true”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b="1" dirty="0"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latin typeface="Consolas" panose="020B0609020204030204" pitchFamily="49" charset="0"/>
              </a:rPr>
              <a:t>app:navGraph</a:t>
            </a:r>
            <a:r>
              <a:rPr lang="en-US" sz="1400" b="1" dirty="0">
                <a:latin typeface="Consolas" panose="020B0609020204030204" pitchFamily="49" charset="0"/>
              </a:rPr>
              <a:t>=“@navigation/</a:t>
            </a:r>
            <a:r>
              <a:rPr lang="en-US" sz="1400" b="1" dirty="0" err="1">
                <a:latin typeface="Consolas" panose="020B0609020204030204" pitchFamily="49" charset="0"/>
              </a:rPr>
              <a:t>navigation_graph</a:t>
            </a:r>
            <a:r>
              <a:rPr lang="en-US" sz="1400" b="1" dirty="0">
                <a:latin typeface="Consolas" panose="020B0609020204030204" pitchFamily="49" charset="0"/>
              </a:rPr>
              <a:t>”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/&gt;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F34C4-10BB-4EA7-A7E6-CE44C36F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A652-F7D9-4C61-8258-404FCB714F28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22430-F951-458B-A3CD-F00D0DF8C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3008D7-535A-4976-ADF6-F09C3B6EA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1529" y="831272"/>
            <a:ext cx="3027065" cy="521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379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CEEE7-B7E3-4EE9-A46F-19774C935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6178D-3F84-44CA-A1F8-7BE3DAF93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navigation graph </a:t>
            </a:r>
            <a:r>
              <a:rPr lang="en-US" dirty="0"/>
              <a:t>is an XML file which contains the destinations that will be included in the app navigation.</a:t>
            </a:r>
          </a:p>
          <a:p>
            <a:r>
              <a:rPr lang="en-US" dirty="0"/>
              <a:t>In addition to the destinations, the file also contains navigation actions that define navigation between destinations and optional arguments for passing data from one destination to another</a:t>
            </a:r>
          </a:p>
          <a:p>
            <a:r>
              <a:rPr lang="en-US" dirty="0"/>
              <a:t>Android Studio includes a navigation graph editor that can be used to design graphs and implement actions either visually or by manually editing the XML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137B6-46B0-4D2F-A2E1-127ED22C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A652-F7D9-4C61-8258-404FCB714F28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4E27D-D63B-4F6B-9063-8BC730650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370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1848D-5ABA-4571-B67C-63E697D02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57632-DC59-45C6-A3E6-82B1B8F61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71847"/>
            <a:ext cx="4913086" cy="4680897"/>
          </a:xfrm>
        </p:spPr>
        <p:txBody>
          <a:bodyPr/>
          <a:lstStyle/>
          <a:p>
            <a:r>
              <a:rPr lang="en-US" b="1" dirty="0"/>
              <a:t>A – definitions list:  </a:t>
            </a:r>
            <a:r>
              <a:rPr lang="en-US" dirty="0"/>
              <a:t>provides a list of all the destinations currently contained within the graph</a:t>
            </a:r>
          </a:p>
          <a:p>
            <a:r>
              <a:rPr lang="en-US" b="1" dirty="0"/>
              <a:t>B – navigation panel:  </a:t>
            </a:r>
            <a:r>
              <a:rPr lang="en-US" dirty="0"/>
              <a:t>contains a dialog for each destination, showing a representation of the user interface layout</a:t>
            </a:r>
          </a:p>
          <a:p>
            <a:r>
              <a:rPr lang="en-US" b="1" dirty="0"/>
              <a:t>C – arrows between destinations </a:t>
            </a:r>
            <a:r>
              <a:rPr lang="en-US" dirty="0"/>
              <a:t>represent the navigation action connections</a:t>
            </a:r>
          </a:p>
          <a:p>
            <a:r>
              <a:rPr lang="en-US" b="1" dirty="0"/>
              <a:t>D – the Attributes panel </a:t>
            </a:r>
            <a:r>
              <a:rPr lang="en-US" dirty="0"/>
              <a:t>allows properties of the currently selected destination or action connection to be viewed and modified</a:t>
            </a:r>
          </a:p>
          <a:p>
            <a:r>
              <a:rPr lang="en-US" b="1" dirty="0"/>
              <a:t>E – button </a:t>
            </a:r>
            <a:r>
              <a:rPr lang="en-US" dirty="0"/>
              <a:t>that allows you to create new destinations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7D22A-5886-4FB8-9680-08969284A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A652-F7D9-4C61-8258-404FCB714F28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46155-2445-4327-8250-023EF994D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4A5F97-F953-45FF-8CA5-6B674B710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116" y="563904"/>
            <a:ext cx="5582782" cy="266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891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EDEB5-EB6C-45B8-A45D-E667FC4F0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the Navigation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DD2BE-3DDD-445F-8EE9-D4C41984E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Navigating from one destination to another will usually take place in response to an event of some kind</a:t>
            </a:r>
          </a:p>
          <a:p>
            <a:pPr lvl="1"/>
            <a:r>
              <a:rPr lang="en-US" dirty="0"/>
              <a:t>Such as a button click or menu item selection</a:t>
            </a:r>
          </a:p>
          <a:p>
            <a:r>
              <a:rPr lang="en-US" dirty="0"/>
              <a:t>The code must first obtain a reference to the navigation controller instance</a:t>
            </a:r>
          </a:p>
          <a:p>
            <a:pPr lvl="1"/>
            <a:r>
              <a:rPr lang="en-US" dirty="0"/>
              <a:t>This requires a call to </a:t>
            </a:r>
            <a:r>
              <a:rPr lang="en-US" b="1" dirty="0" err="1"/>
              <a:t>findNavController</a:t>
            </a:r>
            <a:r>
              <a:rPr lang="en-US" b="1" dirty="0"/>
              <a:t> </a:t>
            </a:r>
            <a:r>
              <a:rPr lang="en-US" dirty="0"/>
              <a:t>on the Navigation or </a:t>
            </a:r>
            <a:r>
              <a:rPr lang="en-US" dirty="0" err="1"/>
              <a:t>NavHostFragment</a:t>
            </a:r>
            <a:r>
              <a:rPr lang="en-US" dirty="0"/>
              <a:t> classes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val</a:t>
            </a:r>
            <a:r>
              <a:rPr lang="en-US" sz="1600" dirty="0">
                <a:latin typeface="Consolas" panose="020B0609020204030204" pitchFamily="49" charset="0"/>
              </a:rPr>
              <a:t> controller : </a:t>
            </a:r>
            <a:r>
              <a:rPr lang="en-US" sz="1600" dirty="0" err="1">
                <a:latin typeface="Consolas" panose="020B0609020204030204" pitchFamily="49" charset="0"/>
              </a:rPr>
              <a:t>NavController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            </a:t>
            </a:r>
            <a:r>
              <a:rPr lang="en-US" sz="1600" dirty="0" err="1">
                <a:latin typeface="Consolas" panose="020B0609020204030204" pitchFamily="49" charset="0"/>
              </a:rPr>
              <a:t>Navigation.findNavController</a:t>
            </a:r>
            <a:r>
              <a:rPr lang="en-US" sz="1600" dirty="0">
                <a:latin typeface="Consolas" panose="020B0609020204030204" pitchFamily="49" charset="0"/>
              </a:rPr>
              <a:t>(activity, </a:t>
            </a:r>
            <a:r>
              <a:rPr lang="en-US" sz="1600" dirty="0" err="1">
                <a:latin typeface="Consolas" panose="020B0609020204030204" pitchFamily="49" charset="0"/>
              </a:rPr>
              <a:t>R.id.demo_nav_host_fragment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val</a:t>
            </a:r>
            <a:r>
              <a:rPr lang="en-US" sz="1600" dirty="0">
                <a:latin typeface="Consolas" panose="020B0609020204030204" pitchFamily="49" charset="0"/>
              </a:rPr>
              <a:t> controller: </a:t>
            </a:r>
            <a:r>
              <a:rPr lang="en-US" sz="1600" dirty="0" err="1">
                <a:latin typeface="Consolas" panose="020B0609020204030204" pitchFamily="49" charset="0"/>
              </a:rPr>
              <a:t>NavController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           </a:t>
            </a:r>
            <a:r>
              <a:rPr lang="en-US" sz="1600" dirty="0" err="1">
                <a:latin typeface="Consolas" panose="020B0609020204030204" pitchFamily="49" charset="0"/>
              </a:rPr>
              <a:t>NavHostFragment.findNavController</a:t>
            </a:r>
            <a:r>
              <a:rPr lang="en-US" sz="1600" dirty="0">
                <a:latin typeface="Consolas" panose="020B0609020204030204" pitchFamily="49" charset="0"/>
              </a:rPr>
              <a:t>(fragment)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 err="1">
                <a:highlight>
                  <a:srgbClr val="FFFF00"/>
                </a:highlight>
                <a:latin typeface="Consolas" panose="020B0609020204030204" pitchFamily="49" charset="0"/>
              </a:rPr>
              <a:t>controller.navigate</a:t>
            </a:r>
            <a:r>
              <a:rPr lang="en-US" sz="1600" b="1" dirty="0"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highlight>
                  <a:srgbClr val="FFFF00"/>
                </a:highlight>
                <a:latin typeface="Consolas" panose="020B0609020204030204" pitchFamily="49" charset="0"/>
              </a:rPr>
              <a:t>R.id.goToContactsList</a:t>
            </a:r>
            <a:r>
              <a:rPr lang="en-US" sz="1600" b="1" dirty="0">
                <a:highlight>
                  <a:srgbClr val="FFFF00"/>
                </a:highlight>
                <a:latin typeface="Consolas" panose="020B0609020204030204" pitchFamily="49" charset="0"/>
              </a:rPr>
              <a:t>)   //use this to perform navigation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67808-44E6-47A1-A7C5-EFE4B3B57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A652-F7D9-4C61-8258-404FCB714F28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066E0-8E66-446A-8BE2-CFF3E231C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26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3F968-7DE7-4098-9C02-7B369833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6BD64-6901-4815-8304-FA704C8D1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pass data using a Bundle object passed to the destination during an action where it is unbundled and the arguments are extracted, or</a:t>
            </a:r>
          </a:p>
          <a:p>
            <a:r>
              <a:rPr lang="en-US" dirty="0"/>
              <a:t>Data can be passed between destinations using arguments defined in the navigation graph</a:t>
            </a:r>
          </a:p>
          <a:p>
            <a:r>
              <a:rPr lang="en-US" dirty="0"/>
              <a:t>E.g..,</a:t>
            </a:r>
            <a:br>
              <a:rPr lang="en-US" dirty="0"/>
            </a:br>
            <a:r>
              <a:rPr lang="en-US" dirty="0"/>
              <a:t>&lt;fragment</a:t>
            </a:r>
            <a:br>
              <a:rPr lang="en-US" dirty="0"/>
            </a:br>
            <a:r>
              <a:rPr lang="en-US" dirty="0"/>
              <a:t>…</a:t>
            </a:r>
            <a:br>
              <a:rPr lang="en-US" dirty="0"/>
            </a:br>
            <a:r>
              <a:rPr lang="en-US" dirty="0"/>
              <a:t>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&lt;argument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android:name</a:t>
            </a:r>
            <a:r>
              <a:rPr lang="en-US" dirty="0"/>
              <a:t> = “</a:t>
            </a:r>
            <a:r>
              <a:rPr lang="en-US" dirty="0" err="1"/>
              <a:t>contactsCount</a:t>
            </a:r>
            <a:r>
              <a:rPr lang="en-US" dirty="0"/>
              <a:t>”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android:defaultValue</a:t>
            </a:r>
            <a:r>
              <a:rPr lang="en-US" dirty="0"/>
              <a:t>=“0”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app:type</a:t>
            </a:r>
            <a:r>
              <a:rPr lang="en-US" dirty="0"/>
              <a:t>=“integer”</a:t>
            </a:r>
            <a:br>
              <a:rPr lang="en-US" dirty="0"/>
            </a:br>
            <a:r>
              <a:rPr lang="en-US" dirty="0"/>
              <a:t>/&gt;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&lt;/fragment&gt;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14782-A599-4D4A-8DBF-CAEE15CC0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A652-F7D9-4C61-8258-404FCB714F28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A58EE-A24E-4A39-B503-3C0C80B45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9859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1097</TotalTime>
  <Words>1260</Words>
  <Application>Microsoft Office PowerPoint</Application>
  <PresentationFormat>Widescreen</PresentationFormat>
  <Paragraphs>107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Century Gothic</vt:lpstr>
      <vt:lpstr>Consolas</vt:lpstr>
      <vt:lpstr>Garamond</vt:lpstr>
      <vt:lpstr>SavonVTI</vt:lpstr>
      <vt:lpstr>Navigation and Menus</vt:lpstr>
      <vt:lpstr>Navigation</vt:lpstr>
      <vt:lpstr>Navigation</vt:lpstr>
      <vt:lpstr>Navigation Architecture Component</vt:lpstr>
      <vt:lpstr>Navigation Host</vt:lpstr>
      <vt:lpstr>Navigation Graph</vt:lpstr>
      <vt:lpstr>Navigation Graph</vt:lpstr>
      <vt:lpstr>Accessing the Navigation Controller</vt:lpstr>
      <vt:lpstr>Passing Arguments</vt:lpstr>
      <vt:lpstr>Go through the tutorial in Ch. 48</vt:lpstr>
      <vt:lpstr>Overflow Menus</vt:lpstr>
      <vt:lpstr>Overflow Menus</vt:lpstr>
      <vt:lpstr>Creating an Overflow Menu</vt:lpstr>
      <vt:lpstr>Displaying an Overflow Menu</vt:lpstr>
      <vt:lpstr>Responding the Menu Item Selections</vt:lpstr>
      <vt:lpstr>Example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Views and Layouts</dc:title>
  <dc:creator>John Baugh</dc:creator>
  <cp:lastModifiedBy>John Baugh</cp:lastModifiedBy>
  <cp:revision>280</cp:revision>
  <dcterms:created xsi:type="dcterms:W3CDTF">2021-01-15T00:24:23Z</dcterms:created>
  <dcterms:modified xsi:type="dcterms:W3CDTF">2021-04-19T21:46:41Z</dcterms:modified>
</cp:coreProperties>
</file>