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8"/>
  </p:notesMasterIdLst>
  <p:sldIdLst>
    <p:sldId id="257" r:id="rId5"/>
    <p:sldId id="261" r:id="rId6"/>
    <p:sldId id="262" r:id="rId7"/>
    <p:sldId id="263" r:id="rId8"/>
    <p:sldId id="264" r:id="rId9"/>
    <p:sldId id="265" r:id="rId10"/>
    <p:sldId id="266" r:id="rId11"/>
    <p:sldId id="267" r:id="rId12"/>
    <p:sldId id="268" r:id="rId13"/>
    <p:sldId id="269" r:id="rId14"/>
    <p:sldId id="270"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3F2B"/>
    <a:srgbClr val="5CC6D6"/>
    <a:srgbClr val="344529"/>
    <a:srgbClr val="2B3922"/>
    <a:srgbClr val="2E3722"/>
    <a:srgbClr val="FCF7F1"/>
    <a:srgbClr val="B8D233"/>
    <a:srgbClr val="F8D22F"/>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4619" autoAdjust="0"/>
  </p:normalViewPr>
  <p:slideViewPr>
    <p:cSldViewPr snapToGrid="0">
      <p:cViewPr varScale="1">
        <p:scale>
          <a:sx n="114" d="100"/>
          <a:sy n="114" d="100"/>
        </p:scale>
        <p:origin x="9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F27AD-6317-42EB-BB27-0666FC2CD88C}" type="datetimeFigureOut">
              <a:rPr lang="en-US" smtClean="0"/>
              <a:t>3/17/2021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C6DF4E-2882-41BD-8F5F-8FDCE08CF38A}" type="slidenum">
              <a:rPr lang="en-US" smtClean="0"/>
              <a:t>‹#›</a:t>
            </a:fld>
            <a:endParaRPr lang="en-US"/>
          </a:p>
        </p:txBody>
      </p:sp>
    </p:spTree>
    <p:extLst>
      <p:ext uri="{BB962C8B-B14F-4D97-AF65-F5344CB8AC3E}">
        <p14:creationId xmlns:p14="http://schemas.microsoft.com/office/powerpoint/2010/main" val="1477727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67D16B0C-4D75-484B-AC8B-2B9B3E702630}" type="datetime1">
              <a:rPr lang="en-US" smtClean="0"/>
              <a:t>3/17/2021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r>
              <a:rPr lang="en-US"/>
              <a:t>John P. Baugh, Ph.D.</a:t>
            </a:r>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10058400" cy="748145"/>
          </a:xfrm>
        </p:spPr>
        <p:txBody>
          <a:bodyPr/>
          <a:lstStyle/>
          <a:p>
            <a:r>
              <a:rPr lang="en-US"/>
              <a:t>Click to edit Master title style</a:t>
            </a:r>
            <a:endParaRPr lang="en-US" dirty="0"/>
          </a:p>
        </p:txBody>
      </p:sp>
      <p:sp>
        <p:nvSpPr>
          <p:cNvPr id="3" name="Content Placeholder 2"/>
          <p:cNvSpPr>
            <a:spLocks noGrp="1"/>
          </p:cNvSpPr>
          <p:nvPr>
            <p:ph idx="1"/>
          </p:nvPr>
        </p:nvSpPr>
        <p:spPr>
          <a:xfrm>
            <a:off x="1066800" y="1271847"/>
            <a:ext cx="10058400" cy="46808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18A652-F7D9-4C61-8258-404FCB714F28}" type="datetime1">
              <a:rPr lang="en-US" smtClean="0"/>
              <a:t>3/17/2021</a:t>
            </a:fld>
            <a:endParaRPr lang="en-US" dirty="0"/>
          </a:p>
        </p:txBody>
      </p:sp>
      <p:sp>
        <p:nvSpPr>
          <p:cNvPr id="5" name="Footer Placeholder 4"/>
          <p:cNvSpPr>
            <a:spLocks noGrp="1"/>
          </p:cNvSpPr>
          <p:nvPr>
            <p:ph type="ftr" sz="quarter" idx="11"/>
          </p:nvPr>
        </p:nvSpPr>
        <p:spPr/>
        <p:txBody>
          <a:bodyPr/>
          <a:lstStyle/>
          <a:p>
            <a:r>
              <a:rPr lang="en-US"/>
              <a:t>John P. Baugh, Ph.D.</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6F565E57-9A09-4FE2-A089-897784F5EF3D}" type="datetime1">
              <a:rPr lang="en-US" smtClean="0"/>
              <a:t>3/17/2021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r>
              <a:rPr lang="en-US"/>
              <a:t>John P. Baugh, Ph.D.</a:t>
            </a:r>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66800" y="443089"/>
            <a:ext cx="10058400" cy="73731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1255222"/>
            <a:ext cx="4663440" cy="4596938"/>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1255222"/>
            <a:ext cx="4663440" cy="4596938"/>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7EDE40-FDD2-470A-9D53-43F77615E3B4}" type="datetime1">
              <a:rPr lang="en-US" smtClean="0"/>
              <a:t>3/17/2021</a:t>
            </a:fld>
            <a:endParaRPr lang="en-US" dirty="0"/>
          </a:p>
        </p:txBody>
      </p:sp>
      <p:sp>
        <p:nvSpPr>
          <p:cNvPr id="6" name="Footer Placeholder 5"/>
          <p:cNvSpPr>
            <a:spLocks noGrp="1"/>
          </p:cNvSpPr>
          <p:nvPr>
            <p:ph type="ftr" sz="quarter" idx="11"/>
          </p:nvPr>
        </p:nvSpPr>
        <p:spPr/>
        <p:txBody>
          <a:bodyPr/>
          <a:lstStyle/>
          <a:p>
            <a:r>
              <a:rPr lang="en-US"/>
              <a:t>John P. Baugh, Ph.D.</a:t>
            </a:r>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2B5306-BCB1-48EB-866F-56494F6B1B17}" type="datetime1">
              <a:rPr lang="en-US" smtClean="0"/>
              <a:t>3/17/2021</a:t>
            </a:fld>
            <a:endParaRPr lang="en-US" dirty="0"/>
          </a:p>
        </p:txBody>
      </p:sp>
      <p:sp>
        <p:nvSpPr>
          <p:cNvPr id="8" name="Footer Placeholder 7"/>
          <p:cNvSpPr>
            <a:spLocks noGrp="1"/>
          </p:cNvSpPr>
          <p:nvPr>
            <p:ph type="ftr" sz="quarter" idx="11"/>
          </p:nvPr>
        </p:nvSpPr>
        <p:spPr/>
        <p:txBody>
          <a:bodyPr/>
          <a:lstStyle/>
          <a:p>
            <a:r>
              <a:rPr lang="en-US"/>
              <a:t>John P. Baugh, Ph.D.</a:t>
            </a:r>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DAA611-B228-4605-961C-90292694F123}" type="datetime1">
              <a:rPr lang="en-US" smtClean="0"/>
              <a:t>3/17/2021</a:t>
            </a:fld>
            <a:endParaRPr lang="en-US" dirty="0"/>
          </a:p>
        </p:txBody>
      </p:sp>
      <p:sp>
        <p:nvSpPr>
          <p:cNvPr id="4" name="Footer Placeholder 3"/>
          <p:cNvSpPr>
            <a:spLocks noGrp="1"/>
          </p:cNvSpPr>
          <p:nvPr>
            <p:ph type="ftr" sz="quarter" idx="11"/>
          </p:nvPr>
        </p:nvSpPr>
        <p:spPr/>
        <p:txBody>
          <a:bodyPr/>
          <a:lstStyle/>
          <a:p>
            <a:r>
              <a:rPr lang="en-US"/>
              <a:t>John P. Baugh, Ph.D.</a:t>
            </a:r>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3D728-6ABA-4898-8492-7E617CD6102D}" type="datetime1">
              <a:rPr lang="en-US" smtClean="0"/>
              <a:t>3/17/2021</a:t>
            </a:fld>
            <a:endParaRPr lang="en-US" dirty="0"/>
          </a:p>
        </p:txBody>
      </p:sp>
      <p:sp>
        <p:nvSpPr>
          <p:cNvPr id="3" name="Footer Placeholder 2"/>
          <p:cNvSpPr>
            <a:spLocks noGrp="1"/>
          </p:cNvSpPr>
          <p:nvPr>
            <p:ph type="ftr" sz="quarter" idx="11"/>
          </p:nvPr>
        </p:nvSpPr>
        <p:spPr/>
        <p:txBody>
          <a:bodyPr/>
          <a:lstStyle/>
          <a:p>
            <a:r>
              <a:rPr lang="en-US"/>
              <a:t>John P. Baugh, Ph.D.</a:t>
            </a:r>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C76555EB-88A0-409B-BAF0-9FD8A21CD91E}" type="datetime1">
              <a:rPr lang="en-US" smtClean="0"/>
              <a:t>3/17/2021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r>
              <a:rPr lang="en-US"/>
              <a:t>John P. Baugh, Ph.D.</a:t>
            </a:r>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C5C77A7F-110E-4F9D-9914-CD675993C02B}" type="datetime1">
              <a:rPr lang="en-US" smtClean="0"/>
              <a:t>3/17/2021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r>
              <a:rPr lang="en-US"/>
              <a:t>John P. Baugh, Ph.D.</a:t>
            </a:r>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7257BB61-1923-471C-A658-64A7BE5C836E}" type="datetime1">
              <a:rPr lang="en-US" smtClean="0"/>
              <a:t>3/17/2021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r>
              <a:rPr lang="en-US"/>
              <a:t>John P. Baugh, Ph.D.</a:t>
            </a:r>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l="14621" r="17552" b="1"/>
          <a:stretch/>
        </p:blipFill>
        <p:spPr>
          <a:xfrm>
            <a:off x="228599" y="237744"/>
            <a:ext cx="7696201" cy="6382512"/>
          </a:xfrm>
          <a:prstGeom prst="rect">
            <a:avLst/>
          </a:prstGeom>
          <a:noFill/>
          <a:ln>
            <a:noFill/>
          </a:ln>
        </p:spPr>
      </p:pic>
      <p:sp>
        <p:nvSpPr>
          <p:cNvPr id="4" name="Date Placeholder 3">
            <a:extLst>
              <a:ext uri="{FF2B5EF4-FFF2-40B4-BE49-F238E27FC236}">
                <a16:creationId xmlns:a16="http://schemas.microsoft.com/office/drawing/2014/main" id="{5F6D9C8E-4FC2-4EDE-A171-D9E0011C937C}"/>
              </a:ext>
            </a:extLst>
          </p:cNvPr>
          <p:cNvSpPr>
            <a:spLocks noGrp="1"/>
          </p:cNvSpPr>
          <p:nvPr>
            <p:ph type="dt" sz="half" idx="10"/>
          </p:nvPr>
        </p:nvSpPr>
        <p:spPr>
          <a:xfrm>
            <a:off x="5662337" y="6035040"/>
            <a:ext cx="2071963" cy="365760"/>
          </a:xfrm>
        </p:spPr>
        <p:txBody>
          <a:bodyPr anchor="b">
            <a:normAutofit/>
          </a:bodyPr>
          <a:lstStyle/>
          <a:p>
            <a:pPr>
              <a:spcAft>
                <a:spcPts val="600"/>
              </a:spcAft>
            </a:pPr>
            <a:fld id="{0BCFF948-3F35-43DE-B76E-15ACBF44B6F9}" type="datetime1">
              <a:rPr lang="en-US" smtClean="0"/>
              <a:pPr>
                <a:spcAft>
                  <a:spcPts val="600"/>
                </a:spcAft>
              </a:pPr>
              <a:t>3/17/2021</a:t>
            </a:fld>
            <a:endParaRPr lang="en-US"/>
          </a:p>
        </p:txBody>
      </p:sp>
      <p:sp>
        <p:nvSpPr>
          <p:cNvPr id="5" name="Footer Placeholder 4">
            <a:extLst>
              <a:ext uri="{FF2B5EF4-FFF2-40B4-BE49-F238E27FC236}">
                <a16:creationId xmlns:a16="http://schemas.microsoft.com/office/drawing/2014/main" id="{0092C587-7CD6-4732-89CC-187E3FB99A10}"/>
              </a:ext>
            </a:extLst>
          </p:cNvPr>
          <p:cNvSpPr>
            <a:spLocks noGrp="1"/>
          </p:cNvSpPr>
          <p:nvPr>
            <p:ph type="ftr" sz="quarter" idx="11"/>
          </p:nvPr>
        </p:nvSpPr>
        <p:spPr>
          <a:xfrm>
            <a:off x="612648" y="6035040"/>
            <a:ext cx="4588002" cy="365760"/>
          </a:xfrm>
        </p:spPr>
        <p:txBody>
          <a:bodyPr anchor="b">
            <a:normAutofit/>
          </a:bodyPr>
          <a:lstStyle/>
          <a:p>
            <a:pPr algn="l">
              <a:spcAft>
                <a:spcPts val="600"/>
              </a:spcAft>
            </a:pPr>
            <a:r>
              <a:rPr lang="en-US"/>
              <a:t>John P. Baugh, Ph.D.</a:t>
            </a:r>
          </a:p>
        </p:txBody>
      </p:sp>
      <p:sp>
        <p:nvSpPr>
          <p:cNvPr id="2" name="Title 1">
            <a:extLst>
              <a:ext uri="{FF2B5EF4-FFF2-40B4-BE49-F238E27FC236}">
                <a16:creationId xmlns:a16="http://schemas.microsoft.com/office/drawing/2014/main" id="{18C3B467-088C-4F3D-A9A7-105C4E1E20CD}"/>
              </a:ext>
            </a:extLst>
          </p:cNvPr>
          <p:cNvSpPr>
            <a:spLocks noGrp="1"/>
          </p:cNvSpPr>
          <p:nvPr>
            <p:ph type="title"/>
          </p:nvPr>
        </p:nvSpPr>
        <p:spPr>
          <a:xfrm>
            <a:off x="8477250" y="603504"/>
            <a:ext cx="3144774" cy="1645920"/>
          </a:xfrm>
        </p:spPr>
        <p:txBody>
          <a:bodyPr anchor="b">
            <a:normAutofit/>
          </a:bodyPr>
          <a:lstStyle/>
          <a:p>
            <a:r>
              <a:rPr lang="en-US" dirty="0"/>
              <a:t>Jetpack</a:t>
            </a:r>
          </a:p>
        </p:txBody>
      </p:sp>
      <p:sp>
        <p:nvSpPr>
          <p:cNvPr id="3" name="Subtitle 2">
            <a:extLst>
              <a:ext uri="{FF2B5EF4-FFF2-40B4-BE49-F238E27FC236}">
                <a16:creationId xmlns:a16="http://schemas.microsoft.com/office/drawing/2014/main" id="{C8722DDC-8EEE-4A06-8DFE-B44871EAA2CF}"/>
              </a:ext>
            </a:extLst>
          </p:cNvPr>
          <p:cNvSpPr>
            <a:spLocks noGrp="1"/>
          </p:cNvSpPr>
          <p:nvPr>
            <p:ph type="body" sz="half" idx="2"/>
          </p:nvPr>
        </p:nvSpPr>
        <p:spPr>
          <a:xfrm>
            <a:off x="8477250" y="2386584"/>
            <a:ext cx="3144774" cy="3511296"/>
          </a:xfrm>
        </p:spPr>
        <p:txBody>
          <a:bodyPr>
            <a:normAutofit/>
          </a:bodyPr>
          <a:lstStyle/>
          <a:p>
            <a:pPr>
              <a:spcAft>
                <a:spcPts val="600"/>
              </a:spcAft>
            </a:pPr>
            <a:r>
              <a:rPr lang="en-US"/>
              <a:t>John P. Baugh, Ph.D.</a:t>
            </a:r>
          </a:p>
        </p:txBody>
      </p:sp>
      <p:pic>
        <p:nvPicPr>
          <p:cNvPr id="8" name="Picture 7">
            <a:extLst>
              <a:ext uri="{FF2B5EF4-FFF2-40B4-BE49-F238E27FC236}">
                <a16:creationId xmlns:a16="http://schemas.microsoft.com/office/drawing/2014/main" id="{4F6E603A-2A77-4AA1-96B0-CFFD0274DF8F}"/>
              </a:ext>
            </a:extLst>
          </p:cNvPr>
          <p:cNvPicPr>
            <a:picLocks noChangeAspect="1"/>
          </p:cNvPicPr>
          <p:nvPr/>
        </p:nvPicPr>
        <p:blipFill>
          <a:blip r:embed="rId3"/>
          <a:stretch>
            <a:fillRect/>
          </a:stretch>
        </p:blipFill>
        <p:spPr>
          <a:xfrm>
            <a:off x="8857499" y="2831654"/>
            <a:ext cx="2384275" cy="3386266"/>
          </a:xfrm>
          <a:prstGeom prst="rect">
            <a:avLst/>
          </a:prstGeom>
        </p:spPr>
      </p:pic>
    </p:spTree>
    <p:extLst>
      <p:ext uri="{BB962C8B-B14F-4D97-AF65-F5344CB8AC3E}">
        <p14:creationId xmlns:p14="http://schemas.microsoft.com/office/powerpoint/2010/main" val="258428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70F8-E5D5-4483-8103-942EFEECBD16}"/>
              </a:ext>
            </a:extLst>
          </p:cNvPr>
          <p:cNvSpPr>
            <a:spLocks noGrp="1"/>
          </p:cNvSpPr>
          <p:nvPr>
            <p:ph type="title"/>
          </p:nvPr>
        </p:nvSpPr>
        <p:spPr/>
        <p:txBody>
          <a:bodyPr/>
          <a:lstStyle/>
          <a:p>
            <a:r>
              <a:rPr lang="en-US" dirty="0"/>
              <a:t>Jetpack </a:t>
            </a:r>
            <a:r>
              <a:rPr lang="en-US" dirty="0" err="1"/>
              <a:t>ViewModel</a:t>
            </a:r>
            <a:r>
              <a:rPr lang="en-US" dirty="0"/>
              <a:t> Tutorial</a:t>
            </a:r>
          </a:p>
        </p:txBody>
      </p:sp>
      <p:sp>
        <p:nvSpPr>
          <p:cNvPr id="3" name="Text Placeholder 2">
            <a:extLst>
              <a:ext uri="{FF2B5EF4-FFF2-40B4-BE49-F238E27FC236}">
                <a16:creationId xmlns:a16="http://schemas.microsoft.com/office/drawing/2014/main" id="{F3A5C7E0-3320-4A0F-BE77-7F8F395875C7}"/>
              </a:ext>
            </a:extLst>
          </p:cNvPr>
          <p:cNvSpPr>
            <a:spLocks noGrp="1"/>
          </p:cNvSpPr>
          <p:nvPr>
            <p:ph type="body" idx="1"/>
          </p:nvPr>
        </p:nvSpPr>
        <p:spPr/>
        <p:txBody>
          <a:bodyPr/>
          <a:lstStyle/>
          <a:p>
            <a:r>
              <a:rPr lang="en-US" dirty="0"/>
              <a:t>Ch. 40</a:t>
            </a:r>
          </a:p>
        </p:txBody>
      </p:sp>
      <p:sp>
        <p:nvSpPr>
          <p:cNvPr id="4" name="Date Placeholder 3">
            <a:extLst>
              <a:ext uri="{FF2B5EF4-FFF2-40B4-BE49-F238E27FC236}">
                <a16:creationId xmlns:a16="http://schemas.microsoft.com/office/drawing/2014/main" id="{87A89EE4-8144-400C-B0F2-CD2E17A49D9B}"/>
              </a:ext>
            </a:extLst>
          </p:cNvPr>
          <p:cNvSpPr>
            <a:spLocks noGrp="1"/>
          </p:cNvSpPr>
          <p:nvPr>
            <p:ph type="dt" sz="half" idx="10"/>
          </p:nvPr>
        </p:nvSpPr>
        <p:spPr/>
        <p:txBody>
          <a:bodyPr/>
          <a:lstStyle/>
          <a:p>
            <a:fld id="{6F565E57-9A09-4FE2-A089-897784F5EF3D}" type="datetime1">
              <a:rPr lang="en-US" smtClean="0"/>
              <a:t>3/17/2021</a:t>
            </a:fld>
            <a:endParaRPr lang="en-US" dirty="0"/>
          </a:p>
        </p:txBody>
      </p:sp>
      <p:sp>
        <p:nvSpPr>
          <p:cNvPr id="5" name="Footer Placeholder 4">
            <a:extLst>
              <a:ext uri="{FF2B5EF4-FFF2-40B4-BE49-F238E27FC236}">
                <a16:creationId xmlns:a16="http://schemas.microsoft.com/office/drawing/2014/main" id="{BCAF03C2-345E-4E5F-90B9-03D75F231A18}"/>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3739203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B5D7-03B0-4C4D-9058-3378D5E92537}"/>
              </a:ext>
            </a:extLst>
          </p:cNvPr>
          <p:cNvSpPr>
            <a:spLocks noGrp="1"/>
          </p:cNvSpPr>
          <p:nvPr>
            <p:ph type="title"/>
          </p:nvPr>
        </p:nvSpPr>
        <p:spPr/>
        <p:txBody>
          <a:bodyPr/>
          <a:lstStyle/>
          <a:p>
            <a:r>
              <a:rPr lang="en-US" dirty="0"/>
              <a:t>Jetpack </a:t>
            </a:r>
            <a:r>
              <a:rPr lang="en-US" dirty="0" err="1"/>
              <a:t>ViewModel</a:t>
            </a:r>
            <a:endParaRPr lang="en-US" dirty="0"/>
          </a:p>
        </p:txBody>
      </p:sp>
      <p:sp>
        <p:nvSpPr>
          <p:cNvPr id="3" name="Content Placeholder 2">
            <a:extLst>
              <a:ext uri="{FF2B5EF4-FFF2-40B4-BE49-F238E27FC236}">
                <a16:creationId xmlns:a16="http://schemas.microsoft.com/office/drawing/2014/main" id="{2C34F7D8-15DD-4100-AE1C-7AAE38967C84}"/>
              </a:ext>
            </a:extLst>
          </p:cNvPr>
          <p:cNvSpPr>
            <a:spLocks noGrp="1"/>
          </p:cNvSpPr>
          <p:nvPr>
            <p:ph idx="1"/>
          </p:nvPr>
        </p:nvSpPr>
        <p:spPr>
          <a:xfrm>
            <a:off x="1066799" y="1271847"/>
            <a:ext cx="5816599" cy="4680897"/>
          </a:xfrm>
        </p:spPr>
        <p:txBody>
          <a:bodyPr/>
          <a:lstStyle/>
          <a:p>
            <a:r>
              <a:rPr lang="en-US" dirty="0"/>
              <a:t>The </a:t>
            </a:r>
            <a:r>
              <a:rPr lang="en-US" b="1" dirty="0" err="1"/>
              <a:t>ViewModelDemo</a:t>
            </a:r>
            <a:r>
              <a:rPr lang="en-US" dirty="0"/>
              <a:t> project in the book files for the course contains the complete code</a:t>
            </a:r>
          </a:p>
          <a:p>
            <a:r>
              <a:rPr lang="en-US" dirty="0"/>
              <a:t>Try to go through Ch. 40, step by step to understand, though</a:t>
            </a:r>
          </a:p>
          <a:p>
            <a:r>
              <a:rPr lang="en-US" dirty="0"/>
              <a:t>You will use the </a:t>
            </a:r>
            <a:r>
              <a:rPr lang="en-US" b="1" dirty="0"/>
              <a:t>Fragment + </a:t>
            </a:r>
            <a:r>
              <a:rPr lang="en-US" b="1" dirty="0" err="1"/>
              <a:t>ViewModel</a:t>
            </a:r>
            <a:r>
              <a:rPr lang="en-US" b="1" dirty="0"/>
              <a:t> template </a:t>
            </a:r>
            <a:r>
              <a:rPr lang="en-US" dirty="0"/>
              <a:t>instead of the </a:t>
            </a:r>
            <a:r>
              <a:rPr lang="en-US" b="1" dirty="0"/>
              <a:t>Empty Activity</a:t>
            </a:r>
            <a:r>
              <a:rPr lang="en-US" dirty="0"/>
              <a:t> template</a:t>
            </a:r>
          </a:p>
          <a:p>
            <a:r>
              <a:rPr lang="en-US" dirty="0"/>
              <a:t>Note that the </a:t>
            </a:r>
            <a:r>
              <a:rPr lang="en-US" dirty="0" err="1"/>
              <a:t>MainActivity</a:t>
            </a:r>
            <a:r>
              <a:rPr lang="en-US" dirty="0"/>
              <a:t> layout and Kotlin code are structured to act as a container</a:t>
            </a:r>
          </a:p>
          <a:p>
            <a:pPr lvl="1"/>
            <a:r>
              <a:rPr lang="en-US" dirty="0"/>
              <a:t>The </a:t>
            </a:r>
            <a:r>
              <a:rPr lang="en-US" dirty="0" err="1"/>
              <a:t>FrameLayout</a:t>
            </a:r>
            <a:r>
              <a:rPr lang="en-US" dirty="0"/>
              <a:t> is just a placeholder and is replaced at runtime by the content of the first screen that is to appear when the app launches</a:t>
            </a:r>
          </a:p>
          <a:p>
            <a:pPr lvl="1"/>
            <a:r>
              <a:rPr lang="en-US" dirty="0"/>
              <a:t>The content will typically be a fragment consisting on an XML layout resource file and corresponding class</a:t>
            </a:r>
          </a:p>
        </p:txBody>
      </p:sp>
      <p:sp>
        <p:nvSpPr>
          <p:cNvPr id="4" name="Date Placeholder 3">
            <a:extLst>
              <a:ext uri="{FF2B5EF4-FFF2-40B4-BE49-F238E27FC236}">
                <a16:creationId xmlns:a16="http://schemas.microsoft.com/office/drawing/2014/main" id="{CD9FDB13-E3C8-4E30-889C-B4536C32549E}"/>
              </a:ext>
            </a:extLst>
          </p:cNvPr>
          <p:cNvSpPr>
            <a:spLocks noGrp="1"/>
          </p:cNvSpPr>
          <p:nvPr>
            <p:ph type="dt" sz="half" idx="10"/>
          </p:nvPr>
        </p:nvSpPr>
        <p:spPr/>
        <p:txBody>
          <a:bodyPr/>
          <a:lstStyle/>
          <a:p>
            <a:fld id="{6018A652-F7D9-4C61-8258-404FCB714F28}" type="datetime1">
              <a:rPr lang="en-US" smtClean="0"/>
              <a:t>3/17/2021</a:t>
            </a:fld>
            <a:endParaRPr lang="en-US" dirty="0"/>
          </a:p>
        </p:txBody>
      </p:sp>
      <p:sp>
        <p:nvSpPr>
          <p:cNvPr id="5" name="Footer Placeholder 4">
            <a:extLst>
              <a:ext uri="{FF2B5EF4-FFF2-40B4-BE49-F238E27FC236}">
                <a16:creationId xmlns:a16="http://schemas.microsoft.com/office/drawing/2014/main" id="{6836C1DF-12EF-491D-88E1-6317D2A5C29F}"/>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00DBF2D4-E2F4-4B32-8BDE-27CD770497D7}"/>
              </a:ext>
            </a:extLst>
          </p:cNvPr>
          <p:cNvPicPr>
            <a:picLocks noChangeAspect="1"/>
          </p:cNvPicPr>
          <p:nvPr/>
        </p:nvPicPr>
        <p:blipFill>
          <a:blip r:embed="rId2"/>
          <a:stretch>
            <a:fillRect/>
          </a:stretch>
        </p:blipFill>
        <p:spPr>
          <a:xfrm>
            <a:off x="6883400" y="1720963"/>
            <a:ext cx="4733176" cy="3416073"/>
          </a:xfrm>
          <a:prstGeom prst="rect">
            <a:avLst/>
          </a:prstGeom>
        </p:spPr>
      </p:pic>
    </p:spTree>
    <p:extLst>
      <p:ext uri="{BB962C8B-B14F-4D97-AF65-F5344CB8AC3E}">
        <p14:creationId xmlns:p14="http://schemas.microsoft.com/office/powerpoint/2010/main" val="2668112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70F8-E5D5-4483-8103-942EFEECBD16}"/>
              </a:ext>
            </a:extLst>
          </p:cNvPr>
          <p:cNvSpPr>
            <a:spLocks noGrp="1"/>
          </p:cNvSpPr>
          <p:nvPr>
            <p:ph type="title"/>
          </p:nvPr>
        </p:nvSpPr>
        <p:spPr/>
        <p:txBody>
          <a:bodyPr/>
          <a:lstStyle/>
          <a:p>
            <a:r>
              <a:rPr lang="en-US" dirty="0"/>
              <a:t>Further Topics for </a:t>
            </a:r>
            <a:r>
              <a:rPr lang="en-US" dirty="0" err="1"/>
              <a:t>JetPack</a:t>
            </a:r>
            <a:endParaRPr lang="en-US" dirty="0"/>
          </a:p>
        </p:txBody>
      </p:sp>
      <p:sp>
        <p:nvSpPr>
          <p:cNvPr id="3" name="Text Placeholder 2">
            <a:extLst>
              <a:ext uri="{FF2B5EF4-FFF2-40B4-BE49-F238E27FC236}">
                <a16:creationId xmlns:a16="http://schemas.microsoft.com/office/drawing/2014/main" id="{F3A5C7E0-3320-4A0F-BE77-7F8F395875C7}"/>
              </a:ext>
            </a:extLst>
          </p:cNvPr>
          <p:cNvSpPr>
            <a:spLocks noGrp="1"/>
          </p:cNvSpPr>
          <p:nvPr>
            <p:ph type="body" idx="1"/>
          </p:nvPr>
        </p:nvSpPr>
        <p:spPr/>
        <p:txBody>
          <a:bodyPr/>
          <a:lstStyle/>
          <a:p>
            <a:r>
              <a:rPr lang="en-US" dirty="0"/>
              <a:t>Ch. </a:t>
            </a:r>
            <a:r>
              <a:rPr lang="en-US"/>
              <a:t>41 </a:t>
            </a:r>
            <a:r>
              <a:rPr lang="en-US" dirty="0"/>
              <a:t>- 46</a:t>
            </a:r>
          </a:p>
        </p:txBody>
      </p:sp>
      <p:sp>
        <p:nvSpPr>
          <p:cNvPr id="4" name="Date Placeholder 3">
            <a:extLst>
              <a:ext uri="{FF2B5EF4-FFF2-40B4-BE49-F238E27FC236}">
                <a16:creationId xmlns:a16="http://schemas.microsoft.com/office/drawing/2014/main" id="{87A89EE4-8144-400C-B0F2-CD2E17A49D9B}"/>
              </a:ext>
            </a:extLst>
          </p:cNvPr>
          <p:cNvSpPr>
            <a:spLocks noGrp="1"/>
          </p:cNvSpPr>
          <p:nvPr>
            <p:ph type="dt" sz="half" idx="10"/>
          </p:nvPr>
        </p:nvSpPr>
        <p:spPr/>
        <p:txBody>
          <a:bodyPr/>
          <a:lstStyle/>
          <a:p>
            <a:fld id="{6F565E57-9A09-4FE2-A089-897784F5EF3D}" type="datetime1">
              <a:rPr lang="en-US" smtClean="0"/>
              <a:t>3/17/2021</a:t>
            </a:fld>
            <a:endParaRPr lang="en-US" dirty="0"/>
          </a:p>
        </p:txBody>
      </p:sp>
      <p:sp>
        <p:nvSpPr>
          <p:cNvPr id="5" name="Footer Placeholder 4">
            <a:extLst>
              <a:ext uri="{FF2B5EF4-FFF2-40B4-BE49-F238E27FC236}">
                <a16:creationId xmlns:a16="http://schemas.microsoft.com/office/drawing/2014/main" id="{BCAF03C2-345E-4E5F-90B9-03D75F231A18}"/>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3987874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B5D7-03B0-4C4D-9058-3378D5E92537}"/>
              </a:ext>
            </a:extLst>
          </p:cNvPr>
          <p:cNvSpPr>
            <a:spLocks noGrp="1"/>
          </p:cNvSpPr>
          <p:nvPr>
            <p:ph type="title"/>
          </p:nvPr>
        </p:nvSpPr>
        <p:spPr/>
        <p:txBody>
          <a:bodyPr/>
          <a:lstStyle/>
          <a:p>
            <a:r>
              <a:rPr lang="en-US" dirty="0"/>
              <a:t>Jetpack Topics</a:t>
            </a:r>
          </a:p>
        </p:txBody>
      </p:sp>
      <p:sp>
        <p:nvSpPr>
          <p:cNvPr id="3" name="Content Placeholder 2">
            <a:extLst>
              <a:ext uri="{FF2B5EF4-FFF2-40B4-BE49-F238E27FC236}">
                <a16:creationId xmlns:a16="http://schemas.microsoft.com/office/drawing/2014/main" id="{2C34F7D8-15DD-4100-AE1C-7AAE38967C84}"/>
              </a:ext>
            </a:extLst>
          </p:cNvPr>
          <p:cNvSpPr>
            <a:spLocks noGrp="1"/>
          </p:cNvSpPr>
          <p:nvPr>
            <p:ph idx="1"/>
          </p:nvPr>
        </p:nvSpPr>
        <p:spPr/>
        <p:txBody>
          <a:bodyPr/>
          <a:lstStyle/>
          <a:p>
            <a:r>
              <a:rPr lang="en-US" dirty="0"/>
              <a:t>Data Binding, Ch. 42-43</a:t>
            </a:r>
          </a:p>
          <a:p>
            <a:r>
              <a:rPr lang="en-US" dirty="0" err="1"/>
              <a:t>ViewModel</a:t>
            </a:r>
            <a:r>
              <a:rPr lang="en-US" dirty="0"/>
              <a:t> Saved State, Ch. 44</a:t>
            </a:r>
          </a:p>
          <a:p>
            <a:r>
              <a:rPr lang="en-US" dirty="0"/>
              <a:t>Lifecycle-Aware Components, Ch. 45-46</a:t>
            </a:r>
          </a:p>
          <a:p>
            <a:pPr marL="0" indent="0">
              <a:buNone/>
            </a:pPr>
            <a:endParaRPr lang="en-US" dirty="0"/>
          </a:p>
        </p:txBody>
      </p:sp>
      <p:sp>
        <p:nvSpPr>
          <p:cNvPr id="4" name="Date Placeholder 3">
            <a:extLst>
              <a:ext uri="{FF2B5EF4-FFF2-40B4-BE49-F238E27FC236}">
                <a16:creationId xmlns:a16="http://schemas.microsoft.com/office/drawing/2014/main" id="{CD9FDB13-E3C8-4E30-889C-B4536C32549E}"/>
              </a:ext>
            </a:extLst>
          </p:cNvPr>
          <p:cNvSpPr>
            <a:spLocks noGrp="1"/>
          </p:cNvSpPr>
          <p:nvPr>
            <p:ph type="dt" sz="half" idx="10"/>
          </p:nvPr>
        </p:nvSpPr>
        <p:spPr/>
        <p:txBody>
          <a:bodyPr/>
          <a:lstStyle/>
          <a:p>
            <a:fld id="{6018A652-F7D9-4C61-8258-404FCB714F28}" type="datetime1">
              <a:rPr lang="en-US" smtClean="0"/>
              <a:t>3/17/2021</a:t>
            </a:fld>
            <a:endParaRPr lang="en-US" dirty="0"/>
          </a:p>
        </p:txBody>
      </p:sp>
      <p:sp>
        <p:nvSpPr>
          <p:cNvPr id="5" name="Footer Placeholder 4">
            <a:extLst>
              <a:ext uri="{FF2B5EF4-FFF2-40B4-BE49-F238E27FC236}">
                <a16:creationId xmlns:a16="http://schemas.microsoft.com/office/drawing/2014/main" id="{6836C1DF-12EF-491D-88E1-6317D2A5C29F}"/>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374581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70F8-E5D5-4483-8103-942EFEECBD16}"/>
              </a:ext>
            </a:extLst>
          </p:cNvPr>
          <p:cNvSpPr>
            <a:spLocks noGrp="1"/>
          </p:cNvSpPr>
          <p:nvPr>
            <p:ph type="title"/>
          </p:nvPr>
        </p:nvSpPr>
        <p:spPr/>
        <p:txBody>
          <a:bodyPr/>
          <a:lstStyle/>
          <a:p>
            <a:r>
              <a:rPr lang="en-US" dirty="0"/>
              <a:t>Jetpack</a:t>
            </a:r>
          </a:p>
        </p:txBody>
      </p:sp>
      <p:sp>
        <p:nvSpPr>
          <p:cNvPr id="3" name="Text Placeholder 2">
            <a:extLst>
              <a:ext uri="{FF2B5EF4-FFF2-40B4-BE49-F238E27FC236}">
                <a16:creationId xmlns:a16="http://schemas.microsoft.com/office/drawing/2014/main" id="{F3A5C7E0-3320-4A0F-BE77-7F8F395875C7}"/>
              </a:ext>
            </a:extLst>
          </p:cNvPr>
          <p:cNvSpPr>
            <a:spLocks noGrp="1"/>
          </p:cNvSpPr>
          <p:nvPr>
            <p:ph type="body" idx="1"/>
          </p:nvPr>
        </p:nvSpPr>
        <p:spPr/>
        <p:txBody>
          <a:bodyPr/>
          <a:lstStyle/>
          <a:p>
            <a:r>
              <a:rPr lang="en-US" dirty="0"/>
              <a:t>Ch. 39</a:t>
            </a:r>
          </a:p>
        </p:txBody>
      </p:sp>
      <p:sp>
        <p:nvSpPr>
          <p:cNvPr id="4" name="Date Placeholder 3">
            <a:extLst>
              <a:ext uri="{FF2B5EF4-FFF2-40B4-BE49-F238E27FC236}">
                <a16:creationId xmlns:a16="http://schemas.microsoft.com/office/drawing/2014/main" id="{87A89EE4-8144-400C-B0F2-CD2E17A49D9B}"/>
              </a:ext>
            </a:extLst>
          </p:cNvPr>
          <p:cNvSpPr>
            <a:spLocks noGrp="1"/>
          </p:cNvSpPr>
          <p:nvPr>
            <p:ph type="dt" sz="half" idx="10"/>
          </p:nvPr>
        </p:nvSpPr>
        <p:spPr/>
        <p:txBody>
          <a:bodyPr/>
          <a:lstStyle/>
          <a:p>
            <a:fld id="{6F565E57-9A09-4FE2-A089-897784F5EF3D}" type="datetime1">
              <a:rPr lang="en-US" smtClean="0"/>
              <a:t>3/17/2021</a:t>
            </a:fld>
            <a:endParaRPr lang="en-US" dirty="0"/>
          </a:p>
        </p:txBody>
      </p:sp>
      <p:sp>
        <p:nvSpPr>
          <p:cNvPr id="5" name="Footer Placeholder 4">
            <a:extLst>
              <a:ext uri="{FF2B5EF4-FFF2-40B4-BE49-F238E27FC236}">
                <a16:creationId xmlns:a16="http://schemas.microsoft.com/office/drawing/2014/main" id="{BCAF03C2-345E-4E5F-90B9-03D75F231A18}"/>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337190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B5D7-03B0-4C4D-9058-3378D5E92537}"/>
              </a:ext>
            </a:extLst>
          </p:cNvPr>
          <p:cNvSpPr>
            <a:spLocks noGrp="1"/>
          </p:cNvSpPr>
          <p:nvPr>
            <p:ph type="title"/>
          </p:nvPr>
        </p:nvSpPr>
        <p:spPr/>
        <p:txBody>
          <a:bodyPr/>
          <a:lstStyle/>
          <a:p>
            <a:r>
              <a:rPr lang="en-US" dirty="0"/>
              <a:t>Jetpack</a:t>
            </a:r>
          </a:p>
        </p:txBody>
      </p:sp>
      <p:sp>
        <p:nvSpPr>
          <p:cNvPr id="3" name="Content Placeholder 2">
            <a:extLst>
              <a:ext uri="{FF2B5EF4-FFF2-40B4-BE49-F238E27FC236}">
                <a16:creationId xmlns:a16="http://schemas.microsoft.com/office/drawing/2014/main" id="{2C34F7D8-15DD-4100-AE1C-7AAE38967C84}"/>
              </a:ext>
            </a:extLst>
          </p:cNvPr>
          <p:cNvSpPr>
            <a:spLocks noGrp="1"/>
          </p:cNvSpPr>
          <p:nvPr>
            <p:ph idx="1"/>
          </p:nvPr>
        </p:nvSpPr>
        <p:spPr/>
        <p:txBody>
          <a:bodyPr/>
          <a:lstStyle/>
          <a:p>
            <a:r>
              <a:rPr lang="en-US" dirty="0"/>
              <a:t>Android Jetpack was introduced in 2018, and is now the recommended approach to building Android apps</a:t>
            </a:r>
          </a:p>
          <a:p>
            <a:r>
              <a:rPr lang="en-US" dirty="0"/>
              <a:t>Jetpack consists of</a:t>
            </a:r>
          </a:p>
          <a:p>
            <a:pPr lvl="1"/>
            <a:r>
              <a:rPr lang="en-US" dirty="0"/>
              <a:t>Android Studio</a:t>
            </a:r>
          </a:p>
          <a:p>
            <a:pPr lvl="1"/>
            <a:r>
              <a:rPr lang="en-US" dirty="0"/>
              <a:t>Android Architecture Components</a:t>
            </a:r>
          </a:p>
          <a:p>
            <a:pPr lvl="1"/>
            <a:r>
              <a:rPr lang="en-US" dirty="0"/>
              <a:t>Android Support Library</a:t>
            </a:r>
          </a:p>
          <a:p>
            <a:pPr lvl="1"/>
            <a:r>
              <a:rPr lang="en-US" dirty="0"/>
              <a:t>Set of Guidelines and recommendations about Android app structure</a:t>
            </a:r>
          </a:p>
        </p:txBody>
      </p:sp>
      <p:sp>
        <p:nvSpPr>
          <p:cNvPr id="4" name="Date Placeholder 3">
            <a:extLst>
              <a:ext uri="{FF2B5EF4-FFF2-40B4-BE49-F238E27FC236}">
                <a16:creationId xmlns:a16="http://schemas.microsoft.com/office/drawing/2014/main" id="{CD9FDB13-E3C8-4E30-889C-B4536C32549E}"/>
              </a:ext>
            </a:extLst>
          </p:cNvPr>
          <p:cNvSpPr>
            <a:spLocks noGrp="1"/>
          </p:cNvSpPr>
          <p:nvPr>
            <p:ph type="dt" sz="half" idx="10"/>
          </p:nvPr>
        </p:nvSpPr>
        <p:spPr/>
        <p:txBody>
          <a:bodyPr/>
          <a:lstStyle/>
          <a:p>
            <a:fld id="{6018A652-F7D9-4C61-8258-404FCB714F28}" type="datetime1">
              <a:rPr lang="en-US" smtClean="0"/>
              <a:t>3/17/2021</a:t>
            </a:fld>
            <a:endParaRPr lang="en-US" dirty="0"/>
          </a:p>
        </p:txBody>
      </p:sp>
      <p:sp>
        <p:nvSpPr>
          <p:cNvPr id="5" name="Footer Placeholder 4">
            <a:extLst>
              <a:ext uri="{FF2B5EF4-FFF2-40B4-BE49-F238E27FC236}">
                <a16:creationId xmlns:a16="http://schemas.microsoft.com/office/drawing/2014/main" id="{6836C1DF-12EF-491D-88E1-6317D2A5C29F}"/>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403625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9E6-3EAC-47B8-8E7C-84454D24FAB5}"/>
              </a:ext>
            </a:extLst>
          </p:cNvPr>
          <p:cNvSpPr>
            <a:spLocks noGrp="1"/>
          </p:cNvSpPr>
          <p:nvPr>
            <p:ph type="title"/>
          </p:nvPr>
        </p:nvSpPr>
        <p:spPr/>
        <p:txBody>
          <a:bodyPr/>
          <a:lstStyle/>
          <a:p>
            <a:r>
              <a:rPr lang="en-US" dirty="0"/>
              <a:t>Architecture and Components</a:t>
            </a:r>
          </a:p>
        </p:txBody>
      </p:sp>
      <p:sp>
        <p:nvSpPr>
          <p:cNvPr id="3" name="Content Placeholder 2">
            <a:extLst>
              <a:ext uri="{FF2B5EF4-FFF2-40B4-BE49-F238E27FC236}">
                <a16:creationId xmlns:a16="http://schemas.microsoft.com/office/drawing/2014/main" id="{0291673D-7F3C-441E-87D8-FAA1CF476248}"/>
              </a:ext>
            </a:extLst>
          </p:cNvPr>
          <p:cNvSpPr>
            <a:spLocks noGrp="1"/>
          </p:cNvSpPr>
          <p:nvPr>
            <p:ph idx="1"/>
          </p:nvPr>
        </p:nvSpPr>
        <p:spPr/>
        <p:txBody>
          <a:bodyPr/>
          <a:lstStyle/>
          <a:p>
            <a:r>
              <a:rPr lang="en-US" dirty="0"/>
              <a:t>The </a:t>
            </a:r>
            <a:r>
              <a:rPr lang="en-US" b="1" dirty="0"/>
              <a:t>Android Architecture Components</a:t>
            </a:r>
            <a:r>
              <a:rPr lang="en-US" dirty="0"/>
              <a:t> are designed to make it quicker and easier to perform common tasks during app development and conforming to the key principle of architectural guidelines</a:t>
            </a:r>
          </a:p>
          <a:p>
            <a:r>
              <a:rPr lang="en-US" dirty="0"/>
              <a:t>The Old Architecture style</a:t>
            </a:r>
          </a:p>
          <a:p>
            <a:pPr lvl="1"/>
            <a:r>
              <a:rPr lang="en-US" dirty="0"/>
              <a:t>Typically, up until now, Android projects have consisted of a single activity which contained all of the code for presenting and managing UI and back-end logic of the app</a:t>
            </a:r>
          </a:p>
          <a:p>
            <a:pPr lvl="1"/>
            <a:r>
              <a:rPr lang="en-US" dirty="0"/>
              <a:t>Each activity corresponds roughly to each screen</a:t>
            </a:r>
          </a:p>
          <a:p>
            <a:r>
              <a:rPr lang="en-US" dirty="0"/>
              <a:t>Modern Android Architecture</a:t>
            </a:r>
          </a:p>
          <a:p>
            <a:pPr lvl="1"/>
            <a:r>
              <a:rPr lang="en-US" dirty="0"/>
              <a:t>Google now advocates for </a:t>
            </a:r>
            <a:r>
              <a:rPr lang="en-US" b="1" dirty="0"/>
              <a:t>single activity apps</a:t>
            </a:r>
            <a:r>
              <a:rPr lang="en-US" dirty="0"/>
              <a:t> where different screens are loaded as </a:t>
            </a:r>
            <a:r>
              <a:rPr lang="en-US" i="1" dirty="0"/>
              <a:t>content</a:t>
            </a:r>
            <a:r>
              <a:rPr lang="en-US" dirty="0"/>
              <a:t> within the same activity</a:t>
            </a:r>
          </a:p>
          <a:p>
            <a:pPr lvl="2"/>
            <a:r>
              <a:rPr lang="en-US" dirty="0"/>
              <a:t>Similar to </a:t>
            </a:r>
            <a:r>
              <a:rPr lang="en-US" b="1" dirty="0"/>
              <a:t>single-page applications </a:t>
            </a:r>
            <a:r>
              <a:rPr lang="en-US" dirty="0"/>
              <a:t>(</a:t>
            </a:r>
            <a:r>
              <a:rPr lang="en-US" b="1" dirty="0"/>
              <a:t>SPA</a:t>
            </a:r>
            <a:r>
              <a:rPr lang="en-US" dirty="0"/>
              <a:t>) which is an architectural approach used frequently in Web applications</a:t>
            </a:r>
          </a:p>
          <a:p>
            <a:pPr lvl="1"/>
            <a:r>
              <a:rPr lang="en-US" dirty="0"/>
              <a:t>Different areas of responsibility are in entirely separate modules</a:t>
            </a:r>
          </a:p>
          <a:p>
            <a:pPr lvl="2"/>
            <a:r>
              <a:rPr lang="en-US" dirty="0"/>
              <a:t>Separation of concerns</a:t>
            </a:r>
          </a:p>
          <a:p>
            <a:pPr lvl="1"/>
            <a:r>
              <a:rPr lang="en-US" dirty="0"/>
              <a:t>The </a:t>
            </a:r>
            <a:r>
              <a:rPr lang="en-US" b="1" dirty="0" err="1"/>
              <a:t>ViewModel</a:t>
            </a:r>
            <a:r>
              <a:rPr lang="en-US" b="1" dirty="0"/>
              <a:t> component </a:t>
            </a:r>
            <a:r>
              <a:rPr lang="en-US" dirty="0"/>
              <a:t>is a key part of this separation of concerns</a:t>
            </a:r>
          </a:p>
          <a:p>
            <a:pPr lvl="1"/>
            <a:endParaRPr lang="en-US" dirty="0"/>
          </a:p>
        </p:txBody>
      </p:sp>
      <p:sp>
        <p:nvSpPr>
          <p:cNvPr id="4" name="Date Placeholder 3">
            <a:extLst>
              <a:ext uri="{FF2B5EF4-FFF2-40B4-BE49-F238E27FC236}">
                <a16:creationId xmlns:a16="http://schemas.microsoft.com/office/drawing/2014/main" id="{0AC813C4-BA7C-4DA8-A112-F46394EF3A3A}"/>
              </a:ext>
            </a:extLst>
          </p:cNvPr>
          <p:cNvSpPr>
            <a:spLocks noGrp="1"/>
          </p:cNvSpPr>
          <p:nvPr>
            <p:ph type="dt" sz="half" idx="10"/>
          </p:nvPr>
        </p:nvSpPr>
        <p:spPr/>
        <p:txBody>
          <a:bodyPr/>
          <a:lstStyle/>
          <a:p>
            <a:fld id="{6018A652-F7D9-4C61-8258-404FCB714F28}" type="datetime1">
              <a:rPr lang="en-US" smtClean="0"/>
              <a:t>3/17/2021</a:t>
            </a:fld>
            <a:endParaRPr lang="en-US" dirty="0"/>
          </a:p>
        </p:txBody>
      </p:sp>
      <p:sp>
        <p:nvSpPr>
          <p:cNvPr id="5" name="Footer Placeholder 4">
            <a:extLst>
              <a:ext uri="{FF2B5EF4-FFF2-40B4-BE49-F238E27FC236}">
                <a16:creationId xmlns:a16="http://schemas.microsoft.com/office/drawing/2014/main" id="{F175E791-EDF4-40CA-B763-F1C8734F9BED}"/>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1637739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5E45-69C0-4BC0-9035-9E18CC3D4614}"/>
              </a:ext>
            </a:extLst>
          </p:cNvPr>
          <p:cNvSpPr>
            <a:spLocks noGrp="1"/>
          </p:cNvSpPr>
          <p:nvPr>
            <p:ph type="title"/>
          </p:nvPr>
        </p:nvSpPr>
        <p:spPr/>
        <p:txBody>
          <a:bodyPr/>
          <a:lstStyle/>
          <a:p>
            <a:r>
              <a:rPr lang="en-US" dirty="0" err="1"/>
              <a:t>ViewModel</a:t>
            </a:r>
            <a:r>
              <a:rPr lang="en-US" dirty="0"/>
              <a:t> Component</a:t>
            </a:r>
          </a:p>
        </p:txBody>
      </p:sp>
      <p:sp>
        <p:nvSpPr>
          <p:cNvPr id="3" name="Content Placeholder 2">
            <a:extLst>
              <a:ext uri="{FF2B5EF4-FFF2-40B4-BE49-F238E27FC236}">
                <a16:creationId xmlns:a16="http://schemas.microsoft.com/office/drawing/2014/main" id="{15C56579-1DC7-403F-A4CE-F61DA6BB7FEA}"/>
              </a:ext>
            </a:extLst>
          </p:cNvPr>
          <p:cNvSpPr>
            <a:spLocks noGrp="1"/>
          </p:cNvSpPr>
          <p:nvPr>
            <p:ph idx="1"/>
          </p:nvPr>
        </p:nvSpPr>
        <p:spPr>
          <a:xfrm>
            <a:off x="1066800" y="1271847"/>
            <a:ext cx="5348514" cy="4680897"/>
          </a:xfrm>
        </p:spPr>
        <p:txBody>
          <a:bodyPr/>
          <a:lstStyle/>
          <a:p>
            <a:r>
              <a:rPr lang="en-US" dirty="0"/>
              <a:t>The </a:t>
            </a:r>
            <a:r>
              <a:rPr lang="en-US" dirty="0" err="1"/>
              <a:t>ViewModel’s</a:t>
            </a:r>
            <a:r>
              <a:rPr lang="en-US" dirty="0"/>
              <a:t> purpose is to separate UI-related data and logic of an app from the code responsible for displaying and managing UI interaction, and interaction with the OS</a:t>
            </a:r>
          </a:p>
          <a:p>
            <a:r>
              <a:rPr lang="en-US" dirty="0"/>
              <a:t>An app using this approach uses one or more </a:t>
            </a:r>
            <a:r>
              <a:rPr lang="en-US" b="1" dirty="0"/>
              <a:t>UI Controllers</a:t>
            </a:r>
            <a:r>
              <a:rPr lang="en-US" dirty="0"/>
              <a:t>, such as an activity, with </a:t>
            </a:r>
            <a:r>
              <a:rPr lang="en-US" dirty="0" err="1"/>
              <a:t>ViewModel</a:t>
            </a:r>
            <a:r>
              <a:rPr lang="en-US" dirty="0"/>
              <a:t> instances responsible for handling data needed by the controllers</a:t>
            </a:r>
          </a:p>
          <a:p>
            <a:r>
              <a:rPr lang="en-US" dirty="0"/>
              <a:t>The </a:t>
            </a:r>
            <a:r>
              <a:rPr lang="en-US" b="1" dirty="0" err="1"/>
              <a:t>ViewModel</a:t>
            </a:r>
            <a:r>
              <a:rPr lang="en-US" dirty="0"/>
              <a:t> only knows about the data model and corresponding logic</a:t>
            </a:r>
          </a:p>
          <a:p>
            <a:pPr lvl="1"/>
            <a:r>
              <a:rPr lang="en-US" dirty="0"/>
              <a:t>It doesn’t know about the user interface, and doesn’t try to directly access or respond to events related to views within the UI</a:t>
            </a:r>
          </a:p>
          <a:p>
            <a:pPr lvl="1"/>
            <a:r>
              <a:rPr lang="en-US" dirty="0"/>
              <a:t>Therefore, even if a UI controller is recreated many times during the lifecycle of an app, the </a:t>
            </a:r>
            <a:r>
              <a:rPr lang="en-US" dirty="0" err="1"/>
              <a:t>ViewModel</a:t>
            </a:r>
            <a:r>
              <a:rPr lang="en-US" dirty="0"/>
              <a:t> instances remain in memory and maintain data consistency.</a:t>
            </a:r>
          </a:p>
        </p:txBody>
      </p:sp>
      <p:sp>
        <p:nvSpPr>
          <p:cNvPr id="4" name="Date Placeholder 3">
            <a:extLst>
              <a:ext uri="{FF2B5EF4-FFF2-40B4-BE49-F238E27FC236}">
                <a16:creationId xmlns:a16="http://schemas.microsoft.com/office/drawing/2014/main" id="{E765008D-5221-4A90-800C-A05AD1D57F4E}"/>
              </a:ext>
            </a:extLst>
          </p:cNvPr>
          <p:cNvSpPr>
            <a:spLocks noGrp="1"/>
          </p:cNvSpPr>
          <p:nvPr>
            <p:ph type="dt" sz="half" idx="10"/>
          </p:nvPr>
        </p:nvSpPr>
        <p:spPr/>
        <p:txBody>
          <a:bodyPr/>
          <a:lstStyle/>
          <a:p>
            <a:fld id="{6018A652-F7D9-4C61-8258-404FCB714F28}" type="datetime1">
              <a:rPr lang="en-US" smtClean="0"/>
              <a:t>3/17/2021</a:t>
            </a:fld>
            <a:endParaRPr lang="en-US" dirty="0"/>
          </a:p>
        </p:txBody>
      </p:sp>
      <p:sp>
        <p:nvSpPr>
          <p:cNvPr id="5" name="Footer Placeholder 4">
            <a:extLst>
              <a:ext uri="{FF2B5EF4-FFF2-40B4-BE49-F238E27FC236}">
                <a16:creationId xmlns:a16="http://schemas.microsoft.com/office/drawing/2014/main" id="{F320DD0B-709F-4E56-A16F-359229F90375}"/>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DA2A285E-11EE-4211-BC6E-EAD05C64316D}"/>
              </a:ext>
            </a:extLst>
          </p:cNvPr>
          <p:cNvPicPr>
            <a:picLocks noChangeAspect="1"/>
          </p:cNvPicPr>
          <p:nvPr/>
        </p:nvPicPr>
        <p:blipFill>
          <a:blip r:embed="rId2"/>
          <a:stretch>
            <a:fillRect/>
          </a:stretch>
        </p:blipFill>
        <p:spPr>
          <a:xfrm>
            <a:off x="6883400" y="1520701"/>
            <a:ext cx="4537380" cy="3816598"/>
          </a:xfrm>
          <a:prstGeom prst="rect">
            <a:avLst/>
          </a:prstGeom>
        </p:spPr>
      </p:pic>
    </p:spTree>
    <p:extLst>
      <p:ext uri="{BB962C8B-B14F-4D97-AF65-F5344CB8AC3E}">
        <p14:creationId xmlns:p14="http://schemas.microsoft.com/office/powerpoint/2010/main" val="346270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F9DB-2BF3-42BC-8D7F-F51B8885BC79}"/>
              </a:ext>
            </a:extLst>
          </p:cNvPr>
          <p:cNvSpPr>
            <a:spLocks noGrp="1"/>
          </p:cNvSpPr>
          <p:nvPr>
            <p:ph type="title"/>
          </p:nvPr>
        </p:nvSpPr>
        <p:spPr/>
        <p:txBody>
          <a:bodyPr/>
          <a:lstStyle/>
          <a:p>
            <a:r>
              <a:rPr lang="en-US" dirty="0" err="1"/>
              <a:t>LiveData</a:t>
            </a:r>
            <a:r>
              <a:rPr lang="en-US" dirty="0"/>
              <a:t> Component</a:t>
            </a:r>
          </a:p>
        </p:txBody>
      </p:sp>
      <p:sp>
        <p:nvSpPr>
          <p:cNvPr id="3" name="Content Placeholder 2">
            <a:extLst>
              <a:ext uri="{FF2B5EF4-FFF2-40B4-BE49-F238E27FC236}">
                <a16:creationId xmlns:a16="http://schemas.microsoft.com/office/drawing/2014/main" id="{6A0A48D2-51AB-45F6-BCC9-485D3AC39BB5}"/>
              </a:ext>
            </a:extLst>
          </p:cNvPr>
          <p:cNvSpPr>
            <a:spLocks noGrp="1"/>
          </p:cNvSpPr>
          <p:nvPr>
            <p:ph idx="1"/>
          </p:nvPr>
        </p:nvSpPr>
        <p:spPr/>
        <p:txBody>
          <a:bodyPr/>
          <a:lstStyle/>
          <a:p>
            <a:r>
              <a:rPr lang="en-US" dirty="0"/>
              <a:t>The </a:t>
            </a:r>
            <a:r>
              <a:rPr lang="en-US" b="1" dirty="0" err="1"/>
              <a:t>LiveData</a:t>
            </a:r>
            <a:r>
              <a:rPr lang="en-US" b="1" dirty="0"/>
              <a:t> component </a:t>
            </a:r>
            <a:r>
              <a:rPr lang="en-US" dirty="0"/>
              <a:t>is used in scenarios where real time data is required. </a:t>
            </a:r>
          </a:p>
          <a:p>
            <a:pPr lvl="1"/>
            <a:r>
              <a:rPr lang="en-US" dirty="0"/>
              <a:t>Although the UI controller could continuously poll (check) the </a:t>
            </a:r>
            <a:r>
              <a:rPr lang="en-US" dirty="0" err="1"/>
              <a:t>ViewModel</a:t>
            </a:r>
            <a:r>
              <a:rPr lang="en-US" dirty="0"/>
              <a:t> for any updated data, this is very inefficient. Picture children in the back seat of a vehicle, during a long drive constantly asking their parents, “Are we there yet?!”</a:t>
            </a:r>
          </a:p>
          <a:p>
            <a:pPr lvl="1"/>
            <a:r>
              <a:rPr lang="en-US" dirty="0"/>
              <a:t>A better solution is for the UI controller to receive a notification when data within the </a:t>
            </a:r>
            <a:r>
              <a:rPr lang="en-US" dirty="0" err="1"/>
              <a:t>ViewModel</a:t>
            </a:r>
            <a:r>
              <a:rPr lang="en-US" dirty="0"/>
              <a:t> changes. So this is more of a signal-based approach rather than a continuous polling approach. </a:t>
            </a:r>
            <a:r>
              <a:rPr lang="en-US" b="1" dirty="0" err="1"/>
              <a:t>LiveData</a:t>
            </a:r>
            <a:r>
              <a:rPr lang="en-US" dirty="0"/>
              <a:t> is a data holder that allows value to become observable. An observable object has the ability to notify other objects when there are changes to the data.</a:t>
            </a:r>
          </a:p>
          <a:p>
            <a:r>
              <a:rPr lang="en-US" dirty="0"/>
              <a:t>A UI controller that is interested in a </a:t>
            </a:r>
            <a:r>
              <a:rPr lang="en-US" dirty="0" err="1"/>
              <a:t>ViewModel</a:t>
            </a:r>
            <a:r>
              <a:rPr lang="en-US" dirty="0"/>
              <a:t> value can set up an observer which will be notified when the value changes. The </a:t>
            </a:r>
            <a:r>
              <a:rPr lang="en-US" dirty="0" err="1"/>
              <a:t>LiveData</a:t>
            </a:r>
            <a:r>
              <a:rPr lang="en-US" dirty="0"/>
              <a:t> object may be declared as being mutable, allowing the observing entity to update the underlying value held within it.</a:t>
            </a:r>
          </a:p>
          <a:p>
            <a:r>
              <a:rPr lang="en-US" dirty="0"/>
              <a:t>An observer, although frequently used by UI controllers, can be used by any object that conforms to the Jetpack approach to lifecycle management.</a:t>
            </a:r>
          </a:p>
        </p:txBody>
      </p:sp>
      <p:sp>
        <p:nvSpPr>
          <p:cNvPr id="4" name="Date Placeholder 3">
            <a:extLst>
              <a:ext uri="{FF2B5EF4-FFF2-40B4-BE49-F238E27FC236}">
                <a16:creationId xmlns:a16="http://schemas.microsoft.com/office/drawing/2014/main" id="{74785563-4E7C-40E6-8F00-1C1907DFD422}"/>
              </a:ext>
            </a:extLst>
          </p:cNvPr>
          <p:cNvSpPr>
            <a:spLocks noGrp="1"/>
          </p:cNvSpPr>
          <p:nvPr>
            <p:ph type="dt" sz="half" idx="10"/>
          </p:nvPr>
        </p:nvSpPr>
        <p:spPr/>
        <p:txBody>
          <a:bodyPr/>
          <a:lstStyle/>
          <a:p>
            <a:fld id="{6018A652-F7D9-4C61-8258-404FCB714F28}" type="datetime1">
              <a:rPr lang="en-US" smtClean="0"/>
              <a:t>3/17/2021</a:t>
            </a:fld>
            <a:endParaRPr lang="en-US" dirty="0"/>
          </a:p>
        </p:txBody>
      </p:sp>
      <p:sp>
        <p:nvSpPr>
          <p:cNvPr id="5" name="Footer Placeholder 4">
            <a:extLst>
              <a:ext uri="{FF2B5EF4-FFF2-40B4-BE49-F238E27FC236}">
                <a16:creationId xmlns:a16="http://schemas.microsoft.com/office/drawing/2014/main" id="{5848B125-5C84-47C3-B8BB-A1F630C43A3D}"/>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284839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AA161-261D-47D3-B868-1E31F325A86E}"/>
              </a:ext>
            </a:extLst>
          </p:cNvPr>
          <p:cNvSpPr>
            <a:spLocks noGrp="1"/>
          </p:cNvSpPr>
          <p:nvPr>
            <p:ph type="title"/>
          </p:nvPr>
        </p:nvSpPr>
        <p:spPr/>
        <p:txBody>
          <a:bodyPr/>
          <a:lstStyle/>
          <a:p>
            <a:r>
              <a:rPr lang="en-US" dirty="0" err="1"/>
              <a:t>ViewModel</a:t>
            </a:r>
            <a:r>
              <a:rPr lang="en-US" dirty="0"/>
              <a:t> Saved State</a:t>
            </a:r>
          </a:p>
        </p:txBody>
      </p:sp>
      <p:sp>
        <p:nvSpPr>
          <p:cNvPr id="3" name="Content Placeholder 2">
            <a:extLst>
              <a:ext uri="{FF2B5EF4-FFF2-40B4-BE49-F238E27FC236}">
                <a16:creationId xmlns:a16="http://schemas.microsoft.com/office/drawing/2014/main" id="{484BCF5A-EE32-4E0A-9F63-A4B7BD6B1A14}"/>
              </a:ext>
            </a:extLst>
          </p:cNvPr>
          <p:cNvSpPr>
            <a:spLocks noGrp="1"/>
          </p:cNvSpPr>
          <p:nvPr>
            <p:ph idx="1"/>
          </p:nvPr>
        </p:nvSpPr>
        <p:spPr/>
        <p:txBody>
          <a:bodyPr/>
          <a:lstStyle/>
          <a:p>
            <a:r>
              <a:rPr lang="en-US" dirty="0"/>
              <a:t>An active app may be placed in the background by the user, or by the system to reclaim resources. If the user restores the app, it should appear in the same state as when it was placed in the background. </a:t>
            </a:r>
          </a:p>
          <a:p>
            <a:r>
              <a:rPr lang="en-US" dirty="0"/>
              <a:t>As far as the data associated with a </a:t>
            </a:r>
            <a:r>
              <a:rPr lang="en-US" dirty="0" err="1"/>
              <a:t>ViewModel</a:t>
            </a:r>
            <a:r>
              <a:rPr lang="en-US" dirty="0"/>
              <a:t>, this can be implemented by using a </a:t>
            </a:r>
            <a:r>
              <a:rPr lang="en-US" dirty="0" err="1"/>
              <a:t>ViewModel</a:t>
            </a:r>
            <a:r>
              <a:rPr lang="en-US" dirty="0"/>
              <a:t> saved state module, which will save the state of the </a:t>
            </a:r>
            <a:r>
              <a:rPr lang="en-US" dirty="0" err="1"/>
              <a:t>ViewModel</a:t>
            </a:r>
            <a:r>
              <a:rPr lang="en-US" dirty="0"/>
              <a:t>. This can be restored when the app is restored.</a:t>
            </a:r>
          </a:p>
        </p:txBody>
      </p:sp>
      <p:sp>
        <p:nvSpPr>
          <p:cNvPr id="4" name="Date Placeholder 3">
            <a:extLst>
              <a:ext uri="{FF2B5EF4-FFF2-40B4-BE49-F238E27FC236}">
                <a16:creationId xmlns:a16="http://schemas.microsoft.com/office/drawing/2014/main" id="{6CFF53C1-388E-4A53-A7E4-D69F61C07635}"/>
              </a:ext>
            </a:extLst>
          </p:cNvPr>
          <p:cNvSpPr>
            <a:spLocks noGrp="1"/>
          </p:cNvSpPr>
          <p:nvPr>
            <p:ph type="dt" sz="half" idx="10"/>
          </p:nvPr>
        </p:nvSpPr>
        <p:spPr/>
        <p:txBody>
          <a:bodyPr/>
          <a:lstStyle/>
          <a:p>
            <a:fld id="{6018A652-F7D9-4C61-8258-404FCB714F28}" type="datetime1">
              <a:rPr lang="en-US" smtClean="0"/>
              <a:t>3/17/2021</a:t>
            </a:fld>
            <a:endParaRPr lang="en-US" dirty="0"/>
          </a:p>
        </p:txBody>
      </p:sp>
      <p:sp>
        <p:nvSpPr>
          <p:cNvPr id="5" name="Footer Placeholder 4">
            <a:extLst>
              <a:ext uri="{FF2B5EF4-FFF2-40B4-BE49-F238E27FC236}">
                <a16:creationId xmlns:a16="http://schemas.microsoft.com/office/drawing/2014/main" id="{E4E618DC-41B7-4CD1-B49E-60666DCE093E}"/>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426677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3431-16D4-4A1B-847B-C40806C0332D}"/>
              </a:ext>
            </a:extLst>
          </p:cNvPr>
          <p:cNvSpPr>
            <a:spLocks noGrp="1"/>
          </p:cNvSpPr>
          <p:nvPr>
            <p:ph type="title"/>
          </p:nvPr>
        </p:nvSpPr>
        <p:spPr/>
        <p:txBody>
          <a:bodyPr/>
          <a:lstStyle/>
          <a:p>
            <a:r>
              <a:rPr lang="en-US" dirty="0" err="1"/>
              <a:t>LiveData</a:t>
            </a:r>
            <a:r>
              <a:rPr lang="en-US" dirty="0"/>
              <a:t> and Data Binding</a:t>
            </a:r>
          </a:p>
        </p:txBody>
      </p:sp>
      <p:sp>
        <p:nvSpPr>
          <p:cNvPr id="3" name="Content Placeholder 2">
            <a:extLst>
              <a:ext uri="{FF2B5EF4-FFF2-40B4-BE49-F238E27FC236}">
                <a16:creationId xmlns:a16="http://schemas.microsoft.com/office/drawing/2014/main" id="{0CB32227-8131-48FB-825C-7123177464FB}"/>
              </a:ext>
            </a:extLst>
          </p:cNvPr>
          <p:cNvSpPr>
            <a:spLocks noGrp="1"/>
          </p:cNvSpPr>
          <p:nvPr>
            <p:ph idx="1"/>
          </p:nvPr>
        </p:nvSpPr>
        <p:spPr/>
        <p:txBody>
          <a:bodyPr/>
          <a:lstStyle/>
          <a:p>
            <a:r>
              <a:rPr lang="en-US" dirty="0"/>
              <a:t>Android Jetpack includes the Data Binding Library, which allows data in a </a:t>
            </a:r>
            <a:r>
              <a:rPr lang="en-US" dirty="0" err="1"/>
              <a:t>ViewModel</a:t>
            </a:r>
            <a:r>
              <a:rPr lang="en-US" dirty="0"/>
              <a:t> to be mapped directly to specific views within the XML UI layout file. With data binding, the </a:t>
            </a:r>
            <a:r>
              <a:rPr lang="en-US" dirty="0" err="1"/>
              <a:t>LiveData</a:t>
            </a:r>
            <a:r>
              <a:rPr lang="en-US" dirty="0"/>
              <a:t> value stored in the </a:t>
            </a:r>
            <a:r>
              <a:rPr lang="en-US" dirty="0" err="1"/>
              <a:t>ViewModel</a:t>
            </a:r>
            <a:r>
              <a:rPr lang="en-US" dirty="0"/>
              <a:t> can be referenced directly within XML without needing to write code to keep the layout views updated.</a:t>
            </a:r>
          </a:p>
        </p:txBody>
      </p:sp>
      <p:sp>
        <p:nvSpPr>
          <p:cNvPr id="4" name="Date Placeholder 3">
            <a:extLst>
              <a:ext uri="{FF2B5EF4-FFF2-40B4-BE49-F238E27FC236}">
                <a16:creationId xmlns:a16="http://schemas.microsoft.com/office/drawing/2014/main" id="{F001698E-4B76-409C-AE19-B9299FA7D10E}"/>
              </a:ext>
            </a:extLst>
          </p:cNvPr>
          <p:cNvSpPr>
            <a:spLocks noGrp="1"/>
          </p:cNvSpPr>
          <p:nvPr>
            <p:ph type="dt" sz="half" idx="10"/>
          </p:nvPr>
        </p:nvSpPr>
        <p:spPr/>
        <p:txBody>
          <a:bodyPr/>
          <a:lstStyle/>
          <a:p>
            <a:fld id="{6018A652-F7D9-4C61-8258-404FCB714F28}" type="datetime1">
              <a:rPr lang="en-US" smtClean="0"/>
              <a:t>3/17/2021</a:t>
            </a:fld>
            <a:endParaRPr lang="en-US" dirty="0"/>
          </a:p>
        </p:txBody>
      </p:sp>
      <p:sp>
        <p:nvSpPr>
          <p:cNvPr id="5" name="Footer Placeholder 4">
            <a:extLst>
              <a:ext uri="{FF2B5EF4-FFF2-40B4-BE49-F238E27FC236}">
                <a16:creationId xmlns:a16="http://schemas.microsoft.com/office/drawing/2014/main" id="{0DB574EF-518D-479D-9525-0B1144C39AF8}"/>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190909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4174-18EA-4297-A5F8-4FD162A56814}"/>
              </a:ext>
            </a:extLst>
          </p:cNvPr>
          <p:cNvSpPr>
            <a:spLocks noGrp="1"/>
          </p:cNvSpPr>
          <p:nvPr>
            <p:ph type="title"/>
          </p:nvPr>
        </p:nvSpPr>
        <p:spPr/>
        <p:txBody>
          <a:bodyPr/>
          <a:lstStyle/>
          <a:p>
            <a:r>
              <a:rPr lang="en-US" dirty="0"/>
              <a:t>Repository Modules</a:t>
            </a:r>
          </a:p>
        </p:txBody>
      </p:sp>
      <p:sp>
        <p:nvSpPr>
          <p:cNvPr id="3" name="Content Placeholder 2">
            <a:extLst>
              <a:ext uri="{FF2B5EF4-FFF2-40B4-BE49-F238E27FC236}">
                <a16:creationId xmlns:a16="http://schemas.microsoft.com/office/drawing/2014/main" id="{0F3B3ED2-EBA1-4B3E-8166-8E4A664E03EE}"/>
              </a:ext>
            </a:extLst>
          </p:cNvPr>
          <p:cNvSpPr>
            <a:spLocks noGrp="1"/>
          </p:cNvSpPr>
          <p:nvPr>
            <p:ph idx="1"/>
          </p:nvPr>
        </p:nvSpPr>
        <p:spPr>
          <a:xfrm>
            <a:off x="1066800" y="1271847"/>
            <a:ext cx="5174343" cy="4680897"/>
          </a:xfrm>
        </p:spPr>
        <p:txBody>
          <a:bodyPr/>
          <a:lstStyle/>
          <a:p>
            <a:r>
              <a:rPr lang="en-US" dirty="0"/>
              <a:t>The code to handle data sources is separate from the code in the </a:t>
            </a:r>
            <a:r>
              <a:rPr lang="en-US" dirty="0" err="1"/>
              <a:t>ViewModel</a:t>
            </a:r>
            <a:r>
              <a:rPr lang="en-US" dirty="0"/>
              <a:t> class itself</a:t>
            </a:r>
          </a:p>
          <a:p>
            <a:pPr lvl="1"/>
            <a:r>
              <a:rPr lang="en-US" dirty="0"/>
              <a:t>Google recommends placing the code for data source functionality in a separate Repository module</a:t>
            </a:r>
          </a:p>
          <a:p>
            <a:pPr lvl="1"/>
            <a:r>
              <a:rPr lang="en-US" dirty="0"/>
              <a:t>Note that a </a:t>
            </a:r>
            <a:r>
              <a:rPr lang="en-US" b="1" i="1" dirty="0"/>
              <a:t>Repository module</a:t>
            </a:r>
            <a:r>
              <a:rPr lang="en-US" dirty="0"/>
              <a:t> isn’t some special or magical Android architecture component. It’s simply a POJO (plain </a:t>
            </a:r>
            <a:r>
              <a:rPr lang="en-US" dirty="0" err="1"/>
              <a:t>ol</a:t>
            </a:r>
            <a:r>
              <a:rPr lang="en-US" dirty="0"/>
              <a:t>’ Java object/class- or Kotlin class, for our purposes) to interface with the data sources, It provides a separation of concerns between the </a:t>
            </a:r>
            <a:r>
              <a:rPr lang="en-US" dirty="0" err="1"/>
              <a:t>ViewModel</a:t>
            </a:r>
            <a:r>
              <a:rPr lang="en-US" dirty="0"/>
              <a:t> and the data sources (e.g., databases, </a:t>
            </a:r>
            <a:r>
              <a:rPr lang="en-US"/>
              <a:t>Web services)</a:t>
            </a:r>
            <a:endParaRPr lang="en-US" dirty="0"/>
          </a:p>
          <a:p>
            <a:r>
              <a:rPr lang="en-US" dirty="0"/>
              <a:t>The image from the book is quite useful in understanding how all of this goes together.</a:t>
            </a:r>
          </a:p>
        </p:txBody>
      </p:sp>
      <p:sp>
        <p:nvSpPr>
          <p:cNvPr id="4" name="Date Placeholder 3">
            <a:extLst>
              <a:ext uri="{FF2B5EF4-FFF2-40B4-BE49-F238E27FC236}">
                <a16:creationId xmlns:a16="http://schemas.microsoft.com/office/drawing/2014/main" id="{6747CEEE-2CC2-4F8C-9A68-7E5F28E6AAD6}"/>
              </a:ext>
            </a:extLst>
          </p:cNvPr>
          <p:cNvSpPr>
            <a:spLocks noGrp="1"/>
          </p:cNvSpPr>
          <p:nvPr>
            <p:ph type="dt" sz="half" idx="10"/>
          </p:nvPr>
        </p:nvSpPr>
        <p:spPr/>
        <p:txBody>
          <a:bodyPr/>
          <a:lstStyle/>
          <a:p>
            <a:fld id="{6018A652-F7D9-4C61-8258-404FCB714F28}" type="datetime1">
              <a:rPr lang="en-US" smtClean="0"/>
              <a:t>3/17/2021</a:t>
            </a:fld>
            <a:endParaRPr lang="en-US" dirty="0"/>
          </a:p>
        </p:txBody>
      </p:sp>
      <p:sp>
        <p:nvSpPr>
          <p:cNvPr id="5" name="Footer Placeholder 4">
            <a:extLst>
              <a:ext uri="{FF2B5EF4-FFF2-40B4-BE49-F238E27FC236}">
                <a16:creationId xmlns:a16="http://schemas.microsoft.com/office/drawing/2014/main" id="{9612DDB0-26C4-4A63-B737-7289D071D26C}"/>
              </a:ext>
            </a:extLst>
          </p:cNvPr>
          <p:cNvSpPr>
            <a:spLocks noGrp="1"/>
          </p:cNvSpPr>
          <p:nvPr>
            <p:ph type="ftr" sz="quarter" idx="11"/>
          </p:nvPr>
        </p:nvSpPr>
        <p:spPr/>
        <p:txBody>
          <a:bodyPr/>
          <a:lstStyle/>
          <a:p>
            <a:r>
              <a:rPr lang="en-US"/>
              <a:t>John P. Baugh, Ph.D.</a:t>
            </a:r>
            <a:endParaRPr lang="en-US" dirty="0"/>
          </a:p>
        </p:txBody>
      </p:sp>
      <p:pic>
        <p:nvPicPr>
          <p:cNvPr id="9" name="Picture 8">
            <a:extLst>
              <a:ext uri="{FF2B5EF4-FFF2-40B4-BE49-F238E27FC236}">
                <a16:creationId xmlns:a16="http://schemas.microsoft.com/office/drawing/2014/main" id="{7890E187-C82F-4601-B1AB-5837786E9F8F}"/>
              </a:ext>
            </a:extLst>
          </p:cNvPr>
          <p:cNvPicPr>
            <a:picLocks noChangeAspect="1"/>
          </p:cNvPicPr>
          <p:nvPr/>
        </p:nvPicPr>
        <p:blipFill>
          <a:blip r:embed="rId2"/>
          <a:stretch>
            <a:fillRect/>
          </a:stretch>
        </p:blipFill>
        <p:spPr>
          <a:xfrm>
            <a:off x="7381875" y="831272"/>
            <a:ext cx="3743325" cy="4829175"/>
          </a:xfrm>
          <a:prstGeom prst="rect">
            <a:avLst/>
          </a:prstGeom>
        </p:spPr>
      </p:pic>
    </p:spTree>
    <p:extLst>
      <p:ext uri="{BB962C8B-B14F-4D97-AF65-F5344CB8AC3E}">
        <p14:creationId xmlns:p14="http://schemas.microsoft.com/office/powerpoint/2010/main" val="4027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824</TotalTime>
  <Words>1041</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Century Gothic</vt:lpstr>
      <vt:lpstr>Garamond</vt:lpstr>
      <vt:lpstr>SavonVTI</vt:lpstr>
      <vt:lpstr>Jetpack</vt:lpstr>
      <vt:lpstr>Jetpack</vt:lpstr>
      <vt:lpstr>Jetpack</vt:lpstr>
      <vt:lpstr>Architecture and Components</vt:lpstr>
      <vt:lpstr>ViewModel Component</vt:lpstr>
      <vt:lpstr>LiveData Component</vt:lpstr>
      <vt:lpstr>ViewModel Saved State</vt:lpstr>
      <vt:lpstr>LiveData and Data Binding</vt:lpstr>
      <vt:lpstr>Repository Modules</vt:lpstr>
      <vt:lpstr>Jetpack ViewModel Tutorial</vt:lpstr>
      <vt:lpstr>Jetpack ViewModel</vt:lpstr>
      <vt:lpstr>Further Topics for JetPack</vt:lpstr>
      <vt:lpstr>Jetpack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Views and Layouts</dc:title>
  <dc:creator>John Baugh</dc:creator>
  <cp:lastModifiedBy>Prof. John</cp:lastModifiedBy>
  <cp:revision>217</cp:revision>
  <dcterms:created xsi:type="dcterms:W3CDTF">2021-01-15T00:24:23Z</dcterms:created>
  <dcterms:modified xsi:type="dcterms:W3CDTF">2021-03-17T15:36:46Z</dcterms:modified>
</cp:coreProperties>
</file>