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60"/>
  </p:notesMasterIdLst>
  <p:sldIdLst>
    <p:sldId id="257" r:id="rId5"/>
    <p:sldId id="261" r:id="rId6"/>
    <p:sldId id="260" r:id="rId7"/>
    <p:sldId id="263" r:id="rId8"/>
    <p:sldId id="264" r:id="rId9"/>
    <p:sldId id="265" r:id="rId10"/>
    <p:sldId id="266" r:id="rId11"/>
    <p:sldId id="267" r:id="rId12"/>
    <p:sldId id="269" r:id="rId13"/>
    <p:sldId id="268" r:id="rId14"/>
    <p:sldId id="271" r:id="rId15"/>
    <p:sldId id="270" r:id="rId16"/>
    <p:sldId id="272" r:id="rId17"/>
    <p:sldId id="273" r:id="rId18"/>
    <p:sldId id="274" r:id="rId19"/>
    <p:sldId id="275" r:id="rId20"/>
    <p:sldId id="276" r:id="rId21"/>
    <p:sldId id="277" r:id="rId22"/>
    <p:sldId id="278" r:id="rId23"/>
    <p:sldId id="262"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1" r:id="rId45"/>
    <p:sldId id="300"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F2B"/>
    <a:srgbClr val="5CC6D6"/>
    <a:srgbClr val="344529"/>
    <a:srgbClr val="2B3922"/>
    <a:srgbClr val="2E3722"/>
    <a:srgbClr val="FCF7F1"/>
    <a:srgbClr val="B8D233"/>
    <a:srgbClr val="F8D22F"/>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619" autoAdjust="0"/>
  </p:normalViewPr>
  <p:slideViewPr>
    <p:cSldViewPr snapToGrid="0">
      <p:cViewPr varScale="1">
        <p:scale>
          <a:sx n="114" d="100"/>
          <a:sy n="114" d="100"/>
        </p:scale>
        <p:origin x="9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F27AD-6317-42EB-BB27-0666FC2CD88C}"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6DF4E-2882-41BD-8F5F-8FDCE08CF38A}" type="slidenum">
              <a:rPr lang="en-US" smtClean="0"/>
              <a:t>‹#›</a:t>
            </a:fld>
            <a:endParaRPr lang="en-US"/>
          </a:p>
        </p:txBody>
      </p:sp>
    </p:spTree>
    <p:extLst>
      <p:ext uri="{BB962C8B-B14F-4D97-AF65-F5344CB8AC3E}">
        <p14:creationId xmlns:p14="http://schemas.microsoft.com/office/powerpoint/2010/main" val="1477727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67D16B0C-4D75-484B-AC8B-2B9B3E702630}" type="datetime1">
              <a:rPr lang="en-US" smtClean="0"/>
              <a:t>1/28/2021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r>
              <a:rPr lang="en-US"/>
              <a:t>John P. Baugh, Ph.D.</a:t>
            </a:r>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10058400" cy="748145"/>
          </a:xfrm>
        </p:spPr>
        <p:txBody>
          <a:bodyPr/>
          <a:lstStyle/>
          <a:p>
            <a:r>
              <a:rPr lang="en-US"/>
              <a:t>Click to edit Master title style</a:t>
            </a:r>
            <a:endParaRPr lang="en-US" dirty="0"/>
          </a:p>
        </p:txBody>
      </p:sp>
      <p:sp>
        <p:nvSpPr>
          <p:cNvPr id="3" name="Content Placeholder 2"/>
          <p:cNvSpPr>
            <a:spLocks noGrp="1"/>
          </p:cNvSpPr>
          <p:nvPr>
            <p:ph idx="1"/>
          </p:nvPr>
        </p:nvSpPr>
        <p:spPr>
          <a:xfrm>
            <a:off x="1066800" y="1271847"/>
            <a:ext cx="10058400" cy="46808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p:cNvSpPr>
            <a:spLocks noGrp="1"/>
          </p:cNvSpPr>
          <p:nvPr>
            <p:ph type="ftr" sz="quarter" idx="11"/>
          </p:nvPr>
        </p:nvSpPr>
        <p:spPr/>
        <p:txBody>
          <a:bodyPr/>
          <a:lstStyle/>
          <a:p>
            <a:r>
              <a:rPr lang="en-US"/>
              <a:t>John P. Baugh, Ph.D.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6F565E57-9A09-4FE2-A089-897784F5EF3D}" type="datetime1">
              <a:rPr lang="en-US" smtClean="0"/>
              <a:t>1/28/2021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r>
              <a:rPr lang="en-US"/>
              <a:t>John P. Baugh, Ph.D.</a:t>
            </a:r>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66800" y="443089"/>
            <a:ext cx="10058400" cy="73731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1255222"/>
            <a:ext cx="4663440" cy="4596938"/>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1255222"/>
            <a:ext cx="4663440" cy="4596938"/>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EDE40-FDD2-470A-9D53-43F77615E3B4}" type="datetime1">
              <a:rPr lang="en-US" smtClean="0"/>
              <a:t>1/28/2021</a:t>
            </a:fld>
            <a:endParaRPr lang="en-US" dirty="0"/>
          </a:p>
        </p:txBody>
      </p:sp>
      <p:sp>
        <p:nvSpPr>
          <p:cNvPr id="6" name="Footer Placeholder 5"/>
          <p:cNvSpPr>
            <a:spLocks noGrp="1"/>
          </p:cNvSpPr>
          <p:nvPr>
            <p:ph type="ftr" sz="quarter" idx="11"/>
          </p:nvPr>
        </p:nvSpPr>
        <p:spPr/>
        <p:txBody>
          <a:bodyPr/>
          <a:lstStyle/>
          <a:p>
            <a:r>
              <a:rPr lang="en-US"/>
              <a:t>John P. Baugh, Ph.D.</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B5306-BCB1-48EB-866F-56494F6B1B17}" type="datetime1">
              <a:rPr lang="en-US" smtClean="0"/>
              <a:t>1/28/2021</a:t>
            </a:fld>
            <a:endParaRPr lang="en-US" dirty="0"/>
          </a:p>
        </p:txBody>
      </p:sp>
      <p:sp>
        <p:nvSpPr>
          <p:cNvPr id="8" name="Footer Placeholder 7"/>
          <p:cNvSpPr>
            <a:spLocks noGrp="1"/>
          </p:cNvSpPr>
          <p:nvPr>
            <p:ph type="ftr" sz="quarter" idx="11"/>
          </p:nvPr>
        </p:nvSpPr>
        <p:spPr/>
        <p:txBody>
          <a:bodyPr/>
          <a:lstStyle/>
          <a:p>
            <a:r>
              <a:rPr lang="en-US"/>
              <a:t>John P. Baugh, Ph.D.</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AA611-B228-4605-961C-90292694F123}" type="datetime1">
              <a:rPr lang="en-US" smtClean="0"/>
              <a:t>1/28/2021</a:t>
            </a:fld>
            <a:endParaRPr lang="en-US" dirty="0"/>
          </a:p>
        </p:txBody>
      </p:sp>
      <p:sp>
        <p:nvSpPr>
          <p:cNvPr id="4" name="Footer Placeholder 3"/>
          <p:cNvSpPr>
            <a:spLocks noGrp="1"/>
          </p:cNvSpPr>
          <p:nvPr>
            <p:ph type="ftr" sz="quarter" idx="11"/>
          </p:nvPr>
        </p:nvSpPr>
        <p:spPr/>
        <p:txBody>
          <a:bodyPr/>
          <a:lstStyle/>
          <a:p>
            <a:r>
              <a:rPr lang="en-US"/>
              <a:t>John P. Baugh, Ph.D.</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3D728-6ABA-4898-8492-7E617CD6102D}" type="datetime1">
              <a:rPr lang="en-US" smtClean="0"/>
              <a:t>1/28/2021</a:t>
            </a:fld>
            <a:endParaRPr lang="en-US" dirty="0"/>
          </a:p>
        </p:txBody>
      </p:sp>
      <p:sp>
        <p:nvSpPr>
          <p:cNvPr id="3" name="Footer Placeholder 2"/>
          <p:cNvSpPr>
            <a:spLocks noGrp="1"/>
          </p:cNvSpPr>
          <p:nvPr>
            <p:ph type="ftr" sz="quarter" idx="11"/>
          </p:nvPr>
        </p:nvSpPr>
        <p:spPr/>
        <p:txBody>
          <a:bodyPr/>
          <a:lstStyle/>
          <a:p>
            <a:r>
              <a:rPr lang="en-US"/>
              <a:t>John P. Baugh, Ph.D.</a:t>
            </a:r>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C76555EB-88A0-409B-BAF0-9FD8A21CD91E}" type="datetime1">
              <a:rPr lang="en-US" smtClean="0"/>
              <a:t>1/28/2021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John P. Baugh, Ph.D.</a:t>
            </a:r>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C5C77A7F-110E-4F9D-9914-CD675993C02B}" type="datetime1">
              <a:rPr lang="en-US" smtClean="0"/>
              <a:t>1/28/2021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r>
              <a:rPr lang="en-US"/>
              <a:t>John P. Baugh, Ph.D.</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7257BB61-1923-471C-A658-64A7BE5C836E}" type="datetime1">
              <a:rPr lang="en-US" smtClean="0"/>
              <a:t>1/28/2021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r>
              <a:rPr lang="en-US"/>
              <a:t>John P. Baugh, Ph.D.</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ebookfrenzy.com/retail/as40kotlin/index.ph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14621" r="17552" b="1"/>
          <a:stretch/>
        </p:blipFill>
        <p:spPr>
          <a:xfrm>
            <a:off x="228599" y="237744"/>
            <a:ext cx="7696201" cy="6382512"/>
          </a:xfrm>
          <a:prstGeom prst="rect">
            <a:avLst/>
          </a:prstGeom>
          <a:noFill/>
          <a:ln>
            <a:noFill/>
          </a:ln>
        </p:spPr>
      </p:pic>
      <p:sp>
        <p:nvSpPr>
          <p:cNvPr id="4" name="Date Placeholder 3">
            <a:extLst>
              <a:ext uri="{FF2B5EF4-FFF2-40B4-BE49-F238E27FC236}">
                <a16:creationId xmlns:a16="http://schemas.microsoft.com/office/drawing/2014/main" id="{5F6D9C8E-4FC2-4EDE-A171-D9E0011C937C}"/>
              </a:ext>
            </a:extLst>
          </p:cNvPr>
          <p:cNvSpPr>
            <a:spLocks noGrp="1"/>
          </p:cNvSpPr>
          <p:nvPr>
            <p:ph type="dt" sz="half" idx="10"/>
          </p:nvPr>
        </p:nvSpPr>
        <p:spPr>
          <a:xfrm>
            <a:off x="5662337" y="6035040"/>
            <a:ext cx="2071963" cy="365760"/>
          </a:xfrm>
        </p:spPr>
        <p:txBody>
          <a:bodyPr anchor="b">
            <a:normAutofit/>
          </a:bodyPr>
          <a:lstStyle/>
          <a:p>
            <a:pPr>
              <a:spcAft>
                <a:spcPts val="600"/>
              </a:spcAft>
            </a:pPr>
            <a:fld id="{0BCFF948-3F35-43DE-B76E-15ACBF44B6F9}" type="datetime1">
              <a:rPr lang="en-US" smtClean="0"/>
              <a:pPr>
                <a:spcAft>
                  <a:spcPts val="600"/>
                </a:spcAft>
              </a:pPr>
              <a:t>1/28/2021</a:t>
            </a:fld>
            <a:endParaRPr lang="en-US"/>
          </a:p>
        </p:txBody>
      </p:sp>
      <p:sp>
        <p:nvSpPr>
          <p:cNvPr id="5" name="Footer Placeholder 4">
            <a:extLst>
              <a:ext uri="{FF2B5EF4-FFF2-40B4-BE49-F238E27FC236}">
                <a16:creationId xmlns:a16="http://schemas.microsoft.com/office/drawing/2014/main" id="{0092C587-7CD6-4732-89CC-187E3FB99A10}"/>
              </a:ext>
            </a:extLst>
          </p:cNvPr>
          <p:cNvSpPr>
            <a:spLocks noGrp="1"/>
          </p:cNvSpPr>
          <p:nvPr>
            <p:ph type="ftr" sz="quarter" idx="11"/>
          </p:nvPr>
        </p:nvSpPr>
        <p:spPr>
          <a:xfrm>
            <a:off x="612648" y="6035040"/>
            <a:ext cx="4588002" cy="365760"/>
          </a:xfrm>
        </p:spPr>
        <p:txBody>
          <a:bodyPr anchor="b">
            <a:normAutofit/>
          </a:bodyPr>
          <a:lstStyle/>
          <a:p>
            <a:pPr algn="l">
              <a:spcAft>
                <a:spcPts val="600"/>
              </a:spcAft>
            </a:pPr>
            <a:r>
              <a:rPr lang="en-US"/>
              <a:t>John P. Baugh, Ph.D.</a:t>
            </a:r>
          </a:p>
        </p:txBody>
      </p:sp>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477250" y="603504"/>
            <a:ext cx="3144774" cy="1645920"/>
          </a:xfrm>
        </p:spPr>
        <p:txBody>
          <a:bodyPr anchor="b">
            <a:normAutofit/>
          </a:bodyPr>
          <a:lstStyle/>
          <a:p>
            <a:r>
              <a:rPr lang="en-US" dirty="0"/>
              <a:t>Views and Layouts</a:t>
            </a:r>
          </a:p>
        </p:txBody>
      </p:sp>
      <p:sp>
        <p:nvSpPr>
          <p:cNvPr id="3" name="Subtitle 2">
            <a:extLst>
              <a:ext uri="{FF2B5EF4-FFF2-40B4-BE49-F238E27FC236}">
                <a16:creationId xmlns:a16="http://schemas.microsoft.com/office/drawing/2014/main" id="{C8722DDC-8EEE-4A06-8DFE-B44871EAA2CF}"/>
              </a:ext>
            </a:extLst>
          </p:cNvPr>
          <p:cNvSpPr>
            <a:spLocks noGrp="1"/>
          </p:cNvSpPr>
          <p:nvPr>
            <p:ph type="body" sz="half" idx="2"/>
          </p:nvPr>
        </p:nvSpPr>
        <p:spPr>
          <a:xfrm>
            <a:off x="8477250" y="2386584"/>
            <a:ext cx="3144774" cy="3511296"/>
          </a:xfrm>
        </p:spPr>
        <p:txBody>
          <a:bodyPr>
            <a:normAutofit/>
          </a:bodyPr>
          <a:lstStyle/>
          <a:p>
            <a:pPr>
              <a:spcAft>
                <a:spcPts val="600"/>
              </a:spcAft>
            </a:pPr>
            <a:r>
              <a:rPr lang="en-US"/>
              <a:t>John P. Baugh, Ph.D.</a:t>
            </a:r>
          </a:p>
        </p:txBody>
      </p:sp>
      <p:pic>
        <p:nvPicPr>
          <p:cNvPr id="8" name="Picture 7">
            <a:extLst>
              <a:ext uri="{FF2B5EF4-FFF2-40B4-BE49-F238E27FC236}">
                <a16:creationId xmlns:a16="http://schemas.microsoft.com/office/drawing/2014/main" id="{4F6E603A-2A77-4AA1-96B0-CFFD0274DF8F}"/>
              </a:ext>
            </a:extLst>
          </p:cNvPr>
          <p:cNvPicPr>
            <a:picLocks noChangeAspect="1"/>
          </p:cNvPicPr>
          <p:nvPr/>
        </p:nvPicPr>
        <p:blipFill>
          <a:blip r:embed="rId3"/>
          <a:stretch>
            <a:fillRect/>
          </a:stretch>
        </p:blipFill>
        <p:spPr>
          <a:xfrm>
            <a:off x="8857499" y="2831654"/>
            <a:ext cx="2384275" cy="3386266"/>
          </a:xfrm>
          <a:prstGeom prst="rect">
            <a:avLst/>
          </a:prstGeom>
        </p:spPr>
      </p:pic>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A4A3-7D32-45B5-8482-E4D0C2825421}"/>
              </a:ext>
            </a:extLst>
          </p:cNvPr>
          <p:cNvSpPr>
            <a:spLocks noGrp="1"/>
          </p:cNvSpPr>
          <p:nvPr>
            <p:ph type="title"/>
          </p:nvPr>
        </p:nvSpPr>
        <p:spPr/>
        <p:txBody>
          <a:bodyPr>
            <a:normAutofit fontScale="90000"/>
          </a:bodyPr>
          <a:lstStyle/>
          <a:p>
            <a:r>
              <a:rPr lang="en-US" dirty="0"/>
              <a:t>Activities and the Android Studio Layout Editor</a:t>
            </a:r>
          </a:p>
        </p:txBody>
      </p:sp>
      <p:sp>
        <p:nvSpPr>
          <p:cNvPr id="3" name="Content Placeholder 2">
            <a:extLst>
              <a:ext uri="{FF2B5EF4-FFF2-40B4-BE49-F238E27FC236}">
                <a16:creationId xmlns:a16="http://schemas.microsoft.com/office/drawing/2014/main" id="{A71E3B17-B968-4679-99B2-6FB141AA10F6}"/>
              </a:ext>
            </a:extLst>
          </p:cNvPr>
          <p:cNvSpPr>
            <a:spLocks noGrp="1"/>
          </p:cNvSpPr>
          <p:nvPr>
            <p:ph idx="1"/>
          </p:nvPr>
        </p:nvSpPr>
        <p:spPr/>
        <p:txBody>
          <a:bodyPr/>
          <a:lstStyle/>
          <a:p>
            <a:r>
              <a:rPr lang="en-US" dirty="0"/>
              <a:t>As we’ve seen, Android applications are typically made of one or more </a:t>
            </a:r>
            <a:r>
              <a:rPr lang="en-US" b="1" dirty="0"/>
              <a:t>activities</a:t>
            </a:r>
            <a:endParaRPr lang="en-US" dirty="0"/>
          </a:p>
          <a:p>
            <a:r>
              <a:rPr lang="en-US" dirty="0"/>
              <a:t>An </a:t>
            </a:r>
            <a:r>
              <a:rPr lang="en-US" b="1" dirty="0"/>
              <a:t>activity</a:t>
            </a:r>
            <a:r>
              <a:rPr lang="en-US" dirty="0"/>
              <a:t> is a standalone module of application functionality that </a:t>
            </a:r>
            <a:r>
              <a:rPr lang="en-US" i="1" dirty="0"/>
              <a:t>usually</a:t>
            </a:r>
            <a:r>
              <a:rPr lang="en-US" dirty="0"/>
              <a:t> correlates directly to a single user interface screen</a:t>
            </a:r>
          </a:p>
          <a:p>
            <a:r>
              <a:rPr lang="en-US" dirty="0"/>
              <a:t>When using the </a:t>
            </a:r>
            <a:r>
              <a:rPr lang="en-US" b="1" dirty="0"/>
              <a:t>Android Studio Layout Editor</a:t>
            </a:r>
            <a:r>
              <a:rPr lang="en-US" dirty="0"/>
              <a:t>, we are invariably working on the </a:t>
            </a:r>
            <a:r>
              <a:rPr lang="en-US" b="1" dirty="0"/>
              <a:t>layout</a:t>
            </a:r>
            <a:r>
              <a:rPr lang="en-US" dirty="0"/>
              <a:t> </a:t>
            </a:r>
            <a:r>
              <a:rPr lang="en-US" i="1" dirty="0"/>
              <a:t>for </a:t>
            </a:r>
            <a:r>
              <a:rPr lang="en-US" dirty="0"/>
              <a:t>an activity</a:t>
            </a:r>
          </a:p>
        </p:txBody>
      </p:sp>
      <p:sp>
        <p:nvSpPr>
          <p:cNvPr id="4" name="Date Placeholder 3">
            <a:extLst>
              <a:ext uri="{FF2B5EF4-FFF2-40B4-BE49-F238E27FC236}">
                <a16:creationId xmlns:a16="http://schemas.microsoft.com/office/drawing/2014/main" id="{E45B25A0-7070-4E1A-B2E7-332F37E8820F}"/>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88F390CC-23A8-493C-9309-C098721CD18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19722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A4A3-7D32-45B5-8482-E4D0C2825421}"/>
              </a:ext>
            </a:extLst>
          </p:cNvPr>
          <p:cNvSpPr>
            <a:spLocks noGrp="1"/>
          </p:cNvSpPr>
          <p:nvPr>
            <p:ph type="title"/>
          </p:nvPr>
        </p:nvSpPr>
        <p:spPr/>
        <p:txBody>
          <a:bodyPr/>
          <a:lstStyle/>
          <a:p>
            <a:r>
              <a:rPr lang="en-US" dirty="0"/>
              <a:t>Empty vs Basic Activity Templates</a:t>
            </a:r>
          </a:p>
        </p:txBody>
      </p:sp>
      <p:sp>
        <p:nvSpPr>
          <p:cNvPr id="3" name="Content Placeholder 2">
            <a:extLst>
              <a:ext uri="{FF2B5EF4-FFF2-40B4-BE49-F238E27FC236}">
                <a16:creationId xmlns:a16="http://schemas.microsoft.com/office/drawing/2014/main" id="{A71E3B17-B968-4679-99B2-6FB141AA10F6}"/>
              </a:ext>
            </a:extLst>
          </p:cNvPr>
          <p:cNvSpPr>
            <a:spLocks noGrp="1"/>
          </p:cNvSpPr>
          <p:nvPr>
            <p:ph idx="1"/>
          </p:nvPr>
        </p:nvSpPr>
        <p:spPr/>
        <p:txBody>
          <a:bodyPr/>
          <a:lstStyle/>
          <a:p>
            <a:r>
              <a:rPr lang="en-US" dirty="0"/>
              <a:t>The </a:t>
            </a:r>
            <a:r>
              <a:rPr lang="en-US" b="1" dirty="0"/>
              <a:t>Empty Activity template</a:t>
            </a:r>
            <a:endParaRPr lang="en-US" dirty="0"/>
          </a:p>
          <a:p>
            <a:pPr lvl="1"/>
            <a:r>
              <a:rPr lang="en-US" dirty="0"/>
              <a:t>Creates a single layout file with a </a:t>
            </a:r>
            <a:r>
              <a:rPr lang="en-US" dirty="0" err="1"/>
              <a:t>ConstraintLayout</a:t>
            </a:r>
            <a:r>
              <a:rPr lang="en-US" dirty="0"/>
              <a:t> manager, and a </a:t>
            </a:r>
            <a:r>
              <a:rPr lang="en-US" dirty="0" err="1"/>
              <a:t>TextView</a:t>
            </a:r>
            <a:endParaRPr lang="en-US" dirty="0"/>
          </a:p>
          <a:p>
            <a:r>
              <a:rPr lang="en-US" dirty="0"/>
              <a:t>The </a:t>
            </a:r>
            <a:r>
              <a:rPr lang="en-US" b="1" dirty="0"/>
              <a:t>Basic Activity template</a:t>
            </a:r>
            <a:endParaRPr lang="en-US" dirty="0"/>
          </a:p>
          <a:p>
            <a:pPr lvl="1"/>
            <a:r>
              <a:rPr lang="en-US" dirty="0"/>
              <a:t>Creates multiple layout files</a:t>
            </a:r>
          </a:p>
          <a:p>
            <a:pPr lvl="1"/>
            <a:r>
              <a:rPr lang="en-US" dirty="0"/>
              <a:t>The top level layout file is a </a:t>
            </a:r>
            <a:r>
              <a:rPr lang="en-US" b="1" dirty="0" err="1"/>
              <a:t>CoordinatorLayout</a:t>
            </a:r>
            <a:r>
              <a:rPr lang="en-US" dirty="0"/>
              <a:t> as the root view</a:t>
            </a:r>
          </a:p>
          <a:p>
            <a:pPr lvl="1"/>
            <a:r>
              <a:rPr lang="en-US" dirty="0"/>
              <a:t>It includes a configurable app bar (action bar) on the top of the device screen</a:t>
            </a:r>
          </a:p>
          <a:p>
            <a:pPr lvl="1"/>
            <a:r>
              <a:rPr lang="en-US" dirty="0"/>
              <a:t>A floating action button is also included</a:t>
            </a:r>
          </a:p>
          <a:p>
            <a:pPr lvl="1"/>
            <a:r>
              <a:rPr lang="en-US" dirty="0"/>
              <a:t>The </a:t>
            </a:r>
            <a:r>
              <a:rPr lang="en-US" b="1" dirty="0"/>
              <a:t>activity_main.xml</a:t>
            </a:r>
            <a:r>
              <a:rPr lang="en-US" dirty="0"/>
              <a:t> contains a reference to a second file named </a:t>
            </a:r>
            <a:r>
              <a:rPr lang="en-US" b="1" dirty="0"/>
              <a:t>content_main.xml</a:t>
            </a:r>
            <a:endParaRPr lang="en-US" dirty="0"/>
          </a:p>
          <a:p>
            <a:pPr lvl="1"/>
            <a:r>
              <a:rPr lang="en-US" dirty="0"/>
              <a:t>The purpose of the Basic Activity template is to demonstrate how to implement </a:t>
            </a:r>
            <a:r>
              <a:rPr lang="en-US" b="1" i="1" dirty="0"/>
              <a:t>navigation between multiple screens within an app</a:t>
            </a:r>
            <a:endParaRPr lang="en-US" dirty="0"/>
          </a:p>
          <a:p>
            <a:pPr lvl="1"/>
            <a:r>
              <a:rPr lang="en-US" dirty="0"/>
              <a:t>If you’d like, create a test project using Basic Activity template, and see how the </a:t>
            </a:r>
            <a:r>
              <a:rPr lang="en-US" b="1" dirty="0"/>
              <a:t>Next </a:t>
            </a:r>
            <a:r>
              <a:rPr lang="en-US" dirty="0"/>
              <a:t>and </a:t>
            </a:r>
            <a:r>
              <a:rPr lang="en-US" b="1" dirty="0"/>
              <a:t>Previous </a:t>
            </a:r>
            <a:r>
              <a:rPr lang="en-US" dirty="0"/>
              <a:t>buttons work</a:t>
            </a:r>
          </a:p>
          <a:p>
            <a:pPr lvl="1"/>
            <a:r>
              <a:rPr lang="en-US" dirty="0"/>
              <a:t>In reality, there is a single activity but multiple </a:t>
            </a:r>
            <a:r>
              <a:rPr lang="en-US" b="1" dirty="0"/>
              <a:t>fragments</a:t>
            </a:r>
            <a:r>
              <a:rPr lang="en-US" dirty="0"/>
              <a:t>, which will be discussed later in the course</a:t>
            </a:r>
          </a:p>
        </p:txBody>
      </p:sp>
      <p:sp>
        <p:nvSpPr>
          <p:cNvPr id="4" name="Date Placeholder 3">
            <a:extLst>
              <a:ext uri="{FF2B5EF4-FFF2-40B4-BE49-F238E27FC236}">
                <a16:creationId xmlns:a16="http://schemas.microsoft.com/office/drawing/2014/main" id="{E45B25A0-7070-4E1A-B2E7-332F37E8820F}"/>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88F390CC-23A8-493C-9309-C098721CD18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4275721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EEA5-D4AF-4407-B105-8481B701AEC4}"/>
              </a:ext>
            </a:extLst>
          </p:cNvPr>
          <p:cNvSpPr>
            <a:spLocks noGrp="1"/>
          </p:cNvSpPr>
          <p:nvPr>
            <p:ph type="title"/>
          </p:nvPr>
        </p:nvSpPr>
        <p:spPr/>
        <p:txBody>
          <a:bodyPr/>
          <a:lstStyle/>
          <a:p>
            <a:r>
              <a:rPr lang="en-US" dirty="0"/>
              <a:t>The Android Studio Layout Editor</a:t>
            </a:r>
          </a:p>
        </p:txBody>
      </p:sp>
      <p:sp>
        <p:nvSpPr>
          <p:cNvPr id="3" name="Content Placeholder 2">
            <a:extLst>
              <a:ext uri="{FF2B5EF4-FFF2-40B4-BE49-F238E27FC236}">
                <a16:creationId xmlns:a16="http://schemas.microsoft.com/office/drawing/2014/main" id="{204B77D7-C1F2-4F56-A065-DD5B69325C80}"/>
              </a:ext>
            </a:extLst>
          </p:cNvPr>
          <p:cNvSpPr>
            <a:spLocks noGrp="1"/>
          </p:cNvSpPr>
          <p:nvPr>
            <p:ph idx="1"/>
          </p:nvPr>
        </p:nvSpPr>
        <p:spPr>
          <a:xfrm>
            <a:off x="1066800" y="1271847"/>
            <a:ext cx="10196286" cy="4680897"/>
          </a:xfrm>
        </p:spPr>
        <p:txBody>
          <a:bodyPr/>
          <a:lstStyle/>
          <a:p>
            <a:r>
              <a:rPr lang="en-US" dirty="0"/>
              <a:t>The Layout Editor tool is a </a:t>
            </a:r>
            <a:r>
              <a:rPr lang="en-US" b="1" dirty="0"/>
              <a:t>WYSIWYG (what you see is what you get) </a:t>
            </a:r>
            <a:r>
              <a:rPr lang="en-US" dirty="0"/>
              <a:t>tool</a:t>
            </a:r>
          </a:p>
          <a:p>
            <a:r>
              <a:rPr lang="en-US" dirty="0"/>
              <a:t>Views can be selected from a palette and placed on to the canvas</a:t>
            </a:r>
          </a:p>
          <a:p>
            <a:r>
              <a:rPr lang="en-US" dirty="0"/>
              <a:t>A view can the be modified (moved, deleted, resized) subject to the constraints of the parent view</a:t>
            </a:r>
          </a:p>
          <a:p>
            <a:pPr lvl="1"/>
            <a:r>
              <a:rPr lang="en-US" dirty="0"/>
              <a:t>A wide variety of attributes can be accessed using the </a:t>
            </a:r>
            <a:r>
              <a:rPr lang="en-US" b="1" dirty="0"/>
              <a:t>Attributes tool window</a:t>
            </a:r>
            <a:endParaRPr lang="en-US" dirty="0"/>
          </a:p>
          <a:p>
            <a:r>
              <a:rPr lang="en-US" dirty="0"/>
              <a:t>Under the surface, the Layout Editor tool constructs an </a:t>
            </a:r>
            <a:r>
              <a:rPr lang="en-US" b="1" dirty="0"/>
              <a:t>XML resource file</a:t>
            </a:r>
          </a:p>
          <a:p>
            <a:r>
              <a:rPr lang="en-US" dirty="0"/>
              <a:t>As we’ve seen, you use three distinct operating modes for the Layout Editor:</a:t>
            </a:r>
          </a:p>
          <a:p>
            <a:pPr lvl="1"/>
            <a:r>
              <a:rPr lang="en-US" dirty="0"/>
              <a:t>Design</a:t>
            </a:r>
          </a:p>
          <a:p>
            <a:pPr lvl="1"/>
            <a:r>
              <a:rPr lang="en-US" dirty="0"/>
              <a:t>Code</a:t>
            </a:r>
          </a:p>
          <a:p>
            <a:pPr lvl="1"/>
            <a:r>
              <a:rPr lang="en-US" dirty="0"/>
              <a:t>Split</a:t>
            </a:r>
          </a:p>
          <a:p>
            <a:endParaRPr lang="en-US" dirty="0"/>
          </a:p>
        </p:txBody>
      </p:sp>
      <p:sp>
        <p:nvSpPr>
          <p:cNvPr id="4" name="Date Placeholder 3">
            <a:extLst>
              <a:ext uri="{FF2B5EF4-FFF2-40B4-BE49-F238E27FC236}">
                <a16:creationId xmlns:a16="http://schemas.microsoft.com/office/drawing/2014/main" id="{F015F288-6486-49D4-B7FB-502600D3C895}"/>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88C35142-8913-4E79-B60A-B6647A213DED}"/>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8802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B8DA-3017-42FD-93DA-06097FD7220B}"/>
              </a:ext>
            </a:extLst>
          </p:cNvPr>
          <p:cNvSpPr>
            <a:spLocks noGrp="1"/>
          </p:cNvSpPr>
          <p:nvPr>
            <p:ph type="title"/>
          </p:nvPr>
        </p:nvSpPr>
        <p:spPr/>
        <p:txBody>
          <a:bodyPr/>
          <a:lstStyle/>
          <a:p>
            <a:r>
              <a:rPr lang="en-US" dirty="0"/>
              <a:t>Design Mode</a:t>
            </a:r>
          </a:p>
        </p:txBody>
      </p:sp>
      <p:sp>
        <p:nvSpPr>
          <p:cNvPr id="3" name="Content Placeholder 2">
            <a:extLst>
              <a:ext uri="{FF2B5EF4-FFF2-40B4-BE49-F238E27FC236}">
                <a16:creationId xmlns:a16="http://schemas.microsoft.com/office/drawing/2014/main" id="{454A8145-B730-4BE8-91B7-0788790E5EA9}"/>
              </a:ext>
            </a:extLst>
          </p:cNvPr>
          <p:cNvSpPr>
            <a:spLocks noGrp="1"/>
          </p:cNvSpPr>
          <p:nvPr>
            <p:ph idx="1"/>
          </p:nvPr>
        </p:nvSpPr>
        <p:spPr>
          <a:xfrm>
            <a:off x="1066800" y="1205345"/>
            <a:ext cx="5522686" cy="4977741"/>
          </a:xfrm>
        </p:spPr>
        <p:txBody>
          <a:bodyPr>
            <a:normAutofit lnSpcReduction="10000"/>
          </a:bodyPr>
          <a:lstStyle/>
          <a:p>
            <a:r>
              <a:rPr lang="en-US" dirty="0"/>
              <a:t>In </a:t>
            </a:r>
            <a:r>
              <a:rPr lang="en-US" b="1" dirty="0"/>
              <a:t>Design Mode</a:t>
            </a:r>
            <a:r>
              <a:rPr lang="en-US" dirty="0"/>
              <a:t>, you can visually manipulate the UI by directly working with the view palette and the graphical representation of the layout</a:t>
            </a:r>
          </a:p>
          <a:p>
            <a:r>
              <a:rPr lang="en-US" dirty="0"/>
              <a:t>The key areas of the Design Mode are</a:t>
            </a:r>
          </a:p>
          <a:p>
            <a:pPr lvl="1"/>
            <a:r>
              <a:rPr lang="en-US" b="1" dirty="0"/>
              <a:t>A – Palette – </a:t>
            </a:r>
            <a:r>
              <a:rPr lang="en-US" dirty="0"/>
              <a:t>The</a:t>
            </a:r>
            <a:r>
              <a:rPr lang="en-US" b="1" dirty="0"/>
              <a:t> palette </a:t>
            </a:r>
            <a:r>
              <a:rPr lang="en-US" dirty="0"/>
              <a:t>provides access to a range of view components provided by the Android SDK, which are grouped into categories for easy navigation</a:t>
            </a:r>
          </a:p>
          <a:p>
            <a:pPr lvl="1"/>
            <a:r>
              <a:rPr lang="en-US" b="1" dirty="0"/>
              <a:t>B – Device Screen – </a:t>
            </a:r>
            <a:r>
              <a:rPr lang="en-US" dirty="0"/>
              <a:t>The </a:t>
            </a:r>
            <a:r>
              <a:rPr lang="en-US" b="1" dirty="0"/>
              <a:t>device screen </a:t>
            </a:r>
            <a:r>
              <a:rPr lang="en-US" dirty="0"/>
              <a:t>provides a visual WYSIWYG representation of the UI layout as it is being designed</a:t>
            </a:r>
          </a:p>
          <a:p>
            <a:pPr lvl="1"/>
            <a:r>
              <a:rPr lang="en-US" b="1" dirty="0"/>
              <a:t>C – Component Tree </a:t>
            </a:r>
            <a:r>
              <a:rPr lang="en-US" dirty="0"/>
              <a:t>– The </a:t>
            </a:r>
            <a:r>
              <a:rPr lang="en-US" b="1" dirty="0"/>
              <a:t>component tree </a:t>
            </a:r>
            <a:r>
              <a:rPr lang="en-US" dirty="0"/>
              <a:t>provides a visual overview of the hierarchy of the UI design</a:t>
            </a:r>
          </a:p>
          <a:p>
            <a:pPr lvl="1"/>
            <a:r>
              <a:rPr lang="en-US" b="1" dirty="0"/>
              <a:t>D – Attributes </a:t>
            </a:r>
            <a:r>
              <a:rPr lang="en-US" dirty="0"/>
              <a:t>– All the component views in the palette have attributes associated with them, which can be modified in the </a:t>
            </a:r>
            <a:r>
              <a:rPr lang="en-US" b="1" dirty="0"/>
              <a:t>attributes panel</a:t>
            </a:r>
            <a:endParaRPr lang="en-US" dirty="0"/>
          </a:p>
          <a:p>
            <a:pPr lvl="1"/>
            <a:r>
              <a:rPr lang="en-US" b="1" dirty="0"/>
              <a:t>E – Toolbar </a:t>
            </a:r>
            <a:r>
              <a:rPr lang="en-US" dirty="0"/>
              <a:t>– The </a:t>
            </a:r>
            <a:r>
              <a:rPr lang="en-US" b="1" dirty="0"/>
              <a:t>toolbar </a:t>
            </a:r>
            <a:r>
              <a:rPr lang="en-US" dirty="0"/>
              <a:t>provides quick access to a range of options including, amongst other options, the ability to zoom in and out, change the device model, rotate, etc.</a:t>
            </a:r>
          </a:p>
          <a:p>
            <a:pPr lvl="1"/>
            <a:r>
              <a:rPr lang="en-US" b="1" dirty="0"/>
              <a:t>F – Mode Switching Controls </a:t>
            </a:r>
            <a:r>
              <a:rPr lang="en-US" dirty="0"/>
              <a:t>– Three buttons providing you with a way to switch back and forth among Design, Code, and Split modes</a:t>
            </a:r>
          </a:p>
          <a:p>
            <a:pPr lvl="1"/>
            <a:r>
              <a:rPr lang="en-US" b="1" dirty="0"/>
              <a:t>G – Zoom and Pan Controls </a:t>
            </a:r>
            <a:r>
              <a:rPr lang="en-US" dirty="0"/>
              <a:t>– Allows you to zoom in and out and to pan around the canvas</a:t>
            </a:r>
            <a:endParaRPr lang="en-US" b="1" dirty="0"/>
          </a:p>
        </p:txBody>
      </p:sp>
      <p:sp>
        <p:nvSpPr>
          <p:cNvPr id="4" name="Date Placeholder 3">
            <a:extLst>
              <a:ext uri="{FF2B5EF4-FFF2-40B4-BE49-F238E27FC236}">
                <a16:creationId xmlns:a16="http://schemas.microsoft.com/office/drawing/2014/main" id="{B4B1848B-E8E2-4164-A1A2-2D8B31CB04A8}"/>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A679EE76-327A-496B-AA89-4DFA121F804A}"/>
              </a:ext>
            </a:extLst>
          </p:cNvPr>
          <p:cNvSpPr>
            <a:spLocks noGrp="1"/>
          </p:cNvSpPr>
          <p:nvPr>
            <p:ph type="ftr" sz="quarter" idx="11"/>
          </p:nvPr>
        </p:nvSpPr>
        <p:spPr/>
        <p:txBody>
          <a:bodyPr/>
          <a:lstStyle/>
          <a:p>
            <a:r>
              <a:rPr lang="en-US"/>
              <a:t>John P. Baugh, Ph.D.</a:t>
            </a:r>
            <a:endParaRPr lang="en-US" dirty="0"/>
          </a:p>
        </p:txBody>
      </p:sp>
      <p:pic>
        <p:nvPicPr>
          <p:cNvPr id="6" name="Picture 5">
            <a:extLst>
              <a:ext uri="{FF2B5EF4-FFF2-40B4-BE49-F238E27FC236}">
                <a16:creationId xmlns:a16="http://schemas.microsoft.com/office/drawing/2014/main" id="{DEB4D040-2019-483A-837D-21867D728812}"/>
              </a:ext>
            </a:extLst>
          </p:cNvPr>
          <p:cNvPicPr>
            <a:picLocks noChangeAspect="1"/>
          </p:cNvPicPr>
          <p:nvPr/>
        </p:nvPicPr>
        <p:blipFill>
          <a:blip r:embed="rId2"/>
          <a:stretch>
            <a:fillRect/>
          </a:stretch>
        </p:blipFill>
        <p:spPr>
          <a:xfrm>
            <a:off x="6589486" y="1535667"/>
            <a:ext cx="4963793" cy="37866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044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5B6C-9E3C-467C-9001-2E3BFFBF4481}"/>
              </a:ext>
            </a:extLst>
          </p:cNvPr>
          <p:cNvSpPr>
            <a:spLocks noGrp="1"/>
          </p:cNvSpPr>
          <p:nvPr>
            <p:ph type="title"/>
          </p:nvPr>
        </p:nvSpPr>
        <p:spPr/>
        <p:txBody>
          <a:bodyPr/>
          <a:lstStyle/>
          <a:p>
            <a:r>
              <a:rPr lang="en-US" dirty="0"/>
              <a:t>The Palette</a:t>
            </a:r>
          </a:p>
        </p:txBody>
      </p:sp>
      <p:sp>
        <p:nvSpPr>
          <p:cNvPr id="3" name="Content Placeholder 2">
            <a:extLst>
              <a:ext uri="{FF2B5EF4-FFF2-40B4-BE49-F238E27FC236}">
                <a16:creationId xmlns:a16="http://schemas.microsoft.com/office/drawing/2014/main" id="{4E403342-45E1-48EA-935A-2357A1FCF550}"/>
              </a:ext>
            </a:extLst>
          </p:cNvPr>
          <p:cNvSpPr>
            <a:spLocks noGrp="1"/>
          </p:cNvSpPr>
          <p:nvPr>
            <p:ph idx="1"/>
          </p:nvPr>
        </p:nvSpPr>
        <p:spPr>
          <a:xfrm>
            <a:off x="1066800" y="1271847"/>
            <a:ext cx="5972629" cy="4680897"/>
          </a:xfrm>
        </p:spPr>
        <p:txBody>
          <a:bodyPr/>
          <a:lstStyle/>
          <a:p>
            <a:r>
              <a:rPr lang="en-US" dirty="0"/>
              <a:t>The </a:t>
            </a:r>
            <a:r>
              <a:rPr lang="en-US" b="1" dirty="0"/>
              <a:t>palette </a:t>
            </a:r>
            <a:r>
              <a:rPr lang="en-US" dirty="0"/>
              <a:t>is organized into two panels designed to make it easy to locate and preview view components for addition to a layout design</a:t>
            </a:r>
          </a:p>
          <a:p>
            <a:pPr lvl="1"/>
            <a:r>
              <a:rPr lang="en-US" dirty="0"/>
              <a:t>The </a:t>
            </a:r>
            <a:r>
              <a:rPr lang="en-US" b="1" dirty="0"/>
              <a:t>category panel (A </a:t>
            </a:r>
            <a:r>
              <a:rPr lang="en-US" dirty="0"/>
              <a:t>in the lower right figure)</a:t>
            </a:r>
            <a:r>
              <a:rPr lang="en-US" b="1" dirty="0"/>
              <a:t> </a:t>
            </a:r>
            <a:r>
              <a:rPr lang="en-US" dirty="0"/>
              <a:t>lists the different categories of view components that are supported by the Android SDK</a:t>
            </a:r>
          </a:p>
          <a:p>
            <a:pPr lvl="1"/>
            <a:r>
              <a:rPr lang="en-US" dirty="0"/>
              <a:t>The second panel </a:t>
            </a:r>
            <a:r>
              <a:rPr lang="en-US" b="1" dirty="0"/>
              <a:t>(B </a:t>
            </a:r>
            <a:r>
              <a:rPr lang="en-US" dirty="0"/>
              <a:t>in lower right figure) lists the specific components in the selected category</a:t>
            </a:r>
          </a:p>
          <a:p>
            <a:pPr lvl="1"/>
            <a:r>
              <a:rPr lang="en-US" dirty="0"/>
              <a:t>The </a:t>
            </a:r>
            <a:r>
              <a:rPr lang="en-US" b="1" dirty="0"/>
              <a:t>search button </a:t>
            </a:r>
            <a:r>
              <a:rPr lang="en-US" dirty="0"/>
              <a:t>(</a:t>
            </a:r>
            <a:r>
              <a:rPr lang="en-US" b="1" dirty="0"/>
              <a:t>C</a:t>
            </a:r>
            <a:r>
              <a:rPr lang="en-US" dirty="0"/>
              <a:t> in lower right figure) allows us to search for a specific component within the currently selected category</a:t>
            </a:r>
          </a:p>
          <a:p>
            <a:pPr lvl="2"/>
            <a:r>
              <a:rPr lang="en-US" dirty="0"/>
              <a:t>You can also set the category to </a:t>
            </a:r>
            <a:r>
              <a:rPr lang="en-US" b="1" dirty="0"/>
              <a:t>All </a:t>
            </a:r>
            <a:r>
              <a:rPr lang="en-US" dirty="0"/>
              <a:t>to do a full search across all categories</a:t>
            </a:r>
          </a:p>
        </p:txBody>
      </p:sp>
      <p:sp>
        <p:nvSpPr>
          <p:cNvPr id="4" name="Date Placeholder 3">
            <a:extLst>
              <a:ext uri="{FF2B5EF4-FFF2-40B4-BE49-F238E27FC236}">
                <a16:creationId xmlns:a16="http://schemas.microsoft.com/office/drawing/2014/main" id="{31B7FB97-D190-4975-B39C-4B9050E39B65}"/>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5C5850BA-4BB3-41D3-A57B-6490577412E7}"/>
              </a:ext>
            </a:extLst>
          </p:cNvPr>
          <p:cNvSpPr>
            <a:spLocks noGrp="1"/>
          </p:cNvSpPr>
          <p:nvPr>
            <p:ph type="ftr" sz="quarter" idx="11"/>
          </p:nvPr>
        </p:nvSpPr>
        <p:spPr/>
        <p:txBody>
          <a:bodyPr/>
          <a:lstStyle/>
          <a:p>
            <a:r>
              <a:rPr lang="en-US"/>
              <a:t>John P. Baugh, Ph.D.</a:t>
            </a:r>
            <a:endParaRPr lang="en-US" dirty="0"/>
          </a:p>
        </p:txBody>
      </p:sp>
      <p:pic>
        <p:nvPicPr>
          <p:cNvPr id="6" name="Picture 5">
            <a:extLst>
              <a:ext uri="{FF2B5EF4-FFF2-40B4-BE49-F238E27FC236}">
                <a16:creationId xmlns:a16="http://schemas.microsoft.com/office/drawing/2014/main" id="{3CD30F3B-E274-4F48-895D-3CE0F75367B5}"/>
              </a:ext>
            </a:extLst>
          </p:cNvPr>
          <p:cNvPicPr>
            <a:picLocks noChangeAspect="1"/>
          </p:cNvPicPr>
          <p:nvPr/>
        </p:nvPicPr>
        <p:blipFill>
          <a:blip r:embed="rId2"/>
          <a:stretch>
            <a:fillRect/>
          </a:stretch>
        </p:blipFill>
        <p:spPr>
          <a:xfrm>
            <a:off x="7256794" y="300831"/>
            <a:ext cx="4351222" cy="3319361"/>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986C01A8-CF3C-4088-9919-DC767D3B572E}"/>
              </a:ext>
            </a:extLst>
          </p:cNvPr>
          <p:cNvSpPr/>
          <p:nvPr/>
        </p:nvSpPr>
        <p:spPr>
          <a:xfrm>
            <a:off x="7280857" y="677008"/>
            <a:ext cx="1044995" cy="13694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EA7D688-498F-42C2-9A49-A31EC33488B0}"/>
              </a:ext>
            </a:extLst>
          </p:cNvPr>
          <p:cNvPicPr>
            <a:picLocks noChangeAspect="1"/>
          </p:cNvPicPr>
          <p:nvPr/>
        </p:nvPicPr>
        <p:blipFill>
          <a:blip r:embed="rId3"/>
          <a:stretch>
            <a:fillRect/>
          </a:stretch>
        </p:blipFill>
        <p:spPr>
          <a:xfrm>
            <a:off x="7256794" y="3776561"/>
            <a:ext cx="2752725" cy="2505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4513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EE27-E87D-4579-AF3F-BDF0DDD40CB8}"/>
              </a:ext>
            </a:extLst>
          </p:cNvPr>
          <p:cNvSpPr>
            <a:spLocks noGrp="1"/>
          </p:cNvSpPr>
          <p:nvPr>
            <p:ph type="title"/>
          </p:nvPr>
        </p:nvSpPr>
        <p:spPr/>
        <p:txBody>
          <a:bodyPr/>
          <a:lstStyle/>
          <a:p>
            <a:r>
              <a:rPr lang="en-US" dirty="0"/>
              <a:t>Design Mode and Layout Views</a:t>
            </a:r>
          </a:p>
        </p:txBody>
      </p:sp>
      <p:sp>
        <p:nvSpPr>
          <p:cNvPr id="3" name="Content Placeholder 2">
            <a:extLst>
              <a:ext uri="{FF2B5EF4-FFF2-40B4-BE49-F238E27FC236}">
                <a16:creationId xmlns:a16="http://schemas.microsoft.com/office/drawing/2014/main" id="{D8A7EA8A-76F9-4DC8-A754-351B20909F06}"/>
              </a:ext>
            </a:extLst>
          </p:cNvPr>
          <p:cNvSpPr>
            <a:spLocks noGrp="1"/>
          </p:cNvSpPr>
          <p:nvPr>
            <p:ph idx="1"/>
          </p:nvPr>
        </p:nvSpPr>
        <p:spPr/>
        <p:txBody>
          <a:bodyPr/>
          <a:lstStyle/>
          <a:p>
            <a:r>
              <a:rPr lang="en-US" dirty="0"/>
              <a:t>The layout editor is in </a:t>
            </a:r>
            <a:r>
              <a:rPr lang="en-US" b="1" dirty="0"/>
              <a:t>Design </a:t>
            </a:r>
            <a:r>
              <a:rPr lang="en-US" dirty="0"/>
              <a:t>mode by default</a:t>
            </a:r>
          </a:p>
          <a:p>
            <a:pPr lvl="1"/>
            <a:r>
              <a:rPr lang="en-US" dirty="0"/>
              <a:t>You can switch this by clicking one of the other</a:t>
            </a:r>
            <a:br>
              <a:rPr lang="en-US" dirty="0"/>
            </a:br>
            <a:r>
              <a:rPr lang="en-US" dirty="0"/>
              <a:t>options (Code or Split)</a:t>
            </a:r>
            <a:br>
              <a:rPr lang="en-US" dirty="0"/>
            </a:br>
            <a:br>
              <a:rPr lang="en-US" dirty="0"/>
            </a:br>
            <a:br>
              <a:rPr lang="en-US" dirty="0"/>
            </a:br>
            <a:endParaRPr lang="en-US" dirty="0"/>
          </a:p>
          <a:p>
            <a:pPr lvl="1"/>
            <a:endParaRPr lang="en-US" dirty="0"/>
          </a:p>
          <a:p>
            <a:pPr lvl="1"/>
            <a:endParaRPr lang="en-US" dirty="0"/>
          </a:p>
          <a:p>
            <a:pPr lvl="1"/>
            <a:endParaRPr lang="en-US" dirty="0"/>
          </a:p>
          <a:p>
            <a:r>
              <a:rPr lang="en-US" dirty="0"/>
              <a:t>The </a:t>
            </a:r>
            <a:r>
              <a:rPr lang="en-US" b="1" dirty="0"/>
              <a:t>Blueprint View </a:t>
            </a:r>
            <a:r>
              <a:rPr lang="en-US" dirty="0"/>
              <a:t> can be shown either instead of, </a:t>
            </a:r>
            <a:br>
              <a:rPr lang="en-US" dirty="0"/>
            </a:br>
            <a:r>
              <a:rPr lang="en-US" dirty="0"/>
              <a:t>or concurrently with the Design view</a:t>
            </a:r>
          </a:p>
          <a:p>
            <a:pPr lvl="1"/>
            <a:r>
              <a:rPr lang="en-US" dirty="0"/>
              <a:t>You can also </a:t>
            </a:r>
            <a:r>
              <a:rPr lang="en-US" b="1" dirty="0"/>
              <a:t>Force Refresh Layout </a:t>
            </a:r>
            <a:r>
              <a:rPr lang="en-US" dirty="0"/>
              <a:t>if the layout gets into a weird state in the editor</a:t>
            </a:r>
          </a:p>
          <a:p>
            <a:pPr lvl="2"/>
            <a:r>
              <a:rPr lang="en-US" dirty="0"/>
              <a:t>It causes the layout to rebuild and redraw</a:t>
            </a:r>
          </a:p>
        </p:txBody>
      </p:sp>
      <p:sp>
        <p:nvSpPr>
          <p:cNvPr id="4" name="Date Placeholder 3">
            <a:extLst>
              <a:ext uri="{FF2B5EF4-FFF2-40B4-BE49-F238E27FC236}">
                <a16:creationId xmlns:a16="http://schemas.microsoft.com/office/drawing/2014/main" id="{67194453-8A34-454B-BEBF-958A1E807C9B}"/>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8F2242EB-E9C4-46A1-8E2B-33ED40668EE9}"/>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A546DA8F-B772-4DD0-BE55-2CF540DA9E16}"/>
              </a:ext>
            </a:extLst>
          </p:cNvPr>
          <p:cNvPicPr>
            <a:picLocks noChangeAspect="1"/>
          </p:cNvPicPr>
          <p:nvPr/>
        </p:nvPicPr>
        <p:blipFill>
          <a:blip r:embed="rId2"/>
          <a:stretch>
            <a:fillRect/>
          </a:stretch>
        </p:blipFill>
        <p:spPr>
          <a:xfrm>
            <a:off x="6183730" y="1395162"/>
            <a:ext cx="4324350" cy="1733550"/>
          </a:xfrm>
          <a:prstGeom prst="rect">
            <a:avLst/>
          </a:prstGeom>
        </p:spPr>
      </p:pic>
      <p:pic>
        <p:nvPicPr>
          <p:cNvPr id="9" name="Picture 8">
            <a:extLst>
              <a:ext uri="{FF2B5EF4-FFF2-40B4-BE49-F238E27FC236}">
                <a16:creationId xmlns:a16="http://schemas.microsoft.com/office/drawing/2014/main" id="{30A127F8-11CE-44F6-9AFB-51E30BFA09F0}"/>
              </a:ext>
            </a:extLst>
          </p:cNvPr>
          <p:cNvPicPr>
            <a:picLocks noChangeAspect="1"/>
          </p:cNvPicPr>
          <p:nvPr/>
        </p:nvPicPr>
        <p:blipFill>
          <a:blip r:embed="rId3"/>
          <a:stretch>
            <a:fillRect/>
          </a:stretch>
        </p:blipFill>
        <p:spPr>
          <a:xfrm>
            <a:off x="1225717" y="4615525"/>
            <a:ext cx="6877050" cy="1247775"/>
          </a:xfrm>
          <a:prstGeom prst="rect">
            <a:avLst/>
          </a:prstGeom>
        </p:spPr>
      </p:pic>
    </p:spTree>
    <p:extLst>
      <p:ext uri="{BB962C8B-B14F-4D97-AF65-F5344CB8AC3E}">
        <p14:creationId xmlns:p14="http://schemas.microsoft.com/office/powerpoint/2010/main" val="189597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CE70-59C4-4798-B1DB-CB0F5942A292}"/>
              </a:ext>
            </a:extLst>
          </p:cNvPr>
          <p:cNvSpPr>
            <a:spLocks noGrp="1"/>
          </p:cNvSpPr>
          <p:nvPr>
            <p:ph type="title"/>
          </p:nvPr>
        </p:nvSpPr>
        <p:spPr/>
        <p:txBody>
          <a:bodyPr/>
          <a:lstStyle/>
          <a:p>
            <a:r>
              <a:rPr lang="en-US" dirty="0"/>
              <a:t>Code and Split Modes</a:t>
            </a:r>
          </a:p>
        </p:txBody>
      </p:sp>
      <p:sp>
        <p:nvSpPr>
          <p:cNvPr id="3" name="Content Placeholder 2">
            <a:extLst>
              <a:ext uri="{FF2B5EF4-FFF2-40B4-BE49-F238E27FC236}">
                <a16:creationId xmlns:a16="http://schemas.microsoft.com/office/drawing/2014/main" id="{0E2FA46A-F14E-40BC-B1EA-5C621C3CFEA0}"/>
              </a:ext>
            </a:extLst>
          </p:cNvPr>
          <p:cNvSpPr>
            <a:spLocks noGrp="1"/>
          </p:cNvSpPr>
          <p:nvPr>
            <p:ph idx="1"/>
          </p:nvPr>
        </p:nvSpPr>
        <p:spPr/>
        <p:txBody>
          <a:bodyPr/>
          <a:lstStyle/>
          <a:p>
            <a:r>
              <a:rPr lang="en-US" dirty="0"/>
              <a:t>The </a:t>
            </a:r>
            <a:r>
              <a:rPr lang="en-US" b="1" dirty="0"/>
              <a:t>Code Mode </a:t>
            </a:r>
            <a:r>
              <a:rPr lang="en-US" dirty="0"/>
              <a:t>allows you to examine and modify the XML code directly</a:t>
            </a:r>
          </a:p>
          <a:p>
            <a:pPr lvl="1"/>
            <a:r>
              <a:rPr lang="en-US" dirty="0"/>
              <a:t>You can switch to it at any time</a:t>
            </a:r>
          </a:p>
          <a:p>
            <a:r>
              <a:rPr lang="en-US" dirty="0"/>
              <a:t>The </a:t>
            </a:r>
            <a:r>
              <a:rPr lang="en-US" b="1" dirty="0"/>
              <a:t>Split Mode </a:t>
            </a:r>
            <a:r>
              <a:rPr lang="en-US" dirty="0"/>
              <a:t>shows both the Design and Code modes</a:t>
            </a:r>
          </a:p>
        </p:txBody>
      </p:sp>
      <p:sp>
        <p:nvSpPr>
          <p:cNvPr id="4" name="Date Placeholder 3">
            <a:extLst>
              <a:ext uri="{FF2B5EF4-FFF2-40B4-BE49-F238E27FC236}">
                <a16:creationId xmlns:a16="http://schemas.microsoft.com/office/drawing/2014/main" id="{225101DB-11F1-47F5-BE6E-EE5539D9A33A}"/>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9E0960C3-C049-41D8-81BA-5B089BD790D5}"/>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8992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3C49-7012-45AE-9167-C7D5479F680F}"/>
              </a:ext>
            </a:extLst>
          </p:cNvPr>
          <p:cNvSpPr>
            <a:spLocks noGrp="1"/>
          </p:cNvSpPr>
          <p:nvPr>
            <p:ph type="title"/>
          </p:nvPr>
        </p:nvSpPr>
        <p:spPr/>
        <p:txBody>
          <a:bodyPr/>
          <a:lstStyle/>
          <a:p>
            <a:r>
              <a:rPr lang="en-US" dirty="0"/>
              <a:t>Setting Attributes</a:t>
            </a:r>
          </a:p>
        </p:txBody>
      </p:sp>
      <p:sp>
        <p:nvSpPr>
          <p:cNvPr id="3" name="Content Placeholder 2">
            <a:extLst>
              <a:ext uri="{FF2B5EF4-FFF2-40B4-BE49-F238E27FC236}">
                <a16:creationId xmlns:a16="http://schemas.microsoft.com/office/drawing/2014/main" id="{C6D897BB-5DA6-411C-9402-039F56ACBBEB}"/>
              </a:ext>
            </a:extLst>
          </p:cNvPr>
          <p:cNvSpPr>
            <a:spLocks noGrp="1"/>
          </p:cNvSpPr>
          <p:nvPr>
            <p:ph idx="1"/>
          </p:nvPr>
        </p:nvSpPr>
        <p:spPr>
          <a:xfrm>
            <a:off x="1066800" y="1271847"/>
            <a:ext cx="8017042" cy="4680897"/>
          </a:xfrm>
        </p:spPr>
        <p:txBody>
          <a:bodyPr/>
          <a:lstStyle/>
          <a:p>
            <a:r>
              <a:rPr lang="en-US" dirty="0"/>
              <a:t>The </a:t>
            </a:r>
            <a:r>
              <a:rPr lang="en-US" b="1" dirty="0"/>
              <a:t>Attributes panel </a:t>
            </a:r>
            <a:r>
              <a:rPr lang="en-US" dirty="0"/>
              <a:t>provides access to all of the available settings for the currently selected component</a:t>
            </a:r>
          </a:p>
          <a:p>
            <a:r>
              <a:rPr lang="en-US" dirty="0"/>
              <a:t>The example to the right shows the attributes of a selected </a:t>
            </a:r>
            <a:r>
              <a:rPr lang="en-US" b="1" dirty="0" err="1"/>
              <a:t>TextView</a:t>
            </a:r>
            <a:r>
              <a:rPr lang="en-US" b="1" dirty="0"/>
              <a:t> </a:t>
            </a:r>
            <a:r>
              <a:rPr lang="en-US" dirty="0"/>
              <a:t>(which is like a label)</a:t>
            </a:r>
          </a:p>
          <a:p>
            <a:r>
              <a:rPr lang="en-US" dirty="0"/>
              <a:t>There are different sections into which the Attributes tool window is divided</a:t>
            </a:r>
          </a:p>
          <a:p>
            <a:pPr lvl="1"/>
            <a:r>
              <a:rPr lang="en-US" b="1" dirty="0"/>
              <a:t>id – </a:t>
            </a:r>
            <a:r>
              <a:rPr lang="en-US" dirty="0"/>
              <a:t>Contains the id property which defines the programmatic name that can be referenced in the source code of the app</a:t>
            </a:r>
          </a:p>
          <a:p>
            <a:pPr lvl="1"/>
            <a:r>
              <a:rPr lang="en-US" b="1" dirty="0"/>
              <a:t>Declared Attributes – </a:t>
            </a:r>
            <a:r>
              <a:rPr lang="en-US" dirty="0"/>
              <a:t>Contains all the properties which have already been assigned a value</a:t>
            </a:r>
          </a:p>
          <a:p>
            <a:pPr lvl="1"/>
            <a:r>
              <a:rPr lang="en-US" b="1" dirty="0"/>
              <a:t>Layout – </a:t>
            </a:r>
            <a:r>
              <a:rPr lang="en-US" dirty="0"/>
              <a:t>The settings that define how the currently selected view object is positioned and sized in relation to the screen and other objects in the layout</a:t>
            </a:r>
          </a:p>
          <a:p>
            <a:pPr lvl="1"/>
            <a:r>
              <a:rPr lang="en-US" b="1" dirty="0"/>
              <a:t>Common Attributes – </a:t>
            </a:r>
            <a:r>
              <a:rPr lang="en-US" dirty="0"/>
              <a:t>A list of common attributes… duh!</a:t>
            </a:r>
          </a:p>
          <a:p>
            <a:pPr lvl="1"/>
            <a:r>
              <a:rPr lang="en-US" b="1" dirty="0"/>
              <a:t>All Attributes – </a:t>
            </a:r>
            <a:r>
              <a:rPr lang="en-US" dirty="0"/>
              <a:t>A complete list of all of the attributes available for the currently selected object</a:t>
            </a:r>
          </a:p>
          <a:p>
            <a:r>
              <a:rPr lang="en-US" dirty="0"/>
              <a:t>You can also search for an attribute using the search button in the toolbar of the attributes tool window</a:t>
            </a:r>
          </a:p>
        </p:txBody>
      </p:sp>
      <p:sp>
        <p:nvSpPr>
          <p:cNvPr id="4" name="Date Placeholder 3">
            <a:extLst>
              <a:ext uri="{FF2B5EF4-FFF2-40B4-BE49-F238E27FC236}">
                <a16:creationId xmlns:a16="http://schemas.microsoft.com/office/drawing/2014/main" id="{C9CAA136-A580-44EF-B86D-0782C22EB116}"/>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4AA94CEE-9924-420A-9294-C15541F15671}"/>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7CE87121-5D8B-4AE0-9859-9BAB1C3DD334}"/>
              </a:ext>
            </a:extLst>
          </p:cNvPr>
          <p:cNvPicPr>
            <a:picLocks noChangeAspect="1"/>
          </p:cNvPicPr>
          <p:nvPr/>
        </p:nvPicPr>
        <p:blipFill>
          <a:blip r:embed="rId2"/>
          <a:stretch>
            <a:fillRect/>
          </a:stretch>
        </p:blipFill>
        <p:spPr>
          <a:xfrm>
            <a:off x="9373737" y="448056"/>
            <a:ext cx="2257171" cy="58444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3748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8954-B80E-4C3E-9697-AE89404C7D59}"/>
              </a:ext>
            </a:extLst>
          </p:cNvPr>
          <p:cNvSpPr>
            <a:spLocks noGrp="1"/>
          </p:cNvSpPr>
          <p:nvPr>
            <p:ph type="title"/>
          </p:nvPr>
        </p:nvSpPr>
        <p:spPr/>
        <p:txBody>
          <a:bodyPr/>
          <a:lstStyle/>
          <a:p>
            <a:r>
              <a:rPr lang="en-US" dirty="0"/>
              <a:t>Converting Views</a:t>
            </a:r>
          </a:p>
        </p:txBody>
      </p:sp>
      <p:sp>
        <p:nvSpPr>
          <p:cNvPr id="3" name="Content Placeholder 2">
            <a:extLst>
              <a:ext uri="{FF2B5EF4-FFF2-40B4-BE49-F238E27FC236}">
                <a16:creationId xmlns:a16="http://schemas.microsoft.com/office/drawing/2014/main" id="{0B73637E-7E22-45D4-BC6F-9C1C266C4760}"/>
              </a:ext>
            </a:extLst>
          </p:cNvPr>
          <p:cNvSpPr>
            <a:spLocks noGrp="1"/>
          </p:cNvSpPr>
          <p:nvPr>
            <p:ph idx="1"/>
          </p:nvPr>
        </p:nvSpPr>
        <p:spPr/>
        <p:txBody>
          <a:bodyPr/>
          <a:lstStyle/>
          <a:p>
            <a:r>
              <a:rPr lang="en-US" dirty="0"/>
              <a:t>If you want to change the view of a layout from one type to another (e.g., converting a </a:t>
            </a:r>
            <a:r>
              <a:rPr lang="en-US" dirty="0" err="1"/>
              <a:t>TextView</a:t>
            </a:r>
            <a:r>
              <a:rPr lang="en-US" dirty="0"/>
              <a:t> to an </a:t>
            </a:r>
            <a:r>
              <a:rPr lang="en-US" dirty="0" err="1"/>
              <a:t>EditText</a:t>
            </a:r>
            <a:r>
              <a:rPr lang="en-US" dirty="0"/>
              <a:t>) you can do this easily within the layout editor by choosing “Convert view…” after right clicking the component in </a:t>
            </a:r>
            <a:r>
              <a:rPr lang="en-US" dirty="0" err="1"/>
              <a:t>quesiton</a:t>
            </a:r>
            <a:endParaRPr lang="en-US" dirty="0"/>
          </a:p>
        </p:txBody>
      </p:sp>
      <p:sp>
        <p:nvSpPr>
          <p:cNvPr id="4" name="Date Placeholder 3">
            <a:extLst>
              <a:ext uri="{FF2B5EF4-FFF2-40B4-BE49-F238E27FC236}">
                <a16:creationId xmlns:a16="http://schemas.microsoft.com/office/drawing/2014/main" id="{6793D1A5-5327-48C2-9A60-E1D1CB249DA8}"/>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01C031DF-21A2-4FA9-A550-6E9BB8F52ACE}"/>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6ACC8973-BC80-4847-BA35-0F59A754979F}"/>
              </a:ext>
            </a:extLst>
          </p:cNvPr>
          <p:cNvPicPr>
            <a:picLocks noChangeAspect="1"/>
          </p:cNvPicPr>
          <p:nvPr/>
        </p:nvPicPr>
        <p:blipFill>
          <a:blip r:embed="rId2"/>
          <a:stretch>
            <a:fillRect/>
          </a:stretch>
        </p:blipFill>
        <p:spPr>
          <a:xfrm>
            <a:off x="4452937" y="2090478"/>
            <a:ext cx="3286125" cy="3495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3180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5A4A-7AD4-4B40-85D0-422C6809CE1A}"/>
              </a:ext>
            </a:extLst>
          </p:cNvPr>
          <p:cNvSpPr>
            <a:spLocks noGrp="1"/>
          </p:cNvSpPr>
          <p:nvPr>
            <p:ph type="title"/>
          </p:nvPr>
        </p:nvSpPr>
        <p:spPr/>
        <p:txBody>
          <a:bodyPr/>
          <a:lstStyle/>
          <a:p>
            <a:r>
              <a:rPr lang="en-US" dirty="0"/>
              <a:t>Layout Validation</a:t>
            </a:r>
          </a:p>
        </p:txBody>
      </p:sp>
      <p:sp>
        <p:nvSpPr>
          <p:cNvPr id="3" name="Content Placeholder 2">
            <a:extLst>
              <a:ext uri="{FF2B5EF4-FFF2-40B4-BE49-F238E27FC236}">
                <a16:creationId xmlns:a16="http://schemas.microsoft.com/office/drawing/2014/main" id="{FFFBCB94-92D0-4E18-9005-139E622A81DA}"/>
              </a:ext>
            </a:extLst>
          </p:cNvPr>
          <p:cNvSpPr>
            <a:spLocks noGrp="1"/>
          </p:cNvSpPr>
          <p:nvPr>
            <p:ph idx="1"/>
          </p:nvPr>
        </p:nvSpPr>
        <p:spPr/>
        <p:txBody>
          <a:bodyPr/>
          <a:lstStyle/>
          <a:p>
            <a:r>
              <a:rPr lang="en-US" dirty="0"/>
              <a:t>When you are editing a UI, if you want to preview the </a:t>
            </a:r>
            <a:br>
              <a:rPr lang="en-US" dirty="0"/>
            </a:br>
            <a:r>
              <a:rPr lang="en-US" dirty="0"/>
              <a:t>UI on a range of Pixel-sized screens simultaneously, then this</a:t>
            </a:r>
            <a:br>
              <a:rPr lang="en-US" dirty="0"/>
            </a:br>
            <a:r>
              <a:rPr lang="en-US" dirty="0"/>
              <a:t>is the tool for you!</a:t>
            </a:r>
          </a:p>
        </p:txBody>
      </p:sp>
      <p:sp>
        <p:nvSpPr>
          <p:cNvPr id="4" name="Date Placeholder 3">
            <a:extLst>
              <a:ext uri="{FF2B5EF4-FFF2-40B4-BE49-F238E27FC236}">
                <a16:creationId xmlns:a16="http://schemas.microsoft.com/office/drawing/2014/main" id="{78C7CEA1-9772-47EF-8698-BBE27A152B6A}"/>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228A2F74-684C-4370-919F-E53F844334B6}"/>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3D537AD0-DAAF-4EF7-9ED5-FFFC65268561}"/>
              </a:ext>
            </a:extLst>
          </p:cNvPr>
          <p:cNvPicPr>
            <a:picLocks noChangeAspect="1"/>
          </p:cNvPicPr>
          <p:nvPr/>
        </p:nvPicPr>
        <p:blipFill>
          <a:blip r:embed="rId2"/>
          <a:stretch>
            <a:fillRect/>
          </a:stretch>
        </p:blipFill>
        <p:spPr>
          <a:xfrm>
            <a:off x="7424348" y="1554341"/>
            <a:ext cx="3929452" cy="33986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384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70F8-E5D5-4483-8103-942EFEECBD16}"/>
              </a:ext>
            </a:extLst>
          </p:cNvPr>
          <p:cNvSpPr>
            <a:spLocks noGrp="1"/>
          </p:cNvSpPr>
          <p:nvPr>
            <p:ph type="title"/>
          </p:nvPr>
        </p:nvSpPr>
        <p:spPr/>
        <p:txBody>
          <a:bodyPr/>
          <a:lstStyle/>
          <a:p>
            <a:r>
              <a:rPr lang="en-US" dirty="0"/>
              <a:t>Views</a:t>
            </a:r>
            <a:r>
              <a:rPr lang="en-US"/>
              <a:t>, View Groups </a:t>
            </a:r>
            <a:r>
              <a:rPr lang="en-US" dirty="0"/>
              <a:t>and Layouts</a:t>
            </a:r>
          </a:p>
        </p:txBody>
      </p:sp>
      <p:sp>
        <p:nvSpPr>
          <p:cNvPr id="3" name="Text Placeholder 2">
            <a:extLst>
              <a:ext uri="{FF2B5EF4-FFF2-40B4-BE49-F238E27FC236}">
                <a16:creationId xmlns:a16="http://schemas.microsoft.com/office/drawing/2014/main" id="{F3A5C7E0-3320-4A0F-BE77-7F8F395875C7}"/>
              </a:ext>
            </a:extLst>
          </p:cNvPr>
          <p:cNvSpPr>
            <a:spLocks noGrp="1"/>
          </p:cNvSpPr>
          <p:nvPr>
            <p:ph type="body" idx="1"/>
          </p:nvPr>
        </p:nvSpPr>
        <p:spPr/>
        <p:txBody>
          <a:bodyPr/>
          <a:lstStyle/>
          <a:p>
            <a:r>
              <a:rPr lang="en-US" dirty="0"/>
              <a:t>Ch. 23</a:t>
            </a:r>
          </a:p>
        </p:txBody>
      </p:sp>
      <p:sp>
        <p:nvSpPr>
          <p:cNvPr id="4" name="Date Placeholder 3">
            <a:extLst>
              <a:ext uri="{FF2B5EF4-FFF2-40B4-BE49-F238E27FC236}">
                <a16:creationId xmlns:a16="http://schemas.microsoft.com/office/drawing/2014/main" id="{87A89EE4-8144-400C-B0F2-CD2E17A49D9B}"/>
              </a:ext>
            </a:extLst>
          </p:cNvPr>
          <p:cNvSpPr>
            <a:spLocks noGrp="1"/>
          </p:cNvSpPr>
          <p:nvPr>
            <p:ph type="dt" sz="half" idx="10"/>
          </p:nvPr>
        </p:nvSpPr>
        <p:spPr/>
        <p:txBody>
          <a:bodyPr/>
          <a:lstStyle/>
          <a:p>
            <a:fld id="{6F565E57-9A09-4FE2-A089-897784F5EF3D}" type="datetime1">
              <a:rPr lang="en-US" smtClean="0"/>
              <a:t>1/28/2021</a:t>
            </a:fld>
            <a:endParaRPr lang="en-US" dirty="0"/>
          </a:p>
        </p:txBody>
      </p:sp>
      <p:sp>
        <p:nvSpPr>
          <p:cNvPr id="5" name="Footer Placeholder 4">
            <a:extLst>
              <a:ext uri="{FF2B5EF4-FFF2-40B4-BE49-F238E27FC236}">
                <a16:creationId xmlns:a16="http://schemas.microsoft.com/office/drawing/2014/main" id="{BCAF03C2-345E-4E5F-90B9-03D75F231A1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37190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70F8-E5D5-4483-8103-942EFEECBD16}"/>
              </a:ext>
            </a:extLst>
          </p:cNvPr>
          <p:cNvSpPr>
            <a:spLocks noGrp="1"/>
          </p:cNvSpPr>
          <p:nvPr>
            <p:ph type="title"/>
          </p:nvPr>
        </p:nvSpPr>
        <p:spPr/>
        <p:txBody>
          <a:bodyPr/>
          <a:lstStyle/>
          <a:p>
            <a:r>
              <a:rPr lang="en-US" dirty="0" err="1"/>
              <a:t>ConstraintLayout</a:t>
            </a:r>
            <a:endParaRPr lang="en-US" dirty="0"/>
          </a:p>
        </p:txBody>
      </p:sp>
      <p:sp>
        <p:nvSpPr>
          <p:cNvPr id="3" name="Text Placeholder 2">
            <a:extLst>
              <a:ext uri="{FF2B5EF4-FFF2-40B4-BE49-F238E27FC236}">
                <a16:creationId xmlns:a16="http://schemas.microsoft.com/office/drawing/2014/main" id="{F3A5C7E0-3320-4A0F-BE77-7F8F395875C7}"/>
              </a:ext>
            </a:extLst>
          </p:cNvPr>
          <p:cNvSpPr>
            <a:spLocks noGrp="1"/>
          </p:cNvSpPr>
          <p:nvPr>
            <p:ph type="body" idx="1"/>
          </p:nvPr>
        </p:nvSpPr>
        <p:spPr/>
        <p:txBody>
          <a:bodyPr/>
          <a:lstStyle/>
          <a:p>
            <a:r>
              <a:rPr lang="en-US" dirty="0"/>
              <a:t>Ch. 25</a:t>
            </a:r>
          </a:p>
        </p:txBody>
      </p:sp>
      <p:sp>
        <p:nvSpPr>
          <p:cNvPr id="4" name="Date Placeholder 3">
            <a:extLst>
              <a:ext uri="{FF2B5EF4-FFF2-40B4-BE49-F238E27FC236}">
                <a16:creationId xmlns:a16="http://schemas.microsoft.com/office/drawing/2014/main" id="{87A89EE4-8144-400C-B0F2-CD2E17A49D9B}"/>
              </a:ext>
            </a:extLst>
          </p:cNvPr>
          <p:cNvSpPr>
            <a:spLocks noGrp="1"/>
          </p:cNvSpPr>
          <p:nvPr>
            <p:ph type="dt" sz="half" idx="10"/>
          </p:nvPr>
        </p:nvSpPr>
        <p:spPr/>
        <p:txBody>
          <a:bodyPr/>
          <a:lstStyle/>
          <a:p>
            <a:fld id="{6F565E57-9A09-4FE2-A089-897784F5EF3D}" type="datetime1">
              <a:rPr lang="en-US" smtClean="0"/>
              <a:t>1/28/2021</a:t>
            </a:fld>
            <a:endParaRPr lang="en-US" dirty="0"/>
          </a:p>
        </p:txBody>
      </p:sp>
      <p:sp>
        <p:nvSpPr>
          <p:cNvPr id="5" name="Footer Placeholder 4">
            <a:extLst>
              <a:ext uri="{FF2B5EF4-FFF2-40B4-BE49-F238E27FC236}">
                <a16:creationId xmlns:a16="http://schemas.microsoft.com/office/drawing/2014/main" id="{BCAF03C2-345E-4E5F-90B9-03D75F231A1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03589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5A4A-7AD4-4B40-85D0-422C6809CE1A}"/>
              </a:ext>
            </a:extLst>
          </p:cNvPr>
          <p:cNvSpPr>
            <a:spLocks noGrp="1"/>
          </p:cNvSpPr>
          <p:nvPr>
            <p:ph type="title"/>
          </p:nvPr>
        </p:nvSpPr>
        <p:spPr/>
        <p:txBody>
          <a:bodyPr/>
          <a:lstStyle/>
          <a:p>
            <a:r>
              <a:rPr lang="en-US" dirty="0"/>
              <a:t>How </a:t>
            </a:r>
            <a:r>
              <a:rPr lang="en-US" dirty="0" err="1"/>
              <a:t>ConstraintLayout</a:t>
            </a:r>
            <a:r>
              <a:rPr lang="en-US" dirty="0"/>
              <a:t> Works</a:t>
            </a:r>
          </a:p>
        </p:txBody>
      </p:sp>
      <p:sp>
        <p:nvSpPr>
          <p:cNvPr id="3" name="Content Placeholder 2">
            <a:extLst>
              <a:ext uri="{FF2B5EF4-FFF2-40B4-BE49-F238E27FC236}">
                <a16:creationId xmlns:a16="http://schemas.microsoft.com/office/drawing/2014/main" id="{FFFBCB94-92D0-4E18-9005-139E622A81DA}"/>
              </a:ext>
            </a:extLst>
          </p:cNvPr>
          <p:cNvSpPr>
            <a:spLocks noGrp="1"/>
          </p:cNvSpPr>
          <p:nvPr>
            <p:ph idx="1"/>
          </p:nvPr>
        </p:nvSpPr>
        <p:spPr/>
        <p:txBody>
          <a:bodyPr/>
          <a:lstStyle/>
          <a:p>
            <a:r>
              <a:rPr lang="en-US" dirty="0"/>
              <a:t>The </a:t>
            </a:r>
            <a:r>
              <a:rPr lang="en-US" b="1" dirty="0" err="1"/>
              <a:t>ConstraintLayout</a:t>
            </a:r>
            <a:r>
              <a:rPr lang="en-US" dirty="0"/>
              <a:t> layout manager is, </a:t>
            </a:r>
            <a:r>
              <a:rPr lang="en-US" i="1" dirty="0"/>
              <a:t>as the name suggests</a:t>
            </a:r>
            <a:r>
              <a:rPr lang="en-US" dirty="0"/>
              <a:t>, </a:t>
            </a:r>
            <a:r>
              <a:rPr lang="en-US" b="1" dirty="0"/>
              <a:t>constraint-based</a:t>
            </a:r>
            <a:endParaRPr lang="en-US" dirty="0"/>
          </a:p>
          <a:p>
            <a:r>
              <a:rPr lang="en-US" dirty="0"/>
              <a:t>In common with all other layouts, </a:t>
            </a:r>
            <a:r>
              <a:rPr lang="en-US" dirty="0" err="1"/>
              <a:t>ConstraintLayout</a:t>
            </a:r>
            <a:r>
              <a:rPr lang="en-US" dirty="0"/>
              <a:t> is responsible for managing the positioning and sizing of the visual components (widgets) that it contains</a:t>
            </a:r>
          </a:p>
          <a:p>
            <a:pPr lvl="1"/>
            <a:r>
              <a:rPr lang="en-US" dirty="0"/>
              <a:t>It does this based on the constraint connections among the child widgets</a:t>
            </a:r>
          </a:p>
          <a:p>
            <a:r>
              <a:rPr lang="en-US" dirty="0"/>
              <a:t>To full appreciate and understand how to use </a:t>
            </a:r>
            <a:r>
              <a:rPr lang="en-US" dirty="0" err="1"/>
              <a:t>ConstraintLayout</a:t>
            </a:r>
            <a:r>
              <a:rPr lang="en-US" dirty="0"/>
              <a:t>, it’s important to understand the following key concepts:</a:t>
            </a:r>
          </a:p>
          <a:p>
            <a:pPr lvl="1"/>
            <a:r>
              <a:rPr lang="en-US" dirty="0"/>
              <a:t>Constraints</a:t>
            </a:r>
          </a:p>
          <a:p>
            <a:pPr lvl="1"/>
            <a:r>
              <a:rPr lang="en-US" dirty="0"/>
              <a:t>Margins</a:t>
            </a:r>
          </a:p>
          <a:p>
            <a:pPr lvl="1"/>
            <a:r>
              <a:rPr lang="en-US" dirty="0"/>
              <a:t>Opposing Constraints</a:t>
            </a:r>
          </a:p>
          <a:p>
            <a:pPr lvl="1"/>
            <a:r>
              <a:rPr lang="en-US" dirty="0"/>
              <a:t>Constraint Bias</a:t>
            </a:r>
          </a:p>
          <a:p>
            <a:pPr lvl="1"/>
            <a:r>
              <a:rPr lang="en-US" dirty="0"/>
              <a:t>Chains</a:t>
            </a:r>
          </a:p>
          <a:p>
            <a:pPr lvl="1"/>
            <a:r>
              <a:rPr lang="en-US" dirty="0"/>
              <a:t>Chain Styles</a:t>
            </a:r>
          </a:p>
          <a:p>
            <a:pPr lvl="1"/>
            <a:r>
              <a:rPr lang="en-US" dirty="0"/>
              <a:t>Barriers</a:t>
            </a:r>
          </a:p>
          <a:p>
            <a:pPr marL="274320" lvl="1" indent="0">
              <a:buNone/>
            </a:pPr>
            <a:endParaRPr lang="en-US" dirty="0"/>
          </a:p>
          <a:p>
            <a:endParaRPr lang="en-US" dirty="0"/>
          </a:p>
        </p:txBody>
      </p:sp>
      <p:sp>
        <p:nvSpPr>
          <p:cNvPr id="4" name="Date Placeholder 3">
            <a:extLst>
              <a:ext uri="{FF2B5EF4-FFF2-40B4-BE49-F238E27FC236}">
                <a16:creationId xmlns:a16="http://schemas.microsoft.com/office/drawing/2014/main" id="{78C7CEA1-9772-47EF-8698-BBE27A152B6A}"/>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228A2F74-684C-4370-919F-E53F844334B6}"/>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2538067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644F-C319-42E8-BF32-2EDFA59B4D07}"/>
              </a:ext>
            </a:extLst>
          </p:cNvPr>
          <p:cNvSpPr>
            <a:spLocks noGrp="1"/>
          </p:cNvSpPr>
          <p:nvPr>
            <p:ph type="title"/>
          </p:nvPr>
        </p:nvSpPr>
        <p:spPr/>
        <p:txBody>
          <a:bodyPr/>
          <a:lstStyle/>
          <a:p>
            <a:r>
              <a:rPr lang="en-US" dirty="0"/>
              <a:t>Constraints and Margins</a:t>
            </a:r>
          </a:p>
        </p:txBody>
      </p:sp>
      <p:sp>
        <p:nvSpPr>
          <p:cNvPr id="3" name="Content Placeholder 2">
            <a:extLst>
              <a:ext uri="{FF2B5EF4-FFF2-40B4-BE49-F238E27FC236}">
                <a16:creationId xmlns:a16="http://schemas.microsoft.com/office/drawing/2014/main" id="{435E62DC-E5E6-4E1C-BC0E-59B5B0297D07}"/>
              </a:ext>
            </a:extLst>
          </p:cNvPr>
          <p:cNvSpPr>
            <a:spLocks noGrp="1"/>
          </p:cNvSpPr>
          <p:nvPr>
            <p:ph idx="1"/>
          </p:nvPr>
        </p:nvSpPr>
        <p:spPr/>
        <p:txBody>
          <a:bodyPr/>
          <a:lstStyle/>
          <a:p>
            <a:r>
              <a:rPr lang="en-US" b="1" dirty="0"/>
              <a:t>Constraints </a:t>
            </a:r>
            <a:r>
              <a:rPr lang="en-US" dirty="0"/>
              <a:t>are sets of rules that dictate the way in which a widget is aligned and distanced in relation to other widgets, the sides of the containing </a:t>
            </a:r>
            <a:r>
              <a:rPr lang="en-US" dirty="0" err="1"/>
              <a:t>ConstraintLayout</a:t>
            </a:r>
            <a:r>
              <a:rPr lang="en-US" dirty="0"/>
              <a:t>, and special elements called </a:t>
            </a:r>
            <a:r>
              <a:rPr lang="en-US" b="1" dirty="0"/>
              <a:t>guidelines</a:t>
            </a:r>
            <a:r>
              <a:rPr lang="en-US" dirty="0"/>
              <a:t>.</a:t>
            </a:r>
          </a:p>
          <a:p>
            <a:r>
              <a:rPr lang="en-US" dirty="0"/>
              <a:t>Constraints dictate how the UI layout of an activity will respond to change, as well</a:t>
            </a:r>
          </a:p>
          <a:p>
            <a:pPr lvl="1"/>
            <a:r>
              <a:rPr lang="en-US" dirty="0"/>
              <a:t>Changes in device orientation, different screen sizes, etc.</a:t>
            </a:r>
          </a:p>
          <a:p>
            <a:r>
              <a:rPr lang="en-US" dirty="0"/>
              <a:t>A </a:t>
            </a:r>
            <a:r>
              <a:rPr lang="en-US" b="1" dirty="0"/>
              <a:t>margin </a:t>
            </a:r>
            <a:r>
              <a:rPr lang="en-US" dirty="0"/>
              <a:t>is a form of constraint that specifies a fixed distance</a:t>
            </a:r>
          </a:p>
          <a:p>
            <a:pPr lvl="1"/>
            <a:r>
              <a:rPr lang="en-US" dirty="0"/>
              <a:t>20dp from top, 15 </a:t>
            </a:r>
            <a:r>
              <a:rPr lang="en-US" dirty="0" err="1"/>
              <a:t>dp</a:t>
            </a:r>
            <a:r>
              <a:rPr lang="en-US" dirty="0"/>
              <a:t> from right</a:t>
            </a:r>
          </a:p>
          <a:p>
            <a:pPr lvl="1"/>
            <a:r>
              <a:rPr lang="en-US" dirty="0" err="1"/>
              <a:t>Dp</a:t>
            </a:r>
            <a:r>
              <a:rPr lang="en-US" dirty="0"/>
              <a:t> = density independent pixels</a:t>
            </a:r>
          </a:p>
          <a:p>
            <a:pPr lvl="1"/>
            <a:endParaRPr lang="en-US" dirty="0"/>
          </a:p>
        </p:txBody>
      </p:sp>
      <p:sp>
        <p:nvSpPr>
          <p:cNvPr id="4" name="Date Placeholder 3">
            <a:extLst>
              <a:ext uri="{FF2B5EF4-FFF2-40B4-BE49-F238E27FC236}">
                <a16:creationId xmlns:a16="http://schemas.microsoft.com/office/drawing/2014/main" id="{40119AFD-5038-43C5-A417-05F77AB837F5}"/>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DD956B3D-8C08-4C30-A720-6FF988109C6F}"/>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2E39B7EF-5B49-4C3B-B8A4-7B50A1FE83C6}"/>
              </a:ext>
            </a:extLst>
          </p:cNvPr>
          <p:cNvPicPr>
            <a:picLocks noChangeAspect="1"/>
          </p:cNvPicPr>
          <p:nvPr/>
        </p:nvPicPr>
        <p:blipFill>
          <a:blip r:embed="rId2"/>
          <a:stretch>
            <a:fillRect/>
          </a:stretch>
        </p:blipFill>
        <p:spPr>
          <a:xfrm>
            <a:off x="6883400" y="3184713"/>
            <a:ext cx="4377991" cy="25779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042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A63D-A06E-47E9-A6EA-88656DE41664}"/>
              </a:ext>
            </a:extLst>
          </p:cNvPr>
          <p:cNvSpPr>
            <a:spLocks noGrp="1"/>
          </p:cNvSpPr>
          <p:nvPr>
            <p:ph type="title"/>
          </p:nvPr>
        </p:nvSpPr>
        <p:spPr/>
        <p:txBody>
          <a:bodyPr/>
          <a:lstStyle/>
          <a:p>
            <a:r>
              <a:rPr lang="en-US" dirty="0"/>
              <a:t>Opposing Constraints</a:t>
            </a:r>
          </a:p>
        </p:txBody>
      </p:sp>
      <p:sp>
        <p:nvSpPr>
          <p:cNvPr id="3" name="Content Placeholder 2">
            <a:extLst>
              <a:ext uri="{FF2B5EF4-FFF2-40B4-BE49-F238E27FC236}">
                <a16:creationId xmlns:a16="http://schemas.microsoft.com/office/drawing/2014/main" id="{65F1E8B5-BEFE-42D7-B6CB-61E7728DF9BF}"/>
              </a:ext>
            </a:extLst>
          </p:cNvPr>
          <p:cNvSpPr>
            <a:spLocks noGrp="1"/>
          </p:cNvSpPr>
          <p:nvPr>
            <p:ph idx="1"/>
          </p:nvPr>
        </p:nvSpPr>
        <p:spPr/>
        <p:txBody>
          <a:bodyPr/>
          <a:lstStyle/>
          <a:p>
            <a:r>
              <a:rPr lang="en-US" dirty="0"/>
              <a:t>Two constraints operating along the same axis on a single widget are </a:t>
            </a:r>
            <a:r>
              <a:rPr lang="en-US" b="1" dirty="0"/>
              <a:t>opposing constraints </a:t>
            </a:r>
            <a:endParaRPr lang="en-US" dirty="0"/>
          </a:p>
          <a:p>
            <a:pPr lvl="1"/>
            <a:r>
              <a:rPr lang="en-US" dirty="0"/>
              <a:t>For example, a widget with constraints on both its left and right-hand sides is considered to have horizontally opposing constraints</a:t>
            </a:r>
          </a:p>
          <a:p>
            <a:r>
              <a:rPr lang="en-US" dirty="0"/>
              <a:t>When there are opposing constraints, the key idea is that since they are implemented on a particular axis, the position of the widget becomes based on</a:t>
            </a:r>
            <a:br>
              <a:rPr lang="en-US" dirty="0"/>
            </a:br>
            <a:r>
              <a:rPr lang="en-US" dirty="0"/>
              <a:t>percentage, rather than coordinates</a:t>
            </a:r>
          </a:p>
        </p:txBody>
      </p:sp>
      <p:sp>
        <p:nvSpPr>
          <p:cNvPr id="4" name="Date Placeholder 3">
            <a:extLst>
              <a:ext uri="{FF2B5EF4-FFF2-40B4-BE49-F238E27FC236}">
                <a16:creationId xmlns:a16="http://schemas.microsoft.com/office/drawing/2014/main" id="{275776F2-59B2-4F79-89CE-2CCA75D4D77C}"/>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CDB6BECA-8F16-4FA7-A74F-6D37D8C5C6FD}"/>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FBC2F282-7EFA-4DC7-BA27-49A29D24FB90}"/>
              </a:ext>
            </a:extLst>
          </p:cNvPr>
          <p:cNvPicPr>
            <a:picLocks noChangeAspect="1"/>
          </p:cNvPicPr>
          <p:nvPr/>
        </p:nvPicPr>
        <p:blipFill>
          <a:blip r:embed="rId2"/>
          <a:stretch>
            <a:fillRect/>
          </a:stretch>
        </p:blipFill>
        <p:spPr>
          <a:xfrm>
            <a:off x="6883400" y="2523298"/>
            <a:ext cx="4432300" cy="27580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7059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07D6-B6E0-45C6-958B-5D210D2FA988}"/>
              </a:ext>
            </a:extLst>
          </p:cNvPr>
          <p:cNvSpPr>
            <a:spLocks noGrp="1"/>
          </p:cNvSpPr>
          <p:nvPr>
            <p:ph type="title"/>
          </p:nvPr>
        </p:nvSpPr>
        <p:spPr/>
        <p:txBody>
          <a:bodyPr/>
          <a:lstStyle/>
          <a:p>
            <a:r>
              <a:rPr lang="en-US" dirty="0"/>
              <a:t>Constraint Bias</a:t>
            </a:r>
          </a:p>
        </p:txBody>
      </p:sp>
      <p:sp>
        <p:nvSpPr>
          <p:cNvPr id="3" name="Content Placeholder 2">
            <a:extLst>
              <a:ext uri="{FF2B5EF4-FFF2-40B4-BE49-F238E27FC236}">
                <a16:creationId xmlns:a16="http://schemas.microsoft.com/office/drawing/2014/main" id="{5A250216-69E3-4CD2-B8C0-C24385A0AD90}"/>
              </a:ext>
            </a:extLst>
          </p:cNvPr>
          <p:cNvSpPr>
            <a:spLocks noGrp="1"/>
          </p:cNvSpPr>
          <p:nvPr>
            <p:ph idx="1"/>
          </p:nvPr>
        </p:nvSpPr>
        <p:spPr/>
        <p:txBody>
          <a:bodyPr/>
          <a:lstStyle/>
          <a:p>
            <a:r>
              <a:rPr lang="en-US" dirty="0"/>
              <a:t>As we’ve seen, a widget in a </a:t>
            </a:r>
            <a:r>
              <a:rPr lang="en-US" dirty="0" err="1"/>
              <a:t>ConstraintLayout</a:t>
            </a:r>
            <a:r>
              <a:rPr lang="en-US" dirty="0"/>
              <a:t> can potentially be subject to opposing constraint connections</a:t>
            </a:r>
          </a:p>
          <a:p>
            <a:r>
              <a:rPr lang="en-US" dirty="0"/>
              <a:t>By default, opposing constraints are equal, resulting in the corresponding widget being centered along the axis of opposition</a:t>
            </a:r>
          </a:p>
          <a:p>
            <a:r>
              <a:rPr lang="en-US" dirty="0"/>
              <a:t>To allow for the adjustment of widget position in the case of opposing constraints, the </a:t>
            </a:r>
            <a:r>
              <a:rPr lang="en-US" dirty="0" err="1"/>
              <a:t>ConstraintLayout</a:t>
            </a:r>
            <a:r>
              <a:rPr lang="en-US" dirty="0"/>
              <a:t> implements a feature known as </a:t>
            </a:r>
            <a:r>
              <a:rPr lang="en-US" b="1" dirty="0"/>
              <a:t>constraint bias</a:t>
            </a:r>
            <a:endParaRPr lang="en-US" dirty="0"/>
          </a:p>
        </p:txBody>
      </p:sp>
      <p:sp>
        <p:nvSpPr>
          <p:cNvPr id="4" name="Date Placeholder 3">
            <a:extLst>
              <a:ext uri="{FF2B5EF4-FFF2-40B4-BE49-F238E27FC236}">
                <a16:creationId xmlns:a16="http://schemas.microsoft.com/office/drawing/2014/main" id="{9A826A8D-7827-4D3F-8ABA-26CA9878E400}"/>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E10B35AA-CC9B-490E-8486-ED7ED24E389C}"/>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D3F3AC49-DD19-4417-AE04-32F9F57AAA19}"/>
              </a:ext>
            </a:extLst>
          </p:cNvPr>
          <p:cNvPicPr>
            <a:picLocks noChangeAspect="1"/>
          </p:cNvPicPr>
          <p:nvPr/>
        </p:nvPicPr>
        <p:blipFill>
          <a:blip r:embed="rId2"/>
          <a:stretch>
            <a:fillRect/>
          </a:stretch>
        </p:blipFill>
        <p:spPr>
          <a:xfrm>
            <a:off x="1936676" y="3264423"/>
            <a:ext cx="3969920" cy="2321730"/>
          </a:xfrm>
          <a:prstGeom prst="rect">
            <a:avLst/>
          </a:prstGeom>
        </p:spPr>
      </p:pic>
      <p:pic>
        <p:nvPicPr>
          <p:cNvPr id="9" name="Picture 8">
            <a:extLst>
              <a:ext uri="{FF2B5EF4-FFF2-40B4-BE49-F238E27FC236}">
                <a16:creationId xmlns:a16="http://schemas.microsoft.com/office/drawing/2014/main" id="{C8E883F4-7C97-493D-B311-0A00226733D8}"/>
              </a:ext>
            </a:extLst>
          </p:cNvPr>
          <p:cNvPicPr>
            <a:picLocks noChangeAspect="1"/>
          </p:cNvPicPr>
          <p:nvPr/>
        </p:nvPicPr>
        <p:blipFill>
          <a:blip r:embed="rId3"/>
          <a:stretch>
            <a:fillRect/>
          </a:stretch>
        </p:blipFill>
        <p:spPr>
          <a:xfrm>
            <a:off x="6883400" y="3264423"/>
            <a:ext cx="3927265" cy="2321730"/>
          </a:xfrm>
          <a:prstGeom prst="rect">
            <a:avLst/>
          </a:prstGeom>
        </p:spPr>
      </p:pic>
    </p:spTree>
    <p:extLst>
      <p:ext uri="{BB962C8B-B14F-4D97-AF65-F5344CB8AC3E}">
        <p14:creationId xmlns:p14="http://schemas.microsoft.com/office/powerpoint/2010/main" val="367091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2DFA-7031-489D-96DC-F2FB96B3DF43}"/>
              </a:ext>
            </a:extLst>
          </p:cNvPr>
          <p:cNvSpPr>
            <a:spLocks noGrp="1"/>
          </p:cNvSpPr>
          <p:nvPr>
            <p:ph type="title"/>
          </p:nvPr>
        </p:nvSpPr>
        <p:spPr/>
        <p:txBody>
          <a:bodyPr/>
          <a:lstStyle/>
          <a:p>
            <a:r>
              <a:rPr lang="en-US" dirty="0"/>
              <a:t>Chains</a:t>
            </a:r>
          </a:p>
        </p:txBody>
      </p:sp>
      <p:sp>
        <p:nvSpPr>
          <p:cNvPr id="3" name="Content Placeholder 2">
            <a:extLst>
              <a:ext uri="{FF2B5EF4-FFF2-40B4-BE49-F238E27FC236}">
                <a16:creationId xmlns:a16="http://schemas.microsoft.com/office/drawing/2014/main" id="{849901A2-842D-4A70-8A74-6A1278819330}"/>
              </a:ext>
            </a:extLst>
          </p:cNvPr>
          <p:cNvSpPr>
            <a:spLocks noGrp="1"/>
          </p:cNvSpPr>
          <p:nvPr>
            <p:ph idx="1"/>
          </p:nvPr>
        </p:nvSpPr>
        <p:spPr/>
        <p:txBody>
          <a:bodyPr/>
          <a:lstStyle/>
          <a:p>
            <a:r>
              <a:rPr lang="en-US" dirty="0" err="1"/>
              <a:t>ConstraintLayout</a:t>
            </a:r>
            <a:r>
              <a:rPr lang="en-US" dirty="0"/>
              <a:t> </a:t>
            </a:r>
            <a:r>
              <a:rPr lang="en-US" b="1" dirty="0"/>
              <a:t>chains </a:t>
            </a:r>
            <a:r>
              <a:rPr lang="en-US" dirty="0"/>
              <a:t>provide a way for the layout behavior of two or more widgets to be defined as a group</a:t>
            </a:r>
          </a:p>
          <a:p>
            <a:r>
              <a:rPr lang="en-US" dirty="0"/>
              <a:t>Chains can be defined in either vertical or horizontal axis</a:t>
            </a:r>
          </a:p>
          <a:p>
            <a:pPr lvl="1"/>
            <a:r>
              <a:rPr lang="en-US" dirty="0"/>
              <a:t>They can also be configured to define how the widgets in the chain are spaced and sized</a:t>
            </a:r>
          </a:p>
          <a:p>
            <a:r>
              <a:rPr lang="en-US" dirty="0"/>
              <a:t>A chain is formed when widgets are connected by </a:t>
            </a:r>
            <a:r>
              <a:rPr lang="en-US" b="1" dirty="0"/>
              <a:t>bidirectional constraints</a:t>
            </a:r>
            <a:endParaRPr lang="en-US" dirty="0"/>
          </a:p>
          <a:p>
            <a:r>
              <a:rPr lang="en-US" dirty="0"/>
              <a:t>The first element in the chain is the </a:t>
            </a:r>
            <a:r>
              <a:rPr lang="en-US" b="1" dirty="0"/>
              <a:t>chain head</a:t>
            </a:r>
            <a:endParaRPr lang="en-US" dirty="0"/>
          </a:p>
          <a:p>
            <a:endParaRPr lang="en-US" dirty="0"/>
          </a:p>
        </p:txBody>
      </p:sp>
      <p:sp>
        <p:nvSpPr>
          <p:cNvPr id="4" name="Date Placeholder 3">
            <a:extLst>
              <a:ext uri="{FF2B5EF4-FFF2-40B4-BE49-F238E27FC236}">
                <a16:creationId xmlns:a16="http://schemas.microsoft.com/office/drawing/2014/main" id="{E22B6648-AF2D-4899-8BF0-2B812CDE7AD1}"/>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5A8698E8-A251-48D1-8587-2565EDD9FD59}"/>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55BF190F-D706-4886-9371-F45DD4D1836D}"/>
              </a:ext>
            </a:extLst>
          </p:cNvPr>
          <p:cNvPicPr>
            <a:picLocks noChangeAspect="1"/>
          </p:cNvPicPr>
          <p:nvPr/>
        </p:nvPicPr>
        <p:blipFill>
          <a:blip r:embed="rId2"/>
          <a:stretch>
            <a:fillRect/>
          </a:stretch>
        </p:blipFill>
        <p:spPr>
          <a:xfrm>
            <a:off x="2728912" y="3481128"/>
            <a:ext cx="6734175"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8249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3D8A-D5E9-45C3-8B8C-67EFD12C4977}"/>
              </a:ext>
            </a:extLst>
          </p:cNvPr>
          <p:cNvSpPr>
            <a:spLocks noGrp="1"/>
          </p:cNvSpPr>
          <p:nvPr>
            <p:ph type="title"/>
          </p:nvPr>
        </p:nvSpPr>
        <p:spPr/>
        <p:txBody>
          <a:bodyPr/>
          <a:lstStyle/>
          <a:p>
            <a:r>
              <a:rPr lang="en-US" dirty="0"/>
              <a:t>Chain Styles</a:t>
            </a:r>
          </a:p>
        </p:txBody>
      </p:sp>
      <p:sp>
        <p:nvSpPr>
          <p:cNvPr id="3" name="Content Placeholder 2">
            <a:extLst>
              <a:ext uri="{FF2B5EF4-FFF2-40B4-BE49-F238E27FC236}">
                <a16:creationId xmlns:a16="http://schemas.microsoft.com/office/drawing/2014/main" id="{D12ECA5F-F0AE-47AA-A1C7-478B03E2227F}"/>
              </a:ext>
            </a:extLst>
          </p:cNvPr>
          <p:cNvSpPr>
            <a:spLocks noGrp="1"/>
          </p:cNvSpPr>
          <p:nvPr>
            <p:ph idx="1"/>
          </p:nvPr>
        </p:nvSpPr>
        <p:spPr>
          <a:xfrm>
            <a:off x="1066800" y="1271847"/>
            <a:ext cx="5958114" cy="4680897"/>
          </a:xfrm>
        </p:spPr>
        <p:txBody>
          <a:bodyPr/>
          <a:lstStyle/>
          <a:p>
            <a:r>
              <a:rPr lang="en-US" dirty="0"/>
              <a:t>The layout behavior of a </a:t>
            </a:r>
            <a:r>
              <a:rPr lang="en-US" dirty="0" err="1"/>
              <a:t>ConstraintLayout</a:t>
            </a:r>
            <a:r>
              <a:rPr lang="en-US" dirty="0"/>
              <a:t> chain is dictated by the </a:t>
            </a:r>
            <a:r>
              <a:rPr lang="en-US" b="1" dirty="0"/>
              <a:t>chain style</a:t>
            </a:r>
            <a:r>
              <a:rPr lang="en-US" dirty="0"/>
              <a:t> setting applied to the chain head widget</a:t>
            </a:r>
          </a:p>
          <a:p>
            <a:r>
              <a:rPr lang="en-US" dirty="0"/>
              <a:t>Currently, the supported chain layout styles include:</a:t>
            </a:r>
          </a:p>
          <a:p>
            <a:pPr lvl="1"/>
            <a:r>
              <a:rPr lang="en-US" b="1" dirty="0"/>
              <a:t>Spread Chain </a:t>
            </a:r>
            <a:r>
              <a:rPr lang="en-US" dirty="0"/>
              <a:t>– the widgets contained within the chain are distributed evenly across the available space.  This is the default behavior for chains.</a:t>
            </a:r>
            <a:br>
              <a:rPr lang="en-US" dirty="0"/>
            </a:br>
            <a:endParaRPr lang="en-US" dirty="0"/>
          </a:p>
          <a:p>
            <a:pPr lvl="1"/>
            <a:r>
              <a:rPr lang="en-US" b="1" dirty="0"/>
              <a:t>Spread Inside Chain </a:t>
            </a:r>
            <a:r>
              <a:rPr lang="en-US" dirty="0"/>
              <a:t>– the widgets contained within the chain are spread evenly between the chain head and the last widget in the chain.  The head and last widgets are not included in the distribution of spacing.</a:t>
            </a:r>
            <a:br>
              <a:rPr lang="en-US" dirty="0"/>
            </a:br>
            <a:endParaRPr lang="en-US" dirty="0"/>
          </a:p>
          <a:p>
            <a:pPr lvl="1"/>
            <a:r>
              <a:rPr lang="en-US" b="1" dirty="0"/>
              <a:t>Weighted Chain </a:t>
            </a:r>
            <a:r>
              <a:rPr lang="en-US" dirty="0"/>
              <a:t>– Allows the space taken up by each widget in the chain to be defined via weighting properties</a:t>
            </a:r>
            <a:br>
              <a:rPr lang="en-US" dirty="0"/>
            </a:br>
            <a:br>
              <a:rPr lang="en-US" dirty="0"/>
            </a:br>
            <a:endParaRPr lang="en-US" dirty="0"/>
          </a:p>
          <a:p>
            <a:pPr lvl="1"/>
            <a:r>
              <a:rPr lang="en-US" b="1" dirty="0"/>
              <a:t>Packed Chain – </a:t>
            </a:r>
            <a:r>
              <a:rPr lang="en-US" dirty="0"/>
              <a:t>The widgets that make up the chain are packed together without any spacing.  A bias may be applied to control the horizontal or vertical positioning of the chain in relation to the parent container.</a:t>
            </a:r>
            <a:endParaRPr lang="en-US" b="1" dirty="0"/>
          </a:p>
          <a:p>
            <a:pPr lvl="1"/>
            <a:endParaRPr lang="en-US" b="1" dirty="0"/>
          </a:p>
        </p:txBody>
      </p:sp>
      <p:sp>
        <p:nvSpPr>
          <p:cNvPr id="4" name="Date Placeholder 3">
            <a:extLst>
              <a:ext uri="{FF2B5EF4-FFF2-40B4-BE49-F238E27FC236}">
                <a16:creationId xmlns:a16="http://schemas.microsoft.com/office/drawing/2014/main" id="{76A9D9B0-A0A2-4C95-80A6-363DA9E5704D}"/>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91A27D26-F227-46D1-A892-E5B6744A7E31}"/>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F9864346-26EC-4F4A-8E1A-CAF7BD99180E}"/>
              </a:ext>
            </a:extLst>
          </p:cNvPr>
          <p:cNvPicPr>
            <a:picLocks noChangeAspect="1"/>
          </p:cNvPicPr>
          <p:nvPr/>
        </p:nvPicPr>
        <p:blipFill>
          <a:blip r:embed="rId2"/>
          <a:stretch>
            <a:fillRect/>
          </a:stretch>
        </p:blipFill>
        <p:spPr>
          <a:xfrm>
            <a:off x="7040675" y="1975435"/>
            <a:ext cx="4592961" cy="748145"/>
          </a:xfrm>
          <a:prstGeom prst="rect">
            <a:avLst/>
          </a:prstGeom>
        </p:spPr>
      </p:pic>
      <p:pic>
        <p:nvPicPr>
          <p:cNvPr id="9" name="Picture 8">
            <a:extLst>
              <a:ext uri="{FF2B5EF4-FFF2-40B4-BE49-F238E27FC236}">
                <a16:creationId xmlns:a16="http://schemas.microsoft.com/office/drawing/2014/main" id="{10D73FD2-C66A-4885-8BD2-447D230861F8}"/>
              </a:ext>
            </a:extLst>
          </p:cNvPr>
          <p:cNvPicPr>
            <a:picLocks noChangeAspect="1"/>
          </p:cNvPicPr>
          <p:nvPr/>
        </p:nvPicPr>
        <p:blipFill>
          <a:blip r:embed="rId3"/>
          <a:stretch>
            <a:fillRect/>
          </a:stretch>
        </p:blipFill>
        <p:spPr>
          <a:xfrm>
            <a:off x="7040675" y="3054928"/>
            <a:ext cx="4346658" cy="748144"/>
          </a:xfrm>
          <a:prstGeom prst="rect">
            <a:avLst/>
          </a:prstGeom>
        </p:spPr>
      </p:pic>
      <p:pic>
        <p:nvPicPr>
          <p:cNvPr id="11" name="Picture 10">
            <a:extLst>
              <a:ext uri="{FF2B5EF4-FFF2-40B4-BE49-F238E27FC236}">
                <a16:creationId xmlns:a16="http://schemas.microsoft.com/office/drawing/2014/main" id="{C83DB8EA-0018-4591-B3D5-F6D34A477ED4}"/>
              </a:ext>
            </a:extLst>
          </p:cNvPr>
          <p:cNvPicPr>
            <a:picLocks noChangeAspect="1"/>
          </p:cNvPicPr>
          <p:nvPr/>
        </p:nvPicPr>
        <p:blipFill>
          <a:blip r:embed="rId4"/>
          <a:stretch>
            <a:fillRect/>
          </a:stretch>
        </p:blipFill>
        <p:spPr>
          <a:xfrm>
            <a:off x="7040675" y="4070008"/>
            <a:ext cx="4488866" cy="748144"/>
          </a:xfrm>
          <a:prstGeom prst="rect">
            <a:avLst/>
          </a:prstGeom>
        </p:spPr>
      </p:pic>
      <p:pic>
        <p:nvPicPr>
          <p:cNvPr id="13" name="Picture 12">
            <a:extLst>
              <a:ext uri="{FF2B5EF4-FFF2-40B4-BE49-F238E27FC236}">
                <a16:creationId xmlns:a16="http://schemas.microsoft.com/office/drawing/2014/main" id="{C39474BC-4D21-4197-9D67-B8F47A24846F}"/>
              </a:ext>
            </a:extLst>
          </p:cNvPr>
          <p:cNvPicPr>
            <a:picLocks noChangeAspect="1"/>
          </p:cNvPicPr>
          <p:nvPr/>
        </p:nvPicPr>
        <p:blipFill>
          <a:blip r:embed="rId5"/>
          <a:stretch>
            <a:fillRect/>
          </a:stretch>
        </p:blipFill>
        <p:spPr>
          <a:xfrm>
            <a:off x="7040675" y="5149500"/>
            <a:ext cx="4553359" cy="748144"/>
          </a:xfrm>
          <a:prstGeom prst="rect">
            <a:avLst/>
          </a:prstGeom>
        </p:spPr>
      </p:pic>
    </p:spTree>
    <p:extLst>
      <p:ext uri="{BB962C8B-B14F-4D97-AF65-F5344CB8AC3E}">
        <p14:creationId xmlns:p14="http://schemas.microsoft.com/office/powerpoint/2010/main" val="3137838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7509-5280-4F8E-8323-549C6E23FD65}"/>
              </a:ext>
            </a:extLst>
          </p:cNvPr>
          <p:cNvSpPr>
            <a:spLocks noGrp="1"/>
          </p:cNvSpPr>
          <p:nvPr>
            <p:ph type="title"/>
          </p:nvPr>
        </p:nvSpPr>
        <p:spPr/>
        <p:txBody>
          <a:bodyPr/>
          <a:lstStyle/>
          <a:p>
            <a:r>
              <a:rPr lang="en-US" dirty="0"/>
              <a:t>Baseline Alignment</a:t>
            </a:r>
          </a:p>
        </p:txBody>
      </p:sp>
      <p:sp>
        <p:nvSpPr>
          <p:cNvPr id="3" name="Content Placeholder 2">
            <a:extLst>
              <a:ext uri="{FF2B5EF4-FFF2-40B4-BE49-F238E27FC236}">
                <a16:creationId xmlns:a16="http://schemas.microsoft.com/office/drawing/2014/main" id="{FAD146B6-98C7-4B57-86C3-EDFB5C1D2CE3}"/>
              </a:ext>
            </a:extLst>
          </p:cNvPr>
          <p:cNvSpPr>
            <a:spLocks noGrp="1"/>
          </p:cNvSpPr>
          <p:nvPr>
            <p:ph idx="1"/>
          </p:nvPr>
        </p:nvSpPr>
        <p:spPr/>
        <p:txBody>
          <a:bodyPr/>
          <a:lstStyle/>
          <a:p>
            <a:r>
              <a:rPr lang="en-US" dirty="0"/>
              <a:t>So far, we’ve seen constraints that dictate alignment relative to the sides of a widget</a:t>
            </a:r>
          </a:p>
          <a:p>
            <a:pPr lvl="1"/>
            <a:r>
              <a:rPr lang="en-US" dirty="0"/>
              <a:t>These are side constraints</a:t>
            </a:r>
          </a:p>
          <a:p>
            <a:r>
              <a:rPr lang="en-US" dirty="0"/>
              <a:t>A common requirement, however, is for a widget to be aligned </a:t>
            </a:r>
            <a:r>
              <a:rPr lang="en-US" b="1" i="1" dirty="0"/>
              <a:t>relative to the content that it displays </a:t>
            </a:r>
            <a:r>
              <a:rPr lang="en-US" dirty="0"/>
              <a:t>rather than the </a:t>
            </a:r>
            <a:r>
              <a:rPr lang="en-US" b="1" i="1" dirty="0"/>
              <a:t>boundaries of the widget </a:t>
            </a:r>
            <a:r>
              <a:rPr lang="en-US" dirty="0"/>
              <a:t>itself</a:t>
            </a:r>
          </a:p>
          <a:p>
            <a:r>
              <a:rPr lang="en-US" dirty="0"/>
              <a:t>To address this need, </a:t>
            </a:r>
            <a:r>
              <a:rPr lang="en-US" dirty="0" err="1"/>
              <a:t>ConstraintLayout</a:t>
            </a:r>
            <a:r>
              <a:rPr lang="en-US" dirty="0"/>
              <a:t> provides baseline alignment support</a:t>
            </a:r>
          </a:p>
        </p:txBody>
      </p:sp>
      <p:sp>
        <p:nvSpPr>
          <p:cNvPr id="4" name="Date Placeholder 3">
            <a:extLst>
              <a:ext uri="{FF2B5EF4-FFF2-40B4-BE49-F238E27FC236}">
                <a16:creationId xmlns:a16="http://schemas.microsoft.com/office/drawing/2014/main" id="{CFC82367-95F5-44CB-92A7-19B1B7F9382B}"/>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E1CAE78B-27EF-4D6C-85BF-4592BC1644F9}"/>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67F92BE6-8028-4A34-BCFA-403380C883F9}"/>
              </a:ext>
            </a:extLst>
          </p:cNvPr>
          <p:cNvPicPr>
            <a:picLocks noChangeAspect="1"/>
          </p:cNvPicPr>
          <p:nvPr/>
        </p:nvPicPr>
        <p:blipFill>
          <a:blip r:embed="rId2"/>
          <a:stretch>
            <a:fillRect/>
          </a:stretch>
        </p:blipFill>
        <p:spPr>
          <a:xfrm>
            <a:off x="3711666" y="3265584"/>
            <a:ext cx="4768668" cy="25546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92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F2C5-5427-4167-9CB5-A187BBB62650}"/>
              </a:ext>
            </a:extLst>
          </p:cNvPr>
          <p:cNvSpPr>
            <a:spLocks noGrp="1"/>
          </p:cNvSpPr>
          <p:nvPr>
            <p:ph type="title"/>
          </p:nvPr>
        </p:nvSpPr>
        <p:spPr/>
        <p:txBody>
          <a:bodyPr/>
          <a:lstStyle/>
          <a:p>
            <a:r>
              <a:rPr lang="en-US" dirty="0"/>
              <a:t>Guidelines</a:t>
            </a:r>
          </a:p>
        </p:txBody>
      </p:sp>
      <p:sp>
        <p:nvSpPr>
          <p:cNvPr id="3" name="Content Placeholder 2">
            <a:extLst>
              <a:ext uri="{FF2B5EF4-FFF2-40B4-BE49-F238E27FC236}">
                <a16:creationId xmlns:a16="http://schemas.microsoft.com/office/drawing/2014/main" id="{1F5BBDB8-A66F-4CB4-857A-9F7B2E7FFA99}"/>
              </a:ext>
            </a:extLst>
          </p:cNvPr>
          <p:cNvSpPr>
            <a:spLocks noGrp="1"/>
          </p:cNvSpPr>
          <p:nvPr>
            <p:ph idx="1"/>
          </p:nvPr>
        </p:nvSpPr>
        <p:spPr>
          <a:xfrm>
            <a:off x="1066800" y="1271847"/>
            <a:ext cx="4869305" cy="4680897"/>
          </a:xfrm>
        </p:spPr>
        <p:txBody>
          <a:bodyPr/>
          <a:lstStyle/>
          <a:p>
            <a:r>
              <a:rPr lang="en-US" b="1" dirty="0"/>
              <a:t>Guidelines </a:t>
            </a:r>
            <a:r>
              <a:rPr lang="en-US" dirty="0"/>
              <a:t>are special elements available within </a:t>
            </a:r>
            <a:r>
              <a:rPr lang="en-US" dirty="0" err="1"/>
              <a:t>ConstraintLayout</a:t>
            </a:r>
            <a:r>
              <a:rPr lang="en-US" dirty="0"/>
              <a:t> that provide an additional target to which constraints may be connected</a:t>
            </a:r>
          </a:p>
          <a:p>
            <a:r>
              <a:rPr lang="en-US" dirty="0"/>
              <a:t>Multiple guidelines may be added to a </a:t>
            </a:r>
            <a:r>
              <a:rPr lang="en-US" dirty="0" err="1"/>
              <a:t>ConstraintLayout</a:t>
            </a:r>
            <a:r>
              <a:rPr lang="en-US" dirty="0"/>
              <a:t> instance which may, in turn, be configured in horizontal or vertical orientations</a:t>
            </a:r>
          </a:p>
        </p:txBody>
      </p:sp>
      <p:sp>
        <p:nvSpPr>
          <p:cNvPr id="4" name="Date Placeholder 3">
            <a:extLst>
              <a:ext uri="{FF2B5EF4-FFF2-40B4-BE49-F238E27FC236}">
                <a16:creationId xmlns:a16="http://schemas.microsoft.com/office/drawing/2014/main" id="{8373DA34-470A-4DB8-90D4-9CBE180E7812}"/>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F0CA14AD-C20D-4DDD-AF26-62FFEC1B187D}"/>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AAC603F3-0CC7-47FD-B847-E9C2F4FF40B9}"/>
              </a:ext>
            </a:extLst>
          </p:cNvPr>
          <p:cNvPicPr>
            <a:picLocks noChangeAspect="1"/>
          </p:cNvPicPr>
          <p:nvPr/>
        </p:nvPicPr>
        <p:blipFill>
          <a:blip r:embed="rId2"/>
          <a:stretch>
            <a:fillRect/>
          </a:stretch>
        </p:blipFill>
        <p:spPr>
          <a:xfrm>
            <a:off x="7256794" y="1463783"/>
            <a:ext cx="2893045" cy="42970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766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70F8-E5D5-4483-8103-942EFEECBD16}"/>
              </a:ext>
            </a:extLst>
          </p:cNvPr>
          <p:cNvSpPr>
            <a:spLocks noGrp="1"/>
          </p:cNvSpPr>
          <p:nvPr>
            <p:ph type="title"/>
          </p:nvPr>
        </p:nvSpPr>
        <p:spPr/>
        <p:txBody>
          <a:bodyPr>
            <a:normAutofit fontScale="90000"/>
          </a:bodyPr>
          <a:lstStyle/>
          <a:p>
            <a:r>
              <a:rPr lang="en-US" dirty="0"/>
              <a:t>Using </a:t>
            </a:r>
            <a:r>
              <a:rPr lang="en-US" dirty="0" err="1"/>
              <a:t>ConstraintLayout</a:t>
            </a:r>
            <a:r>
              <a:rPr lang="en-US" dirty="0"/>
              <a:t> in Android Studio</a:t>
            </a:r>
          </a:p>
        </p:txBody>
      </p:sp>
      <p:sp>
        <p:nvSpPr>
          <p:cNvPr id="3" name="Text Placeholder 2">
            <a:extLst>
              <a:ext uri="{FF2B5EF4-FFF2-40B4-BE49-F238E27FC236}">
                <a16:creationId xmlns:a16="http://schemas.microsoft.com/office/drawing/2014/main" id="{F3A5C7E0-3320-4A0F-BE77-7F8F395875C7}"/>
              </a:ext>
            </a:extLst>
          </p:cNvPr>
          <p:cNvSpPr>
            <a:spLocks noGrp="1"/>
          </p:cNvSpPr>
          <p:nvPr>
            <p:ph type="body" idx="1"/>
          </p:nvPr>
        </p:nvSpPr>
        <p:spPr/>
        <p:txBody>
          <a:bodyPr/>
          <a:lstStyle/>
          <a:p>
            <a:r>
              <a:rPr lang="en-US" dirty="0"/>
              <a:t>Ch. 26-27</a:t>
            </a:r>
          </a:p>
        </p:txBody>
      </p:sp>
      <p:sp>
        <p:nvSpPr>
          <p:cNvPr id="4" name="Date Placeholder 3">
            <a:extLst>
              <a:ext uri="{FF2B5EF4-FFF2-40B4-BE49-F238E27FC236}">
                <a16:creationId xmlns:a16="http://schemas.microsoft.com/office/drawing/2014/main" id="{87A89EE4-8144-400C-B0F2-CD2E17A49D9B}"/>
              </a:ext>
            </a:extLst>
          </p:cNvPr>
          <p:cNvSpPr>
            <a:spLocks noGrp="1"/>
          </p:cNvSpPr>
          <p:nvPr>
            <p:ph type="dt" sz="half" idx="10"/>
          </p:nvPr>
        </p:nvSpPr>
        <p:spPr/>
        <p:txBody>
          <a:bodyPr/>
          <a:lstStyle/>
          <a:p>
            <a:fld id="{6F565E57-9A09-4FE2-A089-897784F5EF3D}" type="datetime1">
              <a:rPr lang="en-US" smtClean="0"/>
              <a:t>1/28/2021</a:t>
            </a:fld>
            <a:endParaRPr lang="en-US" dirty="0"/>
          </a:p>
        </p:txBody>
      </p:sp>
      <p:sp>
        <p:nvSpPr>
          <p:cNvPr id="5" name="Footer Placeholder 4">
            <a:extLst>
              <a:ext uri="{FF2B5EF4-FFF2-40B4-BE49-F238E27FC236}">
                <a16:creationId xmlns:a16="http://schemas.microsoft.com/office/drawing/2014/main" id="{BCAF03C2-345E-4E5F-90B9-03D75F231A1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286117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5E98D8-1EE2-4301-9F5E-A654F0A27E7E}"/>
              </a:ext>
            </a:extLst>
          </p:cNvPr>
          <p:cNvSpPr>
            <a:spLocks noGrp="1"/>
          </p:cNvSpPr>
          <p:nvPr>
            <p:ph type="title"/>
          </p:nvPr>
        </p:nvSpPr>
        <p:spPr/>
        <p:txBody>
          <a:bodyPr/>
          <a:lstStyle/>
          <a:p>
            <a:r>
              <a:rPr lang="en-US" dirty="0"/>
              <a:t>User Interaction</a:t>
            </a:r>
          </a:p>
        </p:txBody>
      </p:sp>
      <p:sp>
        <p:nvSpPr>
          <p:cNvPr id="7" name="Content Placeholder 6">
            <a:extLst>
              <a:ext uri="{FF2B5EF4-FFF2-40B4-BE49-F238E27FC236}">
                <a16:creationId xmlns:a16="http://schemas.microsoft.com/office/drawing/2014/main" id="{0602E4EE-81F9-432A-AB19-D1EFCE810A43}"/>
              </a:ext>
            </a:extLst>
          </p:cNvPr>
          <p:cNvSpPr>
            <a:spLocks noGrp="1"/>
          </p:cNvSpPr>
          <p:nvPr>
            <p:ph idx="1"/>
          </p:nvPr>
        </p:nvSpPr>
        <p:spPr/>
        <p:txBody>
          <a:bodyPr/>
          <a:lstStyle/>
          <a:p>
            <a:r>
              <a:rPr lang="en-US" dirty="0"/>
              <a:t>Except for possibly listening to streaming audio, a user’s interaction with an Android device is primarily visual and tactile in nature</a:t>
            </a:r>
          </a:p>
          <a:p>
            <a:r>
              <a:rPr lang="en-US" dirty="0"/>
              <a:t>As a result, a key element of developing Android applications involves the design and creation of </a:t>
            </a:r>
            <a:r>
              <a:rPr lang="en-US" b="1" dirty="0"/>
              <a:t>user interfaces</a:t>
            </a:r>
            <a:endParaRPr lang="en-US" dirty="0"/>
          </a:p>
          <a:p>
            <a:r>
              <a:rPr lang="en-US" dirty="0"/>
              <a:t>The primary components that can be brought together to make up a UI:</a:t>
            </a:r>
          </a:p>
          <a:p>
            <a:pPr lvl="1"/>
            <a:r>
              <a:rPr lang="en-US" dirty="0"/>
              <a:t>Views</a:t>
            </a:r>
          </a:p>
          <a:p>
            <a:pPr lvl="1"/>
            <a:r>
              <a:rPr lang="en-US" dirty="0"/>
              <a:t>View Groups</a:t>
            </a:r>
          </a:p>
          <a:p>
            <a:pPr lvl="1"/>
            <a:r>
              <a:rPr lang="en-US" dirty="0"/>
              <a:t>Layouts</a:t>
            </a:r>
          </a:p>
          <a:p>
            <a:pPr marL="0" indent="0">
              <a:buNone/>
            </a:pPr>
            <a:endParaRPr lang="en-US" dirty="0"/>
          </a:p>
        </p:txBody>
      </p:sp>
      <p:sp>
        <p:nvSpPr>
          <p:cNvPr id="4" name="Date Placeholder 3">
            <a:extLst>
              <a:ext uri="{FF2B5EF4-FFF2-40B4-BE49-F238E27FC236}">
                <a16:creationId xmlns:a16="http://schemas.microsoft.com/office/drawing/2014/main" id="{A85457CE-86C2-4447-AD1A-6C9A9A9F756C}"/>
              </a:ext>
            </a:extLst>
          </p:cNvPr>
          <p:cNvSpPr>
            <a:spLocks noGrp="1"/>
          </p:cNvSpPr>
          <p:nvPr>
            <p:ph type="dt" sz="half" idx="10"/>
          </p:nvPr>
        </p:nvSpPr>
        <p:spPr/>
        <p:txBody>
          <a:bodyPr/>
          <a:lstStyle/>
          <a:p>
            <a:fld id="{6F565E57-9A09-4FE2-A089-897784F5EF3D}" type="datetime1">
              <a:rPr lang="en-US" smtClean="0"/>
              <a:t>1/28/2021</a:t>
            </a:fld>
            <a:endParaRPr lang="en-US" dirty="0"/>
          </a:p>
        </p:txBody>
      </p:sp>
      <p:sp>
        <p:nvSpPr>
          <p:cNvPr id="5" name="Footer Placeholder 4">
            <a:extLst>
              <a:ext uri="{FF2B5EF4-FFF2-40B4-BE49-F238E27FC236}">
                <a16:creationId xmlns:a16="http://schemas.microsoft.com/office/drawing/2014/main" id="{CE05C4BE-C8C7-44E0-86BC-7520E7C7594C}"/>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609531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8FAE-1408-4801-8779-D2C3C5666345}"/>
              </a:ext>
            </a:extLst>
          </p:cNvPr>
          <p:cNvSpPr>
            <a:spLocks noGrp="1"/>
          </p:cNvSpPr>
          <p:nvPr>
            <p:ph type="title"/>
          </p:nvPr>
        </p:nvSpPr>
        <p:spPr/>
        <p:txBody>
          <a:bodyPr/>
          <a:lstStyle/>
          <a:p>
            <a:r>
              <a:rPr lang="en-US" dirty="0"/>
              <a:t>Design and Layout Views</a:t>
            </a:r>
          </a:p>
        </p:txBody>
      </p:sp>
      <p:sp>
        <p:nvSpPr>
          <p:cNvPr id="3" name="Content Placeholder 2">
            <a:extLst>
              <a:ext uri="{FF2B5EF4-FFF2-40B4-BE49-F238E27FC236}">
                <a16:creationId xmlns:a16="http://schemas.microsoft.com/office/drawing/2014/main" id="{3F5BF988-57A2-4C5F-ABF4-11E27709242D}"/>
              </a:ext>
            </a:extLst>
          </p:cNvPr>
          <p:cNvSpPr>
            <a:spLocks noGrp="1"/>
          </p:cNvSpPr>
          <p:nvPr>
            <p:ph idx="1"/>
          </p:nvPr>
        </p:nvSpPr>
        <p:spPr>
          <a:xfrm>
            <a:off x="1066800" y="1094281"/>
            <a:ext cx="3148989" cy="4858463"/>
          </a:xfrm>
        </p:spPr>
        <p:txBody>
          <a:bodyPr>
            <a:normAutofit lnSpcReduction="10000"/>
          </a:bodyPr>
          <a:lstStyle/>
          <a:p>
            <a:r>
              <a:rPr lang="en-US" dirty="0"/>
              <a:t>The </a:t>
            </a:r>
            <a:r>
              <a:rPr lang="en-US" b="1" dirty="0"/>
              <a:t>Design view </a:t>
            </a:r>
            <a:r>
              <a:rPr lang="en-US" dirty="0"/>
              <a:t>(left in the figure) presents a WYSIWYG representation of the layout, wherein the layout appears as it will within the running app</a:t>
            </a:r>
          </a:p>
          <a:p>
            <a:r>
              <a:rPr lang="en-US" dirty="0"/>
              <a:t>The </a:t>
            </a:r>
            <a:r>
              <a:rPr lang="en-US" b="1" dirty="0"/>
              <a:t>Layout view </a:t>
            </a:r>
            <a:r>
              <a:rPr lang="en-US" dirty="0"/>
              <a:t>(right in the figure) displays a blueprint style of view where the widgets are represented by shaded outlines</a:t>
            </a:r>
          </a:p>
          <a:p>
            <a:pPr lvl="1"/>
            <a:r>
              <a:rPr lang="en-US" dirty="0"/>
              <a:t>The Layout view also displays constraint connections</a:t>
            </a:r>
          </a:p>
          <a:p>
            <a:r>
              <a:rPr lang="en-US" dirty="0"/>
              <a:t>The constraints are also overlaid onto the Design view when a specific widget in the layout is selected or when the mouse pointer hovers over the design area</a:t>
            </a:r>
          </a:p>
        </p:txBody>
      </p:sp>
      <p:sp>
        <p:nvSpPr>
          <p:cNvPr id="4" name="Date Placeholder 3">
            <a:extLst>
              <a:ext uri="{FF2B5EF4-FFF2-40B4-BE49-F238E27FC236}">
                <a16:creationId xmlns:a16="http://schemas.microsoft.com/office/drawing/2014/main" id="{2FDC418C-F7B4-4CDB-B645-BB8BF99ED85E}"/>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1DEA39FD-BCB2-4361-A439-7A24884D989F}"/>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EEE4C101-B89E-42FD-87D4-DF4974E6D6D6}"/>
              </a:ext>
            </a:extLst>
          </p:cNvPr>
          <p:cNvPicPr>
            <a:picLocks noChangeAspect="1"/>
          </p:cNvPicPr>
          <p:nvPr/>
        </p:nvPicPr>
        <p:blipFill>
          <a:blip r:embed="rId2"/>
          <a:stretch>
            <a:fillRect/>
          </a:stretch>
        </p:blipFill>
        <p:spPr>
          <a:xfrm>
            <a:off x="4579366" y="1205345"/>
            <a:ext cx="4123950" cy="329681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BF45BB88-B5E4-4F6C-B836-968FA60DC669}"/>
              </a:ext>
            </a:extLst>
          </p:cNvPr>
          <p:cNvPicPr>
            <a:picLocks noChangeAspect="1"/>
          </p:cNvPicPr>
          <p:nvPr/>
        </p:nvPicPr>
        <p:blipFill>
          <a:blip r:embed="rId3"/>
          <a:stretch>
            <a:fillRect/>
          </a:stretch>
        </p:blipFill>
        <p:spPr>
          <a:xfrm>
            <a:off x="9066893" y="1433104"/>
            <a:ext cx="2489695" cy="39917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0938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49F9-7C7A-4A59-A777-400627F4AFCC}"/>
              </a:ext>
            </a:extLst>
          </p:cNvPr>
          <p:cNvSpPr>
            <a:spLocks noGrp="1"/>
          </p:cNvSpPr>
          <p:nvPr>
            <p:ph type="title"/>
          </p:nvPr>
        </p:nvSpPr>
        <p:spPr/>
        <p:txBody>
          <a:bodyPr/>
          <a:lstStyle/>
          <a:p>
            <a:r>
              <a:rPr lang="en-US" dirty="0"/>
              <a:t>Design and Layout Views (cont’d)</a:t>
            </a:r>
          </a:p>
        </p:txBody>
      </p:sp>
      <p:sp>
        <p:nvSpPr>
          <p:cNvPr id="3" name="Content Placeholder 2">
            <a:extLst>
              <a:ext uri="{FF2B5EF4-FFF2-40B4-BE49-F238E27FC236}">
                <a16:creationId xmlns:a16="http://schemas.microsoft.com/office/drawing/2014/main" id="{7CB778EA-5D9A-4892-8A72-AD97D8F8B7D2}"/>
              </a:ext>
            </a:extLst>
          </p:cNvPr>
          <p:cNvSpPr>
            <a:spLocks noGrp="1"/>
          </p:cNvSpPr>
          <p:nvPr>
            <p:ph idx="1"/>
          </p:nvPr>
        </p:nvSpPr>
        <p:spPr/>
        <p:txBody>
          <a:bodyPr/>
          <a:lstStyle/>
          <a:p>
            <a:r>
              <a:rPr lang="en-US" dirty="0"/>
              <a:t>The appearance of constraint connections in </a:t>
            </a:r>
            <a:r>
              <a:rPr lang="en-US" b="1" i="1" dirty="0"/>
              <a:t>both</a:t>
            </a:r>
            <a:r>
              <a:rPr lang="en-US" dirty="0"/>
              <a:t> views can be changed using the </a:t>
            </a:r>
            <a:r>
              <a:rPr lang="en-US" b="1" dirty="0"/>
              <a:t>View Options menu</a:t>
            </a:r>
            <a:endParaRPr lang="en-US" dirty="0"/>
          </a:p>
        </p:txBody>
      </p:sp>
      <p:sp>
        <p:nvSpPr>
          <p:cNvPr id="4" name="Date Placeholder 3">
            <a:extLst>
              <a:ext uri="{FF2B5EF4-FFF2-40B4-BE49-F238E27FC236}">
                <a16:creationId xmlns:a16="http://schemas.microsoft.com/office/drawing/2014/main" id="{8C1AA325-A0EF-45FD-AB3B-47461DADA16E}"/>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706E84AF-8E40-484F-B903-D2EC0F845B1D}"/>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2141304A-0603-4031-AEB4-C3B2EE5E81B0}"/>
              </a:ext>
            </a:extLst>
          </p:cNvPr>
          <p:cNvPicPr>
            <a:picLocks noChangeAspect="1"/>
          </p:cNvPicPr>
          <p:nvPr/>
        </p:nvPicPr>
        <p:blipFill>
          <a:blip r:embed="rId2"/>
          <a:stretch>
            <a:fillRect/>
          </a:stretch>
        </p:blipFill>
        <p:spPr>
          <a:xfrm>
            <a:off x="3748087" y="1773970"/>
            <a:ext cx="4695825" cy="3676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3963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F07D-5DB0-4044-A11D-E4CA9692A48C}"/>
              </a:ext>
            </a:extLst>
          </p:cNvPr>
          <p:cNvSpPr>
            <a:spLocks noGrp="1"/>
          </p:cNvSpPr>
          <p:nvPr>
            <p:ph type="title"/>
          </p:nvPr>
        </p:nvSpPr>
        <p:spPr/>
        <p:txBody>
          <a:bodyPr/>
          <a:lstStyle/>
          <a:p>
            <a:r>
              <a:rPr lang="en-US" dirty="0" err="1"/>
              <a:t>Autoconnect</a:t>
            </a:r>
            <a:r>
              <a:rPr lang="en-US" dirty="0"/>
              <a:t> and Inference Modes</a:t>
            </a:r>
          </a:p>
        </p:txBody>
      </p:sp>
      <p:sp>
        <p:nvSpPr>
          <p:cNvPr id="3" name="Content Placeholder 2">
            <a:extLst>
              <a:ext uri="{FF2B5EF4-FFF2-40B4-BE49-F238E27FC236}">
                <a16:creationId xmlns:a16="http://schemas.microsoft.com/office/drawing/2014/main" id="{EA20C212-BE44-47FC-BFB3-74C860500B54}"/>
              </a:ext>
            </a:extLst>
          </p:cNvPr>
          <p:cNvSpPr>
            <a:spLocks noGrp="1"/>
          </p:cNvSpPr>
          <p:nvPr>
            <p:ph sz="half" idx="1"/>
          </p:nvPr>
        </p:nvSpPr>
        <p:spPr>
          <a:xfrm>
            <a:off x="1066800" y="1255222"/>
            <a:ext cx="5184098" cy="2147233"/>
          </a:xfrm>
        </p:spPr>
        <p:txBody>
          <a:bodyPr/>
          <a:lstStyle/>
          <a:p>
            <a:r>
              <a:rPr lang="en-US" b="1" dirty="0" err="1"/>
              <a:t>Autoconnect</a:t>
            </a:r>
            <a:r>
              <a:rPr lang="en-US" b="1" dirty="0"/>
              <a:t> mode</a:t>
            </a:r>
            <a:r>
              <a:rPr lang="en-US" dirty="0"/>
              <a:t>, as the name suggests, automatically establishes constraint connections as items are added to the layout</a:t>
            </a:r>
          </a:p>
          <a:p>
            <a:endParaRPr lang="en-US" b="1" dirty="0"/>
          </a:p>
        </p:txBody>
      </p:sp>
      <p:sp>
        <p:nvSpPr>
          <p:cNvPr id="6" name="Content Placeholder 5">
            <a:extLst>
              <a:ext uri="{FF2B5EF4-FFF2-40B4-BE49-F238E27FC236}">
                <a16:creationId xmlns:a16="http://schemas.microsoft.com/office/drawing/2014/main" id="{AC562852-CD62-4F1F-A6DA-4D0DB041E422}"/>
              </a:ext>
            </a:extLst>
          </p:cNvPr>
          <p:cNvSpPr>
            <a:spLocks noGrp="1"/>
          </p:cNvSpPr>
          <p:nvPr>
            <p:ph sz="half" idx="2"/>
          </p:nvPr>
        </p:nvSpPr>
        <p:spPr>
          <a:xfrm>
            <a:off x="1066800" y="3773353"/>
            <a:ext cx="5029200" cy="1859093"/>
          </a:xfrm>
        </p:spPr>
        <p:txBody>
          <a:bodyPr/>
          <a:lstStyle/>
          <a:p>
            <a:r>
              <a:rPr lang="en-US" b="1" dirty="0"/>
              <a:t>Inference mode </a:t>
            </a:r>
            <a:r>
              <a:rPr lang="en-US" dirty="0"/>
              <a:t>uses a heuristic approach to automatically implement constraint connections after widgets have </a:t>
            </a:r>
            <a:r>
              <a:rPr lang="en-US" i="1" dirty="0"/>
              <a:t>already been added</a:t>
            </a:r>
            <a:r>
              <a:rPr lang="en-US" dirty="0"/>
              <a:t> to the layout</a:t>
            </a:r>
            <a:endParaRPr lang="en-US" b="1" dirty="0"/>
          </a:p>
        </p:txBody>
      </p:sp>
      <p:sp>
        <p:nvSpPr>
          <p:cNvPr id="4" name="Date Placeholder 3">
            <a:extLst>
              <a:ext uri="{FF2B5EF4-FFF2-40B4-BE49-F238E27FC236}">
                <a16:creationId xmlns:a16="http://schemas.microsoft.com/office/drawing/2014/main" id="{FAA67F07-9FF0-40D1-BCE3-4860A392DAF6}"/>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33CCB014-2633-41D2-B498-75013744E158}"/>
              </a:ext>
            </a:extLst>
          </p:cNvPr>
          <p:cNvSpPr>
            <a:spLocks noGrp="1"/>
          </p:cNvSpPr>
          <p:nvPr>
            <p:ph type="ftr" sz="quarter" idx="11"/>
          </p:nvPr>
        </p:nvSpPr>
        <p:spPr/>
        <p:txBody>
          <a:bodyPr/>
          <a:lstStyle/>
          <a:p>
            <a:r>
              <a:rPr lang="en-US"/>
              <a:t>John P. Baugh, Ph.D.</a:t>
            </a:r>
            <a:endParaRPr lang="en-US" dirty="0"/>
          </a:p>
        </p:txBody>
      </p:sp>
      <p:pic>
        <p:nvPicPr>
          <p:cNvPr id="8" name="Picture 7">
            <a:extLst>
              <a:ext uri="{FF2B5EF4-FFF2-40B4-BE49-F238E27FC236}">
                <a16:creationId xmlns:a16="http://schemas.microsoft.com/office/drawing/2014/main" id="{64481C16-8E76-4B05-8B5B-4825D0872151}"/>
              </a:ext>
            </a:extLst>
          </p:cNvPr>
          <p:cNvPicPr>
            <a:picLocks noChangeAspect="1"/>
          </p:cNvPicPr>
          <p:nvPr/>
        </p:nvPicPr>
        <p:blipFill>
          <a:blip r:embed="rId2"/>
          <a:stretch>
            <a:fillRect/>
          </a:stretch>
        </p:blipFill>
        <p:spPr>
          <a:xfrm>
            <a:off x="6777108" y="1255222"/>
            <a:ext cx="4765318" cy="1832815"/>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CFB91174-D2CF-471F-AE3D-AA333423D5AF}"/>
              </a:ext>
            </a:extLst>
          </p:cNvPr>
          <p:cNvPicPr>
            <a:picLocks noChangeAspect="1"/>
          </p:cNvPicPr>
          <p:nvPr/>
        </p:nvPicPr>
        <p:blipFill>
          <a:blip r:embed="rId3"/>
          <a:stretch>
            <a:fillRect/>
          </a:stretch>
        </p:blipFill>
        <p:spPr>
          <a:xfrm>
            <a:off x="6774549" y="3769964"/>
            <a:ext cx="4767877" cy="17164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6978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EB3E68-C65F-4EC3-9C00-368F64573A42}"/>
              </a:ext>
            </a:extLst>
          </p:cNvPr>
          <p:cNvSpPr>
            <a:spLocks noGrp="1"/>
          </p:cNvSpPr>
          <p:nvPr>
            <p:ph type="title"/>
          </p:nvPr>
        </p:nvSpPr>
        <p:spPr/>
        <p:txBody>
          <a:bodyPr/>
          <a:lstStyle/>
          <a:p>
            <a:r>
              <a:rPr lang="en-US" dirty="0"/>
              <a:t>Manipulating Constraints Manually</a:t>
            </a:r>
          </a:p>
        </p:txBody>
      </p:sp>
      <p:sp>
        <p:nvSpPr>
          <p:cNvPr id="8" name="Content Placeholder 7">
            <a:extLst>
              <a:ext uri="{FF2B5EF4-FFF2-40B4-BE49-F238E27FC236}">
                <a16:creationId xmlns:a16="http://schemas.microsoft.com/office/drawing/2014/main" id="{43A93FF2-72B1-4EC8-93EF-29478717C7E6}"/>
              </a:ext>
            </a:extLst>
          </p:cNvPr>
          <p:cNvSpPr>
            <a:spLocks noGrp="1"/>
          </p:cNvSpPr>
          <p:nvPr>
            <p:ph idx="1"/>
          </p:nvPr>
        </p:nvSpPr>
        <p:spPr>
          <a:xfrm>
            <a:off x="1066800" y="1271847"/>
            <a:ext cx="3805003" cy="4680897"/>
          </a:xfrm>
        </p:spPr>
        <p:txBody>
          <a:bodyPr/>
          <a:lstStyle/>
          <a:p>
            <a:r>
              <a:rPr lang="en-US" dirty="0"/>
              <a:t>The third option for implementing constraints is to do so manually</a:t>
            </a:r>
          </a:p>
          <a:p>
            <a:r>
              <a:rPr lang="en-US" b="1" dirty="0"/>
              <a:t>(A) </a:t>
            </a:r>
            <a:r>
              <a:rPr lang="en-US" dirty="0"/>
              <a:t>represents the established constraint connections leading from the sides of the widgets to the targets</a:t>
            </a:r>
          </a:p>
          <a:p>
            <a:pPr lvl="1"/>
            <a:r>
              <a:rPr lang="en-US" dirty="0"/>
              <a:t>These are spring-like visibly</a:t>
            </a:r>
          </a:p>
          <a:p>
            <a:r>
              <a:rPr lang="en-US" b="1" dirty="0"/>
              <a:t>(B), </a:t>
            </a:r>
            <a:r>
              <a:rPr lang="en-US" dirty="0"/>
              <a:t>the small square markets in each corner of the object are </a:t>
            </a:r>
            <a:r>
              <a:rPr lang="en-US" b="1" dirty="0"/>
              <a:t>resize handles</a:t>
            </a:r>
            <a:r>
              <a:rPr lang="en-US" dirty="0"/>
              <a:t> which, when clicked and dragged, serve to resize the widget</a:t>
            </a:r>
          </a:p>
          <a:p>
            <a:r>
              <a:rPr lang="en-US" b="1" dirty="0"/>
              <a:t>(C)</a:t>
            </a:r>
            <a:r>
              <a:rPr lang="en-US" dirty="0"/>
              <a:t>, represent the </a:t>
            </a:r>
            <a:r>
              <a:rPr lang="en-US" b="1" dirty="0"/>
              <a:t>side constraint anchors</a:t>
            </a:r>
            <a:r>
              <a:rPr lang="en-US" dirty="0"/>
              <a:t>, which can be used by clicking and dragging the resulting line to the element with which you wish to establish a constraint</a:t>
            </a:r>
            <a:endParaRPr lang="en-US" b="1" dirty="0"/>
          </a:p>
        </p:txBody>
      </p:sp>
      <p:sp>
        <p:nvSpPr>
          <p:cNvPr id="5" name="Date Placeholder 4">
            <a:extLst>
              <a:ext uri="{FF2B5EF4-FFF2-40B4-BE49-F238E27FC236}">
                <a16:creationId xmlns:a16="http://schemas.microsoft.com/office/drawing/2014/main" id="{C1CD89BF-F336-4068-AA61-4178BE7D3D84}"/>
              </a:ext>
            </a:extLst>
          </p:cNvPr>
          <p:cNvSpPr>
            <a:spLocks noGrp="1"/>
          </p:cNvSpPr>
          <p:nvPr>
            <p:ph type="dt" sz="half" idx="10"/>
          </p:nvPr>
        </p:nvSpPr>
        <p:spPr/>
        <p:txBody>
          <a:bodyPr/>
          <a:lstStyle/>
          <a:p>
            <a:fld id="{947EDE40-FDD2-470A-9D53-43F77615E3B4}" type="datetime1">
              <a:rPr lang="en-US" smtClean="0"/>
              <a:t>1/28/2021</a:t>
            </a:fld>
            <a:endParaRPr lang="en-US" dirty="0"/>
          </a:p>
        </p:txBody>
      </p:sp>
      <p:sp>
        <p:nvSpPr>
          <p:cNvPr id="6" name="Footer Placeholder 5">
            <a:extLst>
              <a:ext uri="{FF2B5EF4-FFF2-40B4-BE49-F238E27FC236}">
                <a16:creationId xmlns:a16="http://schemas.microsoft.com/office/drawing/2014/main" id="{5E64F2F1-6D2D-437E-997B-FC9293F60D88}"/>
              </a:ext>
            </a:extLst>
          </p:cNvPr>
          <p:cNvSpPr>
            <a:spLocks noGrp="1"/>
          </p:cNvSpPr>
          <p:nvPr>
            <p:ph type="ftr" sz="quarter" idx="11"/>
          </p:nvPr>
        </p:nvSpPr>
        <p:spPr/>
        <p:txBody>
          <a:bodyPr/>
          <a:lstStyle/>
          <a:p>
            <a:r>
              <a:rPr lang="en-US"/>
              <a:t>John P. Baugh, Ph.D.</a:t>
            </a:r>
            <a:endParaRPr lang="en-US" dirty="0"/>
          </a:p>
        </p:txBody>
      </p:sp>
      <p:pic>
        <p:nvPicPr>
          <p:cNvPr id="10" name="Picture 9">
            <a:extLst>
              <a:ext uri="{FF2B5EF4-FFF2-40B4-BE49-F238E27FC236}">
                <a16:creationId xmlns:a16="http://schemas.microsoft.com/office/drawing/2014/main" id="{03D6FFB6-B19E-4B36-BB30-C8332AC34DA0}"/>
              </a:ext>
            </a:extLst>
          </p:cNvPr>
          <p:cNvPicPr>
            <a:picLocks noChangeAspect="1"/>
          </p:cNvPicPr>
          <p:nvPr/>
        </p:nvPicPr>
        <p:blipFill>
          <a:blip r:embed="rId2"/>
          <a:stretch>
            <a:fillRect/>
          </a:stretch>
        </p:blipFill>
        <p:spPr>
          <a:xfrm>
            <a:off x="6096000" y="1363423"/>
            <a:ext cx="3652641" cy="41311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0952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8E23-74F2-4DD2-8B7E-DE97EF2F9D81}"/>
              </a:ext>
            </a:extLst>
          </p:cNvPr>
          <p:cNvSpPr>
            <a:spLocks noGrp="1"/>
          </p:cNvSpPr>
          <p:nvPr>
            <p:ph type="title"/>
          </p:nvPr>
        </p:nvSpPr>
        <p:spPr/>
        <p:txBody>
          <a:bodyPr/>
          <a:lstStyle/>
          <a:p>
            <a:r>
              <a:rPr lang="en-US" dirty="0"/>
              <a:t>Adding Constraints in the Inspector</a:t>
            </a:r>
          </a:p>
        </p:txBody>
      </p:sp>
      <p:sp>
        <p:nvSpPr>
          <p:cNvPr id="3" name="Content Placeholder 2">
            <a:extLst>
              <a:ext uri="{FF2B5EF4-FFF2-40B4-BE49-F238E27FC236}">
                <a16:creationId xmlns:a16="http://schemas.microsoft.com/office/drawing/2014/main" id="{839719DE-E3DE-482E-96B2-A01F99A14E0D}"/>
              </a:ext>
            </a:extLst>
          </p:cNvPr>
          <p:cNvSpPr>
            <a:spLocks noGrp="1"/>
          </p:cNvSpPr>
          <p:nvPr>
            <p:ph idx="1"/>
          </p:nvPr>
        </p:nvSpPr>
        <p:spPr>
          <a:xfrm>
            <a:off x="1066800" y="1271847"/>
            <a:ext cx="4539521" cy="4680897"/>
          </a:xfrm>
        </p:spPr>
        <p:txBody>
          <a:bodyPr/>
          <a:lstStyle/>
          <a:p>
            <a:r>
              <a:rPr lang="en-US" dirty="0"/>
              <a:t>Constraints may be added to a view within the </a:t>
            </a:r>
            <a:r>
              <a:rPr lang="en-US" b="1" dirty="0"/>
              <a:t>Inspector pane</a:t>
            </a:r>
            <a:r>
              <a:rPr lang="en-US" dirty="0"/>
              <a:t> located in the Attributes tool window</a:t>
            </a:r>
          </a:p>
          <a:p>
            <a:r>
              <a:rPr lang="en-US" dirty="0"/>
              <a:t>The square in the center represents the currently selected view and the areas around the square represent the constraints, if any, applied to the corresponding sides of the view</a:t>
            </a:r>
          </a:p>
          <a:p>
            <a:r>
              <a:rPr lang="en-US" dirty="0"/>
              <a:t>The absence of a constraint is indicated by a dotted line leading to a blue circle containing a plus sign</a:t>
            </a:r>
          </a:p>
        </p:txBody>
      </p:sp>
      <p:sp>
        <p:nvSpPr>
          <p:cNvPr id="4" name="Date Placeholder 3">
            <a:extLst>
              <a:ext uri="{FF2B5EF4-FFF2-40B4-BE49-F238E27FC236}">
                <a16:creationId xmlns:a16="http://schemas.microsoft.com/office/drawing/2014/main" id="{2E71013F-3C7E-4BE3-8E20-CABF340F4210}"/>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B07E152C-7B12-4DD2-9C95-F955E8B419CE}"/>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B8DC799E-31FD-47C0-8413-6AAA54DD43BB}"/>
              </a:ext>
            </a:extLst>
          </p:cNvPr>
          <p:cNvPicPr>
            <a:picLocks noChangeAspect="1"/>
          </p:cNvPicPr>
          <p:nvPr/>
        </p:nvPicPr>
        <p:blipFill>
          <a:blip r:embed="rId2"/>
          <a:stretch>
            <a:fillRect/>
          </a:stretch>
        </p:blipFill>
        <p:spPr>
          <a:xfrm>
            <a:off x="5621576" y="1271847"/>
            <a:ext cx="2893045" cy="409234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95E6680-5C0E-4399-8D4C-32D8FA7332EB}"/>
              </a:ext>
            </a:extLst>
          </p:cNvPr>
          <p:cNvPicPr>
            <a:picLocks noChangeAspect="1"/>
          </p:cNvPicPr>
          <p:nvPr/>
        </p:nvPicPr>
        <p:blipFill>
          <a:blip r:embed="rId3"/>
          <a:stretch>
            <a:fillRect/>
          </a:stretch>
        </p:blipFill>
        <p:spPr>
          <a:xfrm>
            <a:off x="8806814" y="1271847"/>
            <a:ext cx="2782030" cy="32851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7517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C94A-0577-4502-841D-943C423959EB}"/>
              </a:ext>
            </a:extLst>
          </p:cNvPr>
          <p:cNvSpPr>
            <a:spLocks noGrp="1"/>
          </p:cNvSpPr>
          <p:nvPr>
            <p:ph type="title"/>
          </p:nvPr>
        </p:nvSpPr>
        <p:spPr>
          <a:xfrm>
            <a:off x="1066800" y="443089"/>
            <a:ext cx="10058400" cy="737318"/>
          </a:xfrm>
        </p:spPr>
        <p:txBody>
          <a:bodyPr anchor="ctr">
            <a:normAutofit/>
          </a:bodyPr>
          <a:lstStyle/>
          <a:p>
            <a:r>
              <a:rPr lang="en-US" dirty="0"/>
              <a:t>Adjusting Constraint Bias</a:t>
            </a:r>
          </a:p>
        </p:txBody>
      </p:sp>
      <p:sp>
        <p:nvSpPr>
          <p:cNvPr id="3" name="Content Placeholder 2">
            <a:extLst>
              <a:ext uri="{FF2B5EF4-FFF2-40B4-BE49-F238E27FC236}">
                <a16:creationId xmlns:a16="http://schemas.microsoft.com/office/drawing/2014/main" id="{C5EFE867-ED70-4B3D-BA0A-5BA4B59B2F54}"/>
              </a:ext>
            </a:extLst>
          </p:cNvPr>
          <p:cNvSpPr>
            <a:spLocks noGrp="1"/>
          </p:cNvSpPr>
          <p:nvPr>
            <p:ph sz="half" idx="1"/>
          </p:nvPr>
        </p:nvSpPr>
        <p:spPr>
          <a:xfrm>
            <a:off x="1066800" y="1255222"/>
            <a:ext cx="4663440" cy="4596938"/>
          </a:xfrm>
        </p:spPr>
        <p:txBody>
          <a:bodyPr>
            <a:normAutofit/>
          </a:bodyPr>
          <a:lstStyle/>
          <a:p>
            <a:r>
              <a:rPr lang="en-US" dirty="0"/>
              <a:t>We previously saw that bias can be set to favor one opposing constraint over another</a:t>
            </a:r>
          </a:p>
          <a:p>
            <a:r>
              <a:rPr lang="en-US" dirty="0"/>
              <a:t>The two sliders indicated by the arrows in the figure are used control the bias of the vertical and horizontal opposing constraints of the currently selected widget</a:t>
            </a:r>
          </a:p>
        </p:txBody>
      </p:sp>
      <p:pic>
        <p:nvPicPr>
          <p:cNvPr id="7" name="Picture 6" descr="Diagram&#10;&#10;Description automatically generated">
            <a:extLst>
              <a:ext uri="{FF2B5EF4-FFF2-40B4-BE49-F238E27FC236}">
                <a16:creationId xmlns:a16="http://schemas.microsoft.com/office/drawing/2014/main" id="{58B08998-61F3-456E-9597-4200886C5D55}"/>
              </a:ext>
            </a:extLst>
          </p:cNvPr>
          <p:cNvPicPr>
            <a:picLocks noChangeAspect="1"/>
          </p:cNvPicPr>
          <p:nvPr/>
        </p:nvPicPr>
        <p:blipFill>
          <a:blip r:embed="rId2"/>
          <a:stretch>
            <a:fillRect/>
          </a:stretch>
        </p:blipFill>
        <p:spPr>
          <a:xfrm>
            <a:off x="6461760" y="2003097"/>
            <a:ext cx="4663440" cy="3101187"/>
          </a:xfrm>
          <a:prstGeom prst="rect">
            <a:avLst/>
          </a:prstGeom>
          <a:noFill/>
        </p:spPr>
      </p:pic>
      <p:sp>
        <p:nvSpPr>
          <p:cNvPr id="4" name="Date Placeholder 3">
            <a:extLst>
              <a:ext uri="{FF2B5EF4-FFF2-40B4-BE49-F238E27FC236}">
                <a16:creationId xmlns:a16="http://schemas.microsoft.com/office/drawing/2014/main" id="{CB5E8177-A828-4F20-9D01-47169F97A934}"/>
              </a:ext>
            </a:extLst>
          </p:cNvPr>
          <p:cNvSpPr>
            <a:spLocks noGrp="1"/>
          </p:cNvSpPr>
          <p:nvPr>
            <p:ph type="dt" sz="half" idx="10"/>
          </p:nvPr>
        </p:nvSpPr>
        <p:spPr>
          <a:xfrm>
            <a:off x="7256794" y="6035040"/>
            <a:ext cx="2893045" cy="365760"/>
          </a:xfrm>
        </p:spPr>
        <p:txBody>
          <a:bodyPr anchor="b">
            <a:normAutofit/>
          </a:bodyPr>
          <a:lstStyle/>
          <a:p>
            <a:pPr>
              <a:spcAft>
                <a:spcPts val="600"/>
              </a:spcAft>
            </a:pPr>
            <a:fld id="{6018A652-F7D9-4C61-8258-404FCB714F28}" type="datetime1">
              <a:rPr lang="en-US" smtClean="0"/>
              <a:pPr>
                <a:spcAft>
                  <a:spcPts val="600"/>
                </a:spcAft>
              </a:pPr>
              <a:t>1/28/2021</a:t>
            </a:fld>
            <a:endParaRPr lang="en-US"/>
          </a:p>
        </p:txBody>
      </p:sp>
      <p:sp>
        <p:nvSpPr>
          <p:cNvPr id="5" name="Footer Placeholder 4">
            <a:extLst>
              <a:ext uri="{FF2B5EF4-FFF2-40B4-BE49-F238E27FC236}">
                <a16:creationId xmlns:a16="http://schemas.microsoft.com/office/drawing/2014/main" id="{81583879-BF5B-4E53-940D-0AB76F2AD344}"/>
              </a:ext>
            </a:extLst>
          </p:cNvPr>
          <p:cNvSpPr>
            <a:spLocks noGrp="1"/>
          </p:cNvSpPr>
          <p:nvPr>
            <p:ph type="ftr" sz="quarter" idx="11"/>
          </p:nvPr>
        </p:nvSpPr>
        <p:spPr>
          <a:xfrm>
            <a:off x="1066800" y="6035040"/>
            <a:ext cx="5816600" cy="365760"/>
          </a:xfrm>
        </p:spPr>
        <p:txBody>
          <a:bodyPr anchor="b">
            <a:normAutofit/>
          </a:bodyPr>
          <a:lstStyle/>
          <a:p>
            <a:pPr>
              <a:spcAft>
                <a:spcPts val="600"/>
              </a:spcAft>
            </a:pPr>
            <a:r>
              <a:rPr lang="en-US"/>
              <a:t>John P. Baugh, Ph.D.</a:t>
            </a:r>
          </a:p>
        </p:txBody>
      </p:sp>
    </p:spTree>
    <p:extLst>
      <p:ext uri="{BB962C8B-B14F-4D97-AF65-F5344CB8AC3E}">
        <p14:creationId xmlns:p14="http://schemas.microsoft.com/office/powerpoint/2010/main" val="1541201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E2EED8-752F-483F-B482-2A458B346529}"/>
              </a:ext>
            </a:extLst>
          </p:cNvPr>
          <p:cNvSpPr>
            <a:spLocks noGrp="1"/>
          </p:cNvSpPr>
          <p:nvPr>
            <p:ph type="title"/>
          </p:nvPr>
        </p:nvSpPr>
        <p:spPr/>
        <p:txBody>
          <a:bodyPr/>
          <a:lstStyle/>
          <a:p>
            <a:r>
              <a:rPr lang="en-US" dirty="0"/>
              <a:t>Responsive Layout Design</a:t>
            </a:r>
          </a:p>
        </p:txBody>
      </p:sp>
      <p:sp>
        <p:nvSpPr>
          <p:cNvPr id="8" name="Content Placeholder 7">
            <a:extLst>
              <a:ext uri="{FF2B5EF4-FFF2-40B4-BE49-F238E27FC236}">
                <a16:creationId xmlns:a16="http://schemas.microsoft.com/office/drawing/2014/main" id="{40B4CD76-E59F-4CE7-8719-934D6D205656}"/>
              </a:ext>
            </a:extLst>
          </p:cNvPr>
          <p:cNvSpPr>
            <a:spLocks noGrp="1"/>
          </p:cNvSpPr>
          <p:nvPr>
            <p:ph idx="1"/>
          </p:nvPr>
        </p:nvSpPr>
        <p:spPr>
          <a:xfrm>
            <a:off x="1066800" y="1271847"/>
            <a:ext cx="3924925" cy="4680897"/>
          </a:xfrm>
        </p:spPr>
        <p:txBody>
          <a:bodyPr>
            <a:normAutofit lnSpcReduction="10000"/>
          </a:bodyPr>
          <a:lstStyle/>
          <a:p>
            <a:r>
              <a:rPr lang="en-US" dirty="0"/>
              <a:t>As review, the following form the cornerstone of </a:t>
            </a:r>
            <a:r>
              <a:rPr lang="en-US" b="1" dirty="0"/>
              <a:t>responsive layout design</a:t>
            </a:r>
            <a:r>
              <a:rPr lang="en-US" dirty="0"/>
              <a:t> using </a:t>
            </a:r>
            <a:r>
              <a:rPr lang="en-US" dirty="0" err="1"/>
              <a:t>ConstraintLayout</a:t>
            </a:r>
            <a:r>
              <a:rPr lang="en-US" dirty="0"/>
              <a:t>:</a:t>
            </a:r>
          </a:p>
          <a:p>
            <a:pPr lvl="1"/>
            <a:r>
              <a:rPr lang="en-US" dirty="0"/>
              <a:t>Opposing constraints</a:t>
            </a:r>
          </a:p>
          <a:p>
            <a:pPr lvl="1"/>
            <a:r>
              <a:rPr lang="en-US" dirty="0"/>
              <a:t>Margins</a:t>
            </a:r>
          </a:p>
          <a:p>
            <a:pPr lvl="1"/>
            <a:r>
              <a:rPr lang="en-US" dirty="0"/>
              <a:t>Bias</a:t>
            </a:r>
          </a:p>
          <a:p>
            <a:r>
              <a:rPr lang="en-US" dirty="0"/>
              <a:t>When a widget is constrained </a:t>
            </a:r>
            <a:r>
              <a:rPr lang="en-US" i="1" dirty="0"/>
              <a:t>without</a:t>
            </a:r>
            <a:r>
              <a:rPr lang="en-US" dirty="0"/>
              <a:t> opposing constraint connections, those constraints are essentially margin constraints</a:t>
            </a:r>
          </a:p>
          <a:p>
            <a:r>
              <a:rPr lang="en-US" dirty="0"/>
              <a:t>Using fixed margins is not very flexible, and can lead to undesirable behavior, such as a button disappearing because you rotated the phone and it is fixed outside the boundaries, so margins must be used with care when they provide the entire layout</a:t>
            </a:r>
          </a:p>
        </p:txBody>
      </p:sp>
      <p:sp>
        <p:nvSpPr>
          <p:cNvPr id="5" name="Date Placeholder 4">
            <a:extLst>
              <a:ext uri="{FF2B5EF4-FFF2-40B4-BE49-F238E27FC236}">
                <a16:creationId xmlns:a16="http://schemas.microsoft.com/office/drawing/2014/main" id="{516465FA-A0EC-4F25-9ABE-95B252B1A676}"/>
              </a:ext>
            </a:extLst>
          </p:cNvPr>
          <p:cNvSpPr>
            <a:spLocks noGrp="1"/>
          </p:cNvSpPr>
          <p:nvPr>
            <p:ph type="dt" sz="half" idx="10"/>
          </p:nvPr>
        </p:nvSpPr>
        <p:spPr/>
        <p:txBody>
          <a:bodyPr/>
          <a:lstStyle/>
          <a:p>
            <a:fld id="{947EDE40-FDD2-470A-9D53-43F77615E3B4}" type="datetime1">
              <a:rPr lang="en-US" smtClean="0"/>
              <a:t>1/28/2021</a:t>
            </a:fld>
            <a:endParaRPr lang="en-US" dirty="0"/>
          </a:p>
        </p:txBody>
      </p:sp>
      <p:sp>
        <p:nvSpPr>
          <p:cNvPr id="6" name="Footer Placeholder 5">
            <a:extLst>
              <a:ext uri="{FF2B5EF4-FFF2-40B4-BE49-F238E27FC236}">
                <a16:creationId xmlns:a16="http://schemas.microsoft.com/office/drawing/2014/main" id="{5AB5850C-CAF4-4C71-B781-9F11F44EF77C}"/>
              </a:ext>
            </a:extLst>
          </p:cNvPr>
          <p:cNvSpPr>
            <a:spLocks noGrp="1"/>
          </p:cNvSpPr>
          <p:nvPr>
            <p:ph type="ftr" sz="quarter" idx="11"/>
          </p:nvPr>
        </p:nvSpPr>
        <p:spPr/>
        <p:txBody>
          <a:bodyPr/>
          <a:lstStyle/>
          <a:p>
            <a:r>
              <a:rPr lang="en-US"/>
              <a:t>John P. Baugh, Ph.D.</a:t>
            </a:r>
            <a:endParaRPr lang="en-US" dirty="0"/>
          </a:p>
        </p:txBody>
      </p:sp>
      <p:pic>
        <p:nvPicPr>
          <p:cNvPr id="10" name="Picture 9">
            <a:extLst>
              <a:ext uri="{FF2B5EF4-FFF2-40B4-BE49-F238E27FC236}">
                <a16:creationId xmlns:a16="http://schemas.microsoft.com/office/drawing/2014/main" id="{0876F11E-E17A-4C05-8E95-16B45166B77E}"/>
              </a:ext>
            </a:extLst>
          </p:cNvPr>
          <p:cNvPicPr>
            <a:picLocks noChangeAspect="1"/>
          </p:cNvPicPr>
          <p:nvPr/>
        </p:nvPicPr>
        <p:blipFill>
          <a:blip r:embed="rId2"/>
          <a:stretch>
            <a:fillRect/>
          </a:stretch>
        </p:blipFill>
        <p:spPr>
          <a:xfrm>
            <a:off x="4999620" y="1411790"/>
            <a:ext cx="2744788" cy="4401010"/>
          </a:xfrm>
          <a:prstGeom prst="rect">
            <a:avLst/>
          </a:prstGeom>
        </p:spPr>
      </p:pic>
      <p:pic>
        <p:nvPicPr>
          <p:cNvPr id="12" name="Picture 11">
            <a:extLst>
              <a:ext uri="{FF2B5EF4-FFF2-40B4-BE49-F238E27FC236}">
                <a16:creationId xmlns:a16="http://schemas.microsoft.com/office/drawing/2014/main" id="{0BD8BF3B-CFAB-4AEC-AE78-84548BE5D38F}"/>
              </a:ext>
            </a:extLst>
          </p:cNvPr>
          <p:cNvPicPr>
            <a:picLocks noChangeAspect="1"/>
          </p:cNvPicPr>
          <p:nvPr/>
        </p:nvPicPr>
        <p:blipFill>
          <a:blip r:embed="rId3"/>
          <a:stretch>
            <a:fillRect/>
          </a:stretch>
        </p:blipFill>
        <p:spPr>
          <a:xfrm>
            <a:off x="8118485" y="2413234"/>
            <a:ext cx="3256174" cy="2031532"/>
          </a:xfrm>
          <a:prstGeom prst="rect">
            <a:avLst/>
          </a:prstGeom>
        </p:spPr>
      </p:pic>
      <p:sp>
        <p:nvSpPr>
          <p:cNvPr id="13" name="Freeform: Shape 12">
            <a:extLst>
              <a:ext uri="{FF2B5EF4-FFF2-40B4-BE49-F238E27FC236}">
                <a16:creationId xmlns:a16="http://schemas.microsoft.com/office/drawing/2014/main" id="{70F60726-ED79-4C87-A87E-3D7E56685FA6}"/>
              </a:ext>
            </a:extLst>
          </p:cNvPr>
          <p:cNvSpPr/>
          <p:nvPr/>
        </p:nvSpPr>
        <p:spPr>
          <a:xfrm>
            <a:off x="7944787" y="1604766"/>
            <a:ext cx="1289154" cy="464899"/>
          </a:xfrm>
          <a:custGeom>
            <a:avLst/>
            <a:gdLst>
              <a:gd name="connsiteX0" fmla="*/ 0 w 1289154"/>
              <a:gd name="connsiteY0" fmla="*/ 464899 h 464899"/>
              <a:gd name="connsiteX1" fmla="*/ 89941 w 1289154"/>
              <a:gd name="connsiteY1" fmla="*/ 359968 h 464899"/>
              <a:gd name="connsiteX2" fmla="*/ 164891 w 1289154"/>
              <a:gd name="connsiteY2" fmla="*/ 314998 h 464899"/>
              <a:gd name="connsiteX3" fmla="*/ 254832 w 1289154"/>
              <a:gd name="connsiteY3" fmla="*/ 210067 h 464899"/>
              <a:gd name="connsiteX4" fmla="*/ 314793 w 1289154"/>
              <a:gd name="connsiteY4" fmla="*/ 195076 h 464899"/>
              <a:gd name="connsiteX5" fmla="*/ 359763 w 1289154"/>
              <a:gd name="connsiteY5" fmla="*/ 135116 h 464899"/>
              <a:gd name="connsiteX6" fmla="*/ 524655 w 1289154"/>
              <a:gd name="connsiteY6" fmla="*/ 75155 h 464899"/>
              <a:gd name="connsiteX7" fmla="*/ 614596 w 1289154"/>
              <a:gd name="connsiteY7" fmla="*/ 45175 h 464899"/>
              <a:gd name="connsiteX8" fmla="*/ 704537 w 1289154"/>
              <a:gd name="connsiteY8" fmla="*/ 204 h 464899"/>
              <a:gd name="connsiteX9" fmla="*/ 779488 w 1289154"/>
              <a:gd name="connsiteY9" fmla="*/ 30185 h 464899"/>
              <a:gd name="connsiteX10" fmla="*/ 869429 w 1289154"/>
              <a:gd name="connsiteY10" fmla="*/ 60165 h 464899"/>
              <a:gd name="connsiteX11" fmla="*/ 959370 w 1289154"/>
              <a:gd name="connsiteY11" fmla="*/ 105135 h 464899"/>
              <a:gd name="connsiteX12" fmla="*/ 989350 w 1289154"/>
              <a:gd name="connsiteY12" fmla="*/ 150106 h 464899"/>
              <a:gd name="connsiteX13" fmla="*/ 1034321 w 1289154"/>
              <a:gd name="connsiteY13" fmla="*/ 165096 h 464899"/>
              <a:gd name="connsiteX14" fmla="*/ 1079291 w 1289154"/>
              <a:gd name="connsiteY14" fmla="*/ 195076 h 464899"/>
              <a:gd name="connsiteX15" fmla="*/ 1154242 w 1289154"/>
              <a:gd name="connsiteY15" fmla="*/ 255037 h 464899"/>
              <a:gd name="connsiteX16" fmla="*/ 1184222 w 1289154"/>
              <a:gd name="connsiteY16" fmla="*/ 300008 h 464899"/>
              <a:gd name="connsiteX17" fmla="*/ 1289154 w 1289154"/>
              <a:gd name="connsiteY17" fmla="*/ 419929 h 464899"/>
              <a:gd name="connsiteX18" fmla="*/ 1274163 w 1289154"/>
              <a:gd name="connsiteY18" fmla="*/ 344978 h 464899"/>
              <a:gd name="connsiteX19" fmla="*/ 1244183 w 1289154"/>
              <a:gd name="connsiteY19" fmla="*/ 285017 h 464899"/>
              <a:gd name="connsiteX20" fmla="*/ 1274163 w 1289154"/>
              <a:gd name="connsiteY20" fmla="*/ 329988 h 464899"/>
              <a:gd name="connsiteX21" fmla="*/ 1289154 w 1289154"/>
              <a:gd name="connsiteY21" fmla="*/ 374958 h 464899"/>
              <a:gd name="connsiteX22" fmla="*/ 1244183 w 1289154"/>
              <a:gd name="connsiteY22" fmla="*/ 389949 h 464899"/>
              <a:gd name="connsiteX23" fmla="*/ 1199213 w 1289154"/>
              <a:gd name="connsiteY23" fmla="*/ 344978 h 464899"/>
              <a:gd name="connsiteX24" fmla="*/ 1154242 w 1289154"/>
              <a:gd name="connsiteY24" fmla="*/ 329988 h 464899"/>
              <a:gd name="connsiteX25" fmla="*/ 1079291 w 1289154"/>
              <a:gd name="connsiteY25" fmla="*/ 344978 h 464899"/>
              <a:gd name="connsiteX26" fmla="*/ 1019331 w 1289154"/>
              <a:gd name="connsiteY26" fmla="*/ 359968 h 46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54" h="464899">
                <a:moveTo>
                  <a:pt x="0" y="464899"/>
                </a:moveTo>
                <a:cubicBezTo>
                  <a:pt x="5278" y="458302"/>
                  <a:pt x="65392" y="377503"/>
                  <a:pt x="89941" y="359968"/>
                </a:cubicBezTo>
                <a:cubicBezTo>
                  <a:pt x="113649" y="343033"/>
                  <a:pt x="139908" y="329988"/>
                  <a:pt x="164891" y="314998"/>
                </a:cubicBezTo>
                <a:cubicBezTo>
                  <a:pt x="181058" y="293442"/>
                  <a:pt x="227429" y="225726"/>
                  <a:pt x="254832" y="210067"/>
                </a:cubicBezTo>
                <a:cubicBezTo>
                  <a:pt x="272720" y="199845"/>
                  <a:pt x="294806" y="200073"/>
                  <a:pt x="314793" y="195076"/>
                </a:cubicBezTo>
                <a:cubicBezTo>
                  <a:pt x="329783" y="175089"/>
                  <a:pt x="342097" y="152782"/>
                  <a:pt x="359763" y="135116"/>
                </a:cubicBezTo>
                <a:cubicBezTo>
                  <a:pt x="406901" y="87978"/>
                  <a:pt x="460708" y="96470"/>
                  <a:pt x="524655" y="75155"/>
                </a:cubicBezTo>
                <a:lnTo>
                  <a:pt x="614596" y="45175"/>
                </a:lnTo>
                <a:cubicBezTo>
                  <a:pt x="631746" y="33741"/>
                  <a:pt x="678406" y="-3063"/>
                  <a:pt x="704537" y="204"/>
                </a:cubicBezTo>
                <a:cubicBezTo>
                  <a:pt x="731237" y="3542"/>
                  <a:pt x="754200" y="20989"/>
                  <a:pt x="779488" y="30185"/>
                </a:cubicBezTo>
                <a:cubicBezTo>
                  <a:pt x="809187" y="40985"/>
                  <a:pt x="843134" y="42636"/>
                  <a:pt x="869429" y="60165"/>
                </a:cubicBezTo>
                <a:cubicBezTo>
                  <a:pt x="927547" y="98910"/>
                  <a:pt x="897309" y="84448"/>
                  <a:pt x="959370" y="105135"/>
                </a:cubicBezTo>
                <a:cubicBezTo>
                  <a:pt x="969363" y="120125"/>
                  <a:pt x="975282" y="138851"/>
                  <a:pt x="989350" y="150106"/>
                </a:cubicBezTo>
                <a:cubicBezTo>
                  <a:pt x="1001689" y="159977"/>
                  <a:pt x="1020188" y="158030"/>
                  <a:pt x="1034321" y="165096"/>
                </a:cubicBezTo>
                <a:cubicBezTo>
                  <a:pt x="1050435" y="173153"/>
                  <a:pt x="1065223" y="183822"/>
                  <a:pt x="1079291" y="195076"/>
                </a:cubicBezTo>
                <a:cubicBezTo>
                  <a:pt x="1186089" y="280515"/>
                  <a:pt x="1015832" y="162763"/>
                  <a:pt x="1154242" y="255037"/>
                </a:cubicBezTo>
                <a:cubicBezTo>
                  <a:pt x="1164235" y="270027"/>
                  <a:pt x="1172358" y="286450"/>
                  <a:pt x="1184222" y="300008"/>
                </a:cubicBezTo>
                <a:cubicBezTo>
                  <a:pt x="1306993" y="440318"/>
                  <a:pt x="1221686" y="318728"/>
                  <a:pt x="1289154" y="419929"/>
                </a:cubicBezTo>
                <a:cubicBezTo>
                  <a:pt x="1284157" y="394945"/>
                  <a:pt x="1282220" y="369149"/>
                  <a:pt x="1274163" y="344978"/>
                </a:cubicBezTo>
                <a:cubicBezTo>
                  <a:pt x="1267097" y="323779"/>
                  <a:pt x="1244183" y="307363"/>
                  <a:pt x="1244183" y="285017"/>
                </a:cubicBezTo>
                <a:cubicBezTo>
                  <a:pt x="1244183" y="267001"/>
                  <a:pt x="1266106" y="313874"/>
                  <a:pt x="1274163" y="329988"/>
                </a:cubicBezTo>
                <a:cubicBezTo>
                  <a:pt x="1281229" y="344121"/>
                  <a:pt x="1284157" y="359968"/>
                  <a:pt x="1289154" y="374958"/>
                </a:cubicBezTo>
                <a:cubicBezTo>
                  <a:pt x="1274164" y="379955"/>
                  <a:pt x="1259173" y="394946"/>
                  <a:pt x="1244183" y="389949"/>
                </a:cubicBezTo>
                <a:cubicBezTo>
                  <a:pt x="1224072" y="383245"/>
                  <a:pt x="1216852" y="356737"/>
                  <a:pt x="1199213" y="344978"/>
                </a:cubicBezTo>
                <a:cubicBezTo>
                  <a:pt x="1186066" y="336213"/>
                  <a:pt x="1169232" y="334985"/>
                  <a:pt x="1154242" y="329988"/>
                </a:cubicBezTo>
                <a:cubicBezTo>
                  <a:pt x="1129258" y="334985"/>
                  <a:pt x="1104009" y="338799"/>
                  <a:pt x="1079291" y="344978"/>
                </a:cubicBezTo>
                <a:cubicBezTo>
                  <a:pt x="1013010" y="361548"/>
                  <a:pt x="1055362" y="359968"/>
                  <a:pt x="1019331" y="35996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7692683-9FFE-4278-81B0-14FA2702AED9}"/>
              </a:ext>
            </a:extLst>
          </p:cNvPr>
          <p:cNvSpPr/>
          <p:nvPr/>
        </p:nvSpPr>
        <p:spPr>
          <a:xfrm rot="10800000">
            <a:off x="7944787" y="4788335"/>
            <a:ext cx="1289154" cy="464899"/>
          </a:xfrm>
          <a:custGeom>
            <a:avLst/>
            <a:gdLst>
              <a:gd name="connsiteX0" fmla="*/ 0 w 1289154"/>
              <a:gd name="connsiteY0" fmla="*/ 464899 h 464899"/>
              <a:gd name="connsiteX1" fmla="*/ 89941 w 1289154"/>
              <a:gd name="connsiteY1" fmla="*/ 359968 h 464899"/>
              <a:gd name="connsiteX2" fmla="*/ 164891 w 1289154"/>
              <a:gd name="connsiteY2" fmla="*/ 314998 h 464899"/>
              <a:gd name="connsiteX3" fmla="*/ 254832 w 1289154"/>
              <a:gd name="connsiteY3" fmla="*/ 210067 h 464899"/>
              <a:gd name="connsiteX4" fmla="*/ 314793 w 1289154"/>
              <a:gd name="connsiteY4" fmla="*/ 195076 h 464899"/>
              <a:gd name="connsiteX5" fmla="*/ 359763 w 1289154"/>
              <a:gd name="connsiteY5" fmla="*/ 135116 h 464899"/>
              <a:gd name="connsiteX6" fmla="*/ 524655 w 1289154"/>
              <a:gd name="connsiteY6" fmla="*/ 75155 h 464899"/>
              <a:gd name="connsiteX7" fmla="*/ 614596 w 1289154"/>
              <a:gd name="connsiteY7" fmla="*/ 45175 h 464899"/>
              <a:gd name="connsiteX8" fmla="*/ 704537 w 1289154"/>
              <a:gd name="connsiteY8" fmla="*/ 204 h 464899"/>
              <a:gd name="connsiteX9" fmla="*/ 779488 w 1289154"/>
              <a:gd name="connsiteY9" fmla="*/ 30185 h 464899"/>
              <a:gd name="connsiteX10" fmla="*/ 869429 w 1289154"/>
              <a:gd name="connsiteY10" fmla="*/ 60165 h 464899"/>
              <a:gd name="connsiteX11" fmla="*/ 959370 w 1289154"/>
              <a:gd name="connsiteY11" fmla="*/ 105135 h 464899"/>
              <a:gd name="connsiteX12" fmla="*/ 989350 w 1289154"/>
              <a:gd name="connsiteY12" fmla="*/ 150106 h 464899"/>
              <a:gd name="connsiteX13" fmla="*/ 1034321 w 1289154"/>
              <a:gd name="connsiteY13" fmla="*/ 165096 h 464899"/>
              <a:gd name="connsiteX14" fmla="*/ 1079291 w 1289154"/>
              <a:gd name="connsiteY14" fmla="*/ 195076 h 464899"/>
              <a:gd name="connsiteX15" fmla="*/ 1154242 w 1289154"/>
              <a:gd name="connsiteY15" fmla="*/ 255037 h 464899"/>
              <a:gd name="connsiteX16" fmla="*/ 1184222 w 1289154"/>
              <a:gd name="connsiteY16" fmla="*/ 300008 h 464899"/>
              <a:gd name="connsiteX17" fmla="*/ 1289154 w 1289154"/>
              <a:gd name="connsiteY17" fmla="*/ 419929 h 464899"/>
              <a:gd name="connsiteX18" fmla="*/ 1274163 w 1289154"/>
              <a:gd name="connsiteY18" fmla="*/ 344978 h 464899"/>
              <a:gd name="connsiteX19" fmla="*/ 1244183 w 1289154"/>
              <a:gd name="connsiteY19" fmla="*/ 285017 h 464899"/>
              <a:gd name="connsiteX20" fmla="*/ 1274163 w 1289154"/>
              <a:gd name="connsiteY20" fmla="*/ 329988 h 464899"/>
              <a:gd name="connsiteX21" fmla="*/ 1289154 w 1289154"/>
              <a:gd name="connsiteY21" fmla="*/ 374958 h 464899"/>
              <a:gd name="connsiteX22" fmla="*/ 1244183 w 1289154"/>
              <a:gd name="connsiteY22" fmla="*/ 389949 h 464899"/>
              <a:gd name="connsiteX23" fmla="*/ 1199213 w 1289154"/>
              <a:gd name="connsiteY23" fmla="*/ 344978 h 464899"/>
              <a:gd name="connsiteX24" fmla="*/ 1154242 w 1289154"/>
              <a:gd name="connsiteY24" fmla="*/ 329988 h 464899"/>
              <a:gd name="connsiteX25" fmla="*/ 1079291 w 1289154"/>
              <a:gd name="connsiteY25" fmla="*/ 344978 h 464899"/>
              <a:gd name="connsiteX26" fmla="*/ 1019331 w 1289154"/>
              <a:gd name="connsiteY26" fmla="*/ 359968 h 46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54" h="464899">
                <a:moveTo>
                  <a:pt x="0" y="464899"/>
                </a:moveTo>
                <a:cubicBezTo>
                  <a:pt x="5278" y="458302"/>
                  <a:pt x="65392" y="377503"/>
                  <a:pt x="89941" y="359968"/>
                </a:cubicBezTo>
                <a:cubicBezTo>
                  <a:pt x="113649" y="343033"/>
                  <a:pt x="139908" y="329988"/>
                  <a:pt x="164891" y="314998"/>
                </a:cubicBezTo>
                <a:cubicBezTo>
                  <a:pt x="181058" y="293442"/>
                  <a:pt x="227429" y="225726"/>
                  <a:pt x="254832" y="210067"/>
                </a:cubicBezTo>
                <a:cubicBezTo>
                  <a:pt x="272720" y="199845"/>
                  <a:pt x="294806" y="200073"/>
                  <a:pt x="314793" y="195076"/>
                </a:cubicBezTo>
                <a:cubicBezTo>
                  <a:pt x="329783" y="175089"/>
                  <a:pt x="342097" y="152782"/>
                  <a:pt x="359763" y="135116"/>
                </a:cubicBezTo>
                <a:cubicBezTo>
                  <a:pt x="406901" y="87978"/>
                  <a:pt x="460708" y="96470"/>
                  <a:pt x="524655" y="75155"/>
                </a:cubicBezTo>
                <a:lnTo>
                  <a:pt x="614596" y="45175"/>
                </a:lnTo>
                <a:cubicBezTo>
                  <a:pt x="631746" y="33741"/>
                  <a:pt x="678406" y="-3063"/>
                  <a:pt x="704537" y="204"/>
                </a:cubicBezTo>
                <a:cubicBezTo>
                  <a:pt x="731237" y="3542"/>
                  <a:pt x="754200" y="20989"/>
                  <a:pt x="779488" y="30185"/>
                </a:cubicBezTo>
                <a:cubicBezTo>
                  <a:pt x="809187" y="40985"/>
                  <a:pt x="843134" y="42636"/>
                  <a:pt x="869429" y="60165"/>
                </a:cubicBezTo>
                <a:cubicBezTo>
                  <a:pt x="927547" y="98910"/>
                  <a:pt x="897309" y="84448"/>
                  <a:pt x="959370" y="105135"/>
                </a:cubicBezTo>
                <a:cubicBezTo>
                  <a:pt x="969363" y="120125"/>
                  <a:pt x="975282" y="138851"/>
                  <a:pt x="989350" y="150106"/>
                </a:cubicBezTo>
                <a:cubicBezTo>
                  <a:pt x="1001689" y="159977"/>
                  <a:pt x="1020188" y="158030"/>
                  <a:pt x="1034321" y="165096"/>
                </a:cubicBezTo>
                <a:cubicBezTo>
                  <a:pt x="1050435" y="173153"/>
                  <a:pt x="1065223" y="183822"/>
                  <a:pt x="1079291" y="195076"/>
                </a:cubicBezTo>
                <a:cubicBezTo>
                  <a:pt x="1186089" y="280515"/>
                  <a:pt x="1015832" y="162763"/>
                  <a:pt x="1154242" y="255037"/>
                </a:cubicBezTo>
                <a:cubicBezTo>
                  <a:pt x="1164235" y="270027"/>
                  <a:pt x="1172358" y="286450"/>
                  <a:pt x="1184222" y="300008"/>
                </a:cubicBezTo>
                <a:cubicBezTo>
                  <a:pt x="1306993" y="440318"/>
                  <a:pt x="1221686" y="318728"/>
                  <a:pt x="1289154" y="419929"/>
                </a:cubicBezTo>
                <a:cubicBezTo>
                  <a:pt x="1284157" y="394945"/>
                  <a:pt x="1282220" y="369149"/>
                  <a:pt x="1274163" y="344978"/>
                </a:cubicBezTo>
                <a:cubicBezTo>
                  <a:pt x="1267097" y="323779"/>
                  <a:pt x="1244183" y="307363"/>
                  <a:pt x="1244183" y="285017"/>
                </a:cubicBezTo>
                <a:cubicBezTo>
                  <a:pt x="1244183" y="267001"/>
                  <a:pt x="1266106" y="313874"/>
                  <a:pt x="1274163" y="329988"/>
                </a:cubicBezTo>
                <a:cubicBezTo>
                  <a:pt x="1281229" y="344121"/>
                  <a:pt x="1284157" y="359968"/>
                  <a:pt x="1289154" y="374958"/>
                </a:cubicBezTo>
                <a:cubicBezTo>
                  <a:pt x="1274164" y="379955"/>
                  <a:pt x="1259173" y="394946"/>
                  <a:pt x="1244183" y="389949"/>
                </a:cubicBezTo>
                <a:cubicBezTo>
                  <a:pt x="1224072" y="383245"/>
                  <a:pt x="1216852" y="356737"/>
                  <a:pt x="1199213" y="344978"/>
                </a:cubicBezTo>
                <a:cubicBezTo>
                  <a:pt x="1186066" y="336213"/>
                  <a:pt x="1169232" y="334985"/>
                  <a:pt x="1154242" y="329988"/>
                </a:cubicBezTo>
                <a:cubicBezTo>
                  <a:pt x="1129258" y="334985"/>
                  <a:pt x="1104009" y="338799"/>
                  <a:pt x="1079291" y="344978"/>
                </a:cubicBezTo>
                <a:cubicBezTo>
                  <a:pt x="1013010" y="361548"/>
                  <a:pt x="1055362" y="359968"/>
                  <a:pt x="1019331" y="35996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C196559-5591-48A8-8A53-CA527CF67C54}"/>
              </a:ext>
            </a:extLst>
          </p:cNvPr>
          <p:cNvSpPr/>
          <p:nvPr/>
        </p:nvSpPr>
        <p:spPr>
          <a:xfrm>
            <a:off x="8097187" y="1757166"/>
            <a:ext cx="1289154" cy="464899"/>
          </a:xfrm>
          <a:custGeom>
            <a:avLst/>
            <a:gdLst>
              <a:gd name="connsiteX0" fmla="*/ 0 w 1289154"/>
              <a:gd name="connsiteY0" fmla="*/ 464899 h 464899"/>
              <a:gd name="connsiteX1" fmla="*/ 89941 w 1289154"/>
              <a:gd name="connsiteY1" fmla="*/ 359968 h 464899"/>
              <a:gd name="connsiteX2" fmla="*/ 164891 w 1289154"/>
              <a:gd name="connsiteY2" fmla="*/ 314998 h 464899"/>
              <a:gd name="connsiteX3" fmla="*/ 254832 w 1289154"/>
              <a:gd name="connsiteY3" fmla="*/ 210067 h 464899"/>
              <a:gd name="connsiteX4" fmla="*/ 314793 w 1289154"/>
              <a:gd name="connsiteY4" fmla="*/ 195076 h 464899"/>
              <a:gd name="connsiteX5" fmla="*/ 359763 w 1289154"/>
              <a:gd name="connsiteY5" fmla="*/ 135116 h 464899"/>
              <a:gd name="connsiteX6" fmla="*/ 524655 w 1289154"/>
              <a:gd name="connsiteY6" fmla="*/ 75155 h 464899"/>
              <a:gd name="connsiteX7" fmla="*/ 614596 w 1289154"/>
              <a:gd name="connsiteY7" fmla="*/ 45175 h 464899"/>
              <a:gd name="connsiteX8" fmla="*/ 704537 w 1289154"/>
              <a:gd name="connsiteY8" fmla="*/ 204 h 464899"/>
              <a:gd name="connsiteX9" fmla="*/ 779488 w 1289154"/>
              <a:gd name="connsiteY9" fmla="*/ 30185 h 464899"/>
              <a:gd name="connsiteX10" fmla="*/ 869429 w 1289154"/>
              <a:gd name="connsiteY10" fmla="*/ 60165 h 464899"/>
              <a:gd name="connsiteX11" fmla="*/ 959370 w 1289154"/>
              <a:gd name="connsiteY11" fmla="*/ 105135 h 464899"/>
              <a:gd name="connsiteX12" fmla="*/ 989350 w 1289154"/>
              <a:gd name="connsiteY12" fmla="*/ 150106 h 464899"/>
              <a:gd name="connsiteX13" fmla="*/ 1034321 w 1289154"/>
              <a:gd name="connsiteY13" fmla="*/ 165096 h 464899"/>
              <a:gd name="connsiteX14" fmla="*/ 1079291 w 1289154"/>
              <a:gd name="connsiteY14" fmla="*/ 195076 h 464899"/>
              <a:gd name="connsiteX15" fmla="*/ 1154242 w 1289154"/>
              <a:gd name="connsiteY15" fmla="*/ 255037 h 464899"/>
              <a:gd name="connsiteX16" fmla="*/ 1184222 w 1289154"/>
              <a:gd name="connsiteY16" fmla="*/ 300008 h 464899"/>
              <a:gd name="connsiteX17" fmla="*/ 1289154 w 1289154"/>
              <a:gd name="connsiteY17" fmla="*/ 419929 h 464899"/>
              <a:gd name="connsiteX18" fmla="*/ 1274163 w 1289154"/>
              <a:gd name="connsiteY18" fmla="*/ 344978 h 464899"/>
              <a:gd name="connsiteX19" fmla="*/ 1244183 w 1289154"/>
              <a:gd name="connsiteY19" fmla="*/ 285017 h 464899"/>
              <a:gd name="connsiteX20" fmla="*/ 1274163 w 1289154"/>
              <a:gd name="connsiteY20" fmla="*/ 329988 h 464899"/>
              <a:gd name="connsiteX21" fmla="*/ 1289154 w 1289154"/>
              <a:gd name="connsiteY21" fmla="*/ 374958 h 464899"/>
              <a:gd name="connsiteX22" fmla="*/ 1244183 w 1289154"/>
              <a:gd name="connsiteY22" fmla="*/ 389949 h 464899"/>
              <a:gd name="connsiteX23" fmla="*/ 1199213 w 1289154"/>
              <a:gd name="connsiteY23" fmla="*/ 344978 h 464899"/>
              <a:gd name="connsiteX24" fmla="*/ 1154242 w 1289154"/>
              <a:gd name="connsiteY24" fmla="*/ 329988 h 464899"/>
              <a:gd name="connsiteX25" fmla="*/ 1079291 w 1289154"/>
              <a:gd name="connsiteY25" fmla="*/ 344978 h 464899"/>
              <a:gd name="connsiteX26" fmla="*/ 1019331 w 1289154"/>
              <a:gd name="connsiteY26" fmla="*/ 359968 h 46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54" h="464899">
                <a:moveTo>
                  <a:pt x="0" y="464899"/>
                </a:moveTo>
                <a:cubicBezTo>
                  <a:pt x="5278" y="458302"/>
                  <a:pt x="65392" y="377503"/>
                  <a:pt x="89941" y="359968"/>
                </a:cubicBezTo>
                <a:cubicBezTo>
                  <a:pt x="113649" y="343033"/>
                  <a:pt x="139908" y="329988"/>
                  <a:pt x="164891" y="314998"/>
                </a:cubicBezTo>
                <a:cubicBezTo>
                  <a:pt x="181058" y="293442"/>
                  <a:pt x="227429" y="225726"/>
                  <a:pt x="254832" y="210067"/>
                </a:cubicBezTo>
                <a:cubicBezTo>
                  <a:pt x="272720" y="199845"/>
                  <a:pt x="294806" y="200073"/>
                  <a:pt x="314793" y="195076"/>
                </a:cubicBezTo>
                <a:cubicBezTo>
                  <a:pt x="329783" y="175089"/>
                  <a:pt x="342097" y="152782"/>
                  <a:pt x="359763" y="135116"/>
                </a:cubicBezTo>
                <a:cubicBezTo>
                  <a:pt x="406901" y="87978"/>
                  <a:pt x="460708" y="96470"/>
                  <a:pt x="524655" y="75155"/>
                </a:cubicBezTo>
                <a:lnTo>
                  <a:pt x="614596" y="45175"/>
                </a:lnTo>
                <a:cubicBezTo>
                  <a:pt x="631746" y="33741"/>
                  <a:pt x="678406" y="-3063"/>
                  <a:pt x="704537" y="204"/>
                </a:cubicBezTo>
                <a:cubicBezTo>
                  <a:pt x="731237" y="3542"/>
                  <a:pt x="754200" y="20989"/>
                  <a:pt x="779488" y="30185"/>
                </a:cubicBezTo>
                <a:cubicBezTo>
                  <a:pt x="809187" y="40985"/>
                  <a:pt x="843134" y="42636"/>
                  <a:pt x="869429" y="60165"/>
                </a:cubicBezTo>
                <a:cubicBezTo>
                  <a:pt x="927547" y="98910"/>
                  <a:pt x="897309" y="84448"/>
                  <a:pt x="959370" y="105135"/>
                </a:cubicBezTo>
                <a:cubicBezTo>
                  <a:pt x="969363" y="120125"/>
                  <a:pt x="975282" y="138851"/>
                  <a:pt x="989350" y="150106"/>
                </a:cubicBezTo>
                <a:cubicBezTo>
                  <a:pt x="1001689" y="159977"/>
                  <a:pt x="1020188" y="158030"/>
                  <a:pt x="1034321" y="165096"/>
                </a:cubicBezTo>
                <a:cubicBezTo>
                  <a:pt x="1050435" y="173153"/>
                  <a:pt x="1065223" y="183822"/>
                  <a:pt x="1079291" y="195076"/>
                </a:cubicBezTo>
                <a:cubicBezTo>
                  <a:pt x="1186089" y="280515"/>
                  <a:pt x="1015832" y="162763"/>
                  <a:pt x="1154242" y="255037"/>
                </a:cubicBezTo>
                <a:cubicBezTo>
                  <a:pt x="1164235" y="270027"/>
                  <a:pt x="1172358" y="286450"/>
                  <a:pt x="1184222" y="300008"/>
                </a:cubicBezTo>
                <a:cubicBezTo>
                  <a:pt x="1306993" y="440318"/>
                  <a:pt x="1221686" y="318728"/>
                  <a:pt x="1289154" y="419929"/>
                </a:cubicBezTo>
                <a:cubicBezTo>
                  <a:pt x="1284157" y="394945"/>
                  <a:pt x="1282220" y="369149"/>
                  <a:pt x="1274163" y="344978"/>
                </a:cubicBezTo>
                <a:cubicBezTo>
                  <a:pt x="1267097" y="323779"/>
                  <a:pt x="1244183" y="307363"/>
                  <a:pt x="1244183" y="285017"/>
                </a:cubicBezTo>
                <a:cubicBezTo>
                  <a:pt x="1244183" y="267001"/>
                  <a:pt x="1266106" y="313874"/>
                  <a:pt x="1274163" y="329988"/>
                </a:cubicBezTo>
                <a:cubicBezTo>
                  <a:pt x="1281229" y="344121"/>
                  <a:pt x="1284157" y="359968"/>
                  <a:pt x="1289154" y="374958"/>
                </a:cubicBezTo>
                <a:cubicBezTo>
                  <a:pt x="1274164" y="379955"/>
                  <a:pt x="1259173" y="394946"/>
                  <a:pt x="1244183" y="389949"/>
                </a:cubicBezTo>
                <a:cubicBezTo>
                  <a:pt x="1224072" y="383245"/>
                  <a:pt x="1216852" y="356737"/>
                  <a:pt x="1199213" y="344978"/>
                </a:cubicBezTo>
                <a:cubicBezTo>
                  <a:pt x="1186066" y="336213"/>
                  <a:pt x="1169232" y="334985"/>
                  <a:pt x="1154242" y="329988"/>
                </a:cubicBezTo>
                <a:cubicBezTo>
                  <a:pt x="1129258" y="334985"/>
                  <a:pt x="1104009" y="338799"/>
                  <a:pt x="1079291" y="344978"/>
                </a:cubicBezTo>
                <a:cubicBezTo>
                  <a:pt x="1013010" y="361548"/>
                  <a:pt x="1055362" y="359968"/>
                  <a:pt x="1019331" y="35996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295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E2EED8-752F-483F-B482-2A458B346529}"/>
              </a:ext>
            </a:extLst>
          </p:cNvPr>
          <p:cNvSpPr>
            <a:spLocks noGrp="1"/>
          </p:cNvSpPr>
          <p:nvPr>
            <p:ph type="title"/>
          </p:nvPr>
        </p:nvSpPr>
        <p:spPr/>
        <p:txBody>
          <a:bodyPr/>
          <a:lstStyle/>
          <a:p>
            <a:r>
              <a:rPr lang="en-US" dirty="0"/>
              <a:t>Responsive Layout Design</a:t>
            </a:r>
          </a:p>
        </p:txBody>
      </p:sp>
      <p:sp>
        <p:nvSpPr>
          <p:cNvPr id="8" name="Content Placeholder 7">
            <a:extLst>
              <a:ext uri="{FF2B5EF4-FFF2-40B4-BE49-F238E27FC236}">
                <a16:creationId xmlns:a16="http://schemas.microsoft.com/office/drawing/2014/main" id="{40B4CD76-E59F-4CE7-8719-934D6D205656}"/>
              </a:ext>
            </a:extLst>
          </p:cNvPr>
          <p:cNvSpPr>
            <a:spLocks noGrp="1"/>
          </p:cNvSpPr>
          <p:nvPr>
            <p:ph idx="1"/>
          </p:nvPr>
        </p:nvSpPr>
        <p:spPr>
          <a:xfrm>
            <a:off x="1066800" y="1271847"/>
            <a:ext cx="3924925" cy="4680897"/>
          </a:xfrm>
        </p:spPr>
        <p:txBody>
          <a:bodyPr>
            <a:normAutofit/>
          </a:bodyPr>
          <a:lstStyle/>
          <a:p>
            <a:r>
              <a:rPr lang="en-US" dirty="0"/>
              <a:t>As review, the following form the cornerstone of </a:t>
            </a:r>
            <a:r>
              <a:rPr lang="en-US" b="1" dirty="0"/>
              <a:t>responsive layout design</a:t>
            </a:r>
            <a:r>
              <a:rPr lang="en-US" dirty="0"/>
              <a:t> using </a:t>
            </a:r>
            <a:r>
              <a:rPr lang="en-US" dirty="0" err="1"/>
              <a:t>ConstraintLayout</a:t>
            </a:r>
            <a:r>
              <a:rPr lang="en-US" dirty="0"/>
              <a:t>:</a:t>
            </a:r>
          </a:p>
          <a:p>
            <a:pPr lvl="1"/>
            <a:r>
              <a:rPr lang="en-US" dirty="0"/>
              <a:t>Opposing constraints</a:t>
            </a:r>
          </a:p>
          <a:p>
            <a:pPr lvl="1"/>
            <a:r>
              <a:rPr lang="en-US" dirty="0"/>
              <a:t>Margins</a:t>
            </a:r>
          </a:p>
          <a:p>
            <a:pPr lvl="1"/>
            <a:r>
              <a:rPr lang="en-US" dirty="0"/>
              <a:t>Bias</a:t>
            </a:r>
          </a:p>
          <a:p>
            <a:r>
              <a:rPr lang="en-US" dirty="0"/>
              <a:t>When a widget is constrained </a:t>
            </a:r>
            <a:r>
              <a:rPr lang="en-US" b="1" dirty="0"/>
              <a:t>with </a:t>
            </a:r>
            <a:r>
              <a:rPr lang="en-US" dirty="0"/>
              <a:t>opposing constraints and proper bias, widgets automatically respond to layout and orientation changes</a:t>
            </a:r>
            <a:endParaRPr lang="en-US" b="1" dirty="0"/>
          </a:p>
        </p:txBody>
      </p:sp>
      <p:sp>
        <p:nvSpPr>
          <p:cNvPr id="5" name="Date Placeholder 4">
            <a:extLst>
              <a:ext uri="{FF2B5EF4-FFF2-40B4-BE49-F238E27FC236}">
                <a16:creationId xmlns:a16="http://schemas.microsoft.com/office/drawing/2014/main" id="{516465FA-A0EC-4F25-9ABE-95B252B1A676}"/>
              </a:ext>
            </a:extLst>
          </p:cNvPr>
          <p:cNvSpPr>
            <a:spLocks noGrp="1"/>
          </p:cNvSpPr>
          <p:nvPr>
            <p:ph type="dt" sz="half" idx="10"/>
          </p:nvPr>
        </p:nvSpPr>
        <p:spPr/>
        <p:txBody>
          <a:bodyPr/>
          <a:lstStyle/>
          <a:p>
            <a:fld id="{947EDE40-FDD2-470A-9D53-43F77615E3B4}" type="datetime1">
              <a:rPr lang="en-US" smtClean="0"/>
              <a:t>1/28/2021</a:t>
            </a:fld>
            <a:endParaRPr lang="en-US" dirty="0"/>
          </a:p>
        </p:txBody>
      </p:sp>
      <p:sp>
        <p:nvSpPr>
          <p:cNvPr id="6" name="Footer Placeholder 5">
            <a:extLst>
              <a:ext uri="{FF2B5EF4-FFF2-40B4-BE49-F238E27FC236}">
                <a16:creationId xmlns:a16="http://schemas.microsoft.com/office/drawing/2014/main" id="{5AB5850C-CAF4-4C71-B781-9F11F44EF77C}"/>
              </a:ext>
            </a:extLst>
          </p:cNvPr>
          <p:cNvSpPr>
            <a:spLocks noGrp="1"/>
          </p:cNvSpPr>
          <p:nvPr>
            <p:ph type="ftr" sz="quarter" idx="11"/>
          </p:nvPr>
        </p:nvSpPr>
        <p:spPr/>
        <p:txBody>
          <a:bodyPr/>
          <a:lstStyle/>
          <a:p>
            <a:r>
              <a:rPr lang="en-US"/>
              <a:t>John P. Baugh, Ph.D.</a:t>
            </a:r>
            <a:endParaRPr lang="en-US" dirty="0"/>
          </a:p>
        </p:txBody>
      </p:sp>
      <p:sp>
        <p:nvSpPr>
          <p:cNvPr id="13" name="Freeform: Shape 12">
            <a:extLst>
              <a:ext uri="{FF2B5EF4-FFF2-40B4-BE49-F238E27FC236}">
                <a16:creationId xmlns:a16="http://schemas.microsoft.com/office/drawing/2014/main" id="{70F60726-ED79-4C87-A87E-3D7E56685FA6}"/>
              </a:ext>
            </a:extLst>
          </p:cNvPr>
          <p:cNvSpPr/>
          <p:nvPr/>
        </p:nvSpPr>
        <p:spPr>
          <a:xfrm>
            <a:off x="7944787" y="1604766"/>
            <a:ext cx="1289154" cy="464899"/>
          </a:xfrm>
          <a:custGeom>
            <a:avLst/>
            <a:gdLst>
              <a:gd name="connsiteX0" fmla="*/ 0 w 1289154"/>
              <a:gd name="connsiteY0" fmla="*/ 464899 h 464899"/>
              <a:gd name="connsiteX1" fmla="*/ 89941 w 1289154"/>
              <a:gd name="connsiteY1" fmla="*/ 359968 h 464899"/>
              <a:gd name="connsiteX2" fmla="*/ 164891 w 1289154"/>
              <a:gd name="connsiteY2" fmla="*/ 314998 h 464899"/>
              <a:gd name="connsiteX3" fmla="*/ 254832 w 1289154"/>
              <a:gd name="connsiteY3" fmla="*/ 210067 h 464899"/>
              <a:gd name="connsiteX4" fmla="*/ 314793 w 1289154"/>
              <a:gd name="connsiteY4" fmla="*/ 195076 h 464899"/>
              <a:gd name="connsiteX5" fmla="*/ 359763 w 1289154"/>
              <a:gd name="connsiteY5" fmla="*/ 135116 h 464899"/>
              <a:gd name="connsiteX6" fmla="*/ 524655 w 1289154"/>
              <a:gd name="connsiteY6" fmla="*/ 75155 h 464899"/>
              <a:gd name="connsiteX7" fmla="*/ 614596 w 1289154"/>
              <a:gd name="connsiteY7" fmla="*/ 45175 h 464899"/>
              <a:gd name="connsiteX8" fmla="*/ 704537 w 1289154"/>
              <a:gd name="connsiteY8" fmla="*/ 204 h 464899"/>
              <a:gd name="connsiteX9" fmla="*/ 779488 w 1289154"/>
              <a:gd name="connsiteY9" fmla="*/ 30185 h 464899"/>
              <a:gd name="connsiteX10" fmla="*/ 869429 w 1289154"/>
              <a:gd name="connsiteY10" fmla="*/ 60165 h 464899"/>
              <a:gd name="connsiteX11" fmla="*/ 959370 w 1289154"/>
              <a:gd name="connsiteY11" fmla="*/ 105135 h 464899"/>
              <a:gd name="connsiteX12" fmla="*/ 989350 w 1289154"/>
              <a:gd name="connsiteY12" fmla="*/ 150106 h 464899"/>
              <a:gd name="connsiteX13" fmla="*/ 1034321 w 1289154"/>
              <a:gd name="connsiteY13" fmla="*/ 165096 h 464899"/>
              <a:gd name="connsiteX14" fmla="*/ 1079291 w 1289154"/>
              <a:gd name="connsiteY14" fmla="*/ 195076 h 464899"/>
              <a:gd name="connsiteX15" fmla="*/ 1154242 w 1289154"/>
              <a:gd name="connsiteY15" fmla="*/ 255037 h 464899"/>
              <a:gd name="connsiteX16" fmla="*/ 1184222 w 1289154"/>
              <a:gd name="connsiteY16" fmla="*/ 300008 h 464899"/>
              <a:gd name="connsiteX17" fmla="*/ 1289154 w 1289154"/>
              <a:gd name="connsiteY17" fmla="*/ 419929 h 464899"/>
              <a:gd name="connsiteX18" fmla="*/ 1274163 w 1289154"/>
              <a:gd name="connsiteY18" fmla="*/ 344978 h 464899"/>
              <a:gd name="connsiteX19" fmla="*/ 1244183 w 1289154"/>
              <a:gd name="connsiteY19" fmla="*/ 285017 h 464899"/>
              <a:gd name="connsiteX20" fmla="*/ 1274163 w 1289154"/>
              <a:gd name="connsiteY20" fmla="*/ 329988 h 464899"/>
              <a:gd name="connsiteX21" fmla="*/ 1289154 w 1289154"/>
              <a:gd name="connsiteY21" fmla="*/ 374958 h 464899"/>
              <a:gd name="connsiteX22" fmla="*/ 1244183 w 1289154"/>
              <a:gd name="connsiteY22" fmla="*/ 389949 h 464899"/>
              <a:gd name="connsiteX23" fmla="*/ 1199213 w 1289154"/>
              <a:gd name="connsiteY23" fmla="*/ 344978 h 464899"/>
              <a:gd name="connsiteX24" fmla="*/ 1154242 w 1289154"/>
              <a:gd name="connsiteY24" fmla="*/ 329988 h 464899"/>
              <a:gd name="connsiteX25" fmla="*/ 1079291 w 1289154"/>
              <a:gd name="connsiteY25" fmla="*/ 344978 h 464899"/>
              <a:gd name="connsiteX26" fmla="*/ 1019331 w 1289154"/>
              <a:gd name="connsiteY26" fmla="*/ 359968 h 46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54" h="464899">
                <a:moveTo>
                  <a:pt x="0" y="464899"/>
                </a:moveTo>
                <a:cubicBezTo>
                  <a:pt x="5278" y="458302"/>
                  <a:pt x="65392" y="377503"/>
                  <a:pt x="89941" y="359968"/>
                </a:cubicBezTo>
                <a:cubicBezTo>
                  <a:pt x="113649" y="343033"/>
                  <a:pt x="139908" y="329988"/>
                  <a:pt x="164891" y="314998"/>
                </a:cubicBezTo>
                <a:cubicBezTo>
                  <a:pt x="181058" y="293442"/>
                  <a:pt x="227429" y="225726"/>
                  <a:pt x="254832" y="210067"/>
                </a:cubicBezTo>
                <a:cubicBezTo>
                  <a:pt x="272720" y="199845"/>
                  <a:pt x="294806" y="200073"/>
                  <a:pt x="314793" y="195076"/>
                </a:cubicBezTo>
                <a:cubicBezTo>
                  <a:pt x="329783" y="175089"/>
                  <a:pt x="342097" y="152782"/>
                  <a:pt x="359763" y="135116"/>
                </a:cubicBezTo>
                <a:cubicBezTo>
                  <a:pt x="406901" y="87978"/>
                  <a:pt x="460708" y="96470"/>
                  <a:pt x="524655" y="75155"/>
                </a:cubicBezTo>
                <a:lnTo>
                  <a:pt x="614596" y="45175"/>
                </a:lnTo>
                <a:cubicBezTo>
                  <a:pt x="631746" y="33741"/>
                  <a:pt x="678406" y="-3063"/>
                  <a:pt x="704537" y="204"/>
                </a:cubicBezTo>
                <a:cubicBezTo>
                  <a:pt x="731237" y="3542"/>
                  <a:pt x="754200" y="20989"/>
                  <a:pt x="779488" y="30185"/>
                </a:cubicBezTo>
                <a:cubicBezTo>
                  <a:pt x="809187" y="40985"/>
                  <a:pt x="843134" y="42636"/>
                  <a:pt x="869429" y="60165"/>
                </a:cubicBezTo>
                <a:cubicBezTo>
                  <a:pt x="927547" y="98910"/>
                  <a:pt x="897309" y="84448"/>
                  <a:pt x="959370" y="105135"/>
                </a:cubicBezTo>
                <a:cubicBezTo>
                  <a:pt x="969363" y="120125"/>
                  <a:pt x="975282" y="138851"/>
                  <a:pt x="989350" y="150106"/>
                </a:cubicBezTo>
                <a:cubicBezTo>
                  <a:pt x="1001689" y="159977"/>
                  <a:pt x="1020188" y="158030"/>
                  <a:pt x="1034321" y="165096"/>
                </a:cubicBezTo>
                <a:cubicBezTo>
                  <a:pt x="1050435" y="173153"/>
                  <a:pt x="1065223" y="183822"/>
                  <a:pt x="1079291" y="195076"/>
                </a:cubicBezTo>
                <a:cubicBezTo>
                  <a:pt x="1186089" y="280515"/>
                  <a:pt x="1015832" y="162763"/>
                  <a:pt x="1154242" y="255037"/>
                </a:cubicBezTo>
                <a:cubicBezTo>
                  <a:pt x="1164235" y="270027"/>
                  <a:pt x="1172358" y="286450"/>
                  <a:pt x="1184222" y="300008"/>
                </a:cubicBezTo>
                <a:cubicBezTo>
                  <a:pt x="1306993" y="440318"/>
                  <a:pt x="1221686" y="318728"/>
                  <a:pt x="1289154" y="419929"/>
                </a:cubicBezTo>
                <a:cubicBezTo>
                  <a:pt x="1284157" y="394945"/>
                  <a:pt x="1282220" y="369149"/>
                  <a:pt x="1274163" y="344978"/>
                </a:cubicBezTo>
                <a:cubicBezTo>
                  <a:pt x="1267097" y="323779"/>
                  <a:pt x="1244183" y="307363"/>
                  <a:pt x="1244183" y="285017"/>
                </a:cubicBezTo>
                <a:cubicBezTo>
                  <a:pt x="1244183" y="267001"/>
                  <a:pt x="1266106" y="313874"/>
                  <a:pt x="1274163" y="329988"/>
                </a:cubicBezTo>
                <a:cubicBezTo>
                  <a:pt x="1281229" y="344121"/>
                  <a:pt x="1284157" y="359968"/>
                  <a:pt x="1289154" y="374958"/>
                </a:cubicBezTo>
                <a:cubicBezTo>
                  <a:pt x="1274164" y="379955"/>
                  <a:pt x="1259173" y="394946"/>
                  <a:pt x="1244183" y="389949"/>
                </a:cubicBezTo>
                <a:cubicBezTo>
                  <a:pt x="1224072" y="383245"/>
                  <a:pt x="1216852" y="356737"/>
                  <a:pt x="1199213" y="344978"/>
                </a:cubicBezTo>
                <a:cubicBezTo>
                  <a:pt x="1186066" y="336213"/>
                  <a:pt x="1169232" y="334985"/>
                  <a:pt x="1154242" y="329988"/>
                </a:cubicBezTo>
                <a:cubicBezTo>
                  <a:pt x="1129258" y="334985"/>
                  <a:pt x="1104009" y="338799"/>
                  <a:pt x="1079291" y="344978"/>
                </a:cubicBezTo>
                <a:cubicBezTo>
                  <a:pt x="1013010" y="361548"/>
                  <a:pt x="1055362" y="359968"/>
                  <a:pt x="1019331" y="35996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7692683-9FFE-4278-81B0-14FA2702AED9}"/>
              </a:ext>
            </a:extLst>
          </p:cNvPr>
          <p:cNvSpPr/>
          <p:nvPr/>
        </p:nvSpPr>
        <p:spPr>
          <a:xfrm rot="10800000">
            <a:off x="7944787" y="4788335"/>
            <a:ext cx="1289154" cy="464899"/>
          </a:xfrm>
          <a:custGeom>
            <a:avLst/>
            <a:gdLst>
              <a:gd name="connsiteX0" fmla="*/ 0 w 1289154"/>
              <a:gd name="connsiteY0" fmla="*/ 464899 h 464899"/>
              <a:gd name="connsiteX1" fmla="*/ 89941 w 1289154"/>
              <a:gd name="connsiteY1" fmla="*/ 359968 h 464899"/>
              <a:gd name="connsiteX2" fmla="*/ 164891 w 1289154"/>
              <a:gd name="connsiteY2" fmla="*/ 314998 h 464899"/>
              <a:gd name="connsiteX3" fmla="*/ 254832 w 1289154"/>
              <a:gd name="connsiteY3" fmla="*/ 210067 h 464899"/>
              <a:gd name="connsiteX4" fmla="*/ 314793 w 1289154"/>
              <a:gd name="connsiteY4" fmla="*/ 195076 h 464899"/>
              <a:gd name="connsiteX5" fmla="*/ 359763 w 1289154"/>
              <a:gd name="connsiteY5" fmla="*/ 135116 h 464899"/>
              <a:gd name="connsiteX6" fmla="*/ 524655 w 1289154"/>
              <a:gd name="connsiteY6" fmla="*/ 75155 h 464899"/>
              <a:gd name="connsiteX7" fmla="*/ 614596 w 1289154"/>
              <a:gd name="connsiteY7" fmla="*/ 45175 h 464899"/>
              <a:gd name="connsiteX8" fmla="*/ 704537 w 1289154"/>
              <a:gd name="connsiteY8" fmla="*/ 204 h 464899"/>
              <a:gd name="connsiteX9" fmla="*/ 779488 w 1289154"/>
              <a:gd name="connsiteY9" fmla="*/ 30185 h 464899"/>
              <a:gd name="connsiteX10" fmla="*/ 869429 w 1289154"/>
              <a:gd name="connsiteY10" fmla="*/ 60165 h 464899"/>
              <a:gd name="connsiteX11" fmla="*/ 959370 w 1289154"/>
              <a:gd name="connsiteY11" fmla="*/ 105135 h 464899"/>
              <a:gd name="connsiteX12" fmla="*/ 989350 w 1289154"/>
              <a:gd name="connsiteY12" fmla="*/ 150106 h 464899"/>
              <a:gd name="connsiteX13" fmla="*/ 1034321 w 1289154"/>
              <a:gd name="connsiteY13" fmla="*/ 165096 h 464899"/>
              <a:gd name="connsiteX14" fmla="*/ 1079291 w 1289154"/>
              <a:gd name="connsiteY14" fmla="*/ 195076 h 464899"/>
              <a:gd name="connsiteX15" fmla="*/ 1154242 w 1289154"/>
              <a:gd name="connsiteY15" fmla="*/ 255037 h 464899"/>
              <a:gd name="connsiteX16" fmla="*/ 1184222 w 1289154"/>
              <a:gd name="connsiteY16" fmla="*/ 300008 h 464899"/>
              <a:gd name="connsiteX17" fmla="*/ 1289154 w 1289154"/>
              <a:gd name="connsiteY17" fmla="*/ 419929 h 464899"/>
              <a:gd name="connsiteX18" fmla="*/ 1274163 w 1289154"/>
              <a:gd name="connsiteY18" fmla="*/ 344978 h 464899"/>
              <a:gd name="connsiteX19" fmla="*/ 1244183 w 1289154"/>
              <a:gd name="connsiteY19" fmla="*/ 285017 h 464899"/>
              <a:gd name="connsiteX20" fmla="*/ 1274163 w 1289154"/>
              <a:gd name="connsiteY20" fmla="*/ 329988 h 464899"/>
              <a:gd name="connsiteX21" fmla="*/ 1289154 w 1289154"/>
              <a:gd name="connsiteY21" fmla="*/ 374958 h 464899"/>
              <a:gd name="connsiteX22" fmla="*/ 1244183 w 1289154"/>
              <a:gd name="connsiteY22" fmla="*/ 389949 h 464899"/>
              <a:gd name="connsiteX23" fmla="*/ 1199213 w 1289154"/>
              <a:gd name="connsiteY23" fmla="*/ 344978 h 464899"/>
              <a:gd name="connsiteX24" fmla="*/ 1154242 w 1289154"/>
              <a:gd name="connsiteY24" fmla="*/ 329988 h 464899"/>
              <a:gd name="connsiteX25" fmla="*/ 1079291 w 1289154"/>
              <a:gd name="connsiteY25" fmla="*/ 344978 h 464899"/>
              <a:gd name="connsiteX26" fmla="*/ 1019331 w 1289154"/>
              <a:gd name="connsiteY26" fmla="*/ 359968 h 46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54" h="464899">
                <a:moveTo>
                  <a:pt x="0" y="464899"/>
                </a:moveTo>
                <a:cubicBezTo>
                  <a:pt x="5278" y="458302"/>
                  <a:pt x="65392" y="377503"/>
                  <a:pt x="89941" y="359968"/>
                </a:cubicBezTo>
                <a:cubicBezTo>
                  <a:pt x="113649" y="343033"/>
                  <a:pt x="139908" y="329988"/>
                  <a:pt x="164891" y="314998"/>
                </a:cubicBezTo>
                <a:cubicBezTo>
                  <a:pt x="181058" y="293442"/>
                  <a:pt x="227429" y="225726"/>
                  <a:pt x="254832" y="210067"/>
                </a:cubicBezTo>
                <a:cubicBezTo>
                  <a:pt x="272720" y="199845"/>
                  <a:pt x="294806" y="200073"/>
                  <a:pt x="314793" y="195076"/>
                </a:cubicBezTo>
                <a:cubicBezTo>
                  <a:pt x="329783" y="175089"/>
                  <a:pt x="342097" y="152782"/>
                  <a:pt x="359763" y="135116"/>
                </a:cubicBezTo>
                <a:cubicBezTo>
                  <a:pt x="406901" y="87978"/>
                  <a:pt x="460708" y="96470"/>
                  <a:pt x="524655" y="75155"/>
                </a:cubicBezTo>
                <a:lnTo>
                  <a:pt x="614596" y="45175"/>
                </a:lnTo>
                <a:cubicBezTo>
                  <a:pt x="631746" y="33741"/>
                  <a:pt x="678406" y="-3063"/>
                  <a:pt x="704537" y="204"/>
                </a:cubicBezTo>
                <a:cubicBezTo>
                  <a:pt x="731237" y="3542"/>
                  <a:pt x="754200" y="20989"/>
                  <a:pt x="779488" y="30185"/>
                </a:cubicBezTo>
                <a:cubicBezTo>
                  <a:pt x="809187" y="40985"/>
                  <a:pt x="843134" y="42636"/>
                  <a:pt x="869429" y="60165"/>
                </a:cubicBezTo>
                <a:cubicBezTo>
                  <a:pt x="927547" y="98910"/>
                  <a:pt x="897309" y="84448"/>
                  <a:pt x="959370" y="105135"/>
                </a:cubicBezTo>
                <a:cubicBezTo>
                  <a:pt x="969363" y="120125"/>
                  <a:pt x="975282" y="138851"/>
                  <a:pt x="989350" y="150106"/>
                </a:cubicBezTo>
                <a:cubicBezTo>
                  <a:pt x="1001689" y="159977"/>
                  <a:pt x="1020188" y="158030"/>
                  <a:pt x="1034321" y="165096"/>
                </a:cubicBezTo>
                <a:cubicBezTo>
                  <a:pt x="1050435" y="173153"/>
                  <a:pt x="1065223" y="183822"/>
                  <a:pt x="1079291" y="195076"/>
                </a:cubicBezTo>
                <a:cubicBezTo>
                  <a:pt x="1186089" y="280515"/>
                  <a:pt x="1015832" y="162763"/>
                  <a:pt x="1154242" y="255037"/>
                </a:cubicBezTo>
                <a:cubicBezTo>
                  <a:pt x="1164235" y="270027"/>
                  <a:pt x="1172358" y="286450"/>
                  <a:pt x="1184222" y="300008"/>
                </a:cubicBezTo>
                <a:cubicBezTo>
                  <a:pt x="1306993" y="440318"/>
                  <a:pt x="1221686" y="318728"/>
                  <a:pt x="1289154" y="419929"/>
                </a:cubicBezTo>
                <a:cubicBezTo>
                  <a:pt x="1284157" y="394945"/>
                  <a:pt x="1282220" y="369149"/>
                  <a:pt x="1274163" y="344978"/>
                </a:cubicBezTo>
                <a:cubicBezTo>
                  <a:pt x="1267097" y="323779"/>
                  <a:pt x="1244183" y="307363"/>
                  <a:pt x="1244183" y="285017"/>
                </a:cubicBezTo>
                <a:cubicBezTo>
                  <a:pt x="1244183" y="267001"/>
                  <a:pt x="1266106" y="313874"/>
                  <a:pt x="1274163" y="329988"/>
                </a:cubicBezTo>
                <a:cubicBezTo>
                  <a:pt x="1281229" y="344121"/>
                  <a:pt x="1284157" y="359968"/>
                  <a:pt x="1289154" y="374958"/>
                </a:cubicBezTo>
                <a:cubicBezTo>
                  <a:pt x="1274164" y="379955"/>
                  <a:pt x="1259173" y="394946"/>
                  <a:pt x="1244183" y="389949"/>
                </a:cubicBezTo>
                <a:cubicBezTo>
                  <a:pt x="1224072" y="383245"/>
                  <a:pt x="1216852" y="356737"/>
                  <a:pt x="1199213" y="344978"/>
                </a:cubicBezTo>
                <a:cubicBezTo>
                  <a:pt x="1186066" y="336213"/>
                  <a:pt x="1169232" y="334985"/>
                  <a:pt x="1154242" y="329988"/>
                </a:cubicBezTo>
                <a:cubicBezTo>
                  <a:pt x="1129258" y="334985"/>
                  <a:pt x="1104009" y="338799"/>
                  <a:pt x="1079291" y="344978"/>
                </a:cubicBezTo>
                <a:cubicBezTo>
                  <a:pt x="1013010" y="361548"/>
                  <a:pt x="1055362" y="359968"/>
                  <a:pt x="1019331" y="35996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C196559-5591-48A8-8A53-CA527CF67C54}"/>
              </a:ext>
            </a:extLst>
          </p:cNvPr>
          <p:cNvSpPr/>
          <p:nvPr/>
        </p:nvSpPr>
        <p:spPr>
          <a:xfrm>
            <a:off x="8097187" y="1757166"/>
            <a:ext cx="1289154" cy="464899"/>
          </a:xfrm>
          <a:custGeom>
            <a:avLst/>
            <a:gdLst>
              <a:gd name="connsiteX0" fmla="*/ 0 w 1289154"/>
              <a:gd name="connsiteY0" fmla="*/ 464899 h 464899"/>
              <a:gd name="connsiteX1" fmla="*/ 89941 w 1289154"/>
              <a:gd name="connsiteY1" fmla="*/ 359968 h 464899"/>
              <a:gd name="connsiteX2" fmla="*/ 164891 w 1289154"/>
              <a:gd name="connsiteY2" fmla="*/ 314998 h 464899"/>
              <a:gd name="connsiteX3" fmla="*/ 254832 w 1289154"/>
              <a:gd name="connsiteY3" fmla="*/ 210067 h 464899"/>
              <a:gd name="connsiteX4" fmla="*/ 314793 w 1289154"/>
              <a:gd name="connsiteY4" fmla="*/ 195076 h 464899"/>
              <a:gd name="connsiteX5" fmla="*/ 359763 w 1289154"/>
              <a:gd name="connsiteY5" fmla="*/ 135116 h 464899"/>
              <a:gd name="connsiteX6" fmla="*/ 524655 w 1289154"/>
              <a:gd name="connsiteY6" fmla="*/ 75155 h 464899"/>
              <a:gd name="connsiteX7" fmla="*/ 614596 w 1289154"/>
              <a:gd name="connsiteY7" fmla="*/ 45175 h 464899"/>
              <a:gd name="connsiteX8" fmla="*/ 704537 w 1289154"/>
              <a:gd name="connsiteY8" fmla="*/ 204 h 464899"/>
              <a:gd name="connsiteX9" fmla="*/ 779488 w 1289154"/>
              <a:gd name="connsiteY9" fmla="*/ 30185 h 464899"/>
              <a:gd name="connsiteX10" fmla="*/ 869429 w 1289154"/>
              <a:gd name="connsiteY10" fmla="*/ 60165 h 464899"/>
              <a:gd name="connsiteX11" fmla="*/ 959370 w 1289154"/>
              <a:gd name="connsiteY11" fmla="*/ 105135 h 464899"/>
              <a:gd name="connsiteX12" fmla="*/ 989350 w 1289154"/>
              <a:gd name="connsiteY12" fmla="*/ 150106 h 464899"/>
              <a:gd name="connsiteX13" fmla="*/ 1034321 w 1289154"/>
              <a:gd name="connsiteY13" fmla="*/ 165096 h 464899"/>
              <a:gd name="connsiteX14" fmla="*/ 1079291 w 1289154"/>
              <a:gd name="connsiteY14" fmla="*/ 195076 h 464899"/>
              <a:gd name="connsiteX15" fmla="*/ 1154242 w 1289154"/>
              <a:gd name="connsiteY15" fmla="*/ 255037 h 464899"/>
              <a:gd name="connsiteX16" fmla="*/ 1184222 w 1289154"/>
              <a:gd name="connsiteY16" fmla="*/ 300008 h 464899"/>
              <a:gd name="connsiteX17" fmla="*/ 1289154 w 1289154"/>
              <a:gd name="connsiteY17" fmla="*/ 419929 h 464899"/>
              <a:gd name="connsiteX18" fmla="*/ 1274163 w 1289154"/>
              <a:gd name="connsiteY18" fmla="*/ 344978 h 464899"/>
              <a:gd name="connsiteX19" fmla="*/ 1244183 w 1289154"/>
              <a:gd name="connsiteY19" fmla="*/ 285017 h 464899"/>
              <a:gd name="connsiteX20" fmla="*/ 1274163 w 1289154"/>
              <a:gd name="connsiteY20" fmla="*/ 329988 h 464899"/>
              <a:gd name="connsiteX21" fmla="*/ 1289154 w 1289154"/>
              <a:gd name="connsiteY21" fmla="*/ 374958 h 464899"/>
              <a:gd name="connsiteX22" fmla="*/ 1244183 w 1289154"/>
              <a:gd name="connsiteY22" fmla="*/ 389949 h 464899"/>
              <a:gd name="connsiteX23" fmla="*/ 1199213 w 1289154"/>
              <a:gd name="connsiteY23" fmla="*/ 344978 h 464899"/>
              <a:gd name="connsiteX24" fmla="*/ 1154242 w 1289154"/>
              <a:gd name="connsiteY24" fmla="*/ 329988 h 464899"/>
              <a:gd name="connsiteX25" fmla="*/ 1079291 w 1289154"/>
              <a:gd name="connsiteY25" fmla="*/ 344978 h 464899"/>
              <a:gd name="connsiteX26" fmla="*/ 1019331 w 1289154"/>
              <a:gd name="connsiteY26" fmla="*/ 359968 h 46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54" h="464899">
                <a:moveTo>
                  <a:pt x="0" y="464899"/>
                </a:moveTo>
                <a:cubicBezTo>
                  <a:pt x="5278" y="458302"/>
                  <a:pt x="65392" y="377503"/>
                  <a:pt x="89941" y="359968"/>
                </a:cubicBezTo>
                <a:cubicBezTo>
                  <a:pt x="113649" y="343033"/>
                  <a:pt x="139908" y="329988"/>
                  <a:pt x="164891" y="314998"/>
                </a:cubicBezTo>
                <a:cubicBezTo>
                  <a:pt x="181058" y="293442"/>
                  <a:pt x="227429" y="225726"/>
                  <a:pt x="254832" y="210067"/>
                </a:cubicBezTo>
                <a:cubicBezTo>
                  <a:pt x="272720" y="199845"/>
                  <a:pt x="294806" y="200073"/>
                  <a:pt x="314793" y="195076"/>
                </a:cubicBezTo>
                <a:cubicBezTo>
                  <a:pt x="329783" y="175089"/>
                  <a:pt x="342097" y="152782"/>
                  <a:pt x="359763" y="135116"/>
                </a:cubicBezTo>
                <a:cubicBezTo>
                  <a:pt x="406901" y="87978"/>
                  <a:pt x="460708" y="96470"/>
                  <a:pt x="524655" y="75155"/>
                </a:cubicBezTo>
                <a:lnTo>
                  <a:pt x="614596" y="45175"/>
                </a:lnTo>
                <a:cubicBezTo>
                  <a:pt x="631746" y="33741"/>
                  <a:pt x="678406" y="-3063"/>
                  <a:pt x="704537" y="204"/>
                </a:cubicBezTo>
                <a:cubicBezTo>
                  <a:pt x="731237" y="3542"/>
                  <a:pt x="754200" y="20989"/>
                  <a:pt x="779488" y="30185"/>
                </a:cubicBezTo>
                <a:cubicBezTo>
                  <a:pt x="809187" y="40985"/>
                  <a:pt x="843134" y="42636"/>
                  <a:pt x="869429" y="60165"/>
                </a:cubicBezTo>
                <a:cubicBezTo>
                  <a:pt x="927547" y="98910"/>
                  <a:pt x="897309" y="84448"/>
                  <a:pt x="959370" y="105135"/>
                </a:cubicBezTo>
                <a:cubicBezTo>
                  <a:pt x="969363" y="120125"/>
                  <a:pt x="975282" y="138851"/>
                  <a:pt x="989350" y="150106"/>
                </a:cubicBezTo>
                <a:cubicBezTo>
                  <a:pt x="1001689" y="159977"/>
                  <a:pt x="1020188" y="158030"/>
                  <a:pt x="1034321" y="165096"/>
                </a:cubicBezTo>
                <a:cubicBezTo>
                  <a:pt x="1050435" y="173153"/>
                  <a:pt x="1065223" y="183822"/>
                  <a:pt x="1079291" y="195076"/>
                </a:cubicBezTo>
                <a:cubicBezTo>
                  <a:pt x="1186089" y="280515"/>
                  <a:pt x="1015832" y="162763"/>
                  <a:pt x="1154242" y="255037"/>
                </a:cubicBezTo>
                <a:cubicBezTo>
                  <a:pt x="1164235" y="270027"/>
                  <a:pt x="1172358" y="286450"/>
                  <a:pt x="1184222" y="300008"/>
                </a:cubicBezTo>
                <a:cubicBezTo>
                  <a:pt x="1306993" y="440318"/>
                  <a:pt x="1221686" y="318728"/>
                  <a:pt x="1289154" y="419929"/>
                </a:cubicBezTo>
                <a:cubicBezTo>
                  <a:pt x="1284157" y="394945"/>
                  <a:pt x="1282220" y="369149"/>
                  <a:pt x="1274163" y="344978"/>
                </a:cubicBezTo>
                <a:cubicBezTo>
                  <a:pt x="1267097" y="323779"/>
                  <a:pt x="1244183" y="307363"/>
                  <a:pt x="1244183" y="285017"/>
                </a:cubicBezTo>
                <a:cubicBezTo>
                  <a:pt x="1244183" y="267001"/>
                  <a:pt x="1266106" y="313874"/>
                  <a:pt x="1274163" y="329988"/>
                </a:cubicBezTo>
                <a:cubicBezTo>
                  <a:pt x="1281229" y="344121"/>
                  <a:pt x="1284157" y="359968"/>
                  <a:pt x="1289154" y="374958"/>
                </a:cubicBezTo>
                <a:cubicBezTo>
                  <a:pt x="1274164" y="379955"/>
                  <a:pt x="1259173" y="394946"/>
                  <a:pt x="1244183" y="389949"/>
                </a:cubicBezTo>
                <a:cubicBezTo>
                  <a:pt x="1224072" y="383245"/>
                  <a:pt x="1216852" y="356737"/>
                  <a:pt x="1199213" y="344978"/>
                </a:cubicBezTo>
                <a:cubicBezTo>
                  <a:pt x="1186066" y="336213"/>
                  <a:pt x="1169232" y="334985"/>
                  <a:pt x="1154242" y="329988"/>
                </a:cubicBezTo>
                <a:cubicBezTo>
                  <a:pt x="1129258" y="334985"/>
                  <a:pt x="1104009" y="338799"/>
                  <a:pt x="1079291" y="344978"/>
                </a:cubicBezTo>
                <a:cubicBezTo>
                  <a:pt x="1013010" y="361548"/>
                  <a:pt x="1055362" y="359968"/>
                  <a:pt x="1019331" y="35996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CE9FD27-D732-4D61-A8EE-7255E78AE28B}"/>
              </a:ext>
            </a:extLst>
          </p:cNvPr>
          <p:cNvPicPr>
            <a:picLocks noChangeAspect="1"/>
          </p:cNvPicPr>
          <p:nvPr/>
        </p:nvPicPr>
        <p:blipFill>
          <a:blip r:embed="rId2"/>
          <a:stretch>
            <a:fillRect/>
          </a:stretch>
        </p:blipFill>
        <p:spPr>
          <a:xfrm>
            <a:off x="5179559" y="1349434"/>
            <a:ext cx="2363143" cy="4159132"/>
          </a:xfrm>
          <a:prstGeom prst="rect">
            <a:avLst/>
          </a:prstGeom>
        </p:spPr>
      </p:pic>
      <p:pic>
        <p:nvPicPr>
          <p:cNvPr id="9" name="Picture 8">
            <a:extLst>
              <a:ext uri="{FF2B5EF4-FFF2-40B4-BE49-F238E27FC236}">
                <a16:creationId xmlns:a16="http://schemas.microsoft.com/office/drawing/2014/main" id="{A738B98A-9047-48B0-9856-2395E6C55539}"/>
              </a:ext>
            </a:extLst>
          </p:cNvPr>
          <p:cNvPicPr>
            <a:picLocks noChangeAspect="1"/>
          </p:cNvPicPr>
          <p:nvPr/>
        </p:nvPicPr>
        <p:blipFill>
          <a:blip r:embed="rId3"/>
          <a:stretch>
            <a:fillRect/>
          </a:stretch>
        </p:blipFill>
        <p:spPr>
          <a:xfrm>
            <a:off x="8545891" y="2517607"/>
            <a:ext cx="3207895" cy="1822785"/>
          </a:xfrm>
          <a:prstGeom prst="rect">
            <a:avLst/>
          </a:prstGeom>
        </p:spPr>
      </p:pic>
    </p:spTree>
    <p:extLst>
      <p:ext uri="{BB962C8B-B14F-4D97-AF65-F5344CB8AC3E}">
        <p14:creationId xmlns:p14="http://schemas.microsoft.com/office/powerpoint/2010/main" val="2267705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A4FE-3FD8-45F6-B43D-A1AAE6E095C2}"/>
              </a:ext>
            </a:extLst>
          </p:cNvPr>
          <p:cNvSpPr>
            <a:spLocks noGrp="1"/>
          </p:cNvSpPr>
          <p:nvPr>
            <p:ph type="title"/>
          </p:nvPr>
        </p:nvSpPr>
        <p:spPr/>
        <p:txBody>
          <a:bodyPr/>
          <a:lstStyle/>
          <a:p>
            <a:r>
              <a:rPr lang="en-US" dirty="0"/>
              <a:t>Adding Guidelines or Barriers</a:t>
            </a:r>
          </a:p>
        </p:txBody>
      </p:sp>
      <p:sp>
        <p:nvSpPr>
          <p:cNvPr id="3" name="Content Placeholder 2">
            <a:extLst>
              <a:ext uri="{FF2B5EF4-FFF2-40B4-BE49-F238E27FC236}">
                <a16:creationId xmlns:a16="http://schemas.microsoft.com/office/drawing/2014/main" id="{D7099F2C-F197-4154-BC0E-DD1E92F18511}"/>
              </a:ext>
            </a:extLst>
          </p:cNvPr>
          <p:cNvSpPr>
            <a:spLocks noGrp="1"/>
          </p:cNvSpPr>
          <p:nvPr>
            <p:ph idx="1"/>
          </p:nvPr>
        </p:nvSpPr>
        <p:spPr/>
        <p:txBody>
          <a:bodyPr/>
          <a:lstStyle/>
          <a:p>
            <a:r>
              <a:rPr lang="en-US" dirty="0"/>
              <a:t>You may add </a:t>
            </a:r>
            <a:r>
              <a:rPr lang="en-US" b="1" dirty="0"/>
              <a:t>guidelines </a:t>
            </a:r>
            <a:r>
              <a:rPr lang="en-US" dirty="0"/>
              <a:t>or </a:t>
            </a:r>
            <a:r>
              <a:rPr lang="en-US" b="1" dirty="0"/>
              <a:t>barriers</a:t>
            </a:r>
            <a:r>
              <a:rPr lang="en-US" dirty="0"/>
              <a:t> to provide additional elements to which constraints may be anchored</a:t>
            </a:r>
          </a:p>
          <a:p>
            <a:r>
              <a:rPr lang="en-US" dirty="0"/>
              <a:t>The major difference is that guideline positions are </a:t>
            </a:r>
            <a:r>
              <a:rPr lang="en-US" b="1" i="1" dirty="0"/>
              <a:t>always fixed </a:t>
            </a:r>
            <a:r>
              <a:rPr lang="en-US" dirty="0"/>
              <a:t>(by value or percent), and barrier positions are flexible and always based on the size of one or more </a:t>
            </a:r>
            <a:r>
              <a:rPr lang="en-US" b="1" i="1" dirty="0"/>
              <a:t>UI elements</a:t>
            </a:r>
            <a:endParaRPr lang="en-US" i="1" dirty="0"/>
          </a:p>
        </p:txBody>
      </p:sp>
      <p:sp>
        <p:nvSpPr>
          <p:cNvPr id="4" name="Date Placeholder 3">
            <a:extLst>
              <a:ext uri="{FF2B5EF4-FFF2-40B4-BE49-F238E27FC236}">
                <a16:creationId xmlns:a16="http://schemas.microsoft.com/office/drawing/2014/main" id="{C809EB66-B633-4BC6-B7B9-226EC7132A71}"/>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43BDAACE-4E1C-4635-8C6C-2C51EE0AE19C}"/>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44DC9934-E9CF-4C75-AE92-1745AC70247C}"/>
              </a:ext>
            </a:extLst>
          </p:cNvPr>
          <p:cNvPicPr>
            <a:picLocks noChangeAspect="1"/>
          </p:cNvPicPr>
          <p:nvPr/>
        </p:nvPicPr>
        <p:blipFill>
          <a:blip r:embed="rId2"/>
          <a:stretch>
            <a:fillRect/>
          </a:stretch>
        </p:blipFill>
        <p:spPr>
          <a:xfrm>
            <a:off x="1066800" y="3240209"/>
            <a:ext cx="6613707" cy="2345944"/>
          </a:xfrm>
          <a:prstGeom prst="rect">
            <a:avLst/>
          </a:prstGeom>
        </p:spPr>
      </p:pic>
      <p:pic>
        <p:nvPicPr>
          <p:cNvPr id="9" name="Picture 8">
            <a:extLst>
              <a:ext uri="{FF2B5EF4-FFF2-40B4-BE49-F238E27FC236}">
                <a16:creationId xmlns:a16="http://schemas.microsoft.com/office/drawing/2014/main" id="{0893CD03-95D4-4818-AAC4-D1DD5C5AFBC2}"/>
              </a:ext>
            </a:extLst>
          </p:cNvPr>
          <p:cNvPicPr>
            <a:picLocks noChangeAspect="1"/>
          </p:cNvPicPr>
          <p:nvPr/>
        </p:nvPicPr>
        <p:blipFill>
          <a:blip r:embed="rId3"/>
          <a:stretch>
            <a:fillRect/>
          </a:stretch>
        </p:blipFill>
        <p:spPr>
          <a:xfrm>
            <a:off x="7837123" y="2919153"/>
            <a:ext cx="3952875" cy="2667000"/>
          </a:xfrm>
          <a:prstGeom prst="rect">
            <a:avLst/>
          </a:prstGeom>
        </p:spPr>
      </p:pic>
    </p:spTree>
    <p:extLst>
      <p:ext uri="{BB962C8B-B14F-4D97-AF65-F5344CB8AC3E}">
        <p14:creationId xmlns:p14="http://schemas.microsoft.com/office/powerpoint/2010/main" val="3069304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0693-5578-48A1-B624-ABD4FE855C69}"/>
              </a:ext>
            </a:extLst>
          </p:cNvPr>
          <p:cNvSpPr>
            <a:spLocks noGrp="1"/>
          </p:cNvSpPr>
          <p:nvPr>
            <p:ph type="title"/>
          </p:nvPr>
        </p:nvSpPr>
        <p:spPr/>
        <p:txBody>
          <a:bodyPr/>
          <a:lstStyle/>
          <a:p>
            <a:r>
              <a:rPr lang="en-US" dirty="0"/>
              <a:t>Creating a Chain</a:t>
            </a:r>
          </a:p>
        </p:txBody>
      </p:sp>
      <p:sp>
        <p:nvSpPr>
          <p:cNvPr id="3" name="Content Placeholder 2">
            <a:extLst>
              <a:ext uri="{FF2B5EF4-FFF2-40B4-BE49-F238E27FC236}">
                <a16:creationId xmlns:a16="http://schemas.microsoft.com/office/drawing/2014/main" id="{93D037A1-915E-494C-831E-9BD05E00EFDA}"/>
              </a:ext>
            </a:extLst>
          </p:cNvPr>
          <p:cNvSpPr>
            <a:spLocks noGrp="1"/>
          </p:cNvSpPr>
          <p:nvPr>
            <p:ph idx="1"/>
          </p:nvPr>
        </p:nvSpPr>
        <p:spPr/>
        <p:txBody>
          <a:bodyPr>
            <a:normAutofit lnSpcReduction="10000"/>
          </a:bodyPr>
          <a:lstStyle/>
          <a:p>
            <a:r>
              <a:rPr lang="en-US" dirty="0"/>
              <a:t>Chains may be implemented either by adding a few lines to the XML layout resource file or by using some chain specific features of the Layout Editor</a:t>
            </a:r>
          </a:p>
          <a:p>
            <a:pPr marL="274320" lvl="1" indent="0">
              <a:buNone/>
            </a:pPr>
            <a:endParaRPr lang="en-US" dirty="0"/>
          </a:p>
          <a:p>
            <a:pPr marL="274320" lvl="1" indent="0">
              <a:buNone/>
            </a:pPr>
            <a:endParaRPr lang="en-US" dirty="0"/>
          </a:p>
          <a:p>
            <a:pPr marL="274320" lvl="1" indent="0">
              <a:buNone/>
            </a:pPr>
            <a:endParaRPr lang="en-US" dirty="0"/>
          </a:p>
          <a:p>
            <a:pPr marL="274320" lvl="1" indent="0">
              <a:buNone/>
            </a:pPr>
            <a:endParaRPr lang="en-US" dirty="0"/>
          </a:p>
          <a:p>
            <a:pPr marL="274320" lvl="1" indent="0">
              <a:buNone/>
            </a:pPr>
            <a:endParaRPr lang="en-US" dirty="0"/>
          </a:p>
          <a:p>
            <a:pPr marL="274320" lvl="1" indent="0">
              <a:buNone/>
            </a:pPr>
            <a:endParaRPr lang="en-US" dirty="0"/>
          </a:p>
          <a:p>
            <a:pPr marL="274320" lvl="1" indent="0">
              <a:buNone/>
            </a:pPr>
            <a:endParaRPr lang="en-US" dirty="0"/>
          </a:p>
          <a:p>
            <a:r>
              <a:rPr lang="en-US" dirty="0"/>
              <a:t>If no chain style is configured, the </a:t>
            </a:r>
            <a:r>
              <a:rPr lang="en-US" dirty="0" err="1"/>
              <a:t>ConstraintLayout</a:t>
            </a:r>
            <a:r>
              <a:rPr lang="en-US" dirty="0"/>
              <a:t> will default to spread chain style</a:t>
            </a:r>
          </a:p>
          <a:p>
            <a:r>
              <a:rPr lang="en-US" dirty="0"/>
              <a:t>You can alter the chain style by right-clicking any of the widgets in the chain and selecting the Cycle Chain Mode</a:t>
            </a:r>
          </a:p>
          <a:p>
            <a:r>
              <a:rPr lang="en-US" dirty="0"/>
              <a:t>You can create a </a:t>
            </a:r>
            <a:r>
              <a:rPr lang="en-US" b="1" dirty="0"/>
              <a:t>packed chain</a:t>
            </a:r>
            <a:r>
              <a:rPr lang="en-US" dirty="0"/>
              <a:t> and set the bias (</a:t>
            </a:r>
            <a:r>
              <a:rPr lang="en-US" dirty="0" err="1"/>
              <a:t>layout_constraintHorizonal_bias</a:t>
            </a:r>
            <a:r>
              <a:rPr lang="en-US" dirty="0"/>
              <a:t> and vertical) attributes</a:t>
            </a:r>
          </a:p>
          <a:p>
            <a:r>
              <a:rPr lang="en-US" dirty="0"/>
              <a:t>You can create a </a:t>
            </a:r>
            <a:r>
              <a:rPr lang="en-US" b="1" dirty="0"/>
              <a:t>spread </a:t>
            </a:r>
            <a:r>
              <a:rPr lang="en-US" dirty="0"/>
              <a:t>or </a:t>
            </a:r>
            <a:r>
              <a:rPr lang="en-US" b="1" dirty="0"/>
              <a:t>spread inside chain </a:t>
            </a:r>
            <a:r>
              <a:rPr lang="en-US" dirty="0"/>
              <a:t>and fill the remaining space by setting one or more views’ </a:t>
            </a:r>
            <a:r>
              <a:rPr lang="en-US" b="1" dirty="0" err="1"/>
              <a:t>layout_width</a:t>
            </a:r>
            <a:r>
              <a:rPr lang="en-US" dirty="0"/>
              <a:t> and/or </a:t>
            </a:r>
            <a:r>
              <a:rPr lang="en-US" b="1" dirty="0" err="1"/>
              <a:t>layout_height</a:t>
            </a:r>
            <a:r>
              <a:rPr lang="en-US" dirty="0"/>
              <a:t> to “match constraints (0dp)” – default is even spacing (</a:t>
            </a:r>
            <a:r>
              <a:rPr lang="en-US" dirty="0" err="1"/>
              <a:t>layout_constraintHorizontal_weight</a:t>
            </a:r>
            <a:r>
              <a:rPr lang="en-US" dirty="0"/>
              <a:t>, etc.)</a:t>
            </a:r>
          </a:p>
          <a:p>
            <a:pPr lvl="1"/>
            <a:r>
              <a:rPr lang="en-US" dirty="0" err="1"/>
              <a:t>layout_constraintHorizontal_weight</a:t>
            </a:r>
            <a:r>
              <a:rPr lang="en-US" dirty="0"/>
              <a:t> values are set for </a:t>
            </a:r>
            <a:r>
              <a:rPr lang="en-US" b="1" i="1" dirty="0"/>
              <a:t>each </a:t>
            </a:r>
            <a:r>
              <a:rPr lang="en-US" dirty="0"/>
              <a:t>widget in the chain (e.g., 4 for one, 2 for another, etc.)</a:t>
            </a:r>
          </a:p>
          <a:p>
            <a:endParaRPr lang="en-US" dirty="0"/>
          </a:p>
        </p:txBody>
      </p:sp>
      <p:sp>
        <p:nvSpPr>
          <p:cNvPr id="4" name="Date Placeholder 3">
            <a:extLst>
              <a:ext uri="{FF2B5EF4-FFF2-40B4-BE49-F238E27FC236}">
                <a16:creationId xmlns:a16="http://schemas.microsoft.com/office/drawing/2014/main" id="{8AC654F5-6188-4E57-AA15-E423CD82AF31}"/>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8FCCBE82-87B2-437F-974F-BD300F75C8D2}"/>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3BC04241-3DDF-4C7D-999A-6E13FF5E71D7}"/>
              </a:ext>
            </a:extLst>
          </p:cNvPr>
          <p:cNvPicPr>
            <a:picLocks noChangeAspect="1"/>
          </p:cNvPicPr>
          <p:nvPr/>
        </p:nvPicPr>
        <p:blipFill>
          <a:blip r:embed="rId2"/>
          <a:stretch>
            <a:fillRect/>
          </a:stretch>
        </p:blipFill>
        <p:spPr>
          <a:xfrm>
            <a:off x="3777522" y="1788360"/>
            <a:ext cx="5603121" cy="16406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734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106E-4944-42E0-BC86-B4E9770014CC}"/>
              </a:ext>
            </a:extLst>
          </p:cNvPr>
          <p:cNvSpPr>
            <a:spLocks noGrp="1"/>
          </p:cNvSpPr>
          <p:nvPr>
            <p:ph type="title"/>
          </p:nvPr>
        </p:nvSpPr>
        <p:spPr/>
        <p:txBody>
          <a:bodyPr/>
          <a:lstStyle/>
          <a:p>
            <a:r>
              <a:rPr lang="en-US" dirty="0"/>
              <a:t>Designing for Different Android Devices</a:t>
            </a:r>
          </a:p>
        </p:txBody>
      </p:sp>
      <p:sp>
        <p:nvSpPr>
          <p:cNvPr id="3" name="Content Placeholder 2">
            <a:extLst>
              <a:ext uri="{FF2B5EF4-FFF2-40B4-BE49-F238E27FC236}">
                <a16:creationId xmlns:a16="http://schemas.microsoft.com/office/drawing/2014/main" id="{408DB1B0-32D1-47FB-A3CF-CB22C620F9DF}"/>
              </a:ext>
            </a:extLst>
          </p:cNvPr>
          <p:cNvSpPr>
            <a:spLocks noGrp="1"/>
          </p:cNvSpPr>
          <p:nvPr>
            <p:ph idx="1"/>
          </p:nvPr>
        </p:nvSpPr>
        <p:spPr/>
        <p:txBody>
          <a:bodyPr/>
          <a:lstStyle/>
          <a:p>
            <a:r>
              <a:rPr lang="en-US" dirty="0"/>
              <a:t>What is an Android device?</a:t>
            </a:r>
          </a:p>
          <a:p>
            <a:pPr lvl="1"/>
            <a:r>
              <a:rPr lang="en-US" dirty="0"/>
              <a:t>Smartphones</a:t>
            </a:r>
          </a:p>
          <a:p>
            <a:pPr lvl="1"/>
            <a:r>
              <a:rPr lang="en-US" dirty="0"/>
              <a:t>Tablets</a:t>
            </a:r>
          </a:p>
          <a:p>
            <a:pPr lvl="1"/>
            <a:r>
              <a:rPr lang="en-US" dirty="0"/>
              <a:t>Televisions</a:t>
            </a:r>
          </a:p>
          <a:p>
            <a:pPr lvl="1"/>
            <a:r>
              <a:rPr lang="en-US" dirty="0"/>
              <a:t>Etc.</a:t>
            </a:r>
          </a:p>
          <a:p>
            <a:r>
              <a:rPr lang="en-US" dirty="0"/>
              <a:t>Therefore, application UIs must now be carefully designed to ensure correct presentation on as wide a variety of display sizes as possible</a:t>
            </a:r>
          </a:p>
          <a:p>
            <a:pPr lvl="1"/>
            <a:r>
              <a:rPr lang="en-US" dirty="0"/>
              <a:t>A major part of this is making sure UI layouts </a:t>
            </a:r>
            <a:r>
              <a:rPr lang="en-US" b="1" i="1" dirty="0"/>
              <a:t>resize correctly</a:t>
            </a:r>
            <a:r>
              <a:rPr lang="en-US" dirty="0"/>
              <a:t> when run on different devices</a:t>
            </a:r>
          </a:p>
          <a:p>
            <a:pPr lvl="1"/>
            <a:r>
              <a:rPr lang="en-US" dirty="0"/>
              <a:t>This is largely achieved through careful planning and use of the </a:t>
            </a:r>
            <a:r>
              <a:rPr lang="en-US" b="1" dirty="0"/>
              <a:t>layout managers, </a:t>
            </a:r>
            <a:r>
              <a:rPr lang="en-US" dirty="0"/>
              <a:t>which we will discuss</a:t>
            </a:r>
          </a:p>
          <a:p>
            <a:pPr lvl="1"/>
            <a:r>
              <a:rPr lang="en-US" b="1" dirty="0"/>
              <a:t>Also, </a:t>
            </a:r>
            <a:r>
              <a:rPr lang="en-US" dirty="0"/>
              <a:t>it’s important to remember that the smartphones and tablets can be held in portrait (long vertically) and landscape (long horizontally) </a:t>
            </a:r>
            <a:r>
              <a:rPr lang="en-US" b="1" dirty="0"/>
              <a:t>orientations</a:t>
            </a:r>
            <a:r>
              <a:rPr lang="en-US" dirty="0"/>
              <a:t>, so a well-designed UI should be able to adapt to such changes and make sensible layout adjustments to utilize the available screen space in each orientation</a:t>
            </a:r>
            <a:endParaRPr lang="en-US" b="1" dirty="0"/>
          </a:p>
        </p:txBody>
      </p:sp>
      <p:sp>
        <p:nvSpPr>
          <p:cNvPr id="4" name="Date Placeholder 3">
            <a:extLst>
              <a:ext uri="{FF2B5EF4-FFF2-40B4-BE49-F238E27FC236}">
                <a16:creationId xmlns:a16="http://schemas.microsoft.com/office/drawing/2014/main" id="{CB1ABB1B-26C7-4883-A209-81A0C1D04D92}"/>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BCF2819D-394B-4307-8A51-477F8CE0EA10}"/>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278193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D10D-52D5-4DDB-AA21-7C5E81BD48AA}"/>
              </a:ext>
            </a:extLst>
          </p:cNvPr>
          <p:cNvSpPr>
            <a:spLocks noGrp="1"/>
          </p:cNvSpPr>
          <p:nvPr>
            <p:ph type="title"/>
          </p:nvPr>
        </p:nvSpPr>
        <p:spPr/>
        <p:txBody>
          <a:bodyPr/>
          <a:lstStyle/>
          <a:p>
            <a:r>
              <a:rPr lang="en-US" dirty="0"/>
              <a:t>Ratios (Aspect Ratios)</a:t>
            </a:r>
          </a:p>
        </p:txBody>
      </p:sp>
      <p:sp>
        <p:nvSpPr>
          <p:cNvPr id="3" name="Content Placeholder 2">
            <a:extLst>
              <a:ext uri="{FF2B5EF4-FFF2-40B4-BE49-F238E27FC236}">
                <a16:creationId xmlns:a16="http://schemas.microsoft.com/office/drawing/2014/main" id="{320D6783-B378-47E4-BFBE-760682988259}"/>
              </a:ext>
            </a:extLst>
          </p:cNvPr>
          <p:cNvSpPr>
            <a:spLocks noGrp="1"/>
          </p:cNvSpPr>
          <p:nvPr>
            <p:ph idx="1"/>
          </p:nvPr>
        </p:nvSpPr>
        <p:spPr/>
        <p:txBody>
          <a:bodyPr/>
          <a:lstStyle/>
          <a:p>
            <a:r>
              <a:rPr lang="en-US" dirty="0" err="1"/>
              <a:t>ConstraintLayout</a:t>
            </a:r>
            <a:r>
              <a:rPr lang="en-US" dirty="0"/>
              <a:t> ratios allow one dimension of a widget to be sized relative to the widget’s other dimension</a:t>
            </a:r>
          </a:p>
          <a:p>
            <a:r>
              <a:rPr lang="en-US" dirty="0"/>
              <a:t>A </a:t>
            </a:r>
            <a:r>
              <a:rPr lang="en-US" b="1" dirty="0"/>
              <a:t>dimension ratio constraint</a:t>
            </a:r>
            <a:r>
              <a:rPr lang="en-US" dirty="0"/>
              <a:t> is configured by setting the constrained dimension to match constraint mode and configuring the </a:t>
            </a:r>
            <a:r>
              <a:rPr lang="en-US" b="1" dirty="0" err="1"/>
              <a:t>layout_constraintDimensionRatio</a:t>
            </a:r>
            <a:r>
              <a:rPr lang="en-US" dirty="0"/>
              <a:t> attribute on the widget</a:t>
            </a:r>
          </a:p>
          <a:p>
            <a:pPr lvl="1"/>
            <a:r>
              <a:rPr lang="en-US" dirty="0"/>
              <a:t>The format is </a:t>
            </a:r>
            <a:r>
              <a:rPr lang="en-US" b="1" i="1" dirty="0" err="1"/>
              <a:t>width:height</a:t>
            </a:r>
            <a:endParaRPr lang="en-US" b="1" i="1" dirty="0"/>
          </a:p>
          <a:p>
            <a:pPr marL="274320" lvl="1" indent="0">
              <a:buNone/>
            </a:pPr>
            <a:endParaRPr lang="en-US" b="1" i="1" dirty="0"/>
          </a:p>
          <a:p>
            <a:pPr marL="274320" lvl="1" indent="0">
              <a:buNone/>
            </a:pPr>
            <a:r>
              <a:rPr lang="en-US" sz="1400" b="1" dirty="0">
                <a:latin typeface="Consolas" panose="020B0609020204030204" pitchFamily="49" charset="0"/>
              </a:rPr>
              <a:t>&lt;</a:t>
            </a:r>
            <a:r>
              <a:rPr lang="en-US" sz="1400" b="1" dirty="0" err="1">
                <a:latin typeface="Consolas" panose="020B0609020204030204" pitchFamily="49" charset="0"/>
              </a:rPr>
              <a:t>ImageView</a:t>
            </a:r>
            <a:endParaRPr lang="en-US" sz="1400" b="1" dirty="0">
              <a:latin typeface="Consolas" panose="020B0609020204030204" pitchFamily="49" charset="0"/>
            </a:endParaRPr>
          </a:p>
          <a:p>
            <a:pPr marL="274320" lvl="1" indent="0">
              <a:buNone/>
            </a:pPr>
            <a:r>
              <a:rPr lang="en-US" sz="1400" b="1" dirty="0">
                <a:latin typeface="Consolas" panose="020B0609020204030204" pitchFamily="49" charset="0"/>
              </a:rPr>
              <a:t>	</a:t>
            </a:r>
            <a:r>
              <a:rPr lang="en-US" sz="1400" b="1" dirty="0" err="1">
                <a:latin typeface="Consolas" panose="020B0609020204030204" pitchFamily="49" charset="0"/>
              </a:rPr>
              <a:t>android:layout_width</a:t>
            </a:r>
            <a:r>
              <a:rPr lang="en-US" sz="1400" b="1" dirty="0">
                <a:latin typeface="Consolas" panose="020B0609020204030204" pitchFamily="49" charset="0"/>
              </a:rPr>
              <a:t>=“0dp”</a:t>
            </a:r>
          </a:p>
          <a:p>
            <a:pPr marL="274320" lvl="1" indent="0">
              <a:buNone/>
            </a:pPr>
            <a:r>
              <a:rPr lang="en-US" sz="1400" b="1" dirty="0">
                <a:latin typeface="Consolas" panose="020B0609020204030204" pitchFamily="49" charset="0"/>
              </a:rPr>
              <a:t>	</a:t>
            </a:r>
            <a:r>
              <a:rPr lang="en-US" sz="1400" b="1" dirty="0" err="1">
                <a:latin typeface="Consolas" panose="020B0609020204030204" pitchFamily="49" charset="0"/>
              </a:rPr>
              <a:t>android:layout_height</a:t>
            </a:r>
            <a:r>
              <a:rPr lang="en-US" sz="1400" b="1" dirty="0">
                <a:latin typeface="Consolas" panose="020B0609020204030204" pitchFamily="49" charset="0"/>
              </a:rPr>
              <a:t>=“100dp”</a:t>
            </a:r>
          </a:p>
          <a:p>
            <a:pPr marL="274320" lvl="1" indent="0">
              <a:buNone/>
            </a:pPr>
            <a:r>
              <a:rPr lang="en-US" sz="1400" b="1" dirty="0">
                <a:latin typeface="Consolas" panose="020B0609020204030204" pitchFamily="49" charset="0"/>
              </a:rPr>
              <a:t>	</a:t>
            </a:r>
            <a:r>
              <a:rPr lang="en-US" sz="1400" b="1" dirty="0" err="1">
                <a:latin typeface="Consolas" panose="020B0609020204030204" pitchFamily="49" charset="0"/>
              </a:rPr>
              <a:t>android:id</a:t>
            </a:r>
            <a:r>
              <a:rPr lang="en-US" sz="1400" b="1" dirty="0">
                <a:latin typeface="Consolas" panose="020B0609020204030204" pitchFamily="49" charset="0"/>
              </a:rPr>
              <a:t>=“@id/</a:t>
            </a:r>
            <a:r>
              <a:rPr lang="en-US" sz="1400" b="1" dirty="0" err="1">
                <a:latin typeface="Consolas" panose="020B0609020204030204" pitchFamily="49" charset="0"/>
              </a:rPr>
              <a:t>imageView</a:t>
            </a:r>
            <a:r>
              <a:rPr lang="en-US" sz="1400" b="1" dirty="0">
                <a:latin typeface="Consolas" panose="020B0609020204030204" pitchFamily="49" charset="0"/>
              </a:rPr>
              <a:t>”</a:t>
            </a:r>
          </a:p>
          <a:p>
            <a:pPr marL="274320" lvl="1" indent="0">
              <a:buNone/>
            </a:pPr>
            <a:r>
              <a:rPr lang="en-US" sz="1400" b="1" dirty="0">
                <a:latin typeface="Consolas" panose="020B0609020204030204" pitchFamily="49" charset="0"/>
              </a:rPr>
              <a:t>	</a:t>
            </a:r>
            <a:r>
              <a:rPr lang="en-US" sz="1400" b="1" dirty="0" err="1">
                <a:highlight>
                  <a:srgbClr val="FFFF00"/>
                </a:highlight>
                <a:latin typeface="Consolas" panose="020B0609020204030204" pitchFamily="49" charset="0"/>
              </a:rPr>
              <a:t>app:layout_constraintDimensionRatio</a:t>
            </a:r>
            <a:r>
              <a:rPr lang="en-US" sz="1400" b="1" dirty="0">
                <a:highlight>
                  <a:srgbClr val="FFFF00"/>
                </a:highlight>
                <a:latin typeface="Consolas" panose="020B0609020204030204" pitchFamily="49" charset="0"/>
              </a:rPr>
              <a:t>=“2:1”      &lt;!– or a float value --&gt;</a:t>
            </a:r>
            <a:br>
              <a:rPr lang="en-US" sz="1400" b="1" dirty="0">
                <a:latin typeface="Consolas" panose="020B0609020204030204" pitchFamily="49" charset="0"/>
              </a:rPr>
            </a:br>
            <a:r>
              <a:rPr lang="en-US" sz="1400" b="1" dirty="0">
                <a:latin typeface="Consolas" panose="020B0609020204030204" pitchFamily="49" charset="0"/>
              </a:rPr>
              <a:t>/&gt;</a:t>
            </a:r>
            <a:br>
              <a:rPr lang="en-US" b="1" i="1" dirty="0"/>
            </a:br>
            <a:endParaRPr lang="en-US" b="1" i="1" dirty="0"/>
          </a:p>
          <a:p>
            <a:r>
              <a:rPr lang="en-US" dirty="0"/>
              <a:t>So, “2:1” means the width will always be twice the height</a:t>
            </a:r>
          </a:p>
          <a:p>
            <a:r>
              <a:rPr lang="en-US" dirty="0"/>
              <a:t>Or a float value can be used relative to others</a:t>
            </a:r>
          </a:p>
          <a:p>
            <a:endParaRPr lang="en-US" dirty="0"/>
          </a:p>
          <a:p>
            <a:endParaRPr lang="en-US" dirty="0"/>
          </a:p>
        </p:txBody>
      </p:sp>
      <p:sp>
        <p:nvSpPr>
          <p:cNvPr id="4" name="Date Placeholder 3">
            <a:extLst>
              <a:ext uri="{FF2B5EF4-FFF2-40B4-BE49-F238E27FC236}">
                <a16:creationId xmlns:a16="http://schemas.microsoft.com/office/drawing/2014/main" id="{FC22AF96-4A64-466C-B7DB-3E12F901CF21}"/>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B508F948-5D8D-4081-8642-66C46FA3D04E}"/>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877398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70F8-E5D5-4483-8103-942EFEECBD16}"/>
              </a:ext>
            </a:extLst>
          </p:cNvPr>
          <p:cNvSpPr>
            <a:spLocks noGrp="1"/>
          </p:cNvSpPr>
          <p:nvPr>
            <p:ph type="title"/>
          </p:nvPr>
        </p:nvSpPr>
        <p:spPr/>
        <p:txBody>
          <a:bodyPr>
            <a:normAutofit/>
          </a:bodyPr>
          <a:lstStyle/>
          <a:p>
            <a:r>
              <a:rPr lang="en-US" dirty="0" err="1"/>
              <a:t>ConstraintLayout</a:t>
            </a:r>
            <a:r>
              <a:rPr lang="en-US" dirty="0"/>
              <a:t> Tutorial</a:t>
            </a:r>
            <a:br>
              <a:rPr lang="en-US" dirty="0"/>
            </a:br>
            <a:r>
              <a:rPr lang="en-US" sz="4000" i="1" dirty="0"/>
              <a:t>Using Layout Editor</a:t>
            </a:r>
            <a:endParaRPr lang="en-US" i="1" dirty="0"/>
          </a:p>
        </p:txBody>
      </p:sp>
      <p:sp>
        <p:nvSpPr>
          <p:cNvPr id="3" name="Text Placeholder 2">
            <a:extLst>
              <a:ext uri="{FF2B5EF4-FFF2-40B4-BE49-F238E27FC236}">
                <a16:creationId xmlns:a16="http://schemas.microsoft.com/office/drawing/2014/main" id="{F3A5C7E0-3320-4A0F-BE77-7F8F395875C7}"/>
              </a:ext>
            </a:extLst>
          </p:cNvPr>
          <p:cNvSpPr>
            <a:spLocks noGrp="1"/>
          </p:cNvSpPr>
          <p:nvPr>
            <p:ph type="body" idx="1"/>
          </p:nvPr>
        </p:nvSpPr>
        <p:spPr/>
        <p:txBody>
          <a:bodyPr/>
          <a:lstStyle/>
          <a:p>
            <a:r>
              <a:rPr lang="en-US" dirty="0"/>
              <a:t>Ch. 28-32</a:t>
            </a:r>
          </a:p>
        </p:txBody>
      </p:sp>
      <p:sp>
        <p:nvSpPr>
          <p:cNvPr id="4" name="Date Placeholder 3">
            <a:extLst>
              <a:ext uri="{FF2B5EF4-FFF2-40B4-BE49-F238E27FC236}">
                <a16:creationId xmlns:a16="http://schemas.microsoft.com/office/drawing/2014/main" id="{87A89EE4-8144-400C-B0F2-CD2E17A49D9B}"/>
              </a:ext>
            </a:extLst>
          </p:cNvPr>
          <p:cNvSpPr>
            <a:spLocks noGrp="1"/>
          </p:cNvSpPr>
          <p:nvPr>
            <p:ph type="dt" sz="half" idx="10"/>
          </p:nvPr>
        </p:nvSpPr>
        <p:spPr/>
        <p:txBody>
          <a:bodyPr/>
          <a:lstStyle/>
          <a:p>
            <a:fld id="{6F565E57-9A09-4FE2-A089-897784F5EF3D}" type="datetime1">
              <a:rPr lang="en-US" smtClean="0"/>
              <a:t>1/28/2021</a:t>
            </a:fld>
            <a:endParaRPr lang="en-US" dirty="0"/>
          </a:p>
        </p:txBody>
      </p:sp>
      <p:sp>
        <p:nvSpPr>
          <p:cNvPr id="5" name="Footer Placeholder 4">
            <a:extLst>
              <a:ext uri="{FF2B5EF4-FFF2-40B4-BE49-F238E27FC236}">
                <a16:creationId xmlns:a16="http://schemas.microsoft.com/office/drawing/2014/main" id="{BCAF03C2-345E-4E5F-90B9-03D75F231A1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954752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55862441-B923-4461-8785-6E68A917A675}"/>
              </a:ext>
            </a:extLst>
          </p:cNvPr>
          <p:cNvPicPr>
            <a:picLocks noChangeAspect="1"/>
          </p:cNvPicPr>
          <p:nvPr/>
        </p:nvPicPr>
        <p:blipFill>
          <a:blip r:embed="rId2"/>
          <a:stretch>
            <a:fillRect/>
          </a:stretch>
        </p:blipFill>
        <p:spPr>
          <a:xfrm>
            <a:off x="228599" y="648748"/>
            <a:ext cx="7505701" cy="5422868"/>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5DDAC416-8718-40B5-B21D-FC224F4A346E}"/>
              </a:ext>
            </a:extLst>
          </p:cNvPr>
          <p:cNvSpPr>
            <a:spLocks noGrp="1"/>
          </p:cNvSpPr>
          <p:nvPr>
            <p:ph type="dt" sz="half" idx="10"/>
          </p:nvPr>
        </p:nvSpPr>
        <p:spPr>
          <a:xfrm>
            <a:off x="5662337" y="6035040"/>
            <a:ext cx="2071963" cy="365760"/>
          </a:xfrm>
        </p:spPr>
        <p:txBody>
          <a:bodyPr anchor="b">
            <a:normAutofit/>
          </a:bodyPr>
          <a:lstStyle/>
          <a:p>
            <a:pPr>
              <a:spcAft>
                <a:spcPts val="600"/>
              </a:spcAft>
            </a:pPr>
            <a:fld id="{6018A652-F7D9-4C61-8258-404FCB714F28}" type="datetime1">
              <a:rPr lang="en-US" smtClean="0"/>
              <a:pPr>
                <a:spcAft>
                  <a:spcPts val="600"/>
                </a:spcAft>
              </a:pPr>
              <a:t>1/28/2021</a:t>
            </a:fld>
            <a:endParaRPr lang="en-US"/>
          </a:p>
        </p:txBody>
      </p:sp>
      <p:sp>
        <p:nvSpPr>
          <p:cNvPr id="5" name="Footer Placeholder 4">
            <a:extLst>
              <a:ext uri="{FF2B5EF4-FFF2-40B4-BE49-F238E27FC236}">
                <a16:creationId xmlns:a16="http://schemas.microsoft.com/office/drawing/2014/main" id="{82D61829-D68F-4ECC-9AE1-8B761718EA8E}"/>
              </a:ext>
            </a:extLst>
          </p:cNvPr>
          <p:cNvSpPr>
            <a:spLocks noGrp="1"/>
          </p:cNvSpPr>
          <p:nvPr>
            <p:ph type="ftr" sz="quarter" idx="11"/>
          </p:nvPr>
        </p:nvSpPr>
        <p:spPr>
          <a:xfrm>
            <a:off x="612648" y="6035040"/>
            <a:ext cx="4588002" cy="365760"/>
          </a:xfrm>
        </p:spPr>
        <p:txBody>
          <a:bodyPr anchor="b">
            <a:normAutofit/>
          </a:bodyPr>
          <a:lstStyle/>
          <a:p>
            <a:pPr algn="l">
              <a:spcAft>
                <a:spcPts val="600"/>
              </a:spcAft>
            </a:pPr>
            <a:r>
              <a:rPr lang="en-US"/>
              <a:t>John P. Baugh, Ph.D.</a:t>
            </a:r>
          </a:p>
        </p:txBody>
      </p:sp>
      <p:sp>
        <p:nvSpPr>
          <p:cNvPr id="2" name="Title 1">
            <a:extLst>
              <a:ext uri="{FF2B5EF4-FFF2-40B4-BE49-F238E27FC236}">
                <a16:creationId xmlns:a16="http://schemas.microsoft.com/office/drawing/2014/main" id="{26465BCD-A81F-4A77-883E-BD5D31D530E8}"/>
              </a:ext>
            </a:extLst>
          </p:cNvPr>
          <p:cNvSpPr>
            <a:spLocks noGrp="1"/>
          </p:cNvSpPr>
          <p:nvPr>
            <p:ph type="title"/>
          </p:nvPr>
        </p:nvSpPr>
        <p:spPr>
          <a:xfrm>
            <a:off x="8477250" y="603504"/>
            <a:ext cx="3144774" cy="1645920"/>
          </a:xfrm>
        </p:spPr>
        <p:txBody>
          <a:bodyPr anchor="b">
            <a:normAutofit/>
          </a:bodyPr>
          <a:lstStyle/>
          <a:p>
            <a:r>
              <a:rPr lang="en-US" dirty="0"/>
              <a:t>Using Android Studio Layout Editor</a:t>
            </a:r>
          </a:p>
        </p:txBody>
      </p:sp>
      <p:sp>
        <p:nvSpPr>
          <p:cNvPr id="3" name="Content Placeholder 2">
            <a:extLst>
              <a:ext uri="{FF2B5EF4-FFF2-40B4-BE49-F238E27FC236}">
                <a16:creationId xmlns:a16="http://schemas.microsoft.com/office/drawing/2014/main" id="{7DAF5A79-4741-4449-B2AD-98D0F7966F4F}"/>
              </a:ext>
            </a:extLst>
          </p:cNvPr>
          <p:cNvSpPr>
            <a:spLocks noGrp="1"/>
          </p:cNvSpPr>
          <p:nvPr>
            <p:ph type="body" sz="half" idx="2"/>
          </p:nvPr>
        </p:nvSpPr>
        <p:spPr>
          <a:xfrm>
            <a:off x="8477250" y="2386584"/>
            <a:ext cx="3144774" cy="3511296"/>
          </a:xfrm>
        </p:spPr>
        <p:txBody>
          <a:bodyPr>
            <a:normAutofit lnSpcReduction="10000"/>
          </a:bodyPr>
          <a:lstStyle/>
          <a:p>
            <a:pPr>
              <a:lnSpc>
                <a:spcPct val="90000"/>
              </a:lnSpc>
            </a:pPr>
            <a:r>
              <a:rPr lang="en-US" sz="1100" dirty="0"/>
              <a:t>Ch. 28 covers using the Android Studio Layout Editor</a:t>
            </a:r>
          </a:p>
          <a:p>
            <a:pPr>
              <a:lnSpc>
                <a:spcPct val="90000"/>
              </a:lnSpc>
            </a:pPr>
            <a:r>
              <a:rPr lang="en-US" sz="1100" dirty="0"/>
              <a:t>Subsequent chapters cover different ways of creating the interface, for example, directly using XML, and also how to create the elements programmatically</a:t>
            </a:r>
          </a:p>
          <a:p>
            <a:pPr lvl="1">
              <a:lnSpc>
                <a:spcPct val="90000"/>
              </a:lnSpc>
            </a:pPr>
            <a:r>
              <a:rPr lang="en-US" sz="1100" dirty="0"/>
              <a:t>Note that creating them in Kotlin (or Java) directly is not the best way, unless you need dynamic creation and removal of GUI components</a:t>
            </a:r>
          </a:p>
          <a:p>
            <a:pPr>
              <a:lnSpc>
                <a:spcPct val="90000"/>
              </a:lnSpc>
            </a:pPr>
            <a:r>
              <a:rPr lang="en-US" sz="1100" b="1" dirty="0"/>
              <a:t>Start a new Android Studio project</a:t>
            </a:r>
            <a:endParaRPr lang="en-US" sz="1100" dirty="0"/>
          </a:p>
          <a:p>
            <a:pPr lvl="1">
              <a:lnSpc>
                <a:spcPct val="90000"/>
              </a:lnSpc>
            </a:pPr>
            <a:r>
              <a:rPr lang="en-US" sz="1100" dirty="0"/>
              <a:t>We will be creating the new activity and layout resource file manually</a:t>
            </a:r>
          </a:p>
          <a:p>
            <a:pPr lvl="1">
              <a:lnSpc>
                <a:spcPct val="90000"/>
              </a:lnSpc>
            </a:pPr>
            <a:r>
              <a:rPr lang="en-US" sz="1100" dirty="0"/>
              <a:t>So, </a:t>
            </a:r>
            <a:r>
              <a:rPr lang="en-US" sz="1100" b="1" dirty="0"/>
              <a:t>make sure the No Activity </a:t>
            </a:r>
            <a:r>
              <a:rPr lang="en-US" sz="1100" dirty="0"/>
              <a:t>option is selected before clicking on the Next button</a:t>
            </a:r>
          </a:p>
          <a:p>
            <a:pPr lvl="1">
              <a:lnSpc>
                <a:spcPct val="90000"/>
              </a:lnSpc>
            </a:pPr>
            <a:r>
              <a:rPr lang="en-US" sz="1100" dirty="0"/>
              <a:t>Call the Name of the project </a:t>
            </a:r>
            <a:r>
              <a:rPr lang="en-US" sz="1100" b="1" dirty="0" err="1"/>
              <a:t>LayoutSample</a:t>
            </a:r>
            <a:endParaRPr lang="en-US" sz="1100" b="1" dirty="0"/>
          </a:p>
          <a:p>
            <a:pPr lvl="1">
              <a:lnSpc>
                <a:spcPct val="90000"/>
              </a:lnSpc>
            </a:pPr>
            <a:r>
              <a:rPr lang="en-US" sz="1100" dirty="0"/>
              <a:t>Make sure the minimum API is set to 26</a:t>
            </a:r>
          </a:p>
        </p:txBody>
      </p:sp>
    </p:spTree>
    <p:extLst>
      <p:ext uri="{BB962C8B-B14F-4D97-AF65-F5344CB8AC3E}">
        <p14:creationId xmlns:p14="http://schemas.microsoft.com/office/powerpoint/2010/main" val="993933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D10D-52D5-4DDB-AA21-7C5E81BD48AA}"/>
              </a:ext>
            </a:extLst>
          </p:cNvPr>
          <p:cNvSpPr>
            <a:spLocks noGrp="1"/>
          </p:cNvSpPr>
          <p:nvPr>
            <p:ph type="title"/>
          </p:nvPr>
        </p:nvSpPr>
        <p:spPr/>
        <p:txBody>
          <a:bodyPr/>
          <a:lstStyle/>
          <a:p>
            <a:r>
              <a:rPr lang="en-US" dirty="0"/>
              <a:t>Creating an Activity</a:t>
            </a:r>
          </a:p>
        </p:txBody>
      </p:sp>
      <p:sp>
        <p:nvSpPr>
          <p:cNvPr id="3" name="Content Placeholder 2">
            <a:extLst>
              <a:ext uri="{FF2B5EF4-FFF2-40B4-BE49-F238E27FC236}">
                <a16:creationId xmlns:a16="http://schemas.microsoft.com/office/drawing/2014/main" id="{320D6783-B378-47E4-BFBE-760682988259}"/>
              </a:ext>
            </a:extLst>
          </p:cNvPr>
          <p:cNvSpPr>
            <a:spLocks noGrp="1"/>
          </p:cNvSpPr>
          <p:nvPr>
            <p:ph idx="1"/>
          </p:nvPr>
        </p:nvSpPr>
        <p:spPr>
          <a:xfrm>
            <a:off x="1066800" y="1271847"/>
            <a:ext cx="5029200" cy="4680897"/>
          </a:xfrm>
        </p:spPr>
        <p:txBody>
          <a:bodyPr/>
          <a:lstStyle/>
          <a:p>
            <a:r>
              <a:rPr lang="en-US" dirty="0"/>
              <a:t>The first step in creating a project from scratch is to create a new activity</a:t>
            </a:r>
          </a:p>
          <a:p>
            <a:r>
              <a:rPr lang="en-US" dirty="0"/>
              <a:t>Expand the hierarchy in the Project window so you can see inside the </a:t>
            </a:r>
            <a:r>
              <a:rPr lang="en-US" b="1" dirty="0"/>
              <a:t>app/java/… folder </a:t>
            </a:r>
            <a:r>
              <a:rPr lang="en-US" dirty="0"/>
              <a:t>in the hierarchy</a:t>
            </a:r>
          </a:p>
          <a:p>
            <a:r>
              <a:rPr lang="en-US" dirty="0"/>
              <a:t>Once you’ve done so, </a:t>
            </a:r>
            <a:r>
              <a:rPr lang="en-US" b="1" dirty="0"/>
              <a:t>right-click</a:t>
            </a:r>
            <a:r>
              <a:rPr lang="en-US" dirty="0"/>
              <a:t> on it and select the </a:t>
            </a:r>
            <a:r>
              <a:rPr lang="en-US" b="1" dirty="0"/>
              <a:t>New </a:t>
            </a:r>
            <a:r>
              <a:rPr lang="en-US" b="1" dirty="0">
                <a:sym typeface="Wingdings" panose="05000000000000000000" pitchFamily="2" charset="2"/>
              </a:rPr>
              <a:t> Activity  Empty Activity</a:t>
            </a:r>
          </a:p>
          <a:p>
            <a:endParaRPr lang="en-US" dirty="0">
              <a:sym typeface="Wingdings" panose="05000000000000000000" pitchFamily="2" charset="2"/>
            </a:endParaRPr>
          </a:p>
          <a:p>
            <a:r>
              <a:rPr lang="en-US" dirty="0">
                <a:sym typeface="Wingdings" panose="05000000000000000000" pitchFamily="2" charset="2"/>
              </a:rPr>
              <a:t>In the resulting dialog, name the new activity </a:t>
            </a:r>
            <a:r>
              <a:rPr lang="en-US" b="1" dirty="0" err="1">
                <a:sym typeface="Wingdings" panose="05000000000000000000" pitchFamily="2" charset="2"/>
              </a:rPr>
              <a:t>MainActivity</a:t>
            </a:r>
            <a:r>
              <a:rPr lang="en-US" dirty="0">
                <a:sym typeface="Wingdings" panose="05000000000000000000" pitchFamily="2" charset="2"/>
              </a:rPr>
              <a:t> and the layout file </a:t>
            </a:r>
            <a:r>
              <a:rPr lang="en-US" b="1" dirty="0" err="1">
                <a:sym typeface="Wingdings" panose="05000000000000000000" pitchFamily="2" charset="2"/>
              </a:rPr>
              <a:t>activity_main</a:t>
            </a:r>
            <a:endParaRPr lang="en-US" b="1" dirty="0">
              <a:sym typeface="Wingdings" panose="05000000000000000000" pitchFamily="2" charset="2"/>
            </a:endParaRPr>
          </a:p>
          <a:p>
            <a:pPr lvl="1"/>
            <a:r>
              <a:rPr lang="en-US" dirty="0">
                <a:sym typeface="Wingdings" panose="05000000000000000000" pitchFamily="2" charset="2"/>
              </a:rPr>
              <a:t>Clearly, the </a:t>
            </a:r>
            <a:r>
              <a:rPr lang="en-US" b="1" i="1" dirty="0">
                <a:sym typeface="Wingdings" panose="05000000000000000000" pitchFamily="2" charset="2"/>
              </a:rPr>
              <a:t>Generate Layout File </a:t>
            </a:r>
            <a:r>
              <a:rPr lang="en-US" dirty="0">
                <a:sym typeface="Wingdings" panose="05000000000000000000" pitchFamily="2" charset="2"/>
              </a:rPr>
              <a:t>option must be enabled as well</a:t>
            </a:r>
          </a:p>
          <a:p>
            <a:pPr marL="274320" lvl="1" indent="0">
              <a:buNone/>
            </a:pPr>
            <a:endParaRPr lang="en-US" dirty="0"/>
          </a:p>
          <a:p>
            <a:endParaRPr lang="en-US" dirty="0"/>
          </a:p>
        </p:txBody>
      </p:sp>
      <p:sp>
        <p:nvSpPr>
          <p:cNvPr id="4" name="Date Placeholder 3">
            <a:extLst>
              <a:ext uri="{FF2B5EF4-FFF2-40B4-BE49-F238E27FC236}">
                <a16:creationId xmlns:a16="http://schemas.microsoft.com/office/drawing/2014/main" id="{FC22AF96-4A64-466C-B7DB-3E12F901CF21}"/>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B508F948-5D8D-4081-8642-66C46FA3D04E}"/>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CCA59BD2-E0A4-4B79-BE08-016124B3330D}"/>
              </a:ext>
            </a:extLst>
          </p:cNvPr>
          <p:cNvPicPr>
            <a:picLocks noChangeAspect="1"/>
          </p:cNvPicPr>
          <p:nvPr/>
        </p:nvPicPr>
        <p:blipFill>
          <a:blip r:embed="rId2"/>
          <a:stretch>
            <a:fillRect/>
          </a:stretch>
        </p:blipFill>
        <p:spPr>
          <a:xfrm>
            <a:off x="6334709" y="1569244"/>
            <a:ext cx="5303888" cy="3719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7363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9D7D-72F8-4A14-8C1B-CF6802284757}"/>
              </a:ext>
            </a:extLst>
          </p:cNvPr>
          <p:cNvSpPr>
            <a:spLocks noGrp="1"/>
          </p:cNvSpPr>
          <p:nvPr>
            <p:ph type="title"/>
          </p:nvPr>
        </p:nvSpPr>
        <p:spPr>
          <a:xfrm>
            <a:off x="1066800" y="667743"/>
            <a:ext cx="4404610" cy="748145"/>
          </a:xfrm>
        </p:spPr>
        <p:txBody>
          <a:bodyPr>
            <a:normAutofit fontScale="90000"/>
          </a:bodyPr>
          <a:lstStyle/>
          <a:p>
            <a:r>
              <a:rPr lang="en-US" dirty="0"/>
              <a:t>Designating the</a:t>
            </a:r>
            <a:br>
              <a:rPr lang="en-US" dirty="0"/>
            </a:br>
            <a:r>
              <a:rPr lang="en-US" dirty="0"/>
              <a:t>Launcher Activity</a:t>
            </a:r>
          </a:p>
        </p:txBody>
      </p:sp>
      <p:sp>
        <p:nvSpPr>
          <p:cNvPr id="3" name="Content Placeholder 2">
            <a:extLst>
              <a:ext uri="{FF2B5EF4-FFF2-40B4-BE49-F238E27FC236}">
                <a16:creationId xmlns:a16="http://schemas.microsoft.com/office/drawing/2014/main" id="{3DD1E8D1-094A-4C4F-AF87-0E5AA4C7AC5B}"/>
              </a:ext>
            </a:extLst>
          </p:cNvPr>
          <p:cNvSpPr>
            <a:spLocks noGrp="1"/>
          </p:cNvSpPr>
          <p:nvPr>
            <p:ph idx="1"/>
          </p:nvPr>
        </p:nvSpPr>
        <p:spPr>
          <a:xfrm>
            <a:off x="826957" y="1768839"/>
            <a:ext cx="4044846" cy="4047345"/>
          </a:xfrm>
        </p:spPr>
        <p:txBody>
          <a:bodyPr/>
          <a:lstStyle/>
          <a:p>
            <a:r>
              <a:rPr lang="en-US" dirty="0"/>
              <a:t>In order for an application to run on a device, it needs to have an activity designated as the </a:t>
            </a:r>
            <a:r>
              <a:rPr lang="en-US" b="1" dirty="0"/>
              <a:t>launcher activity</a:t>
            </a:r>
            <a:endParaRPr lang="en-US" dirty="0"/>
          </a:p>
          <a:p>
            <a:pPr lvl="1"/>
            <a:r>
              <a:rPr lang="en-US" dirty="0"/>
              <a:t>This can be seen somewhat like the app/Activity high-level version of having an </a:t>
            </a:r>
            <a:r>
              <a:rPr lang="en-US" i="1" dirty="0"/>
              <a:t>entry point</a:t>
            </a:r>
            <a:r>
              <a:rPr lang="en-US" dirty="0"/>
              <a:t> </a:t>
            </a:r>
          </a:p>
          <a:p>
            <a:pPr lvl="1"/>
            <a:r>
              <a:rPr lang="en-US" dirty="0"/>
              <a:t>You could potentially have multiple activities, so the operating system (Android) will need to know which one is the activity that should be launched first when the application launches</a:t>
            </a:r>
          </a:p>
          <a:p>
            <a:r>
              <a:rPr lang="en-US" dirty="0"/>
              <a:t>Edit the </a:t>
            </a:r>
            <a:r>
              <a:rPr lang="en-US" b="1" dirty="0" err="1"/>
              <a:t>AndroidManifest</a:t>
            </a:r>
            <a:r>
              <a:rPr lang="en-US" dirty="0"/>
              <a:t> (under </a:t>
            </a:r>
            <a:r>
              <a:rPr lang="en-US" b="1" dirty="0"/>
              <a:t>app/manifests</a:t>
            </a:r>
            <a:r>
              <a:rPr lang="en-US" dirty="0"/>
              <a:t> folder in the Projects window)</a:t>
            </a:r>
          </a:p>
          <a:p>
            <a:endParaRPr lang="en-US" dirty="0"/>
          </a:p>
        </p:txBody>
      </p:sp>
      <p:sp>
        <p:nvSpPr>
          <p:cNvPr id="4" name="Date Placeholder 3">
            <a:extLst>
              <a:ext uri="{FF2B5EF4-FFF2-40B4-BE49-F238E27FC236}">
                <a16:creationId xmlns:a16="http://schemas.microsoft.com/office/drawing/2014/main" id="{C99F36CC-9C47-45BF-8F0F-A3957E5986BD}"/>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0D885848-D5B1-4AB4-ABE5-91EA21B0893E}"/>
              </a:ext>
            </a:extLst>
          </p:cNvPr>
          <p:cNvSpPr>
            <a:spLocks noGrp="1"/>
          </p:cNvSpPr>
          <p:nvPr>
            <p:ph type="ftr" sz="quarter" idx="11"/>
          </p:nvPr>
        </p:nvSpPr>
        <p:spPr/>
        <p:txBody>
          <a:bodyPr/>
          <a:lstStyle/>
          <a:p>
            <a:r>
              <a:rPr lang="en-US"/>
              <a:t>John P. Baugh, Ph.D.</a:t>
            </a:r>
            <a:endParaRPr lang="en-US" dirty="0"/>
          </a:p>
        </p:txBody>
      </p:sp>
      <p:sp>
        <p:nvSpPr>
          <p:cNvPr id="6" name="Content Placeholder 2">
            <a:extLst>
              <a:ext uri="{FF2B5EF4-FFF2-40B4-BE49-F238E27FC236}">
                <a16:creationId xmlns:a16="http://schemas.microsoft.com/office/drawing/2014/main" id="{F400BCD1-7C9C-4356-9EC2-ED26C6A9FA37}"/>
              </a:ext>
            </a:extLst>
          </p:cNvPr>
          <p:cNvSpPr txBox="1">
            <a:spLocks/>
          </p:cNvSpPr>
          <p:nvPr/>
        </p:nvSpPr>
        <p:spPr>
          <a:xfrm>
            <a:off x="5818682" y="457201"/>
            <a:ext cx="5306518" cy="549554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200" dirty="0"/>
              <a:t>&lt;?xml version="1.0" encoding="utf-8"?&gt;</a:t>
            </a:r>
          </a:p>
          <a:p>
            <a:pPr marL="0" indent="0">
              <a:buNone/>
            </a:pPr>
            <a:r>
              <a:rPr lang="en-US" sz="1200" dirty="0"/>
              <a:t>&lt;manifest </a:t>
            </a:r>
            <a:r>
              <a:rPr lang="en-US" sz="1200" dirty="0" err="1"/>
              <a:t>xmlns:android</a:t>
            </a:r>
            <a:r>
              <a:rPr lang="en-US" sz="1200" dirty="0"/>
              <a:t>="http://schemas.android.com/</a:t>
            </a:r>
            <a:r>
              <a:rPr lang="en-US" sz="1200" dirty="0" err="1"/>
              <a:t>apk</a:t>
            </a:r>
            <a:r>
              <a:rPr lang="en-US" sz="1200" dirty="0"/>
              <a:t>/res/android"</a:t>
            </a:r>
          </a:p>
          <a:p>
            <a:pPr marL="0" indent="0">
              <a:buNone/>
            </a:pPr>
            <a:r>
              <a:rPr lang="en-US" sz="1200" dirty="0"/>
              <a:t>    package="</a:t>
            </a:r>
            <a:r>
              <a:rPr lang="en-US" sz="1200" dirty="0" err="1"/>
              <a:t>com.profjpbaugh.layoutsample</a:t>
            </a:r>
            <a:r>
              <a:rPr lang="en-US" sz="1200" dirty="0"/>
              <a:t>"&gt;</a:t>
            </a:r>
          </a:p>
          <a:p>
            <a:pPr marL="0" indent="0">
              <a:buNone/>
            </a:pPr>
            <a:endParaRPr lang="en-US" sz="1200" dirty="0"/>
          </a:p>
          <a:p>
            <a:pPr marL="0" indent="0">
              <a:buNone/>
            </a:pPr>
            <a:r>
              <a:rPr lang="en-US" sz="1200" dirty="0"/>
              <a:t>    &lt;application</a:t>
            </a:r>
          </a:p>
          <a:p>
            <a:pPr marL="0" indent="0">
              <a:buNone/>
            </a:pPr>
            <a:r>
              <a:rPr lang="en-US" sz="1200" dirty="0"/>
              <a:t>        </a:t>
            </a:r>
            <a:r>
              <a:rPr lang="en-US" sz="1200" dirty="0" err="1"/>
              <a:t>android:allowBackup</a:t>
            </a:r>
            <a:r>
              <a:rPr lang="en-US" sz="1200" dirty="0"/>
              <a:t>="true"</a:t>
            </a:r>
          </a:p>
          <a:p>
            <a:pPr marL="0" indent="0">
              <a:buNone/>
            </a:pPr>
            <a:r>
              <a:rPr lang="en-US" sz="1200" dirty="0"/>
              <a:t>        </a:t>
            </a:r>
            <a:r>
              <a:rPr lang="en-US" sz="1200" dirty="0" err="1"/>
              <a:t>android:icon</a:t>
            </a:r>
            <a:r>
              <a:rPr lang="en-US" sz="1200" dirty="0"/>
              <a:t>="@mipmap/</a:t>
            </a:r>
            <a:r>
              <a:rPr lang="en-US" sz="1200" dirty="0" err="1"/>
              <a:t>ic_launcher</a:t>
            </a:r>
            <a:r>
              <a:rPr lang="en-US" sz="1200" dirty="0"/>
              <a:t>"</a:t>
            </a:r>
          </a:p>
          <a:p>
            <a:pPr marL="0" indent="0">
              <a:buNone/>
            </a:pPr>
            <a:r>
              <a:rPr lang="en-US" sz="1200" dirty="0"/>
              <a:t>        </a:t>
            </a:r>
            <a:r>
              <a:rPr lang="en-US" sz="1200" dirty="0" err="1"/>
              <a:t>android:label</a:t>
            </a:r>
            <a:r>
              <a:rPr lang="en-US" sz="1200" dirty="0"/>
              <a:t>="@string/</a:t>
            </a:r>
            <a:r>
              <a:rPr lang="en-US" sz="1200" dirty="0" err="1"/>
              <a:t>app_name</a:t>
            </a:r>
            <a:r>
              <a:rPr lang="en-US" sz="1200" dirty="0"/>
              <a:t>"</a:t>
            </a:r>
          </a:p>
          <a:p>
            <a:pPr marL="0" indent="0">
              <a:buNone/>
            </a:pPr>
            <a:r>
              <a:rPr lang="en-US" sz="1200" dirty="0"/>
              <a:t>        </a:t>
            </a:r>
            <a:r>
              <a:rPr lang="en-US" sz="1200" dirty="0" err="1"/>
              <a:t>android:roundIcon</a:t>
            </a:r>
            <a:r>
              <a:rPr lang="en-US" sz="1200" dirty="0"/>
              <a:t>="@mipmap/</a:t>
            </a:r>
            <a:r>
              <a:rPr lang="en-US" sz="1200" dirty="0" err="1"/>
              <a:t>ic_launcher_round</a:t>
            </a:r>
            <a:r>
              <a:rPr lang="en-US" sz="1200" dirty="0"/>
              <a:t>"</a:t>
            </a:r>
          </a:p>
          <a:p>
            <a:pPr marL="0" indent="0">
              <a:buNone/>
            </a:pPr>
            <a:r>
              <a:rPr lang="en-US" sz="1200" dirty="0"/>
              <a:t>        </a:t>
            </a:r>
            <a:r>
              <a:rPr lang="en-US" sz="1200" dirty="0" err="1"/>
              <a:t>android:supportsRtl</a:t>
            </a:r>
            <a:r>
              <a:rPr lang="en-US" sz="1200" dirty="0"/>
              <a:t>="true"</a:t>
            </a:r>
          </a:p>
          <a:p>
            <a:pPr marL="0" indent="0">
              <a:buNone/>
            </a:pPr>
            <a:r>
              <a:rPr lang="en-US" sz="1200" dirty="0"/>
              <a:t>        </a:t>
            </a:r>
            <a:r>
              <a:rPr lang="en-US" sz="1200" dirty="0" err="1"/>
              <a:t>android:theme</a:t>
            </a:r>
            <a:r>
              <a:rPr lang="en-US" sz="1200" dirty="0"/>
              <a:t>="@style/</a:t>
            </a:r>
            <a:r>
              <a:rPr lang="en-US" sz="1200" dirty="0" err="1"/>
              <a:t>Theme.LayoutSample</a:t>
            </a:r>
            <a:r>
              <a:rPr lang="en-US" sz="1200" dirty="0"/>
              <a:t>"&gt;</a:t>
            </a:r>
          </a:p>
          <a:p>
            <a:pPr marL="0" indent="0">
              <a:buNone/>
            </a:pPr>
            <a:r>
              <a:rPr lang="en-US" sz="1200" b="1" dirty="0">
                <a:solidFill>
                  <a:srgbClr val="0070C0"/>
                </a:solidFill>
              </a:rPr>
              <a:t>        &lt;activity </a:t>
            </a:r>
            <a:r>
              <a:rPr lang="en-US" sz="1200" b="1" dirty="0" err="1">
                <a:solidFill>
                  <a:srgbClr val="0070C0"/>
                </a:solidFill>
              </a:rPr>
              <a:t>android:name</a:t>
            </a:r>
            <a:r>
              <a:rPr lang="en-US" sz="1200" b="1" dirty="0">
                <a:solidFill>
                  <a:srgbClr val="0070C0"/>
                </a:solidFill>
              </a:rPr>
              <a:t>=".</a:t>
            </a:r>
            <a:r>
              <a:rPr lang="en-US" sz="1200" b="1" dirty="0" err="1">
                <a:solidFill>
                  <a:srgbClr val="0070C0"/>
                </a:solidFill>
              </a:rPr>
              <a:t>MainActivity</a:t>
            </a:r>
            <a:r>
              <a:rPr lang="en-US" sz="1200" b="1" dirty="0">
                <a:solidFill>
                  <a:srgbClr val="0070C0"/>
                </a:solidFill>
              </a:rPr>
              <a:t>"&gt;</a:t>
            </a:r>
          </a:p>
          <a:p>
            <a:pPr marL="0" indent="0">
              <a:buNone/>
            </a:pPr>
            <a:r>
              <a:rPr lang="en-US" sz="1200" b="1" dirty="0">
                <a:solidFill>
                  <a:srgbClr val="0070C0"/>
                </a:solidFill>
              </a:rPr>
              <a:t>            &lt;intent-filter&gt;</a:t>
            </a:r>
          </a:p>
          <a:p>
            <a:pPr marL="0" indent="0">
              <a:buNone/>
            </a:pPr>
            <a:r>
              <a:rPr lang="en-US" sz="1200" b="1" dirty="0">
                <a:solidFill>
                  <a:srgbClr val="0070C0"/>
                </a:solidFill>
              </a:rPr>
              <a:t>                &lt;action </a:t>
            </a:r>
            <a:r>
              <a:rPr lang="en-US" sz="1200" b="1" dirty="0" err="1">
                <a:solidFill>
                  <a:srgbClr val="0070C0"/>
                </a:solidFill>
              </a:rPr>
              <a:t>android:name</a:t>
            </a:r>
            <a:r>
              <a:rPr lang="en-US" sz="1200" b="1" dirty="0">
                <a:solidFill>
                  <a:srgbClr val="0070C0"/>
                </a:solidFill>
              </a:rPr>
              <a:t>="</a:t>
            </a:r>
            <a:r>
              <a:rPr lang="en-US" sz="1200" b="1" dirty="0" err="1">
                <a:solidFill>
                  <a:srgbClr val="0070C0"/>
                </a:solidFill>
              </a:rPr>
              <a:t>android.intent.action.MAIN</a:t>
            </a:r>
            <a:r>
              <a:rPr lang="en-US" sz="1200" b="1" dirty="0">
                <a:solidFill>
                  <a:srgbClr val="0070C0"/>
                </a:solidFill>
              </a:rPr>
              <a:t>" /&gt;</a:t>
            </a:r>
          </a:p>
          <a:p>
            <a:pPr marL="0" indent="0">
              <a:buNone/>
            </a:pPr>
            <a:r>
              <a:rPr lang="en-US" sz="1200" b="1" dirty="0">
                <a:solidFill>
                  <a:srgbClr val="0070C0"/>
                </a:solidFill>
              </a:rPr>
              <a:t>                &lt;category </a:t>
            </a:r>
            <a:r>
              <a:rPr lang="en-US" sz="1200" b="1" dirty="0" err="1">
                <a:solidFill>
                  <a:srgbClr val="0070C0"/>
                </a:solidFill>
              </a:rPr>
              <a:t>android:name</a:t>
            </a:r>
            <a:r>
              <a:rPr lang="en-US" sz="1200" b="1" dirty="0">
                <a:solidFill>
                  <a:srgbClr val="0070C0"/>
                </a:solidFill>
              </a:rPr>
              <a:t>="</a:t>
            </a:r>
            <a:r>
              <a:rPr lang="en-US" sz="1200" b="1" dirty="0" err="1">
                <a:solidFill>
                  <a:srgbClr val="0070C0"/>
                </a:solidFill>
              </a:rPr>
              <a:t>android.intent.category.LAUNCHER</a:t>
            </a:r>
            <a:r>
              <a:rPr lang="en-US" sz="1200" b="1" dirty="0">
                <a:solidFill>
                  <a:srgbClr val="0070C0"/>
                </a:solidFill>
              </a:rPr>
              <a:t>" /&gt;</a:t>
            </a:r>
          </a:p>
          <a:p>
            <a:pPr marL="0" indent="0">
              <a:buNone/>
            </a:pPr>
            <a:r>
              <a:rPr lang="en-US" sz="1200" b="1" dirty="0">
                <a:solidFill>
                  <a:srgbClr val="0070C0"/>
                </a:solidFill>
              </a:rPr>
              <a:t>            &lt;/intent-filter&gt;</a:t>
            </a:r>
          </a:p>
          <a:p>
            <a:pPr marL="0" indent="0">
              <a:buNone/>
            </a:pPr>
            <a:r>
              <a:rPr lang="en-US" sz="1200" b="1" dirty="0">
                <a:solidFill>
                  <a:srgbClr val="0070C0"/>
                </a:solidFill>
              </a:rPr>
              <a:t>        &lt;/activity&gt;</a:t>
            </a:r>
          </a:p>
          <a:p>
            <a:pPr marL="0" indent="0">
              <a:buNone/>
            </a:pPr>
            <a:r>
              <a:rPr lang="en-US" sz="1200" dirty="0"/>
              <a:t>    &lt;/application&gt;</a:t>
            </a:r>
          </a:p>
          <a:p>
            <a:pPr marL="0" indent="0">
              <a:buNone/>
            </a:pPr>
            <a:r>
              <a:rPr lang="en-US" sz="1200" dirty="0"/>
              <a:t>&lt;/manifest&gt;</a:t>
            </a:r>
          </a:p>
        </p:txBody>
      </p:sp>
    </p:spTree>
    <p:extLst>
      <p:ext uri="{BB962C8B-B14F-4D97-AF65-F5344CB8AC3E}">
        <p14:creationId xmlns:p14="http://schemas.microsoft.com/office/powerpoint/2010/main" val="1224913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576C-7A95-48BA-8E91-880A1601988C}"/>
              </a:ext>
            </a:extLst>
          </p:cNvPr>
          <p:cNvSpPr>
            <a:spLocks noGrp="1"/>
          </p:cNvSpPr>
          <p:nvPr>
            <p:ph type="title"/>
          </p:nvPr>
        </p:nvSpPr>
        <p:spPr/>
        <p:txBody>
          <a:bodyPr/>
          <a:lstStyle/>
          <a:p>
            <a:r>
              <a:rPr lang="en-US" dirty="0"/>
              <a:t>Preparing the Layout Editor Environment</a:t>
            </a:r>
          </a:p>
        </p:txBody>
      </p:sp>
      <p:sp>
        <p:nvSpPr>
          <p:cNvPr id="3" name="Content Placeholder 2">
            <a:extLst>
              <a:ext uri="{FF2B5EF4-FFF2-40B4-BE49-F238E27FC236}">
                <a16:creationId xmlns:a16="http://schemas.microsoft.com/office/drawing/2014/main" id="{DEB8ED29-6D28-4749-AC74-268E4AF20294}"/>
              </a:ext>
            </a:extLst>
          </p:cNvPr>
          <p:cNvSpPr>
            <a:spLocks noGrp="1"/>
          </p:cNvSpPr>
          <p:nvPr>
            <p:ph idx="1"/>
          </p:nvPr>
        </p:nvSpPr>
        <p:spPr/>
        <p:txBody>
          <a:bodyPr/>
          <a:lstStyle/>
          <a:p>
            <a:r>
              <a:rPr lang="en-US" dirty="0"/>
              <a:t>Double-click the </a:t>
            </a:r>
            <a:r>
              <a:rPr lang="en-US" b="1" dirty="0"/>
              <a:t>activity_main.xml </a:t>
            </a:r>
            <a:r>
              <a:rPr lang="en-US" dirty="0"/>
              <a:t>file in </a:t>
            </a:r>
            <a:r>
              <a:rPr lang="en-US" b="1" dirty="0"/>
              <a:t>app/res/layout</a:t>
            </a:r>
            <a:r>
              <a:rPr lang="en-US" dirty="0"/>
              <a:t> to load it into the Layout Editor</a:t>
            </a:r>
          </a:p>
          <a:p>
            <a:r>
              <a:rPr lang="en-US" dirty="0"/>
              <a:t>Since we want to gain experience with the use of constraints, turn off the </a:t>
            </a:r>
            <a:r>
              <a:rPr lang="en-US" dirty="0" err="1"/>
              <a:t>Autoconnect</a:t>
            </a:r>
            <a:r>
              <a:rPr lang="en-US" dirty="0"/>
              <a:t> feature</a:t>
            </a:r>
          </a:p>
          <a:p>
            <a:r>
              <a:rPr lang="en-US" dirty="0"/>
              <a:t>Also set the </a:t>
            </a:r>
            <a:r>
              <a:rPr lang="en-US" b="1" dirty="0"/>
              <a:t>default margin </a:t>
            </a:r>
            <a:r>
              <a:rPr lang="en-US" dirty="0"/>
              <a:t>to </a:t>
            </a:r>
            <a:r>
              <a:rPr lang="en-US" b="1" dirty="0"/>
              <a:t>8dp</a:t>
            </a:r>
            <a:r>
              <a:rPr lang="en-US" dirty="0"/>
              <a:t>, as it is in the image (next to the </a:t>
            </a:r>
            <a:r>
              <a:rPr lang="en-US" dirty="0" err="1"/>
              <a:t>Autoconnect</a:t>
            </a:r>
            <a:r>
              <a:rPr lang="en-US" dirty="0"/>
              <a:t> option)</a:t>
            </a:r>
          </a:p>
        </p:txBody>
      </p:sp>
      <p:sp>
        <p:nvSpPr>
          <p:cNvPr id="4" name="Date Placeholder 3">
            <a:extLst>
              <a:ext uri="{FF2B5EF4-FFF2-40B4-BE49-F238E27FC236}">
                <a16:creationId xmlns:a16="http://schemas.microsoft.com/office/drawing/2014/main" id="{B1C07201-6D52-4A5B-B438-EE2DA5D8F891}"/>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767A92E5-5ED4-4422-ABEC-4712C8583ABD}"/>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6D34DC2D-F932-4D89-BE8A-C38E4721C2D8}"/>
              </a:ext>
            </a:extLst>
          </p:cNvPr>
          <p:cNvPicPr>
            <a:picLocks noChangeAspect="1"/>
          </p:cNvPicPr>
          <p:nvPr/>
        </p:nvPicPr>
        <p:blipFill>
          <a:blip r:embed="rId2"/>
          <a:stretch>
            <a:fillRect/>
          </a:stretch>
        </p:blipFill>
        <p:spPr>
          <a:xfrm>
            <a:off x="3975100" y="2498126"/>
            <a:ext cx="4572000" cy="2581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0927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B72C-33A9-452E-8B95-31358BBE8C4D}"/>
              </a:ext>
            </a:extLst>
          </p:cNvPr>
          <p:cNvSpPr>
            <a:spLocks noGrp="1"/>
          </p:cNvSpPr>
          <p:nvPr>
            <p:ph type="title"/>
          </p:nvPr>
        </p:nvSpPr>
        <p:spPr/>
        <p:txBody>
          <a:bodyPr/>
          <a:lstStyle/>
          <a:p>
            <a:r>
              <a:rPr lang="en-US" dirty="0"/>
              <a:t>Import an Image for the </a:t>
            </a:r>
            <a:r>
              <a:rPr lang="en-US" dirty="0" err="1"/>
              <a:t>ImageView</a:t>
            </a:r>
            <a:endParaRPr lang="en-US" dirty="0"/>
          </a:p>
        </p:txBody>
      </p:sp>
      <p:sp>
        <p:nvSpPr>
          <p:cNvPr id="3" name="Content Placeholder 2">
            <a:extLst>
              <a:ext uri="{FF2B5EF4-FFF2-40B4-BE49-F238E27FC236}">
                <a16:creationId xmlns:a16="http://schemas.microsoft.com/office/drawing/2014/main" id="{1BBD01D2-19C2-4CDF-BFB6-8DFF203538E5}"/>
              </a:ext>
            </a:extLst>
          </p:cNvPr>
          <p:cNvSpPr>
            <a:spLocks noGrp="1"/>
          </p:cNvSpPr>
          <p:nvPr>
            <p:ph idx="1"/>
          </p:nvPr>
        </p:nvSpPr>
        <p:spPr/>
        <p:txBody>
          <a:bodyPr/>
          <a:lstStyle/>
          <a:p>
            <a:r>
              <a:rPr lang="en-US" dirty="0"/>
              <a:t>If you haven’t already, download the book files from the course LMS</a:t>
            </a:r>
          </a:p>
          <a:p>
            <a:pPr lvl="1"/>
            <a:r>
              <a:rPr lang="en-US" dirty="0"/>
              <a:t>Or go to </a:t>
            </a:r>
            <a:r>
              <a:rPr lang="en-US" dirty="0">
                <a:hlinkClick r:id="rId2"/>
              </a:rPr>
              <a:t>https://www.ebookfrenzy.com/retail/as40kotlin/index.php</a:t>
            </a:r>
            <a:r>
              <a:rPr lang="en-US" dirty="0"/>
              <a:t> and download and register yourself</a:t>
            </a:r>
          </a:p>
          <a:p>
            <a:r>
              <a:rPr lang="en-US" dirty="0"/>
              <a:t>The file that you will be adding to the project, you can find it in the </a:t>
            </a:r>
            <a:r>
              <a:rPr lang="en-US" b="1" dirty="0" err="1"/>
              <a:t>project_icons</a:t>
            </a:r>
            <a:r>
              <a:rPr lang="en-US" dirty="0"/>
              <a:t> subfolder</a:t>
            </a:r>
          </a:p>
          <a:p>
            <a:pPr lvl="1"/>
            <a:r>
              <a:rPr lang="en-US" dirty="0"/>
              <a:t>The image will be the </a:t>
            </a:r>
            <a:r>
              <a:rPr lang="en-US" b="1" dirty="0"/>
              <a:t>galaxy6.png</a:t>
            </a:r>
          </a:p>
          <a:p>
            <a:r>
              <a:rPr lang="en-US" dirty="0"/>
              <a:t>To do so, do the following:</a:t>
            </a:r>
          </a:p>
          <a:p>
            <a:pPr lvl="1"/>
            <a:r>
              <a:rPr lang="en-US" dirty="0"/>
              <a:t>Display the Resource Manager (</a:t>
            </a:r>
            <a:r>
              <a:rPr lang="en-US" b="1" dirty="0"/>
              <a:t>View </a:t>
            </a:r>
            <a:r>
              <a:rPr lang="en-US" b="1" dirty="0">
                <a:sym typeface="Wingdings" panose="05000000000000000000" pitchFamily="2" charset="2"/>
              </a:rPr>
              <a:t> Tool Windows  Resource Manager</a:t>
            </a:r>
            <a:r>
              <a:rPr lang="en-US" dirty="0">
                <a:sym typeface="Wingdings" panose="05000000000000000000" pitchFamily="2" charset="2"/>
              </a:rPr>
              <a:t>)</a:t>
            </a:r>
          </a:p>
          <a:p>
            <a:pPr lvl="1"/>
            <a:r>
              <a:rPr lang="en-US" dirty="0">
                <a:sym typeface="Wingdings" panose="05000000000000000000" pitchFamily="2" charset="2"/>
              </a:rPr>
              <a:t>Locate the </a:t>
            </a:r>
            <a:r>
              <a:rPr lang="en-US" b="1" dirty="0">
                <a:sym typeface="Wingdings" panose="05000000000000000000" pitchFamily="2" charset="2"/>
              </a:rPr>
              <a:t>galaxys6.png </a:t>
            </a:r>
            <a:r>
              <a:rPr lang="en-US" dirty="0">
                <a:sym typeface="Wingdings" panose="05000000000000000000" pitchFamily="2" charset="2"/>
              </a:rPr>
              <a:t>file and drag and drop it into the Resource Manager tool window</a:t>
            </a:r>
          </a:p>
          <a:p>
            <a:pPr lvl="1"/>
            <a:r>
              <a:rPr lang="en-US" dirty="0">
                <a:sym typeface="Wingdings" panose="05000000000000000000" pitchFamily="2" charset="2"/>
              </a:rPr>
              <a:t>In the resulting dialog, click </a:t>
            </a:r>
            <a:r>
              <a:rPr lang="en-US" b="1" dirty="0">
                <a:sym typeface="Wingdings" panose="05000000000000000000" pitchFamily="2" charset="2"/>
              </a:rPr>
              <a:t>Next</a:t>
            </a:r>
            <a:r>
              <a:rPr lang="en-US" dirty="0">
                <a:sym typeface="Wingdings" panose="05000000000000000000" pitchFamily="2" charset="2"/>
              </a:rPr>
              <a:t> and then </a:t>
            </a:r>
            <a:r>
              <a:rPr lang="en-US" b="1" dirty="0">
                <a:sym typeface="Wingdings" panose="05000000000000000000" pitchFamily="2" charset="2"/>
              </a:rPr>
              <a:t>Import</a:t>
            </a:r>
            <a:r>
              <a:rPr lang="en-US" dirty="0">
                <a:sym typeface="Wingdings" panose="05000000000000000000" pitchFamily="2" charset="2"/>
              </a:rPr>
              <a:t> to add the image to the project</a:t>
            </a:r>
          </a:p>
          <a:p>
            <a:pPr lvl="1"/>
            <a:endParaRPr lang="en-US" dirty="0"/>
          </a:p>
        </p:txBody>
      </p:sp>
      <p:sp>
        <p:nvSpPr>
          <p:cNvPr id="4" name="Date Placeholder 3">
            <a:extLst>
              <a:ext uri="{FF2B5EF4-FFF2-40B4-BE49-F238E27FC236}">
                <a16:creationId xmlns:a16="http://schemas.microsoft.com/office/drawing/2014/main" id="{26A2C7DD-DE1F-4810-8C48-A695F52D40D8}"/>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9DB2FC34-403D-461A-AD6D-F766C9A76EC6}"/>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812942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21FA-B62D-456A-9C1E-449F4B5449E2}"/>
              </a:ext>
            </a:extLst>
          </p:cNvPr>
          <p:cNvSpPr>
            <a:spLocks noGrp="1"/>
          </p:cNvSpPr>
          <p:nvPr>
            <p:ph type="title"/>
          </p:nvPr>
        </p:nvSpPr>
        <p:spPr/>
        <p:txBody>
          <a:bodyPr/>
          <a:lstStyle/>
          <a:p>
            <a:r>
              <a:rPr lang="en-US" dirty="0"/>
              <a:t>Add Widgets to the UI</a:t>
            </a:r>
          </a:p>
        </p:txBody>
      </p:sp>
      <p:sp>
        <p:nvSpPr>
          <p:cNvPr id="3" name="Content Placeholder 2">
            <a:extLst>
              <a:ext uri="{FF2B5EF4-FFF2-40B4-BE49-F238E27FC236}">
                <a16:creationId xmlns:a16="http://schemas.microsoft.com/office/drawing/2014/main" id="{9B52D728-1618-4057-BAB7-702B99589618}"/>
              </a:ext>
            </a:extLst>
          </p:cNvPr>
          <p:cNvSpPr>
            <a:spLocks noGrp="1"/>
          </p:cNvSpPr>
          <p:nvPr>
            <p:ph idx="1"/>
          </p:nvPr>
        </p:nvSpPr>
        <p:spPr>
          <a:xfrm>
            <a:off x="434714" y="1287641"/>
            <a:ext cx="9908499" cy="4680897"/>
          </a:xfrm>
        </p:spPr>
        <p:txBody>
          <a:bodyPr/>
          <a:lstStyle/>
          <a:p>
            <a:r>
              <a:rPr lang="en-US" dirty="0"/>
              <a:t>From the </a:t>
            </a:r>
            <a:r>
              <a:rPr lang="en-US" b="1" dirty="0"/>
              <a:t>Common </a:t>
            </a:r>
            <a:r>
              <a:rPr lang="en-US" dirty="0"/>
              <a:t>palette category, drag an </a:t>
            </a:r>
            <a:r>
              <a:rPr lang="en-US" b="1" dirty="0" err="1"/>
              <a:t>ImageView</a:t>
            </a:r>
            <a:r>
              <a:rPr lang="en-US" b="1" dirty="0"/>
              <a:t> </a:t>
            </a:r>
            <a:r>
              <a:rPr lang="en-US" dirty="0"/>
              <a:t>object into the center of the display view</a:t>
            </a:r>
          </a:p>
          <a:p>
            <a:pPr lvl="1"/>
            <a:r>
              <a:rPr lang="en-US" dirty="0"/>
              <a:t>Note the horizontal and vertical dashed lines appearing to indicate the center axes of the display</a:t>
            </a:r>
          </a:p>
          <a:p>
            <a:pPr lvl="1"/>
            <a:r>
              <a:rPr lang="en-US" dirty="0"/>
              <a:t>Once you center it, release the mouse button to drop the view into position</a:t>
            </a:r>
          </a:p>
          <a:p>
            <a:pPr lvl="1"/>
            <a:r>
              <a:rPr lang="en-US" dirty="0"/>
              <a:t>Once placed, the Resources dialog will appear seeking the image to be displayed</a:t>
            </a:r>
          </a:p>
          <a:p>
            <a:pPr lvl="1"/>
            <a:r>
              <a:rPr lang="en-US" dirty="0"/>
              <a:t>In the search bar located at the top of the dialog, enter </a:t>
            </a:r>
            <a:r>
              <a:rPr lang="en-US" b="1" dirty="0"/>
              <a:t>galaxy </a:t>
            </a:r>
            <a:r>
              <a:rPr lang="en-US" dirty="0"/>
              <a:t>to locate the </a:t>
            </a:r>
            <a:r>
              <a:rPr lang="en-US" b="1" dirty="0"/>
              <a:t>galaxys6.png </a:t>
            </a:r>
            <a:r>
              <a:rPr lang="en-US" dirty="0"/>
              <a:t>file</a:t>
            </a:r>
          </a:p>
          <a:p>
            <a:r>
              <a:rPr lang="en-US" dirty="0"/>
              <a:t>Adjust the size of the </a:t>
            </a:r>
            <a:r>
              <a:rPr lang="en-US" dirty="0" err="1"/>
              <a:t>ImageView</a:t>
            </a:r>
            <a:r>
              <a:rPr lang="en-US" dirty="0"/>
              <a:t> and center it again in the layout</a:t>
            </a:r>
          </a:p>
          <a:p>
            <a:r>
              <a:rPr lang="en-US" dirty="0"/>
              <a:t>Add a </a:t>
            </a:r>
            <a:r>
              <a:rPr lang="en-US" b="1" dirty="0" err="1"/>
              <a:t>TextView</a:t>
            </a:r>
            <a:r>
              <a:rPr lang="en-US" b="1" dirty="0"/>
              <a:t> </a:t>
            </a:r>
            <a:r>
              <a:rPr lang="en-US" dirty="0"/>
              <a:t>object above the </a:t>
            </a:r>
            <a:r>
              <a:rPr lang="en-US" dirty="0" err="1"/>
              <a:t>ImageView</a:t>
            </a:r>
            <a:endParaRPr lang="en-US" dirty="0"/>
          </a:p>
          <a:p>
            <a:pPr lvl="1"/>
            <a:r>
              <a:rPr lang="en-US" dirty="0"/>
              <a:t>Unfold the </a:t>
            </a:r>
            <a:r>
              <a:rPr lang="en-US" b="1" dirty="0" err="1"/>
              <a:t>textAppearance</a:t>
            </a:r>
            <a:r>
              <a:rPr lang="en-US" b="1" dirty="0"/>
              <a:t> attribute </a:t>
            </a:r>
            <a:r>
              <a:rPr lang="en-US" dirty="0"/>
              <a:t>in Common Attributes section</a:t>
            </a:r>
          </a:p>
          <a:p>
            <a:pPr lvl="1"/>
            <a:r>
              <a:rPr lang="en-US" dirty="0"/>
              <a:t>Change the </a:t>
            </a:r>
            <a:r>
              <a:rPr lang="en-US" b="1" dirty="0" err="1"/>
              <a:t>textSize</a:t>
            </a:r>
            <a:r>
              <a:rPr lang="en-US" b="1" dirty="0"/>
              <a:t> </a:t>
            </a:r>
            <a:r>
              <a:rPr lang="en-US" dirty="0"/>
              <a:t>to 24sp</a:t>
            </a:r>
          </a:p>
        </p:txBody>
      </p:sp>
      <p:sp>
        <p:nvSpPr>
          <p:cNvPr id="4" name="Date Placeholder 3">
            <a:extLst>
              <a:ext uri="{FF2B5EF4-FFF2-40B4-BE49-F238E27FC236}">
                <a16:creationId xmlns:a16="http://schemas.microsoft.com/office/drawing/2014/main" id="{FDF19CDE-1DA1-4A6E-84CF-3EC523354102}"/>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2D3F862B-7656-4628-891D-5713234694A6}"/>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EFDB4114-96F4-4474-AD1C-A75A0FCAF2C5}"/>
              </a:ext>
            </a:extLst>
          </p:cNvPr>
          <p:cNvPicPr>
            <a:picLocks noChangeAspect="1"/>
          </p:cNvPicPr>
          <p:nvPr/>
        </p:nvPicPr>
        <p:blipFill>
          <a:blip r:embed="rId2"/>
          <a:stretch>
            <a:fillRect/>
          </a:stretch>
        </p:blipFill>
        <p:spPr>
          <a:xfrm>
            <a:off x="5876421" y="3612295"/>
            <a:ext cx="5653790" cy="2528294"/>
          </a:xfrm>
          <a:prstGeom prst="rect">
            <a:avLst/>
          </a:prstGeom>
        </p:spPr>
      </p:pic>
    </p:spTree>
    <p:extLst>
      <p:ext uri="{BB962C8B-B14F-4D97-AF65-F5344CB8AC3E}">
        <p14:creationId xmlns:p14="http://schemas.microsoft.com/office/powerpoint/2010/main" val="146850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EDBA-8C90-4244-9298-C4BFA2E373D2}"/>
              </a:ext>
            </a:extLst>
          </p:cNvPr>
          <p:cNvSpPr>
            <a:spLocks noGrp="1"/>
          </p:cNvSpPr>
          <p:nvPr>
            <p:ph type="title"/>
          </p:nvPr>
        </p:nvSpPr>
        <p:spPr/>
        <p:txBody>
          <a:bodyPr/>
          <a:lstStyle/>
          <a:p>
            <a:r>
              <a:rPr lang="en-US" dirty="0"/>
              <a:t>Add Widgets to the UI (cont’d)</a:t>
            </a:r>
          </a:p>
        </p:txBody>
      </p:sp>
      <p:sp>
        <p:nvSpPr>
          <p:cNvPr id="3" name="Content Placeholder 2">
            <a:extLst>
              <a:ext uri="{FF2B5EF4-FFF2-40B4-BE49-F238E27FC236}">
                <a16:creationId xmlns:a16="http://schemas.microsoft.com/office/drawing/2014/main" id="{F182766E-54D7-4403-90CA-B6DC1BC31840}"/>
              </a:ext>
            </a:extLst>
          </p:cNvPr>
          <p:cNvSpPr>
            <a:spLocks noGrp="1"/>
          </p:cNvSpPr>
          <p:nvPr>
            <p:ph idx="1"/>
          </p:nvPr>
        </p:nvSpPr>
        <p:spPr>
          <a:xfrm>
            <a:off x="1066800" y="1271847"/>
            <a:ext cx="4584492" cy="4680897"/>
          </a:xfrm>
        </p:spPr>
        <p:txBody>
          <a:bodyPr/>
          <a:lstStyle/>
          <a:p>
            <a:r>
              <a:rPr lang="en-US" dirty="0"/>
              <a:t>Now, add three </a:t>
            </a:r>
            <a:r>
              <a:rPr lang="en-US" b="1" dirty="0"/>
              <a:t>Button widgets </a:t>
            </a:r>
            <a:r>
              <a:rPr lang="en-US" dirty="0"/>
              <a:t>along the bottom of the layout and set the text attributes of these views to “Buy Now”, “Prices”, and “Details”</a:t>
            </a:r>
          </a:p>
          <a:p>
            <a:r>
              <a:rPr lang="en-US" dirty="0"/>
              <a:t>Also, </a:t>
            </a:r>
            <a:r>
              <a:rPr lang="en-US" b="1" dirty="0"/>
              <a:t>change the </a:t>
            </a:r>
            <a:r>
              <a:rPr lang="en-US" b="1" dirty="0" err="1"/>
              <a:t>TextView</a:t>
            </a:r>
            <a:r>
              <a:rPr lang="en-US" b="1" dirty="0"/>
              <a:t> </a:t>
            </a:r>
            <a:r>
              <a:rPr lang="en-US" dirty="0"/>
              <a:t>to say </a:t>
            </a:r>
            <a:r>
              <a:rPr lang="en-US" b="1" dirty="0"/>
              <a:t>“Samsung Galaxy S6” </a:t>
            </a:r>
          </a:p>
          <a:p>
            <a:pPr lvl="1"/>
            <a:r>
              <a:rPr lang="en-US" dirty="0"/>
              <a:t>Re-center it as well</a:t>
            </a:r>
          </a:p>
        </p:txBody>
      </p:sp>
      <p:sp>
        <p:nvSpPr>
          <p:cNvPr id="4" name="Date Placeholder 3">
            <a:extLst>
              <a:ext uri="{FF2B5EF4-FFF2-40B4-BE49-F238E27FC236}">
                <a16:creationId xmlns:a16="http://schemas.microsoft.com/office/drawing/2014/main" id="{27984EE8-AA49-4879-A38D-923050F0CBC0}"/>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E971A439-B02C-43F4-883A-B912F7A56923}"/>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EB325B7E-0803-48C5-9D57-81E7FC86D4FA}"/>
              </a:ext>
            </a:extLst>
          </p:cNvPr>
          <p:cNvPicPr>
            <a:picLocks noChangeAspect="1"/>
          </p:cNvPicPr>
          <p:nvPr/>
        </p:nvPicPr>
        <p:blipFill>
          <a:blip r:embed="rId2"/>
          <a:stretch>
            <a:fillRect/>
          </a:stretch>
        </p:blipFill>
        <p:spPr>
          <a:xfrm>
            <a:off x="6549731" y="1206027"/>
            <a:ext cx="2853030" cy="50118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7015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A980-60D8-4B34-8610-DF76224958CD}"/>
              </a:ext>
            </a:extLst>
          </p:cNvPr>
          <p:cNvSpPr>
            <a:spLocks noGrp="1"/>
          </p:cNvSpPr>
          <p:nvPr>
            <p:ph type="title"/>
          </p:nvPr>
        </p:nvSpPr>
        <p:spPr/>
        <p:txBody>
          <a:bodyPr/>
          <a:lstStyle/>
          <a:p>
            <a:r>
              <a:rPr lang="en-US" dirty="0"/>
              <a:t>Constraining the Widgets</a:t>
            </a:r>
          </a:p>
        </p:txBody>
      </p:sp>
      <p:sp>
        <p:nvSpPr>
          <p:cNvPr id="3" name="Content Placeholder 2">
            <a:extLst>
              <a:ext uri="{FF2B5EF4-FFF2-40B4-BE49-F238E27FC236}">
                <a16:creationId xmlns:a16="http://schemas.microsoft.com/office/drawing/2014/main" id="{F0FD50EF-7E64-4364-8078-75CD2BE501EA}"/>
              </a:ext>
            </a:extLst>
          </p:cNvPr>
          <p:cNvSpPr>
            <a:spLocks noGrp="1"/>
          </p:cNvSpPr>
          <p:nvPr>
            <p:ph idx="1"/>
          </p:nvPr>
        </p:nvSpPr>
        <p:spPr/>
        <p:txBody>
          <a:bodyPr/>
          <a:lstStyle/>
          <a:p>
            <a:r>
              <a:rPr lang="en-US" dirty="0"/>
              <a:t>Run the app</a:t>
            </a:r>
          </a:p>
          <a:p>
            <a:pPr lvl="1"/>
            <a:r>
              <a:rPr lang="en-US" dirty="0"/>
              <a:t>Go ahead!  It’s fun to see all the widgets messed up in the upper left corner</a:t>
            </a:r>
          </a:p>
        </p:txBody>
      </p:sp>
      <p:sp>
        <p:nvSpPr>
          <p:cNvPr id="4" name="Date Placeholder 3">
            <a:extLst>
              <a:ext uri="{FF2B5EF4-FFF2-40B4-BE49-F238E27FC236}">
                <a16:creationId xmlns:a16="http://schemas.microsoft.com/office/drawing/2014/main" id="{33F7F91D-2B06-484F-B3CB-F4C111503EB2}"/>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A51263D6-88D1-4ED9-98BC-A570E66C6587}"/>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B61C71CA-1D79-4FB7-84AB-E697CEBDD960}"/>
              </a:ext>
            </a:extLst>
          </p:cNvPr>
          <p:cNvPicPr>
            <a:picLocks noChangeAspect="1"/>
          </p:cNvPicPr>
          <p:nvPr/>
        </p:nvPicPr>
        <p:blipFill>
          <a:blip r:embed="rId2"/>
          <a:stretch>
            <a:fillRect/>
          </a:stretch>
        </p:blipFill>
        <p:spPr>
          <a:xfrm>
            <a:off x="8083680" y="742013"/>
            <a:ext cx="3041520" cy="5373974"/>
          </a:xfrm>
          <a:prstGeom prst="rect">
            <a:avLst/>
          </a:prstGeom>
        </p:spPr>
      </p:pic>
    </p:spTree>
    <p:extLst>
      <p:ext uri="{BB962C8B-B14F-4D97-AF65-F5344CB8AC3E}">
        <p14:creationId xmlns:p14="http://schemas.microsoft.com/office/powerpoint/2010/main" val="29586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9A62-7879-429E-9BCB-3D3B453FE421}"/>
              </a:ext>
            </a:extLst>
          </p:cNvPr>
          <p:cNvSpPr>
            <a:spLocks noGrp="1"/>
          </p:cNvSpPr>
          <p:nvPr>
            <p:ph type="title"/>
          </p:nvPr>
        </p:nvSpPr>
        <p:spPr/>
        <p:txBody>
          <a:bodyPr/>
          <a:lstStyle/>
          <a:p>
            <a:r>
              <a:rPr lang="en-US" dirty="0"/>
              <a:t>Views and View Groups</a:t>
            </a:r>
          </a:p>
        </p:txBody>
      </p:sp>
      <p:sp>
        <p:nvSpPr>
          <p:cNvPr id="3" name="Content Placeholder 2">
            <a:extLst>
              <a:ext uri="{FF2B5EF4-FFF2-40B4-BE49-F238E27FC236}">
                <a16:creationId xmlns:a16="http://schemas.microsoft.com/office/drawing/2014/main" id="{7D5063AD-926E-4F5B-A6EC-E78DF47D3DBE}"/>
              </a:ext>
            </a:extLst>
          </p:cNvPr>
          <p:cNvSpPr>
            <a:spLocks noGrp="1"/>
          </p:cNvSpPr>
          <p:nvPr>
            <p:ph idx="1"/>
          </p:nvPr>
        </p:nvSpPr>
        <p:spPr/>
        <p:txBody>
          <a:bodyPr/>
          <a:lstStyle/>
          <a:p>
            <a:r>
              <a:rPr lang="en-US" dirty="0"/>
              <a:t>Every item in a UI is a subclass of the Android </a:t>
            </a:r>
            <a:r>
              <a:rPr lang="en-US" b="1" dirty="0"/>
              <a:t>View </a:t>
            </a:r>
            <a:r>
              <a:rPr lang="en-US" dirty="0"/>
              <a:t>class</a:t>
            </a:r>
          </a:p>
          <a:p>
            <a:pPr lvl="1"/>
            <a:r>
              <a:rPr lang="en-US" dirty="0"/>
              <a:t>Precisely:  </a:t>
            </a:r>
            <a:r>
              <a:rPr lang="en-US" dirty="0" err="1"/>
              <a:t>android.view.View</a:t>
            </a:r>
            <a:endParaRPr lang="en-US" dirty="0"/>
          </a:p>
          <a:p>
            <a:r>
              <a:rPr lang="en-US" dirty="0"/>
              <a:t>The Android SDK provides a set of pre-built views that can be used to construct an UI</a:t>
            </a:r>
          </a:p>
          <a:p>
            <a:r>
              <a:rPr lang="en-US" dirty="0"/>
              <a:t>Typical examples of standard views:</a:t>
            </a:r>
          </a:p>
          <a:p>
            <a:pPr lvl="1"/>
            <a:r>
              <a:rPr lang="en-US" dirty="0"/>
              <a:t>Button</a:t>
            </a:r>
          </a:p>
          <a:p>
            <a:pPr lvl="1"/>
            <a:r>
              <a:rPr lang="en-US" dirty="0" err="1"/>
              <a:t>CheckBox</a:t>
            </a:r>
            <a:endParaRPr lang="en-US" dirty="0"/>
          </a:p>
          <a:p>
            <a:pPr lvl="1"/>
            <a:r>
              <a:rPr lang="en-US" dirty="0" err="1"/>
              <a:t>ProgressBar</a:t>
            </a:r>
            <a:endParaRPr lang="en-US" dirty="0"/>
          </a:p>
          <a:p>
            <a:pPr lvl="1"/>
            <a:r>
              <a:rPr lang="en-US" dirty="0" err="1"/>
              <a:t>TextView</a:t>
            </a:r>
            <a:endParaRPr lang="en-US" dirty="0"/>
          </a:p>
          <a:p>
            <a:r>
              <a:rPr lang="en-US" dirty="0"/>
              <a:t>Views that you can interact with like those mentioned above are referred to as </a:t>
            </a:r>
            <a:r>
              <a:rPr lang="en-US" b="1" dirty="0"/>
              <a:t>widgets </a:t>
            </a:r>
            <a:r>
              <a:rPr lang="en-US" dirty="0"/>
              <a:t>or </a:t>
            </a:r>
            <a:r>
              <a:rPr lang="en-US" b="1" dirty="0"/>
              <a:t>components</a:t>
            </a:r>
            <a:endParaRPr lang="en-US" dirty="0"/>
          </a:p>
          <a:p>
            <a:r>
              <a:rPr lang="en-US" dirty="0"/>
              <a:t>A </a:t>
            </a:r>
            <a:r>
              <a:rPr lang="en-US" b="1" dirty="0"/>
              <a:t>composite view </a:t>
            </a:r>
            <a:r>
              <a:rPr lang="en-US" dirty="0"/>
              <a:t>is a view that can be comprised of multiple other views</a:t>
            </a:r>
          </a:p>
          <a:p>
            <a:pPr lvl="1"/>
            <a:r>
              <a:rPr lang="en-US" dirty="0"/>
              <a:t>These are subclassed from the </a:t>
            </a:r>
            <a:r>
              <a:rPr lang="en-US" b="1" dirty="0" err="1"/>
              <a:t>ViewGroup</a:t>
            </a:r>
            <a:r>
              <a:rPr lang="en-US" dirty="0"/>
              <a:t> class</a:t>
            </a:r>
          </a:p>
          <a:p>
            <a:pPr lvl="2"/>
            <a:r>
              <a:rPr lang="en-US" dirty="0" err="1"/>
              <a:t>android.view.ViewGroup</a:t>
            </a:r>
            <a:endParaRPr lang="en-US" dirty="0"/>
          </a:p>
          <a:p>
            <a:pPr lvl="1"/>
            <a:r>
              <a:rPr lang="en-US" dirty="0"/>
              <a:t>An example would be the </a:t>
            </a:r>
            <a:r>
              <a:rPr lang="en-US" b="1" dirty="0" err="1"/>
              <a:t>RadioGroup</a:t>
            </a:r>
            <a:r>
              <a:rPr lang="en-US" dirty="0"/>
              <a:t>, which can contain multiple </a:t>
            </a:r>
            <a:r>
              <a:rPr lang="en-US" b="1" dirty="0" err="1"/>
              <a:t>RadioButton</a:t>
            </a:r>
            <a:r>
              <a:rPr lang="en-US" b="1" dirty="0"/>
              <a:t> </a:t>
            </a:r>
            <a:r>
              <a:rPr lang="en-US" dirty="0"/>
              <a:t>widgets</a:t>
            </a:r>
          </a:p>
        </p:txBody>
      </p:sp>
      <p:sp>
        <p:nvSpPr>
          <p:cNvPr id="4" name="Date Placeholder 3">
            <a:extLst>
              <a:ext uri="{FF2B5EF4-FFF2-40B4-BE49-F238E27FC236}">
                <a16:creationId xmlns:a16="http://schemas.microsoft.com/office/drawing/2014/main" id="{729E6FD4-28F5-456F-8ABE-8FF2EFCE170F}"/>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0B503801-E1C8-4612-8A1C-BDA5B9F4B97F}"/>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5805535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AE7B-5FB9-4DFB-9A81-E64D425B7810}"/>
              </a:ext>
            </a:extLst>
          </p:cNvPr>
          <p:cNvSpPr>
            <a:spLocks noGrp="1"/>
          </p:cNvSpPr>
          <p:nvPr>
            <p:ph type="title"/>
          </p:nvPr>
        </p:nvSpPr>
        <p:spPr/>
        <p:txBody>
          <a:bodyPr/>
          <a:lstStyle/>
          <a:p>
            <a:r>
              <a:rPr lang="en-US" dirty="0"/>
              <a:t>Constraining the Widgets (cont’d)</a:t>
            </a:r>
          </a:p>
        </p:txBody>
      </p:sp>
      <p:sp>
        <p:nvSpPr>
          <p:cNvPr id="3" name="Content Placeholder 2">
            <a:extLst>
              <a:ext uri="{FF2B5EF4-FFF2-40B4-BE49-F238E27FC236}">
                <a16:creationId xmlns:a16="http://schemas.microsoft.com/office/drawing/2014/main" id="{88F6B80D-9921-4B5A-BDB3-269D585FD99B}"/>
              </a:ext>
            </a:extLst>
          </p:cNvPr>
          <p:cNvSpPr>
            <a:spLocks noGrp="1"/>
          </p:cNvSpPr>
          <p:nvPr>
            <p:ph idx="1"/>
          </p:nvPr>
        </p:nvSpPr>
        <p:spPr/>
        <p:txBody>
          <a:bodyPr/>
          <a:lstStyle/>
          <a:p>
            <a:r>
              <a:rPr lang="en-US" dirty="0"/>
              <a:t>View the </a:t>
            </a:r>
            <a:r>
              <a:rPr lang="en-US" b="1" dirty="0"/>
              <a:t>landscape orientation </a:t>
            </a:r>
            <a:r>
              <a:rPr lang="en-US" dirty="0"/>
              <a:t>for device rotation</a:t>
            </a:r>
            <a:r>
              <a:rPr lang="en-US" b="1" dirty="0"/>
              <a:t> </a:t>
            </a:r>
            <a:r>
              <a:rPr lang="en-US" dirty="0"/>
              <a:t>in the Layout Editor toolbar</a:t>
            </a:r>
          </a:p>
          <a:p>
            <a:pPr lvl="1"/>
            <a:r>
              <a:rPr lang="en-US" dirty="0"/>
              <a:t>Notice the </a:t>
            </a:r>
            <a:r>
              <a:rPr lang="en-US" dirty="0" err="1"/>
              <a:t>ImageView</a:t>
            </a:r>
            <a:r>
              <a:rPr lang="en-US" dirty="0"/>
              <a:t> gets chopped off</a:t>
            </a:r>
          </a:p>
          <a:p>
            <a:pPr lvl="1"/>
            <a:r>
              <a:rPr lang="en-US" dirty="0"/>
              <a:t>Thus, we see the layout fails to adapt</a:t>
            </a:r>
            <a:br>
              <a:rPr lang="en-US" dirty="0"/>
            </a:br>
            <a:r>
              <a:rPr lang="en-US" dirty="0"/>
              <a:t>to the change in device orientation</a:t>
            </a:r>
          </a:p>
        </p:txBody>
      </p:sp>
      <p:sp>
        <p:nvSpPr>
          <p:cNvPr id="4" name="Date Placeholder 3">
            <a:extLst>
              <a:ext uri="{FF2B5EF4-FFF2-40B4-BE49-F238E27FC236}">
                <a16:creationId xmlns:a16="http://schemas.microsoft.com/office/drawing/2014/main" id="{4587458D-AF31-4488-9840-9760BCF79BE0}"/>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268B09FF-EC8C-4E35-A897-A6983F491A24}"/>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B2101CAA-4099-4941-815E-CD510B900E27}"/>
              </a:ext>
            </a:extLst>
          </p:cNvPr>
          <p:cNvPicPr>
            <a:picLocks noChangeAspect="1"/>
          </p:cNvPicPr>
          <p:nvPr/>
        </p:nvPicPr>
        <p:blipFill>
          <a:blip r:embed="rId2"/>
          <a:stretch>
            <a:fillRect/>
          </a:stretch>
        </p:blipFill>
        <p:spPr>
          <a:xfrm>
            <a:off x="5079948" y="1707642"/>
            <a:ext cx="6229350" cy="4286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6077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7F49-A103-499F-B59F-872140E491B9}"/>
              </a:ext>
            </a:extLst>
          </p:cNvPr>
          <p:cNvSpPr>
            <a:spLocks noGrp="1"/>
          </p:cNvSpPr>
          <p:nvPr>
            <p:ph type="title"/>
          </p:nvPr>
        </p:nvSpPr>
        <p:spPr/>
        <p:txBody>
          <a:bodyPr/>
          <a:lstStyle/>
          <a:p>
            <a:r>
              <a:rPr lang="en-US" dirty="0"/>
              <a:t>Adding Constraints to the </a:t>
            </a:r>
            <a:r>
              <a:rPr lang="en-US" dirty="0" err="1"/>
              <a:t>TextView</a:t>
            </a:r>
            <a:endParaRPr lang="en-US" dirty="0"/>
          </a:p>
        </p:txBody>
      </p:sp>
      <p:sp>
        <p:nvSpPr>
          <p:cNvPr id="3" name="Content Placeholder 2">
            <a:extLst>
              <a:ext uri="{FF2B5EF4-FFF2-40B4-BE49-F238E27FC236}">
                <a16:creationId xmlns:a16="http://schemas.microsoft.com/office/drawing/2014/main" id="{CEDE4595-6B40-495C-805C-76ED76E4BF2C}"/>
              </a:ext>
            </a:extLst>
          </p:cNvPr>
          <p:cNvSpPr>
            <a:spLocks noGrp="1"/>
          </p:cNvSpPr>
          <p:nvPr>
            <p:ph idx="1"/>
          </p:nvPr>
        </p:nvSpPr>
        <p:spPr/>
        <p:txBody>
          <a:bodyPr/>
          <a:lstStyle/>
          <a:p>
            <a:r>
              <a:rPr lang="en-US" dirty="0"/>
              <a:t>Constraints are key to creating layouts that can adapt to device orientation changes and different screen sizes</a:t>
            </a:r>
          </a:p>
          <a:p>
            <a:r>
              <a:rPr lang="en-US" b="1" dirty="0"/>
              <a:t>First, rotate the layout back to portrait orientation</a:t>
            </a:r>
            <a:endParaRPr lang="en-US" dirty="0"/>
          </a:p>
          <a:p>
            <a:r>
              <a:rPr lang="en-US" dirty="0"/>
              <a:t>Now, </a:t>
            </a:r>
            <a:r>
              <a:rPr lang="en-US" b="1" dirty="0"/>
              <a:t>select the </a:t>
            </a:r>
            <a:r>
              <a:rPr lang="en-US" b="1" dirty="0" err="1"/>
              <a:t>TextView</a:t>
            </a:r>
            <a:r>
              <a:rPr lang="en-US" dirty="0"/>
              <a:t> widget </a:t>
            </a:r>
          </a:p>
          <a:p>
            <a:pPr lvl="1"/>
            <a:r>
              <a:rPr lang="en-US" dirty="0"/>
              <a:t>Establish </a:t>
            </a:r>
            <a:r>
              <a:rPr lang="en-US" b="1" dirty="0"/>
              <a:t>constraints </a:t>
            </a:r>
            <a:r>
              <a:rPr lang="en-US" dirty="0"/>
              <a:t>from the left, right, and top sides of the </a:t>
            </a:r>
            <a:r>
              <a:rPr lang="en-US" dirty="0" err="1"/>
              <a:t>TextView</a:t>
            </a:r>
            <a:r>
              <a:rPr lang="en-US" dirty="0"/>
              <a:t> to the </a:t>
            </a:r>
            <a:r>
              <a:rPr lang="en-US" i="1" dirty="0"/>
              <a:t>corresponding </a:t>
            </a:r>
            <a:r>
              <a:rPr lang="en-US" dirty="0"/>
              <a:t>sides of the </a:t>
            </a:r>
            <a:r>
              <a:rPr lang="en-US" b="1" dirty="0"/>
              <a:t>parent </a:t>
            </a:r>
            <a:r>
              <a:rPr lang="en-US" b="1" dirty="0" err="1"/>
              <a:t>ConstraintLayout</a:t>
            </a:r>
            <a:endParaRPr lang="en-US" b="1" dirty="0"/>
          </a:p>
          <a:p>
            <a:pPr lvl="1"/>
            <a:r>
              <a:rPr lang="en-US" dirty="0"/>
              <a:t>Make sure the default size of the margins is set to </a:t>
            </a:r>
            <a:r>
              <a:rPr lang="en-US" b="1" dirty="0"/>
              <a:t>8dp</a:t>
            </a:r>
            <a:endParaRPr lang="en-US" dirty="0"/>
          </a:p>
          <a:p>
            <a:pPr lvl="1"/>
            <a:endParaRPr lang="en-US" dirty="0"/>
          </a:p>
        </p:txBody>
      </p:sp>
      <p:sp>
        <p:nvSpPr>
          <p:cNvPr id="4" name="Date Placeholder 3">
            <a:extLst>
              <a:ext uri="{FF2B5EF4-FFF2-40B4-BE49-F238E27FC236}">
                <a16:creationId xmlns:a16="http://schemas.microsoft.com/office/drawing/2014/main" id="{FD616912-A428-4FB8-A6D9-331C175A342B}"/>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B1DFD2B8-0DD2-488D-BA9E-DDEA6922D2CB}"/>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6B75E938-9F08-4C29-9578-C4EFAB9E707F}"/>
              </a:ext>
            </a:extLst>
          </p:cNvPr>
          <p:cNvPicPr>
            <a:picLocks noChangeAspect="1"/>
          </p:cNvPicPr>
          <p:nvPr/>
        </p:nvPicPr>
        <p:blipFill>
          <a:blip r:embed="rId2"/>
          <a:stretch>
            <a:fillRect/>
          </a:stretch>
        </p:blipFill>
        <p:spPr>
          <a:xfrm>
            <a:off x="2554495" y="3429000"/>
            <a:ext cx="6753225" cy="704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4722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98B2-2FB5-4371-98AE-E655C1D61635}"/>
              </a:ext>
            </a:extLst>
          </p:cNvPr>
          <p:cNvSpPr>
            <a:spLocks noGrp="1"/>
          </p:cNvSpPr>
          <p:nvPr>
            <p:ph type="title"/>
          </p:nvPr>
        </p:nvSpPr>
        <p:spPr/>
        <p:txBody>
          <a:bodyPr/>
          <a:lstStyle/>
          <a:p>
            <a:r>
              <a:rPr lang="en-US" dirty="0"/>
              <a:t>Adding Constraints to the </a:t>
            </a:r>
            <a:r>
              <a:rPr lang="en-US" dirty="0" err="1"/>
              <a:t>ImageView</a:t>
            </a:r>
            <a:endParaRPr lang="en-US" dirty="0"/>
          </a:p>
        </p:txBody>
      </p:sp>
      <p:sp>
        <p:nvSpPr>
          <p:cNvPr id="3" name="Content Placeholder 2">
            <a:extLst>
              <a:ext uri="{FF2B5EF4-FFF2-40B4-BE49-F238E27FC236}">
                <a16:creationId xmlns:a16="http://schemas.microsoft.com/office/drawing/2014/main" id="{190B9F56-C9BD-4F95-A426-94390CD725ED}"/>
              </a:ext>
            </a:extLst>
          </p:cNvPr>
          <p:cNvSpPr>
            <a:spLocks noGrp="1"/>
          </p:cNvSpPr>
          <p:nvPr>
            <p:ph idx="1"/>
          </p:nvPr>
        </p:nvSpPr>
        <p:spPr>
          <a:xfrm>
            <a:off x="1066800" y="1271847"/>
            <a:ext cx="4854315" cy="4763193"/>
          </a:xfrm>
        </p:spPr>
        <p:txBody>
          <a:bodyPr/>
          <a:lstStyle/>
          <a:p>
            <a:r>
              <a:rPr lang="en-US" dirty="0"/>
              <a:t>Now, </a:t>
            </a:r>
            <a:r>
              <a:rPr lang="en-US" b="1" dirty="0"/>
              <a:t>select the </a:t>
            </a:r>
            <a:r>
              <a:rPr lang="en-US" b="1" dirty="0" err="1"/>
              <a:t>ImageView</a:t>
            </a:r>
            <a:r>
              <a:rPr lang="en-US" dirty="0"/>
              <a:t> and establish opposing constraints on the </a:t>
            </a:r>
            <a:r>
              <a:rPr lang="en-US" b="1" dirty="0"/>
              <a:t>left and right-hand sides </a:t>
            </a:r>
            <a:r>
              <a:rPr lang="en-US" dirty="0"/>
              <a:t>with each connected to the corresponding sides of the parent layout</a:t>
            </a:r>
          </a:p>
          <a:p>
            <a:r>
              <a:rPr lang="en-US" dirty="0"/>
              <a:t>Next, </a:t>
            </a:r>
            <a:r>
              <a:rPr lang="en-US" b="1" dirty="0"/>
              <a:t>establish a constraint connection </a:t>
            </a:r>
            <a:r>
              <a:rPr lang="en-US" dirty="0"/>
              <a:t>from the </a:t>
            </a:r>
            <a:r>
              <a:rPr lang="en-US" i="1" dirty="0"/>
              <a:t>top of the </a:t>
            </a:r>
            <a:r>
              <a:rPr lang="en-US" i="1" dirty="0" err="1"/>
              <a:t>ImageView</a:t>
            </a:r>
            <a:r>
              <a:rPr lang="en-US" i="1" dirty="0"/>
              <a:t> </a:t>
            </a:r>
            <a:r>
              <a:rPr lang="en-US" dirty="0"/>
              <a:t>to the </a:t>
            </a:r>
            <a:r>
              <a:rPr lang="en-US" i="1" dirty="0"/>
              <a:t>bottom</a:t>
            </a:r>
            <a:r>
              <a:rPr lang="en-US" dirty="0"/>
              <a:t> of the </a:t>
            </a:r>
            <a:r>
              <a:rPr lang="en-US" i="1" dirty="0" err="1"/>
              <a:t>TextView</a:t>
            </a:r>
            <a:endParaRPr lang="en-US" b="1" i="1" dirty="0"/>
          </a:p>
          <a:p>
            <a:r>
              <a:rPr lang="en-US" dirty="0"/>
              <a:t>Then, do the same from the </a:t>
            </a:r>
            <a:r>
              <a:rPr lang="en-US" i="1" dirty="0"/>
              <a:t>bottom</a:t>
            </a:r>
            <a:r>
              <a:rPr lang="en-US" dirty="0"/>
              <a:t> of the </a:t>
            </a:r>
            <a:r>
              <a:rPr lang="en-US" dirty="0" err="1"/>
              <a:t>ImageView</a:t>
            </a:r>
            <a:r>
              <a:rPr lang="en-US" dirty="0"/>
              <a:t> to the top of the </a:t>
            </a:r>
            <a:r>
              <a:rPr lang="en-US" b="1" dirty="0"/>
              <a:t>center Button widget</a:t>
            </a:r>
          </a:p>
          <a:p>
            <a:r>
              <a:rPr lang="en-US" dirty="0"/>
              <a:t>In the </a:t>
            </a:r>
            <a:r>
              <a:rPr lang="en-US" b="1" dirty="0"/>
              <a:t>Attributes panel</a:t>
            </a:r>
            <a:r>
              <a:rPr lang="en-US" dirty="0"/>
              <a:t>, change the top and bottom margins to 24 and 8, respectively</a:t>
            </a:r>
          </a:p>
          <a:p>
            <a:r>
              <a:rPr lang="en-US" dirty="0"/>
              <a:t>Now, change the </a:t>
            </a:r>
            <a:r>
              <a:rPr lang="en-US" b="1" dirty="0"/>
              <a:t>height </a:t>
            </a:r>
            <a:r>
              <a:rPr lang="en-US" dirty="0"/>
              <a:t>and </a:t>
            </a:r>
            <a:r>
              <a:rPr lang="en-US" b="1" dirty="0"/>
              <a:t>width </a:t>
            </a:r>
            <a:r>
              <a:rPr lang="en-US" dirty="0"/>
              <a:t>dimension properties to </a:t>
            </a:r>
            <a:r>
              <a:rPr lang="en-US" b="1" dirty="0" err="1"/>
              <a:t>match_constraint</a:t>
            </a:r>
            <a:endParaRPr lang="en-US" dirty="0"/>
          </a:p>
          <a:p>
            <a:pPr lvl="1"/>
            <a:r>
              <a:rPr lang="en-US" dirty="0"/>
              <a:t>The widget will resize to match the constraints</a:t>
            </a:r>
          </a:p>
          <a:p>
            <a:endParaRPr lang="en-US" dirty="0"/>
          </a:p>
        </p:txBody>
      </p:sp>
      <p:sp>
        <p:nvSpPr>
          <p:cNvPr id="4" name="Date Placeholder 3">
            <a:extLst>
              <a:ext uri="{FF2B5EF4-FFF2-40B4-BE49-F238E27FC236}">
                <a16:creationId xmlns:a16="http://schemas.microsoft.com/office/drawing/2014/main" id="{5BC72078-A9BC-482B-B8B4-595154DD89EE}"/>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759D6868-1A75-4D6B-B3A1-96EB3FC92445}"/>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D2D6A76F-89C3-494A-B2FF-B2C07B5E8E12}"/>
              </a:ext>
            </a:extLst>
          </p:cNvPr>
          <p:cNvPicPr>
            <a:picLocks noChangeAspect="1"/>
          </p:cNvPicPr>
          <p:nvPr/>
        </p:nvPicPr>
        <p:blipFill>
          <a:blip r:embed="rId2"/>
          <a:stretch>
            <a:fillRect/>
          </a:stretch>
        </p:blipFill>
        <p:spPr>
          <a:xfrm>
            <a:off x="6096000" y="1205345"/>
            <a:ext cx="5393374" cy="46808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9905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AB92-43B9-4066-96F8-8AD5F053C148}"/>
              </a:ext>
            </a:extLst>
          </p:cNvPr>
          <p:cNvSpPr>
            <a:spLocks noGrp="1"/>
          </p:cNvSpPr>
          <p:nvPr>
            <p:ph type="title"/>
          </p:nvPr>
        </p:nvSpPr>
        <p:spPr/>
        <p:txBody>
          <a:bodyPr/>
          <a:lstStyle/>
          <a:p>
            <a:r>
              <a:rPr lang="en-US" dirty="0"/>
              <a:t>Adding Constraints to the Buttons </a:t>
            </a:r>
          </a:p>
        </p:txBody>
      </p:sp>
      <p:sp>
        <p:nvSpPr>
          <p:cNvPr id="3" name="Content Placeholder 2">
            <a:extLst>
              <a:ext uri="{FF2B5EF4-FFF2-40B4-BE49-F238E27FC236}">
                <a16:creationId xmlns:a16="http://schemas.microsoft.com/office/drawing/2014/main" id="{BEA7C21A-DE37-45CF-91AB-81CAEB453DDF}"/>
              </a:ext>
            </a:extLst>
          </p:cNvPr>
          <p:cNvSpPr>
            <a:spLocks noGrp="1"/>
          </p:cNvSpPr>
          <p:nvPr>
            <p:ph idx="1"/>
          </p:nvPr>
        </p:nvSpPr>
        <p:spPr/>
        <p:txBody>
          <a:bodyPr/>
          <a:lstStyle/>
          <a:p>
            <a:r>
              <a:rPr lang="en-US" dirty="0"/>
              <a:t>The last thing we need to do for now is add constraints to the </a:t>
            </a:r>
            <a:r>
              <a:rPr lang="en-US" b="1" i="1" dirty="0"/>
              <a:t>three Button widgets</a:t>
            </a:r>
            <a:endParaRPr lang="en-US" dirty="0"/>
          </a:p>
          <a:p>
            <a:r>
              <a:rPr lang="en-US" dirty="0"/>
              <a:t>For this, we’ll place the buttons in a </a:t>
            </a:r>
            <a:r>
              <a:rPr lang="en-US" b="1" dirty="0"/>
              <a:t>chain</a:t>
            </a:r>
            <a:endParaRPr lang="en-US" dirty="0"/>
          </a:p>
          <a:p>
            <a:r>
              <a:rPr lang="en-US" b="1" dirty="0"/>
              <a:t>First, turn on </a:t>
            </a:r>
            <a:r>
              <a:rPr lang="en-US" b="1" dirty="0" err="1"/>
              <a:t>Autoconnect</a:t>
            </a:r>
            <a:r>
              <a:rPr lang="en-US" b="1" dirty="0"/>
              <a:t> </a:t>
            </a:r>
            <a:r>
              <a:rPr lang="en-US" dirty="0"/>
              <a:t>(The magnet / U like image)</a:t>
            </a:r>
          </a:p>
          <a:p>
            <a:r>
              <a:rPr lang="en-US" b="1" dirty="0"/>
              <a:t>Then, </a:t>
            </a:r>
            <a:r>
              <a:rPr lang="en-US" dirty="0"/>
              <a:t>shift click to select all three buttons</a:t>
            </a:r>
          </a:p>
          <a:p>
            <a:r>
              <a:rPr lang="en-US" b="1" dirty="0"/>
              <a:t>Right-click </a:t>
            </a:r>
            <a:r>
              <a:rPr lang="en-US" dirty="0"/>
              <a:t>on the </a:t>
            </a:r>
            <a:r>
              <a:rPr lang="en-US" b="1" dirty="0"/>
              <a:t>Buy Now button </a:t>
            </a:r>
            <a:r>
              <a:rPr lang="en-US" dirty="0"/>
              <a:t>and select </a:t>
            </a:r>
            <a:r>
              <a:rPr lang="en-US" b="1" dirty="0" err="1"/>
              <a:t>Chains</a:t>
            </a:r>
            <a:r>
              <a:rPr lang="en-US" b="1" dirty="0" err="1">
                <a:sym typeface="Wingdings" panose="05000000000000000000" pitchFamily="2" charset="2"/>
              </a:rPr>
              <a:t>Create</a:t>
            </a:r>
            <a:r>
              <a:rPr lang="en-US" b="1" dirty="0">
                <a:sym typeface="Wingdings" panose="05000000000000000000" pitchFamily="2" charset="2"/>
              </a:rPr>
              <a:t> Horizontal Chain</a:t>
            </a:r>
          </a:p>
          <a:p>
            <a:r>
              <a:rPr lang="en-US" b="1" dirty="0">
                <a:sym typeface="Wingdings" panose="05000000000000000000" pitchFamily="2" charset="2"/>
              </a:rPr>
              <a:t>Finally, </a:t>
            </a:r>
            <a:r>
              <a:rPr lang="en-US" dirty="0">
                <a:sym typeface="Wingdings" panose="05000000000000000000" pitchFamily="2" charset="2"/>
              </a:rPr>
              <a:t>establish a constraint between the bottom of </a:t>
            </a:r>
            <a:r>
              <a:rPr lang="en-US" b="1" i="1" dirty="0">
                <a:sym typeface="Wingdings" panose="05000000000000000000" pitchFamily="2" charset="2"/>
              </a:rPr>
              <a:t>each of the three buttons</a:t>
            </a:r>
            <a:r>
              <a:rPr lang="en-US" dirty="0">
                <a:sym typeface="Wingdings" panose="05000000000000000000" pitchFamily="2" charset="2"/>
              </a:rPr>
              <a:t> (one-by-one) and the bottom of the layout</a:t>
            </a:r>
          </a:p>
          <a:p>
            <a:endParaRPr lang="en-US" b="1" dirty="0"/>
          </a:p>
        </p:txBody>
      </p:sp>
      <p:sp>
        <p:nvSpPr>
          <p:cNvPr id="4" name="Date Placeholder 3">
            <a:extLst>
              <a:ext uri="{FF2B5EF4-FFF2-40B4-BE49-F238E27FC236}">
                <a16:creationId xmlns:a16="http://schemas.microsoft.com/office/drawing/2014/main" id="{C9FE4E69-3E5D-4DC2-A95A-F91AFD9A5ECC}"/>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B72C6B01-5AA8-4AE9-8FB9-9224726FFDD0}"/>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613103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A855-5D4E-45E4-A04F-0ADBF9A65BC5}"/>
              </a:ext>
            </a:extLst>
          </p:cNvPr>
          <p:cNvSpPr>
            <a:spLocks noGrp="1"/>
          </p:cNvSpPr>
          <p:nvPr>
            <p:ph type="title"/>
          </p:nvPr>
        </p:nvSpPr>
        <p:spPr/>
        <p:txBody>
          <a:bodyPr/>
          <a:lstStyle/>
          <a:p>
            <a:r>
              <a:rPr lang="en-US" dirty="0"/>
              <a:t>Testing the Layout</a:t>
            </a:r>
          </a:p>
        </p:txBody>
      </p:sp>
      <p:sp>
        <p:nvSpPr>
          <p:cNvPr id="3" name="Content Placeholder 2">
            <a:extLst>
              <a:ext uri="{FF2B5EF4-FFF2-40B4-BE49-F238E27FC236}">
                <a16:creationId xmlns:a16="http://schemas.microsoft.com/office/drawing/2014/main" id="{7A8E1FA2-5762-4D0F-B306-CDAF556164C6}"/>
              </a:ext>
            </a:extLst>
          </p:cNvPr>
          <p:cNvSpPr>
            <a:spLocks noGrp="1"/>
          </p:cNvSpPr>
          <p:nvPr>
            <p:ph idx="1"/>
          </p:nvPr>
        </p:nvSpPr>
        <p:spPr/>
        <p:txBody>
          <a:bodyPr/>
          <a:lstStyle/>
          <a:p>
            <a:r>
              <a:rPr lang="en-US" dirty="0"/>
              <a:t>Now, with the constraints added to the layout, </a:t>
            </a:r>
            <a:r>
              <a:rPr lang="en-US" b="1" i="1" dirty="0"/>
              <a:t>rotate the screen </a:t>
            </a:r>
            <a:r>
              <a:rPr lang="en-US" dirty="0"/>
              <a:t>into landscape orientation to verify that the layout now adapts to accommodate the new screen dimensions</a:t>
            </a:r>
          </a:p>
          <a:p>
            <a:r>
              <a:rPr lang="en-US" dirty="0"/>
              <a:t>Now, </a:t>
            </a:r>
            <a:r>
              <a:rPr lang="en-US" b="1" dirty="0"/>
              <a:t>launch the app </a:t>
            </a:r>
            <a:r>
              <a:rPr lang="en-US" dirty="0"/>
              <a:t>on the emulator or a physical device to test out what happens when you rotate it as well</a:t>
            </a:r>
          </a:p>
        </p:txBody>
      </p:sp>
      <p:sp>
        <p:nvSpPr>
          <p:cNvPr id="4" name="Date Placeholder 3">
            <a:extLst>
              <a:ext uri="{FF2B5EF4-FFF2-40B4-BE49-F238E27FC236}">
                <a16:creationId xmlns:a16="http://schemas.microsoft.com/office/drawing/2014/main" id="{5DBB0D6A-6F5E-47E8-8970-1CAEBE33B0B9}"/>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4857F822-8FC0-480F-A99A-381F36129F80}"/>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472234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470A-4299-445B-92AC-81E94565BFA1}"/>
              </a:ext>
            </a:extLst>
          </p:cNvPr>
          <p:cNvSpPr>
            <a:spLocks noGrp="1"/>
          </p:cNvSpPr>
          <p:nvPr>
            <p:ph type="title"/>
          </p:nvPr>
        </p:nvSpPr>
        <p:spPr/>
        <p:txBody>
          <a:bodyPr/>
          <a:lstStyle/>
          <a:p>
            <a:r>
              <a:rPr lang="en-US" dirty="0"/>
              <a:t>Woohoo!</a:t>
            </a:r>
          </a:p>
        </p:txBody>
      </p:sp>
      <p:sp>
        <p:nvSpPr>
          <p:cNvPr id="3" name="Content Placeholder 2">
            <a:extLst>
              <a:ext uri="{FF2B5EF4-FFF2-40B4-BE49-F238E27FC236}">
                <a16:creationId xmlns:a16="http://schemas.microsoft.com/office/drawing/2014/main" id="{A85183AE-C037-4BEC-A6CF-68CD87963C90}"/>
              </a:ext>
            </a:extLst>
          </p:cNvPr>
          <p:cNvSpPr>
            <a:spLocks noGrp="1"/>
          </p:cNvSpPr>
          <p:nvPr>
            <p:ph idx="1"/>
          </p:nvPr>
        </p:nvSpPr>
        <p:spPr/>
        <p:txBody>
          <a:bodyPr/>
          <a:lstStyle/>
          <a:p>
            <a:r>
              <a:rPr lang="en-US" dirty="0"/>
              <a:t>Great job!</a:t>
            </a:r>
          </a:p>
          <a:p>
            <a:r>
              <a:rPr lang="en-US" dirty="0"/>
              <a:t>Ch. 29-32 contain additional ways to work with </a:t>
            </a:r>
            <a:r>
              <a:rPr lang="en-US" dirty="0" err="1"/>
              <a:t>ConstraintLayouts</a:t>
            </a:r>
            <a:endParaRPr lang="en-US" dirty="0"/>
          </a:p>
          <a:p>
            <a:pPr lvl="1"/>
            <a:r>
              <a:rPr lang="en-US" dirty="0"/>
              <a:t>Ch. 29 focuses on using XML by editing it directly to design the GUI</a:t>
            </a:r>
          </a:p>
          <a:p>
            <a:pPr lvl="1"/>
            <a:r>
              <a:rPr lang="en-US" dirty="0"/>
              <a:t>Ch. 30-31 discuss how to use Kotlin code and the </a:t>
            </a:r>
            <a:r>
              <a:rPr lang="en-US" dirty="0" err="1"/>
              <a:t>ConstraintSet</a:t>
            </a:r>
            <a:r>
              <a:rPr lang="en-US" dirty="0"/>
              <a:t> class to help create </a:t>
            </a:r>
            <a:r>
              <a:rPr lang="en-US" dirty="0" err="1"/>
              <a:t>Uis</a:t>
            </a:r>
            <a:r>
              <a:rPr lang="en-US" dirty="0"/>
              <a:t>, including constraints, from Kotlin code instead of the XML or Layout Editor</a:t>
            </a:r>
          </a:p>
          <a:p>
            <a:pPr lvl="1"/>
            <a:r>
              <a:rPr lang="en-US" dirty="0"/>
              <a:t>Ch. 32 discusses how to apply settings</a:t>
            </a:r>
          </a:p>
        </p:txBody>
      </p:sp>
      <p:sp>
        <p:nvSpPr>
          <p:cNvPr id="4" name="Date Placeholder 3">
            <a:extLst>
              <a:ext uri="{FF2B5EF4-FFF2-40B4-BE49-F238E27FC236}">
                <a16:creationId xmlns:a16="http://schemas.microsoft.com/office/drawing/2014/main" id="{B13E7259-4F2B-46A3-A116-A0CBE7AB3DD6}"/>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D8C3708B-4695-45F2-8B0B-4FACBE1CA55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50713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65CC-5391-4C8E-BE7C-A9D7F344AB67}"/>
              </a:ext>
            </a:extLst>
          </p:cNvPr>
          <p:cNvSpPr>
            <a:spLocks noGrp="1"/>
          </p:cNvSpPr>
          <p:nvPr>
            <p:ph type="title"/>
          </p:nvPr>
        </p:nvSpPr>
        <p:spPr/>
        <p:txBody>
          <a:bodyPr/>
          <a:lstStyle/>
          <a:p>
            <a:r>
              <a:rPr lang="en-US" dirty="0"/>
              <a:t>Android Layout Managers</a:t>
            </a:r>
          </a:p>
        </p:txBody>
      </p:sp>
      <p:sp>
        <p:nvSpPr>
          <p:cNvPr id="3" name="Content Placeholder 2">
            <a:extLst>
              <a:ext uri="{FF2B5EF4-FFF2-40B4-BE49-F238E27FC236}">
                <a16:creationId xmlns:a16="http://schemas.microsoft.com/office/drawing/2014/main" id="{BA317D1E-E509-4443-AB85-2D745967C8B1}"/>
              </a:ext>
            </a:extLst>
          </p:cNvPr>
          <p:cNvSpPr>
            <a:spLocks noGrp="1"/>
          </p:cNvSpPr>
          <p:nvPr>
            <p:ph idx="1"/>
          </p:nvPr>
        </p:nvSpPr>
        <p:spPr/>
        <p:txBody>
          <a:bodyPr/>
          <a:lstStyle/>
          <a:p>
            <a:r>
              <a:rPr lang="en-US" dirty="0"/>
              <a:t>In addition to the widgets, the SDK also includes a set of views called </a:t>
            </a:r>
            <a:r>
              <a:rPr lang="en-US" b="1" dirty="0"/>
              <a:t>layouts</a:t>
            </a:r>
            <a:endParaRPr lang="en-US" dirty="0"/>
          </a:p>
          <a:p>
            <a:pPr lvl="1"/>
            <a:r>
              <a:rPr lang="en-US" dirty="0"/>
              <a:t>Layouts are container views, so they are subclassed from </a:t>
            </a:r>
            <a:r>
              <a:rPr lang="en-US" b="1" dirty="0" err="1"/>
              <a:t>ViewGroup</a:t>
            </a:r>
            <a:endParaRPr lang="en-US" dirty="0"/>
          </a:p>
          <a:p>
            <a:pPr lvl="1"/>
            <a:r>
              <a:rPr lang="en-US" dirty="0"/>
              <a:t>They are designed for the sole purpose of controlling how child views are positioned on the screen</a:t>
            </a:r>
          </a:p>
          <a:p>
            <a:r>
              <a:rPr lang="en-US" dirty="0"/>
              <a:t>The Android SDK includes the following layout views that may be used within an Android UI:</a:t>
            </a:r>
          </a:p>
          <a:p>
            <a:pPr lvl="1"/>
            <a:r>
              <a:rPr lang="en-US" b="1" dirty="0" err="1"/>
              <a:t>ConstraintLayout</a:t>
            </a:r>
            <a:r>
              <a:rPr lang="en-US" b="1" dirty="0"/>
              <a:t> </a:t>
            </a:r>
            <a:r>
              <a:rPr lang="en-US" dirty="0"/>
              <a:t>– introduced in Android 7, this is a newer layout recommended for most layout requirements</a:t>
            </a:r>
          </a:p>
          <a:p>
            <a:pPr lvl="2"/>
            <a:r>
              <a:rPr lang="en-US" dirty="0"/>
              <a:t>Allows positioning and behavior of views in a layout to be defined by simple constraint settings assigned to each child view</a:t>
            </a:r>
          </a:p>
          <a:p>
            <a:pPr lvl="2"/>
            <a:r>
              <a:rPr lang="en-US" dirty="0"/>
              <a:t>This layout is very flexible and allows for complex layouts to be quickly and easily created without having to nest other layouts, so it is very efficient</a:t>
            </a:r>
          </a:p>
          <a:p>
            <a:pPr lvl="2"/>
            <a:r>
              <a:rPr lang="en-US" dirty="0" err="1"/>
              <a:t>ConstraintLayout</a:t>
            </a:r>
            <a:r>
              <a:rPr lang="en-US" dirty="0"/>
              <a:t> is also tightly integrated into the Android Studio Layout Editor tool</a:t>
            </a:r>
          </a:p>
          <a:p>
            <a:pPr lvl="2"/>
            <a:r>
              <a:rPr lang="en-US" dirty="0"/>
              <a:t>Unless otherwise required, this is the layout of choice for the majority of projects you’ll work on</a:t>
            </a:r>
          </a:p>
          <a:p>
            <a:pPr lvl="1"/>
            <a:r>
              <a:rPr lang="en-US" b="1" dirty="0" err="1"/>
              <a:t>LinearLayout</a:t>
            </a:r>
            <a:r>
              <a:rPr lang="en-US" dirty="0"/>
              <a:t> – Positions child views in a single row or column</a:t>
            </a:r>
          </a:p>
          <a:p>
            <a:pPr lvl="2"/>
            <a:r>
              <a:rPr lang="en-US" dirty="0"/>
              <a:t>A </a:t>
            </a:r>
            <a:r>
              <a:rPr lang="en-US" b="1" dirty="0"/>
              <a:t>weight </a:t>
            </a:r>
            <a:r>
              <a:rPr lang="en-US" dirty="0"/>
              <a:t>value can be set on each child to specify how much of the layout space that child should occupy relative to other children</a:t>
            </a:r>
          </a:p>
          <a:p>
            <a:pPr lvl="1"/>
            <a:r>
              <a:rPr lang="en-US" b="1" dirty="0" err="1"/>
              <a:t>TableLayout</a:t>
            </a:r>
            <a:r>
              <a:rPr lang="en-US" b="1" dirty="0"/>
              <a:t> </a:t>
            </a:r>
            <a:r>
              <a:rPr lang="en-US" dirty="0"/>
              <a:t>– Arranges child views into a grid format of rows and columns</a:t>
            </a:r>
          </a:p>
          <a:p>
            <a:pPr lvl="1"/>
            <a:r>
              <a:rPr lang="en-US" b="1" dirty="0" err="1"/>
              <a:t>FrameLayout</a:t>
            </a:r>
            <a:r>
              <a:rPr lang="en-US" dirty="0"/>
              <a:t> – Allocates an area of the screen and allows for stacking in the z-direction</a:t>
            </a:r>
          </a:p>
          <a:p>
            <a:pPr lvl="1"/>
            <a:r>
              <a:rPr lang="en-US" b="1" dirty="0" err="1"/>
              <a:t>RelativeLayout</a:t>
            </a:r>
            <a:r>
              <a:rPr lang="en-US" dirty="0"/>
              <a:t> – allows positioning of views relative to one another and the parent view</a:t>
            </a:r>
          </a:p>
          <a:p>
            <a:pPr lvl="1"/>
            <a:r>
              <a:rPr lang="en-US" dirty="0"/>
              <a:t>Etc.  (see book)</a:t>
            </a:r>
          </a:p>
        </p:txBody>
      </p:sp>
      <p:sp>
        <p:nvSpPr>
          <p:cNvPr id="4" name="Date Placeholder 3">
            <a:extLst>
              <a:ext uri="{FF2B5EF4-FFF2-40B4-BE49-F238E27FC236}">
                <a16:creationId xmlns:a16="http://schemas.microsoft.com/office/drawing/2014/main" id="{644D30B7-A2BD-4F8C-AE5F-209CBA62B555}"/>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8E66C60B-A0FE-4E06-8CF4-E3592F01776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417292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DEAB-ACB5-49FC-AD1E-E55F2962E415}"/>
              </a:ext>
            </a:extLst>
          </p:cNvPr>
          <p:cNvSpPr>
            <a:spLocks noGrp="1"/>
          </p:cNvSpPr>
          <p:nvPr>
            <p:ph type="title"/>
          </p:nvPr>
        </p:nvSpPr>
        <p:spPr/>
        <p:txBody>
          <a:bodyPr/>
          <a:lstStyle/>
          <a:p>
            <a:r>
              <a:rPr lang="en-US" dirty="0"/>
              <a:t>The View Hierarchy</a:t>
            </a:r>
          </a:p>
        </p:txBody>
      </p:sp>
      <p:sp>
        <p:nvSpPr>
          <p:cNvPr id="3" name="Content Placeholder 2">
            <a:extLst>
              <a:ext uri="{FF2B5EF4-FFF2-40B4-BE49-F238E27FC236}">
                <a16:creationId xmlns:a16="http://schemas.microsoft.com/office/drawing/2014/main" id="{DCB0A970-EC88-47F3-A88A-CCFC9B13EF71}"/>
              </a:ext>
            </a:extLst>
          </p:cNvPr>
          <p:cNvSpPr>
            <a:spLocks noGrp="1"/>
          </p:cNvSpPr>
          <p:nvPr>
            <p:ph idx="1"/>
          </p:nvPr>
        </p:nvSpPr>
        <p:spPr/>
        <p:txBody>
          <a:bodyPr/>
          <a:lstStyle/>
          <a:p>
            <a:r>
              <a:rPr lang="en-US" dirty="0"/>
              <a:t>Each view in a UI represents a rectangular area of the display</a:t>
            </a:r>
          </a:p>
          <a:p>
            <a:r>
              <a:rPr lang="en-US" dirty="0"/>
              <a:t>A UI screen is comprised of a view hierarchy with a </a:t>
            </a:r>
            <a:r>
              <a:rPr lang="en-US" b="1" dirty="0"/>
              <a:t>root view</a:t>
            </a:r>
            <a:r>
              <a:rPr lang="en-US" dirty="0"/>
              <a:t> positioned at the top of the tree and child views positioned on branches (and leaves) below</a:t>
            </a:r>
          </a:p>
        </p:txBody>
      </p:sp>
      <p:sp>
        <p:nvSpPr>
          <p:cNvPr id="4" name="Date Placeholder 3">
            <a:extLst>
              <a:ext uri="{FF2B5EF4-FFF2-40B4-BE49-F238E27FC236}">
                <a16:creationId xmlns:a16="http://schemas.microsoft.com/office/drawing/2014/main" id="{03D1E8BD-9A83-4786-8F5A-748B788BF024}"/>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5B74164C-2998-4193-AC7B-1BD4A1BA1D4D}"/>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9D1335BA-94E2-4169-ACD3-C1A4195FEC5B}"/>
              </a:ext>
            </a:extLst>
          </p:cNvPr>
          <p:cNvPicPr>
            <a:picLocks noChangeAspect="1"/>
          </p:cNvPicPr>
          <p:nvPr/>
        </p:nvPicPr>
        <p:blipFill>
          <a:blip r:embed="rId2"/>
          <a:stretch>
            <a:fillRect/>
          </a:stretch>
        </p:blipFill>
        <p:spPr>
          <a:xfrm>
            <a:off x="3224552" y="2337978"/>
            <a:ext cx="2480392" cy="3697061"/>
          </a:xfrm>
          <a:prstGeom prst="rect">
            <a:avLst/>
          </a:prstGeom>
        </p:spPr>
      </p:pic>
      <p:pic>
        <p:nvPicPr>
          <p:cNvPr id="9" name="Picture 8">
            <a:extLst>
              <a:ext uri="{FF2B5EF4-FFF2-40B4-BE49-F238E27FC236}">
                <a16:creationId xmlns:a16="http://schemas.microsoft.com/office/drawing/2014/main" id="{BD05DA12-3020-4055-B478-4BF9A15F905A}"/>
              </a:ext>
            </a:extLst>
          </p:cNvPr>
          <p:cNvPicPr>
            <a:picLocks noChangeAspect="1"/>
          </p:cNvPicPr>
          <p:nvPr/>
        </p:nvPicPr>
        <p:blipFill>
          <a:blip r:embed="rId3"/>
          <a:stretch>
            <a:fillRect/>
          </a:stretch>
        </p:blipFill>
        <p:spPr>
          <a:xfrm>
            <a:off x="692684" y="2337978"/>
            <a:ext cx="2218237" cy="3697061"/>
          </a:xfrm>
          <a:prstGeom prst="rect">
            <a:avLst/>
          </a:prstGeom>
        </p:spPr>
      </p:pic>
      <p:pic>
        <p:nvPicPr>
          <p:cNvPr id="11" name="Picture 10">
            <a:extLst>
              <a:ext uri="{FF2B5EF4-FFF2-40B4-BE49-F238E27FC236}">
                <a16:creationId xmlns:a16="http://schemas.microsoft.com/office/drawing/2014/main" id="{C1F79161-BC4A-4408-8AFF-F95820E8636E}"/>
              </a:ext>
            </a:extLst>
          </p:cNvPr>
          <p:cNvPicPr>
            <a:picLocks noChangeAspect="1"/>
          </p:cNvPicPr>
          <p:nvPr/>
        </p:nvPicPr>
        <p:blipFill>
          <a:blip r:embed="rId4"/>
          <a:stretch>
            <a:fillRect/>
          </a:stretch>
        </p:blipFill>
        <p:spPr>
          <a:xfrm>
            <a:off x="5975470" y="2337978"/>
            <a:ext cx="5523845" cy="2156030"/>
          </a:xfrm>
          <a:prstGeom prst="rect">
            <a:avLst/>
          </a:prstGeom>
        </p:spPr>
      </p:pic>
    </p:spTree>
    <p:extLst>
      <p:ext uri="{BB962C8B-B14F-4D97-AF65-F5344CB8AC3E}">
        <p14:creationId xmlns:p14="http://schemas.microsoft.com/office/powerpoint/2010/main" val="322415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6E55-C67E-4DC4-A526-7CA23A77F300}"/>
              </a:ext>
            </a:extLst>
          </p:cNvPr>
          <p:cNvSpPr>
            <a:spLocks noGrp="1"/>
          </p:cNvSpPr>
          <p:nvPr>
            <p:ph type="title"/>
          </p:nvPr>
        </p:nvSpPr>
        <p:spPr/>
        <p:txBody>
          <a:bodyPr/>
          <a:lstStyle/>
          <a:p>
            <a:r>
              <a:rPr lang="en-US" dirty="0"/>
              <a:t>Creating User Interfaces</a:t>
            </a:r>
          </a:p>
        </p:txBody>
      </p:sp>
      <p:sp>
        <p:nvSpPr>
          <p:cNvPr id="3" name="Content Placeholder 2">
            <a:extLst>
              <a:ext uri="{FF2B5EF4-FFF2-40B4-BE49-F238E27FC236}">
                <a16:creationId xmlns:a16="http://schemas.microsoft.com/office/drawing/2014/main" id="{08B1863C-0AD4-40B7-9C42-54179552F8FC}"/>
              </a:ext>
            </a:extLst>
          </p:cNvPr>
          <p:cNvSpPr>
            <a:spLocks noGrp="1"/>
          </p:cNvSpPr>
          <p:nvPr>
            <p:ph idx="1"/>
          </p:nvPr>
        </p:nvSpPr>
        <p:spPr/>
        <p:txBody>
          <a:bodyPr/>
          <a:lstStyle/>
          <a:p>
            <a:r>
              <a:rPr lang="en-US" dirty="0"/>
              <a:t>There are three different approaches to UI design:</a:t>
            </a:r>
          </a:p>
          <a:p>
            <a:pPr lvl="1"/>
            <a:r>
              <a:rPr lang="en-US" dirty="0"/>
              <a:t>Using the Android Studio Layout Editor tool</a:t>
            </a:r>
          </a:p>
          <a:p>
            <a:pPr lvl="1"/>
            <a:r>
              <a:rPr lang="en-US" dirty="0"/>
              <a:t>Handwriting XML layout resource files</a:t>
            </a:r>
          </a:p>
          <a:p>
            <a:pPr lvl="1"/>
            <a:r>
              <a:rPr lang="en-US" dirty="0"/>
              <a:t>Writing Kotlin code</a:t>
            </a:r>
          </a:p>
          <a:p>
            <a:r>
              <a:rPr lang="en-US" dirty="0"/>
              <a:t>The Layout Editor generates XML, so those go hand-in-hand, and provide for better </a:t>
            </a:r>
            <a:r>
              <a:rPr lang="en-US" b="1" dirty="0"/>
              <a:t>separation of concerns</a:t>
            </a:r>
            <a:endParaRPr lang="en-US" dirty="0"/>
          </a:p>
          <a:p>
            <a:pPr lvl="1"/>
            <a:r>
              <a:rPr lang="en-US" dirty="0"/>
              <a:t>The design of the UI is separated from the behaviors and interaction by the UI being initially created in XML, and the functionality being programmed in Kotlin (or Java)</a:t>
            </a:r>
          </a:p>
          <a:p>
            <a:endParaRPr lang="en-US" dirty="0"/>
          </a:p>
        </p:txBody>
      </p:sp>
      <p:sp>
        <p:nvSpPr>
          <p:cNvPr id="4" name="Date Placeholder 3">
            <a:extLst>
              <a:ext uri="{FF2B5EF4-FFF2-40B4-BE49-F238E27FC236}">
                <a16:creationId xmlns:a16="http://schemas.microsoft.com/office/drawing/2014/main" id="{B42DE868-31F1-4DF8-B5A3-611DC83564DA}"/>
              </a:ext>
            </a:extLst>
          </p:cNvPr>
          <p:cNvSpPr>
            <a:spLocks noGrp="1"/>
          </p:cNvSpPr>
          <p:nvPr>
            <p:ph type="dt" sz="half" idx="10"/>
          </p:nvPr>
        </p:nvSpPr>
        <p:spPr/>
        <p:txBody>
          <a:bodyPr/>
          <a:lstStyle/>
          <a:p>
            <a:fld id="{6018A652-F7D9-4C61-8258-404FCB714F28}" type="datetime1">
              <a:rPr lang="en-US" smtClean="0"/>
              <a:t>1/28/2021</a:t>
            </a:fld>
            <a:endParaRPr lang="en-US" dirty="0"/>
          </a:p>
        </p:txBody>
      </p:sp>
      <p:sp>
        <p:nvSpPr>
          <p:cNvPr id="5" name="Footer Placeholder 4">
            <a:extLst>
              <a:ext uri="{FF2B5EF4-FFF2-40B4-BE49-F238E27FC236}">
                <a16:creationId xmlns:a16="http://schemas.microsoft.com/office/drawing/2014/main" id="{5EE957D7-A11F-41E7-BA8D-8F2C8DEC1EE6}"/>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280035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70F8-E5D5-4483-8103-942EFEECBD16}"/>
              </a:ext>
            </a:extLst>
          </p:cNvPr>
          <p:cNvSpPr>
            <a:spLocks noGrp="1"/>
          </p:cNvSpPr>
          <p:nvPr>
            <p:ph type="title"/>
          </p:nvPr>
        </p:nvSpPr>
        <p:spPr/>
        <p:txBody>
          <a:bodyPr>
            <a:normAutofit fontScale="90000"/>
          </a:bodyPr>
          <a:lstStyle/>
          <a:p>
            <a:r>
              <a:rPr lang="en-US" dirty="0"/>
              <a:t>Using the Android Studio Layout Editor Tool</a:t>
            </a:r>
          </a:p>
        </p:txBody>
      </p:sp>
      <p:sp>
        <p:nvSpPr>
          <p:cNvPr id="3" name="Text Placeholder 2">
            <a:extLst>
              <a:ext uri="{FF2B5EF4-FFF2-40B4-BE49-F238E27FC236}">
                <a16:creationId xmlns:a16="http://schemas.microsoft.com/office/drawing/2014/main" id="{F3A5C7E0-3320-4A0F-BE77-7F8F395875C7}"/>
              </a:ext>
            </a:extLst>
          </p:cNvPr>
          <p:cNvSpPr>
            <a:spLocks noGrp="1"/>
          </p:cNvSpPr>
          <p:nvPr>
            <p:ph type="body" idx="1"/>
          </p:nvPr>
        </p:nvSpPr>
        <p:spPr/>
        <p:txBody>
          <a:bodyPr/>
          <a:lstStyle/>
          <a:p>
            <a:r>
              <a:rPr lang="en-US" dirty="0"/>
              <a:t>Ch. 24</a:t>
            </a:r>
          </a:p>
        </p:txBody>
      </p:sp>
      <p:sp>
        <p:nvSpPr>
          <p:cNvPr id="4" name="Date Placeholder 3">
            <a:extLst>
              <a:ext uri="{FF2B5EF4-FFF2-40B4-BE49-F238E27FC236}">
                <a16:creationId xmlns:a16="http://schemas.microsoft.com/office/drawing/2014/main" id="{87A89EE4-8144-400C-B0F2-CD2E17A49D9B}"/>
              </a:ext>
            </a:extLst>
          </p:cNvPr>
          <p:cNvSpPr>
            <a:spLocks noGrp="1"/>
          </p:cNvSpPr>
          <p:nvPr>
            <p:ph type="dt" sz="half" idx="10"/>
          </p:nvPr>
        </p:nvSpPr>
        <p:spPr/>
        <p:txBody>
          <a:bodyPr/>
          <a:lstStyle/>
          <a:p>
            <a:fld id="{6F565E57-9A09-4FE2-A089-897784F5EF3D}" type="datetime1">
              <a:rPr lang="en-US" smtClean="0"/>
              <a:t>1/28/2021</a:t>
            </a:fld>
            <a:endParaRPr lang="en-US" dirty="0"/>
          </a:p>
        </p:txBody>
      </p:sp>
      <p:sp>
        <p:nvSpPr>
          <p:cNvPr id="5" name="Footer Placeholder 4">
            <a:extLst>
              <a:ext uri="{FF2B5EF4-FFF2-40B4-BE49-F238E27FC236}">
                <a16:creationId xmlns:a16="http://schemas.microsoft.com/office/drawing/2014/main" id="{BCAF03C2-345E-4E5F-90B9-03D75F231A18}"/>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810918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392</TotalTime>
  <Words>4992</Words>
  <Application>Microsoft Office PowerPoint</Application>
  <PresentationFormat>Widescreen</PresentationFormat>
  <Paragraphs>464</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Calibri</vt:lpstr>
      <vt:lpstr>Century Gothic</vt:lpstr>
      <vt:lpstr>Consolas</vt:lpstr>
      <vt:lpstr>Garamond</vt:lpstr>
      <vt:lpstr>SavonVTI</vt:lpstr>
      <vt:lpstr>Views and Layouts</vt:lpstr>
      <vt:lpstr>Views, View Groups and Layouts</vt:lpstr>
      <vt:lpstr>User Interaction</vt:lpstr>
      <vt:lpstr>Designing for Different Android Devices</vt:lpstr>
      <vt:lpstr>Views and View Groups</vt:lpstr>
      <vt:lpstr>Android Layout Managers</vt:lpstr>
      <vt:lpstr>The View Hierarchy</vt:lpstr>
      <vt:lpstr>Creating User Interfaces</vt:lpstr>
      <vt:lpstr>Using the Android Studio Layout Editor Tool</vt:lpstr>
      <vt:lpstr>Activities and the Android Studio Layout Editor</vt:lpstr>
      <vt:lpstr>Empty vs Basic Activity Templates</vt:lpstr>
      <vt:lpstr>The Android Studio Layout Editor</vt:lpstr>
      <vt:lpstr>Design Mode</vt:lpstr>
      <vt:lpstr>The Palette</vt:lpstr>
      <vt:lpstr>Design Mode and Layout Views</vt:lpstr>
      <vt:lpstr>Code and Split Modes</vt:lpstr>
      <vt:lpstr>Setting Attributes</vt:lpstr>
      <vt:lpstr>Converting Views</vt:lpstr>
      <vt:lpstr>Layout Validation</vt:lpstr>
      <vt:lpstr>ConstraintLayout</vt:lpstr>
      <vt:lpstr>How ConstraintLayout Works</vt:lpstr>
      <vt:lpstr>Constraints and Margins</vt:lpstr>
      <vt:lpstr>Opposing Constraints</vt:lpstr>
      <vt:lpstr>Constraint Bias</vt:lpstr>
      <vt:lpstr>Chains</vt:lpstr>
      <vt:lpstr>Chain Styles</vt:lpstr>
      <vt:lpstr>Baseline Alignment</vt:lpstr>
      <vt:lpstr>Guidelines</vt:lpstr>
      <vt:lpstr>Using ConstraintLayout in Android Studio</vt:lpstr>
      <vt:lpstr>Design and Layout Views</vt:lpstr>
      <vt:lpstr>Design and Layout Views (cont’d)</vt:lpstr>
      <vt:lpstr>Autoconnect and Inference Modes</vt:lpstr>
      <vt:lpstr>Manipulating Constraints Manually</vt:lpstr>
      <vt:lpstr>Adding Constraints in the Inspector</vt:lpstr>
      <vt:lpstr>Adjusting Constraint Bias</vt:lpstr>
      <vt:lpstr>Responsive Layout Design</vt:lpstr>
      <vt:lpstr>Responsive Layout Design</vt:lpstr>
      <vt:lpstr>Adding Guidelines or Barriers</vt:lpstr>
      <vt:lpstr>Creating a Chain</vt:lpstr>
      <vt:lpstr>Ratios (Aspect Ratios)</vt:lpstr>
      <vt:lpstr>ConstraintLayout Tutorial Using Layout Editor</vt:lpstr>
      <vt:lpstr>Using Android Studio Layout Editor</vt:lpstr>
      <vt:lpstr>Creating an Activity</vt:lpstr>
      <vt:lpstr>Designating the Launcher Activity</vt:lpstr>
      <vt:lpstr>Preparing the Layout Editor Environment</vt:lpstr>
      <vt:lpstr>Import an Image for the ImageView</vt:lpstr>
      <vt:lpstr>Add Widgets to the UI</vt:lpstr>
      <vt:lpstr>Add Widgets to the UI (cont’d)</vt:lpstr>
      <vt:lpstr>Constraining the Widgets</vt:lpstr>
      <vt:lpstr>Constraining the Widgets (cont’d)</vt:lpstr>
      <vt:lpstr>Adding Constraints to the TextView</vt:lpstr>
      <vt:lpstr>Adding Constraints to the ImageView</vt:lpstr>
      <vt:lpstr>Adding Constraints to the Buttons </vt:lpstr>
      <vt:lpstr>Testing the Layout</vt:lpstr>
      <vt:lpstr>Woohoo!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 and Layouts</dc:title>
  <dc:creator>John Baugh</dc:creator>
  <cp:lastModifiedBy>Prof. John</cp:lastModifiedBy>
  <cp:revision>76</cp:revision>
  <dcterms:created xsi:type="dcterms:W3CDTF">2021-01-15T00:24:23Z</dcterms:created>
  <dcterms:modified xsi:type="dcterms:W3CDTF">2021-01-29T05:00:28Z</dcterms:modified>
</cp:coreProperties>
</file>