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5CC6D6"/>
    <a:srgbClr val="344529"/>
    <a:srgbClr val="2B3922"/>
    <a:srgbClr val="2E3722"/>
    <a:srgbClr val="FCF7F1"/>
    <a:srgbClr val="B8D233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F88A-4E08-44F2-999B-0C7A71F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View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668A-4236-4C2C-9B01-B497E0F7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is to </a:t>
            </a:r>
            <a:r>
              <a:rPr lang="en-US" b="1" dirty="0"/>
              <a:t>inflate </a:t>
            </a:r>
            <a:r>
              <a:rPr lang="en-US" dirty="0"/>
              <a:t>the view binding class so we can access the root view within the layout</a:t>
            </a:r>
          </a:p>
          <a:p>
            <a:pPr lvl="1"/>
            <a:r>
              <a:rPr lang="en-US" dirty="0"/>
              <a:t>Then, the root view will be used as the content view for the layout</a:t>
            </a:r>
          </a:p>
          <a:p>
            <a:pPr lvl="1"/>
            <a:r>
              <a:rPr lang="en-US" dirty="0"/>
              <a:t>The logical place to do this is inside the </a:t>
            </a:r>
            <a:r>
              <a:rPr lang="en-US" b="1" dirty="0" err="1"/>
              <a:t>onCreate</a:t>
            </a:r>
            <a:r>
              <a:rPr lang="en-US" b="1" dirty="0"/>
              <a:t> method</a:t>
            </a:r>
            <a:r>
              <a:rPr lang="en-US" dirty="0"/>
              <a:t>:</a:t>
            </a:r>
          </a:p>
          <a:p>
            <a:r>
              <a:rPr lang="en-US" dirty="0"/>
              <a:t>To switch to using view binding, the view binding class needs to be imported and the Main activity class modified as follows</a:t>
            </a:r>
          </a:p>
          <a:p>
            <a:pPr lvl="1"/>
            <a:r>
              <a:rPr lang="en-US" dirty="0"/>
              <a:t>Notice the name of the import is because of my project’s package name, and the layout file is activity_main.xml, therefore making the binding class that is automatically generated by Android Studio, </a:t>
            </a:r>
            <a:r>
              <a:rPr lang="en-US" b="1" dirty="0" err="1"/>
              <a:t>ActivityMainBinding</a:t>
            </a:r>
            <a:r>
              <a:rPr lang="en-US" b="1" dirty="0"/>
              <a:t>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highlight>
                  <a:srgbClr val="FFFF00"/>
                </a:highlight>
              </a:rPr>
              <a:t>import com.profjpbaugh.testapp1.databinding.ActivityMainBinding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AppCompatActivity</a:t>
            </a:r>
            <a:r>
              <a:rPr lang="en-US" dirty="0"/>
              <a:t>()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private </a:t>
            </a:r>
            <a:r>
              <a:rPr lang="en-US" dirty="0" err="1">
                <a:highlight>
                  <a:srgbClr val="FFFF00"/>
                </a:highlight>
              </a:rPr>
              <a:t>lateinit</a:t>
            </a:r>
            <a:r>
              <a:rPr lang="en-US" dirty="0">
                <a:highlight>
                  <a:srgbClr val="FFFF00"/>
                </a:highlight>
              </a:rPr>
              <a:t> var binding : </a:t>
            </a:r>
            <a:r>
              <a:rPr lang="en-US" dirty="0" err="1">
                <a:highlight>
                  <a:srgbClr val="FFFF00"/>
                </a:highlight>
              </a:rPr>
              <a:t>ActivityMainBinding</a:t>
            </a:r>
            <a:endParaRPr lang="en-US" dirty="0">
              <a:highlight>
                <a:srgbClr val="FFFF00"/>
              </a:highlight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trike="sngStrike" dirty="0"/>
              <a:t>        </a:t>
            </a:r>
            <a:r>
              <a:rPr lang="en-US" strike="sngStrike" dirty="0" err="1"/>
              <a:t>setContentView</a:t>
            </a:r>
            <a:r>
              <a:rPr lang="en-US" strike="sngStrike" dirty="0"/>
              <a:t>(</a:t>
            </a:r>
            <a:r>
              <a:rPr lang="en-US" strike="sngStrike" dirty="0" err="1"/>
              <a:t>R.layout.activity_main</a:t>
            </a:r>
            <a:r>
              <a:rPr lang="en-US" strike="sngStrike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binding = </a:t>
            </a:r>
            <a:r>
              <a:rPr lang="en-US" dirty="0" err="1"/>
              <a:t>ActivityMainBinding.inflate</a:t>
            </a:r>
            <a:r>
              <a:rPr lang="en-US" dirty="0"/>
              <a:t>(</a:t>
            </a:r>
            <a:r>
              <a:rPr lang="en-US" dirty="0" err="1"/>
              <a:t>layoutInflater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binding.root</a:t>
            </a:r>
            <a:r>
              <a:rPr lang="en-US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binding.myTV.text</a:t>
            </a:r>
            <a:r>
              <a:rPr lang="en-US" dirty="0">
                <a:highlight>
                  <a:srgbClr val="FFFF00"/>
                </a:highlight>
              </a:rPr>
              <a:t> = "Howdy!"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F14E-88D5-4078-94B6-44DC2D77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34F0-D8E6-4BE5-806B-A809CEC8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DE1E-B92D-48A0-9ECE-C9024DD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</a:t>
            </a:r>
            <a:r>
              <a:rPr lang="en-US" dirty="0" err="1"/>
              <a:t>OnClickListener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6B113-3A46-43F7-B20F-FA2DF9752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standard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myButton.setOnClickListener</a:t>
            </a:r>
            <a:r>
              <a:rPr lang="en-US" dirty="0"/>
              <a:t>(object :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View.OnClickListener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})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982C64-B32E-4312-BE46-05A1A49B6F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lambda notation</a:t>
            </a:r>
          </a:p>
          <a:p>
            <a:pPr marL="0" indent="0">
              <a:buNone/>
            </a:pPr>
            <a:r>
              <a:rPr lang="en-US" dirty="0" err="1"/>
              <a:t>myButton.setOnClickListener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1E94-85B1-404C-9EF9-86577B9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F233-9033-44BF-9504-DD22262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2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A5DE2B-82FE-4CB1-AA79-E97AEF10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code and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227793-4646-4655-98AF-B6F261C4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myButton.setOnClickListener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statusText.text</a:t>
            </a:r>
            <a:r>
              <a:rPr lang="en-US" sz="2000" dirty="0">
                <a:latin typeface="Consolas" panose="020B0609020204030204" pitchFamily="49" charset="0"/>
              </a:rPr>
              <a:t> = "Button clicked"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  <a:p>
            <a:r>
              <a:rPr lang="en-US" dirty="0"/>
              <a:t>Now try running the code in the </a:t>
            </a:r>
            <a:r>
              <a:rPr lang="en-US" b="1" dirty="0"/>
              <a:t>AVD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C2C76-35B2-425D-9458-1B703AE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3933-91CA-49A7-9678-1C97B34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70831-7DCC-4BF4-9A3D-61F7BF0D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35" y="665849"/>
            <a:ext cx="3129093" cy="5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Touches and Gestures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34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6A6-6260-44CD-9436-92404912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D292-455E-477B-ACFF-CCC7B35D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9543"/>
            <a:ext cx="10058400" cy="4893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touch listener </a:t>
            </a:r>
            <a:r>
              <a:rPr lang="en-US" dirty="0"/>
              <a:t>can be executed from the layout itself</a:t>
            </a:r>
          </a:p>
          <a:p>
            <a:pPr lvl="1"/>
            <a:r>
              <a:rPr lang="en-US" dirty="0"/>
              <a:t>It’s not always about direct view / widget interaction</a:t>
            </a:r>
          </a:p>
          <a:p>
            <a:pPr lvl="1"/>
            <a:r>
              <a:rPr lang="en-US" dirty="0"/>
              <a:t>Many types of gestures: swipes, pinches, etc. exist</a:t>
            </a:r>
          </a:p>
          <a:p>
            <a:r>
              <a:rPr lang="en-US" dirty="0"/>
              <a:t>The lambda code 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myLayout.setOnTouchListener</a:t>
            </a:r>
            <a:r>
              <a:rPr lang="en-US" dirty="0">
                <a:latin typeface="Consolas" panose="020B0609020204030204" pitchFamily="49" charset="0"/>
              </a:rPr>
              <a:t> {v : View, m : </a:t>
            </a:r>
            <a:r>
              <a:rPr lang="en-US" dirty="0" err="1">
                <a:latin typeface="Consolas" panose="020B0609020204030204" pitchFamily="49" charset="0"/>
              </a:rPr>
              <a:t>MotionEvent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//tasks go 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true   //returns true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non-lambda approach: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myLayout.setOnTouchListener</a:t>
            </a:r>
            <a:r>
              <a:rPr lang="en-US" dirty="0">
                <a:latin typeface="Consolas" panose="020B0609020204030204" pitchFamily="49" charset="0"/>
              </a:rPr>
              <a:t>(object : </a:t>
            </a:r>
            <a:r>
              <a:rPr lang="en-US" dirty="0" err="1">
                <a:latin typeface="Consolas" panose="020B0609020204030204" pitchFamily="49" charset="0"/>
              </a:rPr>
              <a:t>View.OnTouchListener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override fun </a:t>
            </a:r>
            <a:r>
              <a:rPr lang="en-US" dirty="0" err="1">
                <a:latin typeface="Consolas" panose="020B0609020204030204" pitchFamily="49" charset="0"/>
              </a:rPr>
              <a:t>onTouch</a:t>
            </a:r>
            <a:r>
              <a:rPr lang="en-US" dirty="0">
                <a:latin typeface="Consolas" panose="020B0609020204030204" pitchFamily="49" charset="0"/>
              </a:rPr>
              <a:t>(v : View, m : </a:t>
            </a:r>
            <a:r>
              <a:rPr lang="en-US" dirty="0" err="1">
                <a:latin typeface="Consolas" panose="020B0609020204030204" pitchFamily="49" charset="0"/>
              </a:rPr>
              <a:t>MotionEvent</a:t>
            </a:r>
            <a:r>
              <a:rPr lang="en-US" dirty="0">
                <a:latin typeface="Consolas" panose="020B0609020204030204" pitchFamily="49" charset="0"/>
              </a:rPr>
              <a:t>) : Boolean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//tasks go 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FA85-0D52-4179-86F7-AA5BA47A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C8DB-37C9-41B7-AFB7-1098949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4B1-16DF-4AA5-BED5-58A31CE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MotionEvent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7860-D2ED-4947-AA6E-E989162A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MotionEvent</a:t>
            </a:r>
            <a:r>
              <a:rPr lang="en-US" b="1" dirty="0"/>
              <a:t> </a:t>
            </a:r>
            <a:r>
              <a:rPr lang="en-US" dirty="0"/>
              <a:t>object passed to </a:t>
            </a:r>
            <a:r>
              <a:rPr lang="en-US" dirty="0" err="1"/>
              <a:t>onTouch</a:t>
            </a:r>
            <a:r>
              <a:rPr lang="en-US" dirty="0"/>
              <a:t> is the key to obtaining information about the event</a:t>
            </a:r>
          </a:p>
          <a:p>
            <a:r>
              <a:rPr lang="en-US" dirty="0"/>
              <a:t>The type of action associated with an event can be obtained by calling </a:t>
            </a:r>
            <a:r>
              <a:rPr lang="en-US" b="1" dirty="0" err="1"/>
              <a:t>getActionMasked</a:t>
            </a:r>
            <a:r>
              <a:rPr lang="en-US" b="1" dirty="0"/>
              <a:t> </a:t>
            </a:r>
            <a:r>
              <a:rPr lang="en-US" dirty="0"/>
              <a:t>method of the </a:t>
            </a:r>
            <a:r>
              <a:rPr lang="en-US" dirty="0" err="1"/>
              <a:t>MotionEvent</a:t>
            </a:r>
            <a:r>
              <a:rPr lang="en-US" dirty="0"/>
              <a:t> object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1588-3456-438E-9418-E44389BB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D786-0309-4FCF-80B7-50BC26C9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8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DAA7-A473-42B8-8EB5-C2DBACB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example in Ch. 34!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B73F-5CF6-4674-B421-B04F2993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Multi-touch example in Ch. 34 for your enjoyment, as an exercise for you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the 4.0 version of the book, </a:t>
            </a:r>
            <a:r>
              <a:rPr lang="en-US" b="1" dirty="0">
                <a:sym typeface="Wingdings" panose="05000000000000000000" pitchFamily="2" charset="2"/>
              </a:rPr>
              <a:t>page 245-247 </a:t>
            </a:r>
            <a:r>
              <a:rPr lang="en-US" dirty="0">
                <a:sym typeface="Wingdings" panose="05000000000000000000" pitchFamily="2" charset="2"/>
              </a:rPr>
              <a:t>are particularly interesting, showing how to </a:t>
            </a:r>
            <a:r>
              <a:rPr lang="en-US">
                <a:sym typeface="Wingdings" panose="05000000000000000000" pitchFamily="2" charset="2"/>
              </a:rPr>
              <a:t>determine types of events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are hundreds of different types of events, so having the basics down helps us to work with these events later 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B194-7F8D-4D78-A13E-E69B505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8A8F-693B-4962-B28F-A0CE1B55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Event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33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5E98D8-1EE2-4301-9F5E-A654F0A2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2E4EE-81F9-432A-AB19-D1EFCE8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 handling </a:t>
            </a:r>
            <a:r>
              <a:rPr lang="en-US" dirty="0"/>
              <a:t>is the paradigm by which events occur, often with the user interacting with an application, and the corresponding response of the application</a:t>
            </a:r>
          </a:p>
          <a:p>
            <a:r>
              <a:rPr lang="en-US" dirty="0"/>
              <a:t>Android maintains an </a:t>
            </a:r>
            <a:r>
              <a:rPr lang="en-US" b="1" dirty="0"/>
              <a:t>event queue</a:t>
            </a:r>
            <a:r>
              <a:rPr lang="en-US" dirty="0"/>
              <a:t> into which events are placed as they occur</a:t>
            </a:r>
          </a:p>
          <a:p>
            <a:r>
              <a:rPr lang="en-US" dirty="0"/>
              <a:t>Events are then removed from the queue in FIFO order, as expected</a:t>
            </a:r>
          </a:p>
          <a:p>
            <a:r>
              <a:rPr lang="en-US" dirty="0"/>
              <a:t>When a touch on the screen occurs, the event is passed to the view at that location on the screen</a:t>
            </a:r>
          </a:p>
          <a:p>
            <a:pPr lvl="1"/>
            <a:r>
              <a:rPr lang="en-US" dirty="0"/>
              <a:t>Additionally, the view is also passed a range of information</a:t>
            </a:r>
          </a:p>
          <a:p>
            <a:pPr lvl="1"/>
            <a:r>
              <a:rPr lang="en-US" dirty="0"/>
              <a:t>Coordinates of point of contact between user’s fingertip and screen</a:t>
            </a:r>
          </a:p>
          <a:p>
            <a:r>
              <a:rPr lang="en-US" dirty="0"/>
              <a:t>The </a:t>
            </a:r>
            <a:r>
              <a:rPr lang="en-US" b="1" dirty="0"/>
              <a:t>event listener </a:t>
            </a:r>
            <a:r>
              <a:rPr lang="en-US" dirty="0"/>
              <a:t>is the class listening for the event, and the </a:t>
            </a:r>
            <a:r>
              <a:rPr lang="en-US" b="1" dirty="0"/>
              <a:t>event handler</a:t>
            </a:r>
            <a:r>
              <a:rPr lang="en-US" dirty="0"/>
              <a:t> is technically the method that responds as a result of the event</a:t>
            </a:r>
          </a:p>
          <a:p>
            <a:pPr lvl="1"/>
            <a:r>
              <a:rPr lang="en-US" dirty="0"/>
              <a:t>Although, the terms are often used in reverse or interchangeably</a:t>
            </a:r>
          </a:p>
          <a:p>
            <a:r>
              <a:rPr lang="en-US" dirty="0"/>
              <a:t>For example, if a button is clicked, it responds to the </a:t>
            </a:r>
            <a:r>
              <a:rPr lang="en-US" b="1" dirty="0"/>
              <a:t>click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In order to respond, there must be a registration between the target’s </a:t>
            </a:r>
            <a:r>
              <a:rPr lang="en-US" b="1" dirty="0" err="1"/>
              <a:t>View</a:t>
            </a:r>
            <a:r>
              <a:rPr lang="en-US" b="1" err="1"/>
              <a:t>.</a:t>
            </a:r>
            <a:r>
              <a:rPr lang="en-US" b="1"/>
              <a:t>onClickListener</a:t>
            </a:r>
            <a:r>
              <a:rPr lang="en-US" dirty="0"/>
              <a:t> via a call to the target’s </a:t>
            </a:r>
            <a:r>
              <a:rPr lang="en-US" b="1" dirty="0" err="1"/>
              <a:t>setOnClickListener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onClick</a:t>
            </a:r>
            <a:r>
              <a:rPr lang="en-US" b="1" dirty="0"/>
              <a:t> </a:t>
            </a:r>
            <a:r>
              <a:rPr lang="en-US" dirty="0"/>
              <a:t>method is called on the </a:t>
            </a:r>
            <a:r>
              <a:rPr lang="en-US" dirty="0" err="1"/>
              <a:t>onClickListener</a:t>
            </a:r>
            <a:r>
              <a:rPr lang="en-US" dirty="0"/>
              <a:t> to respond to the event of clicking the 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57CE-86C2-4447-AD1A-6C9A9A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C4BE-C8C7-44E0-86BC-7520E7C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4C5-109D-4FD5-8C95-74D7E853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android:onClick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AFB-D51C-4E96-80D2-E1D2F290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using the </a:t>
            </a:r>
            <a:r>
              <a:rPr lang="en-US" dirty="0" err="1"/>
              <a:t>setOnClickListener</a:t>
            </a:r>
            <a:r>
              <a:rPr lang="en-US" dirty="0"/>
              <a:t>, Android allows you to register an </a:t>
            </a:r>
            <a:r>
              <a:rPr lang="en-US" dirty="0" err="1"/>
              <a:t>onClickListener</a:t>
            </a:r>
            <a:r>
              <a:rPr lang="en-US" dirty="0"/>
              <a:t> by setting the </a:t>
            </a:r>
            <a:r>
              <a:rPr lang="en-US" b="1" dirty="0" err="1"/>
              <a:t>android:onClick</a:t>
            </a:r>
            <a:r>
              <a:rPr lang="en-US" b="1" dirty="0"/>
              <a:t> </a:t>
            </a:r>
            <a:r>
              <a:rPr lang="en-US" dirty="0"/>
              <a:t>attribute in the button’s XML code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&lt;Button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android:id</a:t>
            </a:r>
            <a:r>
              <a:rPr lang="en-US" sz="1600" b="1" dirty="0">
                <a:latin typeface="Consolas" panose="020B0609020204030204" pitchFamily="49" charset="0"/>
              </a:rPr>
              <a:t>=“@+id/button1”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android:layout_width</a:t>
            </a:r>
            <a:r>
              <a:rPr lang="en-US" sz="1600" b="1" dirty="0">
                <a:latin typeface="Consolas" panose="020B0609020204030204" pitchFamily="49" charset="0"/>
              </a:rPr>
              <a:t>=“</a:t>
            </a:r>
            <a:r>
              <a:rPr lang="en-US" sz="1600" b="1" dirty="0" err="1">
                <a:latin typeface="Consolas" panose="020B0609020204030204" pitchFamily="49" charset="0"/>
              </a:rPr>
              <a:t>wrap_content</a:t>
            </a:r>
            <a:r>
              <a:rPr lang="en-US" sz="1600" b="1" dirty="0">
                <a:latin typeface="Consolas" panose="020B0609020204030204" pitchFamily="49" charset="0"/>
              </a:rPr>
              <a:t>”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android:layout_height</a:t>
            </a:r>
            <a:r>
              <a:rPr lang="en-US" sz="1600" b="1" dirty="0">
                <a:latin typeface="Consolas" panose="020B0609020204030204" pitchFamily="49" charset="0"/>
              </a:rPr>
              <a:t>=“</a:t>
            </a:r>
            <a:r>
              <a:rPr lang="en-US" sz="1600" b="1" dirty="0" err="1">
                <a:latin typeface="Consolas" panose="020B0609020204030204" pitchFamily="49" charset="0"/>
              </a:rPr>
              <a:t>wrap_content</a:t>
            </a:r>
            <a:r>
              <a:rPr lang="en-US" sz="1600" b="1" dirty="0">
                <a:latin typeface="Consolas" panose="020B0609020204030204" pitchFamily="49" charset="0"/>
              </a:rPr>
              <a:t>”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android:onClick</a:t>
            </a:r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=“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buttonClick</a:t>
            </a:r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”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</a:rPr>
              <a:t>android:text</a:t>
            </a:r>
            <a:r>
              <a:rPr lang="en-US" sz="1600" b="1" dirty="0">
                <a:latin typeface="Consolas" panose="020B0609020204030204" pitchFamily="49" charset="0"/>
              </a:rPr>
              <a:t>=“Click me” /&gt;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/>
              <a:t>You can also set the attribute in the Attributes panel from the Android Studio Layout Editor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E0A9-3C95-4C74-81A8-77A268CA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5F78-F389-46D0-BEEB-EF07E7F7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0EE0-8C67-41DD-B564-94D5BF17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 and Callback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90F2-4FE2-4427-8469-AD46E051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callback methods associated with the event listeners, some of which are:</a:t>
            </a:r>
          </a:p>
          <a:p>
            <a:pPr lvl="1"/>
            <a:r>
              <a:rPr lang="en-US" b="1" dirty="0" err="1"/>
              <a:t>onClickListener</a:t>
            </a:r>
            <a:r>
              <a:rPr lang="en-US" b="1" dirty="0"/>
              <a:t> </a:t>
            </a:r>
            <a:r>
              <a:rPr lang="en-US" dirty="0"/>
              <a:t>– Used to detect click style events whereby the user touches and then releases an area of the device display.  It corresponds to the </a:t>
            </a:r>
            <a:r>
              <a:rPr lang="en-US" dirty="0" err="1"/>
              <a:t>onClick</a:t>
            </a:r>
            <a:r>
              <a:rPr lang="en-US" dirty="0"/>
              <a:t> method which is passed a reference to the view that received the event as an argument</a:t>
            </a:r>
          </a:p>
          <a:p>
            <a:pPr lvl="1"/>
            <a:r>
              <a:rPr lang="en-US" b="1" dirty="0" err="1"/>
              <a:t>onLongClickListener</a:t>
            </a:r>
            <a:r>
              <a:rPr lang="en-US" b="1" dirty="0"/>
              <a:t> </a:t>
            </a:r>
            <a:r>
              <a:rPr lang="en-US" dirty="0"/>
              <a:t>– Used to detect the user’s click for a longer period of time.  Corresponds to the </a:t>
            </a:r>
            <a:r>
              <a:rPr lang="en-US" dirty="0" err="1"/>
              <a:t>onLongClick</a:t>
            </a:r>
            <a:r>
              <a:rPr lang="en-US" dirty="0"/>
              <a:t> callback method which is passed as an argument to the view that received the event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FBAD-D3CC-4DA6-BBE1-A4B2DFB0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D6F3-BBCA-429A-B8AD-666FF4B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7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33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1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B70B-DEEB-47FD-BAF2-8CAF888C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Android Studio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B92F-D001-4BA9-A583-176FD441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</a:t>
            </a:r>
            <a:r>
              <a:rPr lang="en-US" b="1" dirty="0"/>
              <a:t>Android Studio project </a:t>
            </a:r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b="1" dirty="0"/>
              <a:t>Empty Activity </a:t>
            </a:r>
            <a:r>
              <a:rPr lang="en-US" dirty="0"/>
              <a:t>template</a:t>
            </a:r>
          </a:p>
          <a:p>
            <a:r>
              <a:rPr lang="en-US" dirty="0"/>
              <a:t>Click the Next button</a:t>
            </a:r>
          </a:p>
          <a:p>
            <a:r>
              <a:rPr lang="en-US" dirty="0"/>
              <a:t>Name this </a:t>
            </a:r>
            <a:r>
              <a:rPr lang="en-US" b="1" dirty="0" err="1"/>
              <a:t>EventExample</a:t>
            </a:r>
            <a:r>
              <a:rPr lang="en-US" dirty="0"/>
              <a:t> and give it a package like </a:t>
            </a:r>
            <a:r>
              <a:rPr lang="en-US" b="1" dirty="0" err="1"/>
              <a:t>com.profjpbaugh.eventexample</a:t>
            </a:r>
            <a:endParaRPr lang="en-US" b="1" dirty="0"/>
          </a:p>
          <a:p>
            <a:pPr lvl="1"/>
            <a:r>
              <a:rPr lang="en-US" dirty="0"/>
              <a:t>Minimum API should be 26:  Oreo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B927-9CC5-4E8F-929C-F2ACC38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79F3-BEE6-4ACF-9714-90641573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1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3A6-50B3-4B62-8A9A-30A9C766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690A-AB41-48B1-B44A-9B950DB4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5" y="1279744"/>
            <a:ext cx="7467600" cy="4680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you enable </a:t>
            </a:r>
            <a:r>
              <a:rPr lang="en-US" b="1" dirty="0" err="1"/>
              <a:t>Autoconnect</a:t>
            </a:r>
            <a:r>
              <a:rPr lang="en-US" dirty="0"/>
              <a:t> if not already enabled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magnet image </a:t>
            </a:r>
            <a:r>
              <a:rPr lang="en-US" dirty="0"/>
              <a:t>shouldn’t have a line through it</a:t>
            </a:r>
          </a:p>
          <a:p>
            <a:r>
              <a:rPr lang="en-US" dirty="0"/>
              <a:t>Drag a </a:t>
            </a:r>
            <a:r>
              <a:rPr lang="en-US" b="1" dirty="0"/>
              <a:t>Button </a:t>
            </a:r>
            <a:r>
              <a:rPr lang="en-US" dirty="0"/>
              <a:t>from the palette and move it so that it’s positioned in the horizontal center of the layout and beneath the </a:t>
            </a:r>
            <a:r>
              <a:rPr lang="en-US" b="1" i="1" dirty="0"/>
              <a:t>existing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widget</a:t>
            </a:r>
          </a:p>
          <a:p>
            <a:pPr lvl="1"/>
            <a:r>
              <a:rPr lang="en-US" dirty="0"/>
              <a:t>The default layout gives you the “Hello World”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b="1" dirty="0" err="1"/>
              <a:t>TextView</a:t>
            </a:r>
            <a:r>
              <a:rPr lang="en-US" b="1" dirty="0"/>
              <a:t> </a:t>
            </a:r>
            <a:r>
              <a:rPr lang="en-US" dirty="0"/>
              <a:t>widget</a:t>
            </a:r>
          </a:p>
          <a:p>
            <a:pPr lvl="1"/>
            <a:r>
              <a:rPr lang="en-US"/>
              <a:t>Using the </a:t>
            </a:r>
            <a:r>
              <a:rPr lang="en-US" dirty="0"/>
              <a:t>Attributes pane, set the </a:t>
            </a:r>
            <a:r>
              <a:rPr lang="en-US" b="1" dirty="0"/>
              <a:t>ID </a:t>
            </a:r>
            <a:r>
              <a:rPr lang="en-US" dirty="0"/>
              <a:t>to </a:t>
            </a:r>
            <a:r>
              <a:rPr lang="en-US" b="1" dirty="0" err="1"/>
              <a:t>statusText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b="1" dirty="0"/>
              <a:t>Button</a:t>
            </a:r>
            <a:r>
              <a:rPr lang="en-US" dirty="0"/>
              <a:t> widget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ID </a:t>
            </a:r>
            <a:r>
              <a:rPr lang="en-US" dirty="0"/>
              <a:t>to </a:t>
            </a:r>
            <a:r>
              <a:rPr lang="en-US" b="1" dirty="0" err="1"/>
              <a:t>myButton</a:t>
            </a:r>
            <a:endParaRPr lang="en-US" b="1" dirty="0"/>
          </a:p>
          <a:p>
            <a:pPr lvl="1"/>
            <a:r>
              <a:rPr lang="en-US" dirty="0"/>
              <a:t>Set the text property to </a:t>
            </a:r>
            <a:r>
              <a:rPr lang="en-US" b="1" dirty="0"/>
              <a:t>Press Me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Infer Constraints </a:t>
            </a:r>
            <a:r>
              <a:rPr lang="en-US" dirty="0"/>
              <a:t>button in the layout editor toolbar</a:t>
            </a:r>
          </a:p>
          <a:p>
            <a:pPr lvl="1"/>
            <a:r>
              <a:rPr lang="en-US" dirty="0"/>
              <a:t>It’s the “magic wand” icon</a:t>
            </a:r>
          </a:p>
          <a:p>
            <a:r>
              <a:rPr lang="en-US" dirty="0"/>
              <a:t>Select the </a:t>
            </a:r>
            <a:r>
              <a:rPr lang="en-US" b="1" dirty="0"/>
              <a:t>Fix </a:t>
            </a:r>
            <a:r>
              <a:rPr lang="en-US" dirty="0"/>
              <a:t>button in the upper right-hand corner of the Layout Editor to extract the text string as a resource named </a:t>
            </a:r>
            <a:r>
              <a:rPr lang="en-US" b="1" dirty="0" err="1"/>
              <a:t>press_me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Now, </a:t>
            </a:r>
            <a:r>
              <a:rPr lang="en-US" dirty="0"/>
              <a:t>let’s set up </a:t>
            </a:r>
            <a:r>
              <a:rPr lang="en-US" b="1" dirty="0"/>
              <a:t>View Bindings </a:t>
            </a:r>
            <a:r>
              <a:rPr lang="en-US" dirty="0"/>
              <a:t>so we can use them in our code!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3EB5-A560-49B7-8A12-9CED991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76AC-8608-4506-B33B-BD5E91EA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A4D8B-2308-40C2-A7D8-60201CEA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59" y="601406"/>
            <a:ext cx="2590189" cy="455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3B8EB-7A2F-44A2-A87E-4BE711A3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69" y="2567777"/>
            <a:ext cx="3327870" cy="13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2034-F711-454C-81F8-2448168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328D-D1F4-43E4-85EF-F1B98BC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Android Studio 3.6, an alternative way of accessing views is available in the form of </a:t>
            </a:r>
            <a:r>
              <a:rPr lang="en-US" b="1" dirty="0"/>
              <a:t>view bindings</a:t>
            </a:r>
          </a:p>
          <a:p>
            <a:pPr lvl="1"/>
            <a:r>
              <a:rPr lang="en-US" dirty="0"/>
              <a:t>This is now the recommended way of accessing views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Before using them, you must add the following to the </a:t>
            </a:r>
            <a:r>
              <a:rPr lang="en-US" b="1" dirty="0" err="1"/>
              <a:t>build.grade</a:t>
            </a:r>
            <a:r>
              <a:rPr lang="en-US" b="1" dirty="0"/>
              <a:t> (Module version)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plugins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'</a:t>
            </a:r>
            <a:r>
              <a:rPr lang="en-US" dirty="0" err="1">
                <a:latin typeface="Consolas" panose="020B0609020204030204" pitchFamily="49" charset="0"/>
              </a:rPr>
              <a:t>com.android.application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'</a:t>
            </a:r>
            <a:r>
              <a:rPr lang="en-US" dirty="0" err="1">
                <a:latin typeface="Consolas" panose="020B0609020204030204" pitchFamily="49" charset="0"/>
              </a:rPr>
              <a:t>kotlin</a:t>
            </a:r>
            <a:r>
              <a:rPr lang="en-US" dirty="0">
                <a:latin typeface="Consolas" panose="020B0609020204030204" pitchFamily="49" charset="0"/>
              </a:rPr>
              <a:t>-android'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"</a:t>
            </a:r>
            <a:r>
              <a:rPr lang="en-US" dirty="0" err="1">
                <a:latin typeface="Consolas" panose="020B0609020204030204" pitchFamily="49" charset="0"/>
              </a:rPr>
              <a:t>kotlin</a:t>
            </a:r>
            <a:r>
              <a:rPr lang="en-US" dirty="0">
                <a:latin typeface="Consolas" panose="020B0609020204030204" pitchFamily="49" charset="0"/>
              </a:rPr>
              <a:t>-android-extensions"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id "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kotlin-kapt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}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Then, add the following inside the </a:t>
            </a:r>
            <a:r>
              <a:rPr lang="en-US" b="1" dirty="0"/>
              <a:t>android</a:t>
            </a:r>
            <a:r>
              <a:rPr lang="en-US" dirty="0"/>
              <a:t> section of the file: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android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//... Other subsections 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buildFeatures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viewBinding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Also, add the following to the </a:t>
            </a:r>
            <a:r>
              <a:rPr lang="en-US" b="1" dirty="0"/>
              <a:t>dependencies </a:t>
            </a:r>
            <a:r>
              <a:rPr lang="en-US" dirty="0"/>
              <a:t>section of the file: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kapt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'androidx.databinding:databinding-compiler-common:4.1.2'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A1D8-3CB4-469B-9052-52BE7D01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70E3-65DF-47BD-AD8E-DC20773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6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1378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Consolas</vt:lpstr>
      <vt:lpstr>Garamond</vt:lpstr>
      <vt:lpstr>SavonVTI</vt:lpstr>
      <vt:lpstr>Event Handling</vt:lpstr>
      <vt:lpstr>Overview of Event Handling</vt:lpstr>
      <vt:lpstr>User Interaction</vt:lpstr>
      <vt:lpstr>Using the android:onClick Resource</vt:lpstr>
      <vt:lpstr>Event Listeners and Callback Methods</vt:lpstr>
      <vt:lpstr>Event Handling Example</vt:lpstr>
      <vt:lpstr>Start a new Android Studio project</vt:lpstr>
      <vt:lpstr>Design the UI</vt:lpstr>
      <vt:lpstr>View Bindings</vt:lpstr>
      <vt:lpstr>Using View Bindings</vt:lpstr>
      <vt:lpstr>Setting the OnClickListener</vt:lpstr>
      <vt:lpstr>Setting the code and testing</vt:lpstr>
      <vt:lpstr>Touches and Gestures</vt:lpstr>
      <vt:lpstr>Touch Listeners</vt:lpstr>
      <vt:lpstr>The MotionEvent Object</vt:lpstr>
      <vt:lpstr>Check out the example in Ch. 34!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and Layouts</dc:title>
  <dc:creator>John Baugh</dc:creator>
  <cp:lastModifiedBy>John Baugh</cp:lastModifiedBy>
  <cp:revision>134</cp:revision>
  <dcterms:created xsi:type="dcterms:W3CDTF">2021-01-15T00:24:23Z</dcterms:created>
  <dcterms:modified xsi:type="dcterms:W3CDTF">2021-09-27T00:45:37Z</dcterms:modified>
</cp:coreProperties>
</file>