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2"/>
  </p:notesMasterIdLst>
  <p:sldIdLst>
    <p:sldId id="257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2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3F2B"/>
    <a:srgbClr val="5CC6D6"/>
    <a:srgbClr val="344529"/>
    <a:srgbClr val="2B3922"/>
    <a:srgbClr val="2E3722"/>
    <a:srgbClr val="FCF7F1"/>
    <a:srgbClr val="B8D233"/>
    <a:srgbClr val="F8D22F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1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9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F27AD-6317-42EB-BB27-0666FC2CD88C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6DF4E-2882-41BD-8F5F-8FDCE08C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2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7D16B0C-4D75-484B-AC8B-2B9B3E702630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7481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71847"/>
            <a:ext cx="10058400" cy="4680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F565E57-9A09-4FE2-A089-897784F5EF3D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66800" y="443089"/>
            <a:ext cx="10058400" cy="737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255222"/>
            <a:ext cx="4663440" cy="459693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1255222"/>
            <a:ext cx="4663440" cy="459693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DE40-FDD2-470A-9D53-43F77615E3B4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5306-BCB1-48EB-866F-56494F6B1B17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A611-B228-4605-961C-90292694F123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D728-6ABA-4898-8492-7E617CD6102D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C76555EB-88A0-409B-BAF0-9FD8A21CD91E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5C77A7F-110E-4F9D-9914-CD675993C02B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/>
              <a:t>John P. Baugh, Ph.D.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257BB61-1923-471C-A658-64A7BE5C836E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1" r="17552" b="1"/>
          <a:stretch/>
        </p:blipFill>
        <p:spPr>
          <a:xfrm>
            <a:off x="228599" y="237744"/>
            <a:ext cx="7696201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D9C8E-4FC2-4EDE-A171-D9E0011C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0BCFF948-3F35-43DE-B76E-15ACBF44B6F9}" type="datetime1">
              <a:rPr lang="en-US" smtClean="0"/>
              <a:pPr>
                <a:spcAft>
                  <a:spcPts val="600"/>
                </a:spcAft>
              </a:pPr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2C587-7CD6-4732-89CC-187E3FB9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John P. Baugh, Ph.D.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Fragments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John P. Baugh, Ph.D.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6E603A-2A77-4AA1-96B0-CFFD0274D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499" y="2831654"/>
            <a:ext cx="2384275" cy="33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B03F-85B3-41F2-A574-07801464E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Fragment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565E7-81E1-4510-9F5E-EFECF301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with Activities, two major techniques exist: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Register an event-handler in code:</a:t>
            </a:r>
            <a:br>
              <a:rPr lang="en-US" dirty="0"/>
            </a:br>
            <a:r>
              <a:rPr lang="en-US" dirty="0" err="1"/>
              <a:t>button.setOnClickListener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//code performed upon click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Add an attribute (property) within the XML itself:</a:t>
            </a:r>
            <a:br>
              <a:rPr lang="en-US" dirty="0"/>
            </a:br>
            <a:r>
              <a:rPr lang="en-US" dirty="0"/>
              <a:t>&lt;Button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android:id</a:t>
            </a:r>
            <a:r>
              <a:rPr lang="en-US" dirty="0"/>
              <a:t>=“@id/button1”</a:t>
            </a:r>
            <a:br>
              <a:rPr lang="en-US" dirty="0"/>
            </a:br>
            <a:r>
              <a:rPr lang="en-US" dirty="0"/>
              <a:t>    //…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android:onClick</a:t>
            </a:r>
            <a:r>
              <a:rPr lang="en-US" dirty="0">
                <a:highlight>
                  <a:srgbClr val="FFFF00"/>
                </a:highlight>
              </a:rPr>
              <a:t>=“</a:t>
            </a:r>
            <a:r>
              <a:rPr lang="en-US" dirty="0" err="1">
                <a:highlight>
                  <a:srgbClr val="FFFF00"/>
                </a:highlight>
              </a:rPr>
              <a:t>onClickHandler</a:t>
            </a:r>
            <a:r>
              <a:rPr lang="en-US" dirty="0">
                <a:highlight>
                  <a:srgbClr val="FFFF00"/>
                </a:highlight>
              </a:rPr>
              <a:t>”</a:t>
            </a:r>
            <a:br>
              <a:rPr lang="en-US" dirty="0"/>
            </a:br>
            <a:r>
              <a:rPr lang="en-US" dirty="0"/>
              <a:t>  /&gt;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B2867-00BC-4156-AA6C-C99A827CB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95CE7-F6B4-4721-B5FD-17672859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07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70E4-773C-4656-A91B-F8D1AA0B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1EECF-C961-49DD-B575-DDD0177EA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 good practice dictates that fragments do not communicate </a:t>
            </a:r>
            <a:r>
              <a:rPr lang="en-US" b="1" i="1" dirty="0"/>
              <a:t>directly</a:t>
            </a:r>
            <a:r>
              <a:rPr lang="en-US" dirty="0"/>
              <a:t> with one another</a:t>
            </a:r>
          </a:p>
          <a:p>
            <a:pPr lvl="1"/>
            <a:r>
              <a:rPr lang="en-US" dirty="0"/>
              <a:t>All communication should take place via the encapsulating activity</a:t>
            </a:r>
          </a:p>
          <a:p>
            <a:r>
              <a:rPr lang="en-US" dirty="0"/>
              <a:t>In order for an activity to communicate with a fragment</a:t>
            </a:r>
          </a:p>
          <a:p>
            <a:pPr lvl="1"/>
            <a:r>
              <a:rPr lang="en-US" dirty="0"/>
              <a:t>The activity must identify the fragment object via the ID assigned to it</a:t>
            </a:r>
          </a:p>
          <a:p>
            <a:pPr lvl="1"/>
            <a:r>
              <a:rPr lang="en-US" dirty="0"/>
              <a:t>Once the reference is obtained, the activity can simply call the public methods of the fragment object</a:t>
            </a:r>
          </a:p>
          <a:p>
            <a:r>
              <a:rPr lang="en-US" dirty="0"/>
              <a:t>Communication in the other direction (fragment to activity) is a little more complicated</a:t>
            </a:r>
          </a:p>
          <a:p>
            <a:pPr lvl="1"/>
            <a:r>
              <a:rPr lang="en-US" dirty="0"/>
              <a:t>The fragment must define a listener interface, which is then implemented within the activity class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0F4D2-E5EF-47A3-9EE3-9BF516F9F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28DC8-0D1C-4AF5-8861-7D2D130F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35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70F8-E5D5-4483-8103-942EFEEC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5C7E0-3320-4A0F-BE77-7F8F395875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Ch. 38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89EE4-8144-400C-B0F2-CD2E17A49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5E57-9A09-4FE2-A089-897784F5EF3D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F03C2-345E-4E5F-90B9-03D75F23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68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70E4-773C-4656-A91B-F8D1AA0B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FragmentExample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1EECF-C961-49DD-B575-DDD0177EA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71847"/>
            <a:ext cx="3810000" cy="4680897"/>
          </a:xfrm>
        </p:spPr>
        <p:txBody>
          <a:bodyPr/>
          <a:lstStyle/>
          <a:p>
            <a:r>
              <a:rPr lang="en-US" dirty="0"/>
              <a:t>See the </a:t>
            </a:r>
            <a:r>
              <a:rPr lang="en-US" b="1" dirty="0" err="1"/>
              <a:t>FragmentExample</a:t>
            </a:r>
            <a:r>
              <a:rPr lang="en-US" b="1" dirty="0"/>
              <a:t> </a:t>
            </a:r>
            <a:r>
              <a:rPr lang="en-US" dirty="0"/>
              <a:t>project in the course’s code zip file</a:t>
            </a:r>
          </a:p>
          <a:p>
            <a:r>
              <a:rPr lang="en-US" dirty="0"/>
              <a:t>Notable information:</a:t>
            </a:r>
          </a:p>
          <a:p>
            <a:r>
              <a:rPr lang="en-US" dirty="0"/>
              <a:t>You can get to the Fragments Gallery by </a:t>
            </a:r>
            <a:r>
              <a:rPr lang="en-US" b="1" dirty="0"/>
              <a:t>right-clicking </a:t>
            </a:r>
            <a:r>
              <a:rPr lang="en-US" dirty="0"/>
              <a:t>the package and going to </a:t>
            </a:r>
            <a:r>
              <a:rPr lang="en-US" dirty="0" err="1"/>
              <a:t>New</a:t>
            </a:r>
            <a:r>
              <a:rPr lang="en-US" dirty="0" err="1">
                <a:sym typeface="Wingdings" panose="05000000000000000000" pitchFamily="2" charset="2"/>
              </a:rPr>
              <a:t>FragmentGallery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0F4D2-E5EF-47A3-9EE3-9BF516F9F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28DC8-0D1C-4AF5-8861-7D2D130F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EAE363-E1C8-4769-A8A3-8E5ADD32D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938" y="1205345"/>
            <a:ext cx="6615948" cy="48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28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8AC3-3319-4B78-843B-FE2890DE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Gallery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3AD13-4FD7-4183-90B3-C25E580FC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with layouts for Activities, there are pre-made templates for the fragments as well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ED712-7649-4F5F-BFB9-6B0AF17BB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38AD9-1A07-4059-80C8-C31AF6F0A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B92834-2C72-47B1-B67B-6BDD7F876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093" y="1688042"/>
            <a:ext cx="6529813" cy="471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90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5CC5-2B66-473B-95A4-F47E6AD2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ToolbarFragment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AE57D-CC6C-4B2C-A00F-BC4BA766E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Blank fragment called </a:t>
            </a:r>
            <a:r>
              <a:rPr lang="en-US" b="1" dirty="0" err="1"/>
              <a:t>ToolbarFragment</a:t>
            </a:r>
            <a:endParaRPr lang="en-US" b="1" dirty="0"/>
          </a:p>
          <a:p>
            <a:pPr lvl="1"/>
            <a:r>
              <a:rPr lang="en-US" dirty="0"/>
              <a:t>Corresponding layout is </a:t>
            </a:r>
            <a:r>
              <a:rPr lang="en-US" b="1" dirty="0" err="1"/>
              <a:t>fragment_toolbar</a:t>
            </a:r>
            <a:endParaRPr lang="en-US" b="1" dirty="0"/>
          </a:p>
          <a:p>
            <a:pPr lvl="1"/>
            <a:r>
              <a:rPr lang="en-US" dirty="0"/>
              <a:t>Important: </a:t>
            </a:r>
            <a:r>
              <a:rPr lang="en-US" b="1" dirty="0"/>
              <a:t>make sure to </a:t>
            </a:r>
            <a:r>
              <a:rPr lang="en-US" dirty="0"/>
              <a:t>right-click the </a:t>
            </a:r>
            <a:r>
              <a:rPr lang="en-US" dirty="0" err="1"/>
              <a:t>FrameLayout</a:t>
            </a:r>
            <a:br>
              <a:rPr lang="en-US" dirty="0"/>
            </a:br>
            <a:r>
              <a:rPr lang="en-US" dirty="0"/>
              <a:t>in the Component Tree, and convert it to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 err="1"/>
              <a:t>ConstraintLayout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72569-09BF-4FCB-92A6-D9BD7D82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36BB9-38D4-4B35-9045-1A993582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53CF30-444C-499A-9C8C-237A99D84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113" y="1559766"/>
            <a:ext cx="4978174" cy="410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28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0D29-E3E7-47E6-B198-D75B94922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TextFragment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EC3A4-FB83-43E1-9D0A-CE0D2DCD6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second fragment</a:t>
            </a:r>
          </a:p>
          <a:p>
            <a:pPr lvl="1"/>
            <a:r>
              <a:rPr lang="en-US" dirty="0" err="1"/>
              <a:t>TextFragment</a:t>
            </a:r>
            <a:r>
              <a:rPr lang="en-US" dirty="0"/>
              <a:t> class</a:t>
            </a:r>
          </a:p>
          <a:p>
            <a:pPr lvl="1"/>
            <a:r>
              <a:rPr lang="en-US" dirty="0" err="1"/>
              <a:t>fragment_text</a:t>
            </a:r>
            <a:r>
              <a:rPr lang="en-US" dirty="0"/>
              <a:t> layout</a:t>
            </a:r>
          </a:p>
          <a:p>
            <a:r>
              <a:rPr lang="en-US" dirty="0"/>
              <a:t>Again, don’t forget to convert the </a:t>
            </a:r>
            <a:br>
              <a:rPr lang="en-US" dirty="0"/>
            </a:br>
            <a:r>
              <a:rPr lang="en-US" dirty="0"/>
              <a:t>layout to a </a:t>
            </a:r>
            <a:r>
              <a:rPr lang="en-US" dirty="0" err="1"/>
              <a:t>ConstraintLayout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7940C-FC1F-4A56-AB39-331E1989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89AF5-D84B-4F76-B152-CC4440B2C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BB243C-DED7-4EE4-9782-1E6D6BB66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207" y="539115"/>
            <a:ext cx="66770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26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3096-9F8A-45E7-9D16-73D6D98D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the code some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F59D0-F6E6-4E61-9E0C-D6DC5553F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onAttach</a:t>
            </a:r>
            <a:r>
              <a:rPr lang="en-US" dirty="0"/>
              <a:t> is called when the fragment is attached to the Activity</a:t>
            </a:r>
          </a:p>
          <a:p>
            <a:r>
              <a:rPr lang="en-US" dirty="0"/>
              <a:t>Note that fragments have an </a:t>
            </a:r>
            <a:r>
              <a:rPr lang="en-US" dirty="0" err="1"/>
              <a:t>onClick</a:t>
            </a:r>
            <a:r>
              <a:rPr lang="en-US" dirty="0"/>
              <a:t> </a:t>
            </a:r>
            <a:r>
              <a:rPr lang="en-US" b="1" i="1" dirty="0"/>
              <a:t>and</a:t>
            </a:r>
            <a:r>
              <a:rPr lang="en-US" dirty="0"/>
              <a:t> an </a:t>
            </a:r>
            <a:r>
              <a:rPr lang="en-US" dirty="0" err="1"/>
              <a:t>onClickView</a:t>
            </a:r>
            <a:r>
              <a:rPr lang="en-US" dirty="0"/>
              <a:t> lifecycle method</a:t>
            </a:r>
          </a:p>
          <a:p>
            <a:pPr lvl="1"/>
            <a:r>
              <a:rPr lang="en-US" dirty="0"/>
              <a:t>Any view-related / UI stuff should go in the </a:t>
            </a:r>
            <a:r>
              <a:rPr lang="en-US" dirty="0" err="1"/>
              <a:t>onCreateView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Other initialization should occur in the </a:t>
            </a:r>
            <a:r>
              <a:rPr lang="en-US" dirty="0" err="1"/>
              <a:t>onCreate</a:t>
            </a:r>
            <a:r>
              <a:rPr lang="en-US" dirty="0"/>
              <a:t> method</a:t>
            </a:r>
          </a:p>
          <a:p>
            <a:r>
              <a:rPr lang="en-US" dirty="0" err="1"/>
              <a:t>onActivityCreated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When the Activity to which the fragment is attached is created, the </a:t>
            </a:r>
            <a:r>
              <a:rPr lang="en-US" dirty="0" err="1"/>
              <a:t>onActivityCreated</a:t>
            </a:r>
            <a:r>
              <a:rPr lang="en-US" dirty="0"/>
              <a:t> callback method is called</a:t>
            </a:r>
          </a:p>
          <a:p>
            <a:pPr lvl="1"/>
            <a:r>
              <a:rPr lang="en-US" dirty="0"/>
              <a:t>This is a good place to </a:t>
            </a:r>
            <a:r>
              <a:rPr lang="en-US"/>
              <a:t>register event handlers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82839-4A79-46F6-BB34-537A9E22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72846-4373-4B12-91B3-82229B607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5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70F8-E5D5-4483-8103-942EFEEC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Fragments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5C7E0-3320-4A0F-BE77-7F8F395875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Ch. 37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89EE4-8144-400C-B0F2-CD2E17A49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5E57-9A09-4FE2-A089-897784F5EF3D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F03C2-345E-4E5F-90B9-03D75F23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0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5E98D8-1EE2-4301-9F5E-A654F0A27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02E4EE-81F9-432A-AB19-D1EFCE810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fragment </a:t>
            </a:r>
            <a:r>
              <a:rPr lang="en-US" dirty="0"/>
              <a:t>is a self-contained, modular section of an applications’ user interface and corresponding behavior that can be embedded within an activity</a:t>
            </a:r>
          </a:p>
          <a:p>
            <a:r>
              <a:rPr lang="en-US" dirty="0"/>
              <a:t>Fragments can be created and added to activities during application design, and also added or removed from an activity during an application’s runtime to create dynamically changing UIs</a:t>
            </a:r>
          </a:p>
          <a:p>
            <a:r>
              <a:rPr lang="en-US" dirty="0"/>
              <a:t>Fragments have their own lifecycle, just like activities</a:t>
            </a:r>
          </a:p>
          <a:p>
            <a:r>
              <a:rPr lang="en-US" dirty="0"/>
              <a:t>Two components making up a fragment</a:t>
            </a:r>
          </a:p>
          <a:p>
            <a:pPr lvl="1"/>
            <a:r>
              <a:rPr lang="en-US" dirty="0"/>
              <a:t>XML file</a:t>
            </a:r>
          </a:p>
          <a:p>
            <a:pPr lvl="1"/>
            <a:r>
              <a:rPr lang="en-US" dirty="0"/>
              <a:t>Corresponding Kotlin class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457CE-86C2-4447-AD1A-6C9A9A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5E57-9A09-4FE2-A089-897784F5EF3D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5C4BE-C8C7-44E0-86BC-7520E7C7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53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9DD3-F3EF-4E21-AF30-0F1EBDD6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Example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C256707-FC6D-48AD-BDC4-22868ECB49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&lt;?xml version="1.0" encoding="utf-8"?&gt;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androidx.constraintlayout.widget.ConstraintLayout</a:t>
            </a:r>
            <a:r>
              <a:rPr lang="en-US" dirty="0"/>
              <a:t> </a:t>
            </a:r>
            <a:r>
              <a:rPr lang="en-US" dirty="0" err="1"/>
              <a:t>xmlns:android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/res/android"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xmlns:app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/res-auto"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xmlns:tools</a:t>
            </a:r>
            <a:r>
              <a:rPr lang="en-US" dirty="0"/>
              <a:t>="http://schemas.android.com/tools"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android:id</a:t>
            </a:r>
            <a:r>
              <a:rPr lang="en-US" dirty="0"/>
              <a:t>="@+id/frameLayout2"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tools:context</a:t>
            </a:r>
            <a:r>
              <a:rPr lang="en-US" dirty="0"/>
              <a:t>=".</a:t>
            </a:r>
            <a:r>
              <a:rPr lang="en-US" dirty="0" err="1"/>
              <a:t>TextFragment</a:t>
            </a:r>
            <a:r>
              <a:rPr lang="en-US" dirty="0"/>
              <a:t>"&gt;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F06F268-F977-432F-BCA0-72A74D87C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596" y="1255222"/>
            <a:ext cx="4663440" cy="45969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&lt;</a:t>
            </a:r>
            <a:r>
              <a:rPr lang="en-US" dirty="0" err="1"/>
              <a:t>TextView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="@+id/textView1"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="Fragment Two"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android:textAppearance</a:t>
            </a:r>
            <a:r>
              <a:rPr lang="en-US" dirty="0"/>
              <a:t>="@style/</a:t>
            </a:r>
            <a:r>
              <a:rPr lang="en-US" dirty="0" err="1"/>
              <a:t>TextAppearance.AppCompat.Large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app:layout_constraintEnd_toEndOf</a:t>
            </a:r>
            <a:r>
              <a:rPr lang="en-US" dirty="0"/>
              <a:t>="parent"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 /&gt;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androidx.constraintlayout.widget.ConstraintLayout</a:t>
            </a:r>
            <a:r>
              <a:rPr lang="en-US" dirty="0"/>
              <a:t>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C89DB-F08A-4DBF-9CE1-FE42AC93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D0625-7F37-460B-BF3D-236C9AEF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6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8B02F50-F5E5-4F8A-9BB9-466A26A91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Class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658FCC-588C-4613-A61D-7F3E0B59F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android.os.Bundle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android.view.LayoutInflater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android.view.View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android.view.ViewGroup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androidx.fragment.app.Fragment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FragmentOne</a:t>
            </a:r>
            <a:r>
              <a:rPr lang="en-US" dirty="0"/>
              <a:t> : Fragment() {</a:t>
            </a:r>
            <a:br>
              <a:rPr lang="en-US" dirty="0"/>
            </a:br>
            <a:r>
              <a:rPr lang="en-US" dirty="0"/>
              <a:t>   override fun </a:t>
            </a:r>
            <a:r>
              <a:rPr lang="en-US" dirty="0" err="1"/>
              <a:t>onCreateView</a:t>
            </a:r>
            <a:r>
              <a:rPr lang="en-US" dirty="0"/>
              <a:t>(inflater : </a:t>
            </a:r>
            <a:r>
              <a:rPr lang="en-US" dirty="0" err="1"/>
              <a:t>LayoutInflater</a:t>
            </a:r>
            <a:r>
              <a:rPr lang="en-US" dirty="0"/>
              <a:t>?,</a:t>
            </a:r>
            <a:br>
              <a:rPr lang="en-US" dirty="0"/>
            </a:br>
            <a:r>
              <a:rPr lang="en-US" dirty="0"/>
              <a:t>                          container: </a:t>
            </a:r>
            <a:r>
              <a:rPr lang="en-US" dirty="0" err="1"/>
              <a:t>ViewGroup</a:t>
            </a:r>
            <a:r>
              <a:rPr lang="en-US" dirty="0"/>
              <a:t>?, </a:t>
            </a:r>
            <a:r>
              <a:rPr lang="en-US" dirty="0" err="1"/>
              <a:t>savedInstanceState</a:t>
            </a:r>
            <a:r>
              <a:rPr lang="en-US" dirty="0"/>
              <a:t> : Bundle?) : View? {</a:t>
            </a:r>
            <a:br>
              <a:rPr lang="en-US" dirty="0"/>
            </a:br>
            <a:r>
              <a:rPr lang="en-US" dirty="0"/>
              <a:t>     return </a:t>
            </a:r>
            <a:r>
              <a:rPr lang="en-US" dirty="0" err="1"/>
              <a:t>inflater?.inflate</a:t>
            </a:r>
            <a:r>
              <a:rPr lang="en-US" dirty="0"/>
              <a:t>(</a:t>
            </a:r>
            <a:r>
              <a:rPr lang="en-US" dirty="0" err="1"/>
              <a:t>R.layout.activity_fragment_demo</a:t>
            </a:r>
            <a:r>
              <a:rPr lang="en-US" dirty="0"/>
              <a:t>, container, false)</a:t>
            </a:r>
            <a:br>
              <a:rPr lang="en-US" dirty="0"/>
            </a:br>
            <a:r>
              <a:rPr lang="en-US" dirty="0"/>
              <a:t>   }//end function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A9902-8FB9-48C2-A1B6-C5B5D72E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DE40-FDD2-470A-9D53-43F77615E3B4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F6718-1AC7-4C86-A6B4-090E0BFF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90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CD1E-5458-49A8-9D92-B090B424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979714"/>
          </a:xfrm>
        </p:spPr>
        <p:txBody>
          <a:bodyPr>
            <a:normAutofit fontScale="90000"/>
          </a:bodyPr>
          <a:lstStyle/>
          <a:p>
            <a:r>
              <a:rPr lang="en-US" dirty="0"/>
              <a:t>Main Activity – Adding the Fragment using the Layout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2C646-75F3-4685-85B2-B14906B9C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25600"/>
            <a:ext cx="10058400" cy="4327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import </a:t>
            </a:r>
            <a:r>
              <a:rPr lang="en-US" sz="2000" dirty="0" err="1">
                <a:latin typeface="Consolas" panose="020B0609020204030204" pitchFamily="49" charset="0"/>
              </a:rPr>
              <a:t>androidx.fragment.app.FragmentActivity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import </a:t>
            </a:r>
            <a:r>
              <a:rPr lang="en-US" sz="2000" dirty="0" err="1">
                <a:latin typeface="Consolas" panose="020B0609020204030204" pitchFamily="49" charset="0"/>
              </a:rPr>
              <a:t>android.os.Bundle</a:t>
            </a:r>
            <a:br>
              <a:rPr lang="en-US" sz="2000" dirty="0">
                <a:latin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</a:rPr>
              <a:t>MainActivity</a:t>
            </a:r>
            <a:r>
              <a:rPr lang="en-US" sz="2000" dirty="0">
                <a:latin typeface="Consolas" panose="020B0609020204030204" pitchFamily="49" charset="0"/>
              </a:rPr>
              <a:t> : </a:t>
            </a:r>
            <a:r>
              <a:rPr lang="en-US" sz="20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FragmentActivity</a:t>
            </a:r>
            <a:r>
              <a:rPr lang="en-US" sz="2000" b="1" dirty="0">
                <a:highlight>
                  <a:srgbClr val="FFFF00"/>
                </a:highlight>
                <a:latin typeface="Consolas" panose="020B0609020204030204" pitchFamily="49" charset="0"/>
              </a:rPr>
              <a:t>() 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override fun </a:t>
            </a:r>
            <a:r>
              <a:rPr lang="en-US" sz="2000" dirty="0" err="1">
                <a:latin typeface="Consolas" panose="020B0609020204030204" pitchFamily="49" charset="0"/>
              </a:rPr>
              <a:t>onCreate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savedInstanceState</a:t>
            </a:r>
            <a:r>
              <a:rPr lang="en-US" sz="2000" dirty="0">
                <a:latin typeface="Consolas" panose="020B0609020204030204" pitchFamily="49" charset="0"/>
              </a:rPr>
              <a:t> : Bundle?)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</a:t>
            </a:r>
            <a:r>
              <a:rPr lang="en-US" sz="2000" dirty="0" err="1">
                <a:latin typeface="Consolas" panose="020B0609020204030204" pitchFamily="49" charset="0"/>
              </a:rPr>
              <a:t>super.onCreate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savedInstanceState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</a:t>
            </a:r>
            <a:r>
              <a:rPr lang="en-US" sz="2000" dirty="0" err="1">
                <a:latin typeface="Consolas" panose="020B0609020204030204" pitchFamily="49" charset="0"/>
              </a:rPr>
              <a:t>setContentView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R.layout.activity_fragment_example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}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5676E-605C-48E5-A5FB-CBF191E6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3FBFD-E852-41AF-A543-4096FE7A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5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CD1E-5458-49A8-9D92-B090B424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979714"/>
          </a:xfrm>
        </p:spPr>
        <p:txBody>
          <a:bodyPr>
            <a:normAutofit fontScale="90000"/>
          </a:bodyPr>
          <a:lstStyle/>
          <a:p>
            <a:r>
              <a:rPr lang="en-US" dirty="0"/>
              <a:t>Main Activity – Adding the Fragment using the Layout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2C646-75F3-4685-85B2-B14906B9C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25600"/>
            <a:ext cx="10704286" cy="4327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RelativeLayout</a:t>
            </a:r>
            <a:r>
              <a:rPr lang="en-US" sz="2000" dirty="0">
                <a:latin typeface="Consolas" panose="020B0609020204030204" pitchFamily="49" charset="0"/>
              </a:rPr>
              <a:t> …&gt;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&lt;fragment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android:id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=“@id/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fragment_one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”</a:t>
            </a:r>
            <a:b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android:name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=“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com.example.myfragmentdemo.myfragmentdemo.FragmentOne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tools:layout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=“@layout/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fragment_one_layout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…/&gt;</a:t>
            </a:r>
            <a:br>
              <a:rPr lang="en-US" sz="2000" dirty="0">
                <a:latin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&lt;/</a:t>
            </a:r>
            <a:r>
              <a:rPr lang="en-US" sz="2000" dirty="0" err="1">
                <a:latin typeface="Consolas" panose="020B0609020204030204" pitchFamily="49" charset="0"/>
              </a:rPr>
              <a:t>RelativeLayout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5676E-605C-48E5-A5FB-CBF191E6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3FBFD-E852-41AF-A543-4096FE7A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7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7216B-9DCF-422A-AB30-C31349C99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 and Managing Fragments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3420E-438E-4F1D-A522-C360A9589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XML approach with the &lt;fragment&gt; tag is easy, but comes at a cost</a:t>
            </a:r>
          </a:p>
          <a:p>
            <a:pPr lvl="1"/>
            <a:r>
              <a:rPr lang="en-US" dirty="0"/>
              <a:t>You cannot dynamically remove the fragment at runtime</a:t>
            </a:r>
          </a:p>
          <a:p>
            <a:r>
              <a:rPr lang="en-US" dirty="0"/>
              <a:t>To achieve full dynamic control of fragments, you need to add/manage fragments via code</a:t>
            </a:r>
          </a:p>
          <a:p>
            <a:r>
              <a:rPr lang="en-US" dirty="0"/>
              <a:t>Standard sequence of steps, when working with them: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9184-7954-41E5-9A8B-00379994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BB7E5-2943-49F6-95DB-B5C5CEDF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8942EC-7E32-4749-91C6-00079BD79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2764917"/>
            <a:ext cx="57531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02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E761-5C1A-46EA-9F70-D83DA0F7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AAB9E-45F4-4CB4-ADAD-D388AFD75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fragment defined by </a:t>
            </a:r>
            <a:r>
              <a:rPr lang="en-US" dirty="0" err="1"/>
              <a:t>FragmentOne</a:t>
            </a:r>
            <a:r>
              <a:rPr lang="en-US" dirty="0"/>
              <a:t> class so it appears in the container view with an ID of LinearLayout1:</a:t>
            </a:r>
          </a:p>
          <a:p>
            <a:pPr marL="0" indent="0">
              <a:buNone/>
            </a:pP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val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firstFragment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FragmentOne</a:t>
            </a:r>
            <a:b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firstFragment.arguments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intent.extras</a:t>
            </a:r>
            <a:b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val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 transaction = 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fragmentManager.beginTransaction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b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transaction.add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(R.id.LinearLayout1, 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firstFragment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b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transaction.commit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A30BA-DC3A-4D3E-8F79-900F46A3E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824B3-E62A-4303-B90A-962B84C6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40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1182</Words>
  <Application>Microsoft Office PowerPoint</Application>
  <PresentationFormat>Widescreen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Century Gothic</vt:lpstr>
      <vt:lpstr>Consolas</vt:lpstr>
      <vt:lpstr>Garamond</vt:lpstr>
      <vt:lpstr>SavonVTI</vt:lpstr>
      <vt:lpstr>Fragments</vt:lpstr>
      <vt:lpstr>Introduction to Fragments</vt:lpstr>
      <vt:lpstr>Fragments</vt:lpstr>
      <vt:lpstr>XML Example</vt:lpstr>
      <vt:lpstr>Fragment Class</vt:lpstr>
      <vt:lpstr>Main Activity – Adding the Fragment using the Layout File</vt:lpstr>
      <vt:lpstr>Main Activity – Adding the Fragment using the Layout File</vt:lpstr>
      <vt:lpstr>Adding and Managing Fragments in Code</vt:lpstr>
      <vt:lpstr>Code sample</vt:lpstr>
      <vt:lpstr>Handling Fragment Events</vt:lpstr>
      <vt:lpstr>Fragment Communication</vt:lpstr>
      <vt:lpstr>Fragment Example</vt:lpstr>
      <vt:lpstr>FragmentExample</vt:lpstr>
      <vt:lpstr>Fragment Gallery</vt:lpstr>
      <vt:lpstr>ToolbarFragment</vt:lpstr>
      <vt:lpstr>TextFragment</vt:lpstr>
      <vt:lpstr>Let’s look at the code some 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 and Layouts</dc:title>
  <dc:creator>John Baugh</dc:creator>
  <cp:lastModifiedBy>Prof. John</cp:lastModifiedBy>
  <cp:revision>177</cp:revision>
  <dcterms:created xsi:type="dcterms:W3CDTF">2021-01-15T00:24:23Z</dcterms:created>
  <dcterms:modified xsi:type="dcterms:W3CDTF">2021-02-25T08:23:18Z</dcterms:modified>
</cp:coreProperties>
</file>